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4"/>
  </p:sldMasterIdLst>
  <p:notesMasterIdLst>
    <p:notesMasterId r:id="rId83"/>
  </p:notesMasterIdLst>
  <p:sldIdLst>
    <p:sldId id="519" r:id="rId5"/>
    <p:sldId id="671" r:id="rId6"/>
    <p:sldId id="564" r:id="rId7"/>
    <p:sldId id="257" r:id="rId8"/>
    <p:sldId id="555" r:id="rId9"/>
    <p:sldId id="563" r:id="rId10"/>
    <p:sldId id="259" r:id="rId11"/>
    <p:sldId id="271" r:id="rId12"/>
    <p:sldId id="567" r:id="rId13"/>
    <p:sldId id="565" r:id="rId14"/>
    <p:sldId id="566" r:id="rId15"/>
    <p:sldId id="659" r:id="rId16"/>
    <p:sldId id="272" r:id="rId17"/>
    <p:sldId id="273" r:id="rId18"/>
    <p:sldId id="556" r:id="rId19"/>
    <p:sldId id="651" r:id="rId20"/>
    <p:sldId id="652" r:id="rId21"/>
    <p:sldId id="653" r:id="rId22"/>
    <p:sldId id="557" r:id="rId23"/>
    <p:sldId id="274" r:id="rId24"/>
    <p:sldId id="275" r:id="rId25"/>
    <p:sldId id="657" r:id="rId26"/>
    <p:sldId id="658" r:id="rId27"/>
    <p:sldId id="548" r:id="rId28"/>
    <p:sldId id="558" r:id="rId29"/>
    <p:sldId id="559" r:id="rId30"/>
    <p:sldId id="561" r:id="rId31"/>
    <p:sldId id="560" r:id="rId32"/>
    <p:sldId id="645" r:id="rId33"/>
    <p:sldId id="646" r:id="rId34"/>
    <p:sldId id="647" r:id="rId35"/>
    <p:sldId id="568" r:id="rId36"/>
    <p:sldId id="648" r:id="rId37"/>
    <p:sldId id="276" r:id="rId38"/>
    <p:sldId id="570" r:id="rId39"/>
    <p:sldId id="665" r:id="rId40"/>
    <p:sldId id="667" r:id="rId41"/>
    <p:sldId id="666" r:id="rId42"/>
    <p:sldId id="668" r:id="rId43"/>
    <p:sldId id="669" r:id="rId44"/>
    <p:sldId id="670" r:id="rId45"/>
    <p:sldId id="562" r:id="rId46"/>
    <p:sldId id="674" r:id="rId47"/>
    <p:sldId id="594" r:id="rId48"/>
    <p:sldId id="571" r:id="rId49"/>
    <p:sldId id="595" r:id="rId50"/>
    <p:sldId id="574" r:id="rId51"/>
    <p:sldId id="596" r:id="rId52"/>
    <p:sldId id="577" r:id="rId53"/>
    <p:sldId id="597" r:id="rId54"/>
    <p:sldId id="583" r:id="rId55"/>
    <p:sldId id="598" r:id="rId56"/>
    <p:sldId id="584" r:id="rId57"/>
    <p:sldId id="600" r:id="rId58"/>
    <p:sldId id="591" r:id="rId59"/>
    <p:sldId id="599" r:id="rId60"/>
    <p:sldId id="588" r:id="rId61"/>
    <p:sldId id="634" r:id="rId62"/>
    <p:sldId id="552" r:id="rId63"/>
    <p:sldId id="640" r:id="rId64"/>
    <p:sldId id="650" r:id="rId65"/>
    <p:sldId id="641" r:id="rId66"/>
    <p:sldId id="660" r:id="rId67"/>
    <p:sldId id="520" r:id="rId68"/>
    <p:sldId id="378" r:id="rId69"/>
    <p:sldId id="523" r:id="rId70"/>
    <p:sldId id="605" r:id="rId71"/>
    <p:sldId id="644" r:id="rId72"/>
    <p:sldId id="593" r:id="rId73"/>
    <p:sldId id="602" r:id="rId74"/>
    <p:sldId id="604" r:id="rId75"/>
    <p:sldId id="606" r:id="rId76"/>
    <p:sldId id="607" r:id="rId77"/>
    <p:sldId id="608" r:id="rId78"/>
    <p:sldId id="610" r:id="rId79"/>
    <p:sldId id="675" r:id="rId80"/>
    <p:sldId id="676" r:id="rId81"/>
    <p:sldId id="642" r:id="rId8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F73DF77D-40D1-EA58-D232-9624B74F15DE}" name="Louise Frère" initials="LF" userId="S::louise.frere@fedasil.be::12862519-fcff-45ee-8c2e-d874849bd45d" providerId="AD"/>
  <p188:author id="{EE8D4584-52FF-A5D6-D89A-7BDFC6C2ADEA}" name="Charline Hinnekens" initials="CH" userId="S::charline.hinnekens@fedasil.be::337da906-5363-44bd-869d-a6f9a8e4099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4F98"/>
    <a:srgbClr val="E5E4E2"/>
    <a:srgbClr val="7F70D9"/>
    <a:srgbClr val="4472C4"/>
    <a:srgbClr val="B9ECFF"/>
    <a:srgbClr val="EDDBC3"/>
    <a:srgbClr val="ACA616"/>
    <a:srgbClr val="7E7672"/>
    <a:srgbClr val="71635C"/>
    <a:srgbClr val="130C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2BF7E9-B727-D66F-405B-F1432956855B}" v="32" dt="2026-07-16T12:34:08.840"/>
    <p1510:client id="{A21E84C1-EBCD-579C-F8BD-453751AF1895}" v="7" dt="2026-07-16T11:37:04.2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presProps" Target="presProps.xml"/><Relationship Id="rId89" Type="http://schemas.microsoft.com/office/2015/10/relationships/revisionInfo" Target="revisionInfo.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microsoft.com/office/2018/10/relationships/authors" Target="author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88"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on Koepp" userId="S::manon.koepp@fedasil.be::6b2cccfd-3b95-47bb-8207-8135bb93822d" providerId="AD" clId="Web-{B4E7A3F3-81CC-7584-07A0-10819B1F3C6D}"/>
    <pc:docChg chg="modSld">
      <pc:chgData name="Manon Koepp" userId="S::manon.koepp@fedasil.be::6b2cccfd-3b95-47bb-8207-8135bb93822d" providerId="AD" clId="Web-{B4E7A3F3-81CC-7584-07A0-10819B1F3C6D}" dt="2026-07-06T08:19:00.274" v="11"/>
      <pc:docMkLst>
        <pc:docMk/>
      </pc:docMkLst>
      <pc:sldChg chg="modNotes">
        <pc:chgData name="Manon Koepp" userId="S::manon.koepp@fedasil.be::6b2cccfd-3b95-47bb-8207-8135bb93822d" providerId="AD" clId="Web-{B4E7A3F3-81CC-7584-07A0-10819B1F3C6D}" dt="2026-07-06T08:19:00.274" v="11"/>
        <pc:sldMkLst>
          <pc:docMk/>
          <pc:sldMk cId="1272641740" sldId="588"/>
        </pc:sldMkLst>
      </pc:sldChg>
    </pc:docChg>
  </pc:docChgLst>
  <pc:docChgLst>
    <pc:chgData name="Lin Vanwayenbergh" userId="S::lin.vanwayenbergh@fedasil.be::51bda483-2676-4bf4-ade7-b8d33e9e5d06" providerId="AD" clId="Web-{A21E84C1-EBCD-579C-F8BD-453751AF1895}"/>
    <pc:docChg chg="modSld">
      <pc:chgData name="Lin Vanwayenbergh" userId="S::lin.vanwayenbergh@fedasil.be::51bda483-2676-4bf4-ade7-b8d33e9e5d06" providerId="AD" clId="Web-{A21E84C1-EBCD-579C-F8BD-453751AF1895}" dt="2026-07-16T11:42:07.831" v="420"/>
      <pc:docMkLst>
        <pc:docMk/>
      </pc:docMkLst>
      <pc:sldChg chg="modNotes">
        <pc:chgData name="Lin Vanwayenbergh" userId="S::lin.vanwayenbergh@fedasil.be::51bda483-2676-4bf4-ade7-b8d33e9e5d06" providerId="AD" clId="Web-{A21E84C1-EBCD-579C-F8BD-453751AF1895}" dt="2026-07-16T10:50:47.266" v="72"/>
        <pc:sldMkLst>
          <pc:docMk/>
          <pc:sldMk cId="711067980" sldId="257"/>
        </pc:sldMkLst>
      </pc:sldChg>
      <pc:sldChg chg="modNotes">
        <pc:chgData name="Lin Vanwayenbergh" userId="S::lin.vanwayenbergh@fedasil.be::51bda483-2676-4bf4-ade7-b8d33e9e5d06" providerId="AD" clId="Web-{A21E84C1-EBCD-579C-F8BD-453751AF1895}" dt="2026-07-16T10:53:12.288" v="175"/>
        <pc:sldMkLst>
          <pc:docMk/>
          <pc:sldMk cId="628195122" sldId="259"/>
        </pc:sldMkLst>
      </pc:sldChg>
      <pc:sldChg chg="modSp modNotes">
        <pc:chgData name="Lin Vanwayenbergh" userId="S::lin.vanwayenbergh@fedasil.be::51bda483-2676-4bf4-ade7-b8d33e9e5d06" providerId="AD" clId="Web-{A21E84C1-EBCD-579C-F8BD-453751AF1895}" dt="2026-07-16T11:36:46.803" v="299"/>
        <pc:sldMkLst>
          <pc:docMk/>
          <pc:sldMk cId="588509625" sldId="271"/>
        </pc:sldMkLst>
        <pc:spChg chg="mod">
          <ac:chgData name="Lin Vanwayenbergh" userId="S::lin.vanwayenbergh@fedasil.be::51bda483-2676-4bf4-ade7-b8d33e9e5d06" providerId="AD" clId="Web-{A21E84C1-EBCD-579C-F8BD-453751AF1895}" dt="2026-07-16T10:53:26.460" v="177" actId="20577"/>
          <ac:spMkLst>
            <pc:docMk/>
            <pc:sldMk cId="588509625" sldId="271"/>
            <ac:spMk id="8" creationId="{737BC6CF-614F-6076-435E-97EC9887D92F}"/>
          </ac:spMkLst>
        </pc:spChg>
      </pc:sldChg>
      <pc:sldChg chg="modNotes">
        <pc:chgData name="Lin Vanwayenbergh" userId="S::lin.vanwayenbergh@fedasil.be::51bda483-2676-4bf4-ade7-b8d33e9e5d06" providerId="AD" clId="Web-{A21E84C1-EBCD-579C-F8BD-453751AF1895}" dt="2026-07-16T11:38:39.041" v="336"/>
        <pc:sldMkLst>
          <pc:docMk/>
          <pc:sldMk cId="629895769" sldId="272"/>
        </pc:sldMkLst>
      </pc:sldChg>
      <pc:sldChg chg="modNotes">
        <pc:chgData name="Lin Vanwayenbergh" userId="S::lin.vanwayenbergh@fedasil.be::51bda483-2676-4bf4-ade7-b8d33e9e5d06" providerId="AD" clId="Web-{A21E84C1-EBCD-579C-F8BD-453751AF1895}" dt="2026-07-16T11:38:49.073" v="342"/>
        <pc:sldMkLst>
          <pc:docMk/>
          <pc:sldMk cId="2693224718" sldId="273"/>
        </pc:sldMkLst>
      </pc:sldChg>
      <pc:sldChg chg="modNotes">
        <pc:chgData name="Lin Vanwayenbergh" userId="S::lin.vanwayenbergh@fedasil.be::51bda483-2676-4bf4-ade7-b8d33e9e5d06" providerId="AD" clId="Web-{A21E84C1-EBCD-579C-F8BD-453751AF1895}" dt="2026-07-16T11:41:31.657" v="408"/>
        <pc:sldMkLst>
          <pc:docMk/>
          <pc:sldMk cId="3963410339" sldId="274"/>
        </pc:sldMkLst>
      </pc:sldChg>
      <pc:sldChg chg="modNotes">
        <pc:chgData name="Lin Vanwayenbergh" userId="S::lin.vanwayenbergh@fedasil.be::51bda483-2676-4bf4-ade7-b8d33e9e5d06" providerId="AD" clId="Web-{A21E84C1-EBCD-579C-F8BD-453751AF1895}" dt="2026-07-16T11:42:07.831" v="420"/>
        <pc:sldMkLst>
          <pc:docMk/>
          <pc:sldMk cId="2833728335" sldId="275"/>
        </pc:sldMkLst>
      </pc:sldChg>
      <pc:sldChg chg="modNotes">
        <pc:chgData name="Lin Vanwayenbergh" userId="S::lin.vanwayenbergh@fedasil.be::51bda483-2676-4bf4-ade7-b8d33e9e5d06" providerId="AD" clId="Web-{A21E84C1-EBCD-579C-F8BD-453751AF1895}" dt="2026-07-16T10:49:10.246" v="64"/>
        <pc:sldMkLst>
          <pc:docMk/>
          <pc:sldMk cId="2718315827" sldId="519"/>
        </pc:sldMkLst>
      </pc:sldChg>
      <pc:sldChg chg="modNotes">
        <pc:chgData name="Lin Vanwayenbergh" userId="S::lin.vanwayenbergh@fedasil.be::51bda483-2676-4bf4-ade7-b8d33e9e5d06" providerId="AD" clId="Web-{A21E84C1-EBCD-579C-F8BD-453751AF1895}" dt="2026-07-16T10:52:06.285" v="133"/>
        <pc:sldMkLst>
          <pc:docMk/>
          <pc:sldMk cId="2369964660" sldId="563"/>
        </pc:sldMkLst>
      </pc:sldChg>
      <pc:sldChg chg="modSp">
        <pc:chgData name="Lin Vanwayenbergh" userId="S::lin.vanwayenbergh@fedasil.be::51bda483-2676-4bf4-ade7-b8d33e9e5d06" providerId="AD" clId="Web-{A21E84C1-EBCD-579C-F8BD-453751AF1895}" dt="2026-07-16T11:37:02.772" v="301" actId="20577"/>
        <pc:sldMkLst>
          <pc:docMk/>
          <pc:sldMk cId="3997334990" sldId="565"/>
        </pc:sldMkLst>
        <pc:spChg chg="mod">
          <ac:chgData name="Lin Vanwayenbergh" userId="S::lin.vanwayenbergh@fedasil.be::51bda483-2676-4bf4-ade7-b8d33e9e5d06" providerId="AD" clId="Web-{A21E84C1-EBCD-579C-F8BD-453751AF1895}" dt="2026-07-16T11:37:02.772" v="301" actId="20577"/>
          <ac:spMkLst>
            <pc:docMk/>
            <pc:sldMk cId="3997334990" sldId="565"/>
            <ac:spMk id="14" creationId="{DB6A80D8-3AEF-EE95-1F4F-021426C26A5E}"/>
          </ac:spMkLst>
        </pc:spChg>
      </pc:sldChg>
      <pc:sldChg chg="modNotes">
        <pc:chgData name="Lin Vanwayenbergh" userId="S::lin.vanwayenbergh@fedasil.be::51bda483-2676-4bf4-ade7-b8d33e9e5d06" providerId="AD" clId="Web-{A21E84C1-EBCD-579C-F8BD-453751AF1895}" dt="2026-07-16T11:37:30.179" v="317"/>
        <pc:sldMkLst>
          <pc:docMk/>
          <pc:sldMk cId="4083433048" sldId="566"/>
        </pc:sldMkLst>
      </pc:sldChg>
      <pc:sldChg chg="modNotes">
        <pc:chgData name="Lin Vanwayenbergh" userId="S::lin.vanwayenbergh@fedasil.be::51bda483-2676-4bf4-ade7-b8d33e9e5d06" providerId="AD" clId="Web-{A21E84C1-EBCD-579C-F8BD-453751AF1895}" dt="2026-07-16T11:39:31.434" v="366"/>
        <pc:sldMkLst>
          <pc:docMk/>
          <pc:sldMk cId="2673251923" sldId="651"/>
        </pc:sldMkLst>
      </pc:sldChg>
      <pc:sldChg chg="modNotes">
        <pc:chgData name="Lin Vanwayenbergh" userId="S::lin.vanwayenbergh@fedasil.be::51bda483-2676-4bf4-ade7-b8d33e9e5d06" providerId="AD" clId="Web-{A21E84C1-EBCD-579C-F8BD-453751AF1895}" dt="2026-07-16T11:40:33.936" v="401"/>
        <pc:sldMkLst>
          <pc:docMk/>
          <pc:sldMk cId="4000164658" sldId="653"/>
        </pc:sldMkLst>
      </pc:sldChg>
      <pc:sldChg chg="modNotes">
        <pc:chgData name="Lin Vanwayenbergh" userId="S::lin.vanwayenbergh@fedasil.be::51bda483-2676-4bf4-ade7-b8d33e9e5d06" providerId="AD" clId="Web-{A21E84C1-EBCD-579C-F8BD-453751AF1895}" dt="2026-07-16T11:37:53.930" v="327"/>
        <pc:sldMkLst>
          <pc:docMk/>
          <pc:sldMk cId="926899059" sldId="659"/>
        </pc:sldMkLst>
      </pc:sldChg>
      <pc:sldChg chg="modNotes">
        <pc:chgData name="Lin Vanwayenbergh" userId="S::lin.vanwayenbergh@fedasil.be::51bda483-2676-4bf4-ade7-b8d33e9e5d06" providerId="AD" clId="Web-{A21E84C1-EBCD-579C-F8BD-453751AF1895}" dt="2026-07-16T10:49:51.654" v="69"/>
        <pc:sldMkLst>
          <pc:docMk/>
          <pc:sldMk cId="3480698195" sldId="671"/>
        </pc:sldMkLst>
      </pc:sldChg>
    </pc:docChg>
  </pc:docChgLst>
  <pc:docChgLst>
    <pc:chgData name="Manon Koepp" userId="6b2cccfd-3b95-47bb-8207-8135bb93822d" providerId="ADAL" clId="{D54B971A-B5A3-4A1F-B322-F88373F9DDAF}"/>
    <pc:docChg chg="undo redo custSel addSld delSld modSld">
      <pc:chgData name="Manon Koepp" userId="6b2cccfd-3b95-47bb-8207-8135bb93822d" providerId="ADAL" clId="{D54B971A-B5A3-4A1F-B322-F88373F9DDAF}" dt="2026-07-02T08:03:39.828" v="495"/>
      <pc:docMkLst>
        <pc:docMk/>
      </pc:docMkLst>
      <pc:sldChg chg="modSp modNotesTx">
        <pc:chgData name="Manon Koepp" userId="6b2cccfd-3b95-47bb-8207-8135bb93822d" providerId="ADAL" clId="{D54B971A-B5A3-4A1F-B322-F88373F9DDAF}" dt="2026-07-02T07:28:58.966" v="229" actId="20577"/>
        <pc:sldMkLst>
          <pc:docMk/>
          <pc:sldMk cId="711067980" sldId="257"/>
        </pc:sldMkLst>
        <pc:spChg chg="mod">
          <ac:chgData name="Manon Koepp" userId="6b2cccfd-3b95-47bb-8207-8135bb93822d" providerId="ADAL" clId="{D54B971A-B5A3-4A1F-B322-F88373F9DDAF}" dt="2026-07-02T07:28:39.786" v="195" actId="20577"/>
          <ac:spMkLst>
            <pc:docMk/>
            <pc:sldMk cId="711067980" sldId="257"/>
            <ac:spMk id="7" creationId="{BE72B8E1-8113-CED8-9BD2-39CDB64AE063}"/>
          </ac:spMkLst>
        </pc:spChg>
        <pc:spChg chg="mod">
          <ac:chgData name="Manon Koepp" userId="6b2cccfd-3b95-47bb-8207-8135bb93822d" providerId="ADAL" clId="{D54B971A-B5A3-4A1F-B322-F88373F9DDAF}" dt="2026-07-02T07:28:33.635" v="189" actId="404"/>
          <ac:spMkLst>
            <pc:docMk/>
            <pc:sldMk cId="711067980" sldId="257"/>
            <ac:spMk id="12" creationId="{54B1F10B-B136-6BC5-A3C8-2FEA4810CBD3}"/>
          </ac:spMkLst>
        </pc:spChg>
      </pc:sldChg>
      <pc:sldChg chg="modNotesTx">
        <pc:chgData name="Manon Koepp" userId="6b2cccfd-3b95-47bb-8207-8135bb93822d" providerId="ADAL" clId="{D54B971A-B5A3-4A1F-B322-F88373F9DDAF}" dt="2026-07-02T07:26:29.210" v="177" actId="20577"/>
        <pc:sldMkLst>
          <pc:docMk/>
          <pc:sldMk cId="2958272965" sldId="520"/>
        </pc:sldMkLst>
      </pc:sldChg>
      <pc:sldChg chg="modSp mod modAnim modNotesTx">
        <pc:chgData name="Manon Koepp" userId="6b2cccfd-3b95-47bb-8207-8135bb93822d" providerId="ADAL" clId="{D54B971A-B5A3-4A1F-B322-F88373F9DDAF}" dt="2026-07-02T08:03:39.828" v="495"/>
        <pc:sldMkLst>
          <pc:docMk/>
          <pc:sldMk cId="2908530561" sldId="523"/>
        </pc:sldMkLst>
      </pc:sldChg>
      <pc:sldChg chg="setBg">
        <pc:chgData name="Manon Koepp" userId="6b2cccfd-3b95-47bb-8207-8135bb93822d" providerId="ADAL" clId="{D54B971A-B5A3-4A1F-B322-F88373F9DDAF}" dt="2026-07-02T07:59:45.848" v="489"/>
        <pc:sldMkLst>
          <pc:docMk/>
          <pc:sldMk cId="1303356902" sldId="552"/>
        </pc:sldMkLst>
      </pc:sldChg>
      <pc:sldChg chg="modNotesTx">
        <pc:chgData name="Manon Koepp" userId="6b2cccfd-3b95-47bb-8207-8135bb93822d" providerId="ADAL" clId="{D54B971A-B5A3-4A1F-B322-F88373F9DDAF}" dt="2026-07-02T07:29:53.929" v="268" actId="20577"/>
        <pc:sldMkLst>
          <pc:docMk/>
          <pc:sldMk cId="4083433048" sldId="566"/>
        </pc:sldMkLst>
      </pc:sldChg>
      <pc:sldChg chg="modNotesTx">
        <pc:chgData name="Manon Koepp" userId="6b2cccfd-3b95-47bb-8207-8135bb93822d" providerId="ADAL" clId="{D54B971A-B5A3-4A1F-B322-F88373F9DDAF}" dt="2026-07-02T07:29:41.750" v="249" actId="20577"/>
        <pc:sldMkLst>
          <pc:docMk/>
          <pc:sldMk cId="173403887" sldId="567"/>
        </pc:sldMkLst>
      </pc:sldChg>
      <pc:sldChg chg="addSp delSp modSp mod delAnim modNotesTx">
        <pc:chgData name="Manon Koepp" userId="6b2cccfd-3b95-47bb-8207-8135bb93822d" providerId="ADAL" clId="{D54B971A-B5A3-4A1F-B322-F88373F9DDAF}" dt="2026-07-02T07:44:47.213" v="380" actId="20577"/>
        <pc:sldMkLst>
          <pc:docMk/>
          <pc:sldMk cId="1767850482" sldId="570"/>
        </pc:sldMkLst>
        <pc:spChg chg="mod">
          <ac:chgData name="Manon Koepp" userId="6b2cccfd-3b95-47bb-8207-8135bb93822d" providerId="ADAL" clId="{D54B971A-B5A3-4A1F-B322-F88373F9DDAF}" dt="2026-07-02T07:44:00.580" v="310" actId="14100"/>
          <ac:spMkLst>
            <pc:docMk/>
            <pc:sldMk cId="1767850482" sldId="570"/>
            <ac:spMk id="4" creationId="{404212A3-FF75-102C-B196-3C8E533AE6D6}"/>
          </ac:spMkLst>
        </pc:spChg>
        <pc:spChg chg="mod">
          <ac:chgData name="Manon Koepp" userId="6b2cccfd-3b95-47bb-8207-8135bb93822d" providerId="ADAL" clId="{D54B971A-B5A3-4A1F-B322-F88373F9DDAF}" dt="2026-07-02T07:44:47.213" v="380" actId="20577"/>
          <ac:spMkLst>
            <pc:docMk/>
            <pc:sldMk cId="1767850482" sldId="570"/>
            <ac:spMk id="5" creationId="{284ACDA8-974A-826E-E7EA-4E0EAFE99B8E}"/>
          </ac:spMkLst>
        </pc:spChg>
        <pc:picChg chg="add del mod">
          <ac:chgData name="Manon Koepp" userId="6b2cccfd-3b95-47bb-8207-8135bb93822d" providerId="ADAL" clId="{D54B971A-B5A3-4A1F-B322-F88373F9DDAF}" dt="2026-07-02T07:44:00.741" v="311" actId="1076"/>
          <ac:picMkLst>
            <pc:docMk/>
            <pc:sldMk cId="1767850482" sldId="570"/>
            <ac:picMk id="39" creationId="{626C91F9-C2BC-91CC-4B2E-6F3250B8B57B}"/>
          </ac:picMkLst>
        </pc:picChg>
      </pc:sldChg>
      <pc:sldChg chg="modAnim">
        <pc:chgData name="Manon Koepp" userId="6b2cccfd-3b95-47bb-8207-8135bb93822d" providerId="ADAL" clId="{D54B971A-B5A3-4A1F-B322-F88373F9DDAF}" dt="2026-07-02T07:58:16.361" v="484"/>
        <pc:sldMkLst>
          <pc:docMk/>
          <pc:sldMk cId="2264832549" sldId="577"/>
        </pc:sldMkLst>
      </pc:sldChg>
      <pc:sldChg chg="add setBg">
        <pc:chgData name="Manon Koepp" userId="6b2cccfd-3b95-47bb-8207-8135bb93822d" providerId="ADAL" clId="{D54B971A-B5A3-4A1F-B322-F88373F9DDAF}" dt="2026-07-02T07:59:36.709" v="486"/>
        <pc:sldMkLst>
          <pc:docMk/>
          <pc:sldMk cId="1272641740" sldId="588"/>
        </pc:sldMkLst>
      </pc:sldChg>
      <pc:sldChg chg="add setBg">
        <pc:chgData name="Manon Koepp" userId="6b2cccfd-3b95-47bb-8207-8135bb93822d" providerId="ADAL" clId="{D54B971A-B5A3-4A1F-B322-F88373F9DDAF}" dt="2026-07-02T07:59:32.797" v="485"/>
        <pc:sldMkLst>
          <pc:docMk/>
          <pc:sldMk cId="974982231" sldId="599"/>
        </pc:sldMkLst>
      </pc:sldChg>
      <pc:sldChg chg="addSp modSp mod modAnim modNotesTx">
        <pc:chgData name="Manon Koepp" userId="6b2cccfd-3b95-47bb-8207-8135bb93822d" providerId="ADAL" clId="{D54B971A-B5A3-4A1F-B322-F88373F9DDAF}" dt="2026-07-02T07:18:16.875" v="137" actId="20577"/>
        <pc:sldMkLst>
          <pc:docMk/>
          <pc:sldMk cId="1837872191" sldId="608"/>
        </pc:sldMkLst>
      </pc:sldChg>
      <pc:sldChg chg="add setBg">
        <pc:chgData name="Manon Koepp" userId="6b2cccfd-3b95-47bb-8207-8135bb93822d" providerId="ADAL" clId="{D54B971A-B5A3-4A1F-B322-F88373F9DDAF}" dt="2026-07-02T07:59:39.969" v="487"/>
        <pc:sldMkLst>
          <pc:docMk/>
          <pc:sldMk cId="1157551156" sldId="634"/>
        </pc:sldMkLst>
      </pc:sldChg>
      <pc:sldChg chg="add setBg">
        <pc:chgData name="Manon Koepp" userId="6b2cccfd-3b95-47bb-8207-8135bb93822d" providerId="ADAL" clId="{D54B971A-B5A3-4A1F-B322-F88373F9DDAF}" dt="2026-07-02T07:59:49.500" v="490"/>
        <pc:sldMkLst>
          <pc:docMk/>
          <pc:sldMk cId="3783850727" sldId="640"/>
        </pc:sldMkLst>
      </pc:sldChg>
      <pc:sldChg chg="add setBg">
        <pc:chgData name="Manon Koepp" userId="6b2cccfd-3b95-47bb-8207-8135bb93822d" providerId="ADAL" clId="{D54B971A-B5A3-4A1F-B322-F88373F9DDAF}" dt="2026-07-02T07:59:53.160" v="491"/>
        <pc:sldMkLst>
          <pc:docMk/>
          <pc:sldMk cId="2400628428" sldId="641"/>
        </pc:sldMkLst>
      </pc:sldChg>
      <pc:sldChg chg="add setBg">
        <pc:chgData name="Manon Koepp" userId="6b2cccfd-3b95-47bb-8207-8135bb93822d" providerId="ADAL" clId="{D54B971A-B5A3-4A1F-B322-F88373F9DDAF}" dt="2026-07-02T07:37:18.172" v="276"/>
        <pc:sldMkLst>
          <pc:docMk/>
          <pc:sldMk cId="1249423778" sldId="650"/>
        </pc:sldMkLst>
      </pc:sldChg>
      <pc:sldChg chg="add setBg">
        <pc:chgData name="Manon Koepp" userId="6b2cccfd-3b95-47bb-8207-8135bb93822d" providerId="ADAL" clId="{D54B971A-B5A3-4A1F-B322-F88373F9DDAF}" dt="2026-07-02T07:34:57.265" v="272"/>
        <pc:sldMkLst>
          <pc:docMk/>
          <pc:sldMk cId="2673251923" sldId="651"/>
        </pc:sldMkLst>
      </pc:sldChg>
      <pc:sldChg chg="add setBg">
        <pc:chgData name="Manon Koepp" userId="6b2cccfd-3b95-47bb-8207-8135bb93822d" providerId="ADAL" clId="{D54B971A-B5A3-4A1F-B322-F88373F9DDAF}" dt="2026-07-02T07:34:57.265" v="272"/>
        <pc:sldMkLst>
          <pc:docMk/>
          <pc:sldMk cId="874983199" sldId="652"/>
        </pc:sldMkLst>
      </pc:sldChg>
      <pc:sldChg chg="add setBg">
        <pc:chgData name="Manon Koepp" userId="6b2cccfd-3b95-47bb-8207-8135bb93822d" providerId="ADAL" clId="{D54B971A-B5A3-4A1F-B322-F88373F9DDAF}" dt="2026-07-02T07:34:57.265" v="272"/>
        <pc:sldMkLst>
          <pc:docMk/>
          <pc:sldMk cId="4000164658" sldId="653"/>
        </pc:sldMkLst>
      </pc:sldChg>
      <pc:sldChg chg="modSp add mod setBg">
        <pc:chgData name="Manon Koepp" userId="6b2cccfd-3b95-47bb-8207-8135bb93822d" providerId="ADAL" clId="{D54B971A-B5A3-4A1F-B322-F88373F9DDAF}" dt="2026-07-02T07:51:45.742" v="422" actId="20577"/>
        <pc:sldMkLst>
          <pc:docMk/>
          <pc:sldMk cId="92765251" sldId="657"/>
        </pc:sldMkLst>
        <pc:spChg chg="mod">
          <ac:chgData name="Manon Koepp" userId="6b2cccfd-3b95-47bb-8207-8135bb93822d" providerId="ADAL" clId="{D54B971A-B5A3-4A1F-B322-F88373F9DDAF}" dt="2026-07-02T07:50:59.877" v="413" actId="20577"/>
          <ac:spMkLst>
            <pc:docMk/>
            <pc:sldMk cId="92765251" sldId="657"/>
            <ac:spMk id="3" creationId="{49A1389E-A30E-05B4-937C-D0D42052FC96}"/>
          </ac:spMkLst>
        </pc:spChg>
        <pc:spChg chg="mod">
          <ac:chgData name="Manon Koepp" userId="6b2cccfd-3b95-47bb-8207-8135bb93822d" providerId="ADAL" clId="{D54B971A-B5A3-4A1F-B322-F88373F9DDAF}" dt="2026-07-02T07:51:45.742" v="422" actId="20577"/>
          <ac:spMkLst>
            <pc:docMk/>
            <pc:sldMk cId="92765251" sldId="657"/>
            <ac:spMk id="4" creationId="{45E92AA1-1486-6B3E-65FC-3A8473F2BC44}"/>
          </ac:spMkLst>
        </pc:spChg>
      </pc:sldChg>
      <pc:sldChg chg="modSp add mod setBg">
        <pc:chgData name="Manon Koepp" userId="6b2cccfd-3b95-47bb-8207-8135bb93822d" providerId="ADAL" clId="{D54B971A-B5A3-4A1F-B322-F88373F9DDAF}" dt="2026-07-02T07:52:53.066" v="476" actId="20577"/>
        <pc:sldMkLst>
          <pc:docMk/>
          <pc:sldMk cId="324539068" sldId="658"/>
        </pc:sldMkLst>
        <pc:spChg chg="mod">
          <ac:chgData name="Manon Koepp" userId="6b2cccfd-3b95-47bb-8207-8135bb93822d" providerId="ADAL" clId="{D54B971A-B5A3-4A1F-B322-F88373F9DDAF}" dt="2026-07-02T07:52:53.066" v="476" actId="20577"/>
          <ac:spMkLst>
            <pc:docMk/>
            <pc:sldMk cId="324539068" sldId="658"/>
            <ac:spMk id="2" creationId="{D68C78D4-CEE7-F1B2-88AD-47F65E36DEDA}"/>
          </ac:spMkLst>
        </pc:spChg>
        <pc:spChg chg="mod">
          <ac:chgData name="Manon Koepp" userId="6b2cccfd-3b95-47bb-8207-8135bb93822d" providerId="ADAL" clId="{D54B971A-B5A3-4A1F-B322-F88373F9DDAF}" dt="2026-07-02T07:52:19.658" v="435" actId="20577"/>
          <ac:spMkLst>
            <pc:docMk/>
            <pc:sldMk cId="324539068" sldId="658"/>
            <ac:spMk id="5" creationId="{4C1AF951-087C-24FC-DE77-863E6F437D6E}"/>
          </ac:spMkLst>
        </pc:spChg>
      </pc:sldChg>
      <pc:sldChg chg="add setBg">
        <pc:chgData name="Manon Koepp" userId="6b2cccfd-3b95-47bb-8207-8135bb93822d" providerId="ADAL" clId="{D54B971A-B5A3-4A1F-B322-F88373F9DDAF}" dt="2026-07-02T07:54:27.186" v="477"/>
        <pc:sldMkLst>
          <pc:docMk/>
          <pc:sldMk cId="2333436967" sldId="665"/>
        </pc:sldMkLst>
      </pc:sldChg>
      <pc:sldChg chg="add setBg">
        <pc:chgData name="Manon Koepp" userId="6b2cccfd-3b95-47bb-8207-8135bb93822d" providerId="ADAL" clId="{D54B971A-B5A3-4A1F-B322-F88373F9DDAF}" dt="2026-07-02T07:54:36.825" v="480"/>
        <pc:sldMkLst>
          <pc:docMk/>
          <pc:sldMk cId="1584675729" sldId="666"/>
        </pc:sldMkLst>
      </pc:sldChg>
      <pc:sldChg chg="add setBg">
        <pc:chgData name="Manon Koepp" userId="6b2cccfd-3b95-47bb-8207-8135bb93822d" providerId="ADAL" clId="{D54B971A-B5A3-4A1F-B322-F88373F9DDAF}" dt="2026-07-02T07:54:33.301" v="479"/>
        <pc:sldMkLst>
          <pc:docMk/>
          <pc:sldMk cId="1302301634" sldId="667"/>
        </pc:sldMkLst>
      </pc:sldChg>
      <pc:sldChg chg="add setBg">
        <pc:chgData name="Manon Koepp" userId="6b2cccfd-3b95-47bb-8207-8135bb93822d" providerId="ADAL" clId="{D54B971A-B5A3-4A1F-B322-F88373F9DDAF}" dt="2026-07-02T07:54:40.414" v="481"/>
        <pc:sldMkLst>
          <pc:docMk/>
          <pc:sldMk cId="2058771153" sldId="668"/>
        </pc:sldMkLst>
      </pc:sldChg>
      <pc:sldChg chg="add setBg">
        <pc:chgData name="Manon Koepp" userId="6b2cccfd-3b95-47bb-8207-8135bb93822d" providerId="ADAL" clId="{D54B971A-B5A3-4A1F-B322-F88373F9DDAF}" dt="2026-07-02T07:54:49.387" v="482"/>
        <pc:sldMkLst>
          <pc:docMk/>
          <pc:sldMk cId="3006115157" sldId="669"/>
        </pc:sldMkLst>
      </pc:sldChg>
      <pc:sldChg chg="add setBg">
        <pc:chgData name="Manon Koepp" userId="6b2cccfd-3b95-47bb-8207-8135bb93822d" providerId="ADAL" clId="{D54B971A-B5A3-4A1F-B322-F88373F9DDAF}" dt="2026-07-02T07:54:52.969" v="483"/>
        <pc:sldMkLst>
          <pc:docMk/>
          <pc:sldMk cId="4222438591" sldId="670"/>
        </pc:sldMkLst>
      </pc:sldChg>
    </pc:docChg>
  </pc:docChgLst>
  <pc:docChgLst>
    <pc:chgData name="Lin Vanwayenbergh" userId="S::lin.vanwayenbergh@fedasil.be::51bda483-2676-4bf4-ade7-b8d33e9e5d06" providerId="AD" clId="Web-{77946B1C-781B-CCF5-A220-E9015BB8DF8A}"/>
    <pc:docChg chg="modSld">
      <pc:chgData name="Lin Vanwayenbergh" userId="S::lin.vanwayenbergh@fedasil.be::51bda483-2676-4bf4-ade7-b8d33e9e5d06" providerId="AD" clId="Web-{77946B1C-781B-CCF5-A220-E9015BB8DF8A}" dt="2026-07-10T12:46:29.813" v="10"/>
      <pc:docMkLst>
        <pc:docMk/>
      </pc:docMkLst>
      <pc:sldChg chg="modNotes">
        <pc:chgData name="Lin Vanwayenbergh" userId="S::lin.vanwayenbergh@fedasil.be::51bda483-2676-4bf4-ade7-b8d33e9e5d06" providerId="AD" clId="Web-{77946B1C-781B-CCF5-A220-E9015BB8DF8A}" dt="2026-07-10T12:46:29.813" v="10"/>
        <pc:sldMkLst>
          <pc:docMk/>
          <pc:sldMk cId="2718315827" sldId="519"/>
        </pc:sldMkLst>
      </pc:sldChg>
    </pc:docChg>
  </pc:docChgLst>
  <pc:docChgLst>
    <pc:chgData name="Lin Vanwayenbergh" userId="S::lin.vanwayenbergh@fedasil.be::51bda483-2676-4bf4-ade7-b8d33e9e5d06" providerId="AD" clId="Web-{2D2BF7E9-B727-D66F-405B-F1432956855B}"/>
    <pc:docChg chg="modSld">
      <pc:chgData name="Lin Vanwayenbergh" userId="S::lin.vanwayenbergh@fedasil.be::51bda483-2676-4bf4-ade7-b8d33e9e5d06" providerId="AD" clId="Web-{2D2BF7E9-B727-D66F-405B-F1432956855B}" dt="2026-07-16T12:48:02.681" v="1075"/>
      <pc:docMkLst>
        <pc:docMk/>
      </pc:docMkLst>
      <pc:sldChg chg="modNotes">
        <pc:chgData name="Lin Vanwayenbergh" userId="S::lin.vanwayenbergh@fedasil.be::51bda483-2676-4bf4-ade7-b8d33e9e5d06" providerId="AD" clId="Web-{2D2BF7E9-B727-D66F-405B-F1432956855B}" dt="2026-07-16T11:46:37.180" v="34"/>
        <pc:sldMkLst>
          <pc:docMk/>
          <pc:sldMk cId="2833728335" sldId="275"/>
        </pc:sldMkLst>
      </pc:sldChg>
      <pc:sldChg chg="modNotes">
        <pc:chgData name="Lin Vanwayenbergh" userId="S::lin.vanwayenbergh@fedasil.be::51bda483-2676-4bf4-ade7-b8d33e9e5d06" providerId="AD" clId="Web-{2D2BF7E9-B727-D66F-405B-F1432956855B}" dt="2026-07-16T12:04:42.655" v="392"/>
        <pc:sldMkLst>
          <pc:docMk/>
          <pc:sldMk cId="1601298810" sldId="276"/>
        </pc:sldMkLst>
      </pc:sldChg>
      <pc:sldChg chg="modNotes">
        <pc:chgData name="Lin Vanwayenbergh" userId="S::lin.vanwayenbergh@fedasil.be::51bda483-2676-4bf4-ade7-b8d33e9e5d06" providerId="AD" clId="Web-{2D2BF7E9-B727-D66F-405B-F1432956855B}" dt="2026-07-16T12:36:38.188" v="883"/>
        <pc:sldMkLst>
          <pc:docMk/>
          <pc:sldMk cId="611165400" sldId="378"/>
        </pc:sldMkLst>
      </pc:sldChg>
      <pc:sldChg chg="modSp modNotes">
        <pc:chgData name="Lin Vanwayenbergh" userId="S::lin.vanwayenbergh@fedasil.be::51bda483-2676-4bf4-ade7-b8d33e9e5d06" providerId="AD" clId="Web-{2D2BF7E9-B727-D66F-405B-F1432956855B}" dt="2026-07-16T12:35:06.248" v="823"/>
        <pc:sldMkLst>
          <pc:docMk/>
          <pc:sldMk cId="2958272965" sldId="520"/>
        </pc:sldMkLst>
        <pc:spChg chg="mod">
          <ac:chgData name="Lin Vanwayenbergh" userId="S::lin.vanwayenbergh@fedasil.be::51bda483-2676-4bf4-ade7-b8d33e9e5d06" providerId="AD" clId="Web-{2D2BF7E9-B727-D66F-405B-F1432956855B}" dt="2026-07-16T12:34:02.855" v="808" actId="20577"/>
          <ac:spMkLst>
            <pc:docMk/>
            <pc:sldMk cId="2958272965" sldId="520"/>
            <ac:spMk id="4" creationId="{4E773DDE-83B3-2CE8-8AFF-3F06520086EF}"/>
          </ac:spMkLst>
        </pc:spChg>
      </pc:sldChg>
      <pc:sldChg chg="modNotes">
        <pc:chgData name="Lin Vanwayenbergh" userId="S::lin.vanwayenbergh@fedasil.be::51bda483-2676-4bf4-ade7-b8d33e9e5d06" providerId="AD" clId="Web-{2D2BF7E9-B727-D66F-405B-F1432956855B}" dt="2026-07-16T12:38:15.754" v="935"/>
        <pc:sldMkLst>
          <pc:docMk/>
          <pc:sldMk cId="2908530561" sldId="523"/>
        </pc:sldMkLst>
      </pc:sldChg>
      <pc:sldChg chg="modNotes">
        <pc:chgData name="Lin Vanwayenbergh" userId="S::lin.vanwayenbergh@fedasil.be::51bda483-2676-4bf4-ade7-b8d33e9e5d06" providerId="AD" clId="Web-{2D2BF7E9-B727-D66F-405B-F1432956855B}" dt="2026-07-16T11:51:22.268" v="145"/>
        <pc:sldMkLst>
          <pc:docMk/>
          <pc:sldMk cId="327900738" sldId="548"/>
        </pc:sldMkLst>
      </pc:sldChg>
      <pc:sldChg chg="modNotes">
        <pc:chgData name="Lin Vanwayenbergh" userId="S::lin.vanwayenbergh@fedasil.be::51bda483-2676-4bf4-ade7-b8d33e9e5d06" providerId="AD" clId="Web-{2D2BF7E9-B727-D66F-405B-F1432956855B}" dt="2026-07-16T12:26:35.230" v="735"/>
        <pc:sldMkLst>
          <pc:docMk/>
          <pc:sldMk cId="1303356902" sldId="552"/>
        </pc:sldMkLst>
      </pc:sldChg>
      <pc:sldChg chg="modNotes">
        <pc:chgData name="Lin Vanwayenbergh" userId="S::lin.vanwayenbergh@fedasil.be::51bda483-2676-4bf4-ade7-b8d33e9e5d06" providerId="AD" clId="Web-{2D2BF7E9-B727-D66F-405B-F1432956855B}" dt="2026-07-16T11:53:43.335" v="204"/>
        <pc:sldMkLst>
          <pc:docMk/>
          <pc:sldMk cId="1347960504" sldId="560"/>
        </pc:sldMkLst>
      </pc:sldChg>
      <pc:sldChg chg="modNotes">
        <pc:chgData name="Lin Vanwayenbergh" userId="S::lin.vanwayenbergh@fedasil.be::51bda483-2676-4bf4-ade7-b8d33e9e5d06" providerId="AD" clId="Web-{2D2BF7E9-B727-D66F-405B-F1432956855B}" dt="2026-07-16T11:52:42.115" v="162"/>
        <pc:sldMkLst>
          <pc:docMk/>
          <pc:sldMk cId="1665021089" sldId="561"/>
        </pc:sldMkLst>
      </pc:sldChg>
      <pc:sldChg chg="modNotes">
        <pc:chgData name="Lin Vanwayenbergh" userId="S::lin.vanwayenbergh@fedasil.be::51bda483-2676-4bf4-ade7-b8d33e9e5d06" providerId="AD" clId="Web-{2D2BF7E9-B727-D66F-405B-F1432956855B}" dt="2026-07-16T12:17:50.041" v="615"/>
        <pc:sldMkLst>
          <pc:docMk/>
          <pc:sldMk cId="1465559769" sldId="562"/>
        </pc:sldMkLst>
      </pc:sldChg>
      <pc:sldChg chg="modNotes">
        <pc:chgData name="Lin Vanwayenbergh" userId="S::lin.vanwayenbergh@fedasil.be::51bda483-2676-4bf4-ade7-b8d33e9e5d06" providerId="AD" clId="Web-{2D2BF7E9-B727-D66F-405B-F1432956855B}" dt="2026-07-16T12:06:20.174" v="448"/>
        <pc:sldMkLst>
          <pc:docMk/>
          <pc:sldMk cId="1767850482" sldId="570"/>
        </pc:sldMkLst>
      </pc:sldChg>
      <pc:sldChg chg="modNotes">
        <pc:chgData name="Lin Vanwayenbergh" userId="S::lin.vanwayenbergh@fedasil.be::51bda483-2676-4bf4-ade7-b8d33e9e5d06" providerId="AD" clId="Web-{2D2BF7E9-B727-D66F-405B-F1432956855B}" dt="2026-07-16T12:18:55.996" v="630"/>
        <pc:sldMkLst>
          <pc:docMk/>
          <pc:sldMk cId="3748710762" sldId="571"/>
        </pc:sldMkLst>
      </pc:sldChg>
      <pc:sldChg chg="modNotes">
        <pc:chgData name="Lin Vanwayenbergh" userId="S::lin.vanwayenbergh@fedasil.be::51bda483-2676-4bf4-ade7-b8d33e9e5d06" providerId="AD" clId="Web-{2D2BF7E9-B727-D66F-405B-F1432956855B}" dt="2026-07-16T12:19:48.889" v="631"/>
        <pc:sldMkLst>
          <pc:docMk/>
          <pc:sldMk cId="2264832549" sldId="577"/>
        </pc:sldMkLst>
      </pc:sldChg>
      <pc:sldChg chg="modNotes">
        <pc:chgData name="Lin Vanwayenbergh" userId="S::lin.vanwayenbergh@fedasil.be::51bda483-2676-4bf4-ade7-b8d33e9e5d06" providerId="AD" clId="Web-{2D2BF7E9-B727-D66F-405B-F1432956855B}" dt="2026-07-16T12:21:00.500" v="653"/>
        <pc:sldMkLst>
          <pc:docMk/>
          <pc:sldMk cId="3918637323" sldId="583"/>
        </pc:sldMkLst>
      </pc:sldChg>
      <pc:sldChg chg="modNotes">
        <pc:chgData name="Lin Vanwayenbergh" userId="S::lin.vanwayenbergh@fedasil.be::51bda483-2676-4bf4-ade7-b8d33e9e5d06" providerId="AD" clId="Web-{2D2BF7E9-B727-D66F-405B-F1432956855B}" dt="2026-07-16T12:21:53.908" v="658"/>
        <pc:sldMkLst>
          <pc:docMk/>
          <pc:sldMk cId="2625046049" sldId="584"/>
        </pc:sldMkLst>
      </pc:sldChg>
      <pc:sldChg chg="modNotes">
        <pc:chgData name="Lin Vanwayenbergh" userId="S::lin.vanwayenbergh@fedasil.be::51bda483-2676-4bf4-ade7-b8d33e9e5d06" providerId="AD" clId="Web-{2D2BF7E9-B727-D66F-405B-F1432956855B}" dt="2026-07-16T12:25:55.557" v="702"/>
        <pc:sldMkLst>
          <pc:docMk/>
          <pc:sldMk cId="1272641740" sldId="588"/>
        </pc:sldMkLst>
      </pc:sldChg>
      <pc:sldChg chg="modNotes">
        <pc:chgData name="Lin Vanwayenbergh" userId="S::lin.vanwayenbergh@fedasil.be::51bda483-2676-4bf4-ade7-b8d33e9e5d06" providerId="AD" clId="Web-{2D2BF7E9-B727-D66F-405B-F1432956855B}" dt="2026-07-16T12:39:42.913" v="982"/>
        <pc:sldMkLst>
          <pc:docMk/>
          <pc:sldMk cId="3271096002" sldId="593"/>
        </pc:sldMkLst>
      </pc:sldChg>
      <pc:sldChg chg="modNotes">
        <pc:chgData name="Lin Vanwayenbergh" userId="S::lin.vanwayenbergh@fedasil.be::51bda483-2676-4bf4-ade7-b8d33e9e5d06" providerId="AD" clId="Web-{2D2BF7E9-B727-D66F-405B-F1432956855B}" dt="2026-07-16T12:40:13.555" v="989"/>
        <pc:sldMkLst>
          <pc:docMk/>
          <pc:sldMk cId="1703636710" sldId="602"/>
        </pc:sldMkLst>
      </pc:sldChg>
      <pc:sldChg chg="modNotes">
        <pc:chgData name="Lin Vanwayenbergh" userId="S::lin.vanwayenbergh@fedasil.be::51bda483-2676-4bf4-ade7-b8d33e9e5d06" providerId="AD" clId="Web-{2D2BF7E9-B727-D66F-405B-F1432956855B}" dt="2026-07-16T12:41:16.729" v="1009"/>
        <pc:sldMkLst>
          <pc:docMk/>
          <pc:sldMk cId="3461043274" sldId="604"/>
        </pc:sldMkLst>
      </pc:sldChg>
      <pc:sldChg chg="modNotes">
        <pc:chgData name="Lin Vanwayenbergh" userId="S::lin.vanwayenbergh@fedasil.be::51bda483-2676-4bf4-ade7-b8d33e9e5d06" providerId="AD" clId="Web-{2D2BF7E9-B727-D66F-405B-F1432956855B}" dt="2026-07-16T12:39:06.350" v="971"/>
        <pc:sldMkLst>
          <pc:docMk/>
          <pc:sldMk cId="2853964587" sldId="605"/>
        </pc:sldMkLst>
      </pc:sldChg>
      <pc:sldChg chg="modNotes">
        <pc:chgData name="Lin Vanwayenbergh" userId="S::lin.vanwayenbergh@fedasil.be::51bda483-2676-4bf4-ade7-b8d33e9e5d06" providerId="AD" clId="Web-{2D2BF7E9-B727-D66F-405B-F1432956855B}" dt="2026-07-16T12:41:51.871" v="1018"/>
        <pc:sldMkLst>
          <pc:docMk/>
          <pc:sldMk cId="3683595259" sldId="607"/>
        </pc:sldMkLst>
      </pc:sldChg>
      <pc:sldChg chg="modNotes">
        <pc:chgData name="Lin Vanwayenbergh" userId="S::lin.vanwayenbergh@fedasil.be::51bda483-2676-4bf4-ade7-b8d33e9e5d06" providerId="AD" clId="Web-{2D2BF7E9-B727-D66F-405B-F1432956855B}" dt="2026-07-16T12:43:38.203" v="1055"/>
        <pc:sldMkLst>
          <pc:docMk/>
          <pc:sldMk cId="1837872191" sldId="608"/>
        </pc:sldMkLst>
      </pc:sldChg>
      <pc:sldChg chg="modNotes">
        <pc:chgData name="Lin Vanwayenbergh" userId="S::lin.vanwayenbergh@fedasil.be::51bda483-2676-4bf4-ade7-b8d33e9e5d06" providerId="AD" clId="Web-{2D2BF7E9-B727-D66F-405B-F1432956855B}" dt="2026-07-16T12:43:48.875" v="1059"/>
        <pc:sldMkLst>
          <pc:docMk/>
          <pc:sldMk cId="994098406" sldId="610"/>
        </pc:sldMkLst>
      </pc:sldChg>
      <pc:sldChg chg="modNotes">
        <pc:chgData name="Lin Vanwayenbergh" userId="S::lin.vanwayenbergh@fedasil.be::51bda483-2676-4bf4-ade7-b8d33e9e5d06" providerId="AD" clId="Web-{2D2BF7E9-B727-D66F-405B-F1432956855B}" dt="2026-07-16T12:48:02.681" v="1075"/>
        <pc:sldMkLst>
          <pc:docMk/>
          <pc:sldMk cId="1219757392" sldId="642"/>
        </pc:sldMkLst>
      </pc:sldChg>
      <pc:sldChg chg="modNotes">
        <pc:chgData name="Lin Vanwayenbergh" userId="S::lin.vanwayenbergh@fedasil.be::51bda483-2676-4bf4-ade7-b8d33e9e5d06" providerId="AD" clId="Web-{2D2BF7E9-B727-D66F-405B-F1432956855B}" dt="2026-07-16T11:55:10.713" v="267"/>
        <pc:sldMkLst>
          <pc:docMk/>
          <pc:sldMk cId="4083691449" sldId="645"/>
        </pc:sldMkLst>
      </pc:sldChg>
      <pc:sldChg chg="modNotes">
        <pc:chgData name="Lin Vanwayenbergh" userId="S::lin.vanwayenbergh@fedasil.be::51bda483-2676-4bf4-ade7-b8d33e9e5d06" providerId="AD" clId="Web-{2D2BF7E9-B727-D66F-405B-F1432956855B}" dt="2026-07-16T12:01:05.475" v="372"/>
        <pc:sldMkLst>
          <pc:docMk/>
          <pc:sldMk cId="2233593247" sldId="646"/>
        </pc:sldMkLst>
      </pc:sldChg>
      <pc:sldChg chg="modNotes">
        <pc:chgData name="Lin Vanwayenbergh" userId="S::lin.vanwayenbergh@fedasil.be::51bda483-2676-4bf4-ade7-b8d33e9e5d06" providerId="AD" clId="Web-{2D2BF7E9-B727-D66F-405B-F1432956855B}" dt="2026-07-16T12:01:41.133" v="381"/>
        <pc:sldMkLst>
          <pc:docMk/>
          <pc:sldMk cId="325497969" sldId="647"/>
        </pc:sldMkLst>
      </pc:sldChg>
      <pc:sldChg chg="modNotes">
        <pc:chgData name="Lin Vanwayenbergh" userId="S::lin.vanwayenbergh@fedasil.be::51bda483-2676-4bf4-ade7-b8d33e9e5d06" providerId="AD" clId="Web-{2D2BF7E9-B727-D66F-405B-F1432956855B}" dt="2026-07-16T12:28:54.798" v="799"/>
        <pc:sldMkLst>
          <pc:docMk/>
          <pc:sldMk cId="1249423778" sldId="650"/>
        </pc:sldMkLst>
      </pc:sldChg>
      <pc:sldChg chg="modSp">
        <pc:chgData name="Lin Vanwayenbergh" userId="S::lin.vanwayenbergh@fedasil.be::51bda483-2676-4bf4-ade7-b8d33e9e5d06" providerId="AD" clId="Web-{2D2BF7E9-B727-D66F-405B-F1432956855B}" dt="2026-07-16T11:47:09.103" v="38" actId="1076"/>
        <pc:sldMkLst>
          <pc:docMk/>
          <pc:sldMk cId="92765251" sldId="657"/>
        </pc:sldMkLst>
        <pc:spChg chg="mod">
          <ac:chgData name="Lin Vanwayenbergh" userId="S::lin.vanwayenbergh@fedasil.be::51bda483-2676-4bf4-ade7-b8d33e9e5d06" providerId="AD" clId="Web-{2D2BF7E9-B727-D66F-405B-F1432956855B}" dt="2026-07-16T11:47:02.509" v="36" actId="1076"/>
          <ac:spMkLst>
            <pc:docMk/>
            <pc:sldMk cId="92765251" sldId="657"/>
            <ac:spMk id="3" creationId="{49A1389E-A30E-05B4-937C-D0D42052FC96}"/>
          </ac:spMkLst>
        </pc:spChg>
        <pc:picChg chg="mod">
          <ac:chgData name="Lin Vanwayenbergh" userId="S::lin.vanwayenbergh@fedasil.be::51bda483-2676-4bf4-ade7-b8d33e9e5d06" providerId="AD" clId="Web-{2D2BF7E9-B727-D66F-405B-F1432956855B}" dt="2026-07-16T11:46:59.431" v="35" actId="14100"/>
          <ac:picMkLst>
            <pc:docMk/>
            <pc:sldMk cId="92765251" sldId="657"/>
            <ac:picMk id="1026" creationId="{8CFBC2A3-8AB2-D204-8A15-C641BD2B5AB5}"/>
          </ac:picMkLst>
        </pc:picChg>
        <pc:picChg chg="mod">
          <ac:chgData name="Lin Vanwayenbergh" userId="S::lin.vanwayenbergh@fedasil.be::51bda483-2676-4bf4-ade7-b8d33e9e5d06" providerId="AD" clId="Web-{2D2BF7E9-B727-D66F-405B-F1432956855B}" dt="2026-07-16T11:47:09.103" v="38" actId="1076"/>
          <ac:picMkLst>
            <pc:docMk/>
            <pc:sldMk cId="92765251" sldId="657"/>
            <ac:picMk id="1028" creationId="{BDCCEC30-AC78-CF64-CA91-611A86F69D75}"/>
          </ac:picMkLst>
        </pc:picChg>
      </pc:sldChg>
      <pc:sldChg chg="modNotes">
        <pc:chgData name="Lin Vanwayenbergh" userId="S::lin.vanwayenbergh@fedasil.be::51bda483-2676-4bf4-ade7-b8d33e9e5d06" providerId="AD" clId="Web-{2D2BF7E9-B727-D66F-405B-F1432956855B}" dt="2026-07-16T12:07:32.426" v="506"/>
        <pc:sldMkLst>
          <pc:docMk/>
          <pc:sldMk cId="2333436967" sldId="665"/>
        </pc:sldMkLst>
      </pc:sldChg>
      <pc:sldChg chg="modNotes">
        <pc:chgData name="Lin Vanwayenbergh" userId="S::lin.vanwayenbergh@fedasil.be::51bda483-2676-4bf4-ade7-b8d33e9e5d06" providerId="AD" clId="Web-{2D2BF7E9-B727-D66F-405B-F1432956855B}" dt="2026-07-16T12:09:16.633" v="550"/>
        <pc:sldMkLst>
          <pc:docMk/>
          <pc:sldMk cId="1584675729" sldId="666"/>
        </pc:sldMkLst>
      </pc:sldChg>
      <pc:sldChg chg="modSp modNotes">
        <pc:chgData name="Lin Vanwayenbergh" userId="S::lin.vanwayenbergh@fedasil.be::51bda483-2676-4bf4-ade7-b8d33e9e5d06" providerId="AD" clId="Web-{2D2BF7E9-B727-D66F-405B-F1432956855B}" dt="2026-07-16T12:08:38.944" v="540"/>
        <pc:sldMkLst>
          <pc:docMk/>
          <pc:sldMk cId="1302301634" sldId="667"/>
        </pc:sldMkLst>
        <pc:spChg chg="mod">
          <ac:chgData name="Lin Vanwayenbergh" userId="S::lin.vanwayenbergh@fedasil.be::51bda483-2676-4bf4-ade7-b8d33e9e5d06" providerId="AD" clId="Web-{2D2BF7E9-B727-D66F-405B-F1432956855B}" dt="2026-07-16T12:08:22.646" v="523" actId="20577"/>
          <ac:spMkLst>
            <pc:docMk/>
            <pc:sldMk cId="1302301634" sldId="667"/>
            <ac:spMk id="5" creationId="{E11230E8-3CCB-9CF4-5B67-A8AE8282839D}"/>
          </ac:spMkLst>
        </pc:spChg>
      </pc:sldChg>
      <pc:sldChg chg="modNotes">
        <pc:chgData name="Lin Vanwayenbergh" userId="S::lin.vanwayenbergh@fedasil.be::51bda483-2676-4bf4-ade7-b8d33e9e5d06" providerId="AD" clId="Web-{2D2BF7E9-B727-D66F-405B-F1432956855B}" dt="2026-07-16T12:09:46.915" v="570"/>
        <pc:sldMkLst>
          <pc:docMk/>
          <pc:sldMk cId="2058771153" sldId="668"/>
        </pc:sldMkLst>
      </pc:sldChg>
      <pc:sldChg chg="modNotes">
        <pc:chgData name="Lin Vanwayenbergh" userId="S::lin.vanwayenbergh@fedasil.be::51bda483-2676-4bf4-ade7-b8d33e9e5d06" providerId="AD" clId="Web-{2D2BF7E9-B727-D66F-405B-F1432956855B}" dt="2026-07-16T12:11:02.730" v="607"/>
        <pc:sldMkLst>
          <pc:docMk/>
          <pc:sldMk cId="4222438591" sldId="670"/>
        </pc:sldMkLst>
      </pc:sldChg>
      <pc:sldChg chg="modNotes">
        <pc:chgData name="Lin Vanwayenbergh" userId="S::lin.vanwayenbergh@fedasil.be::51bda483-2676-4bf4-ade7-b8d33e9e5d06" providerId="AD" clId="Web-{2D2BF7E9-B727-D66F-405B-F1432956855B}" dt="2026-07-16T12:47:38.430" v="1067"/>
        <pc:sldMkLst>
          <pc:docMk/>
          <pc:sldMk cId="2407281431" sldId="67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6E0A4C-FA2A-4EA8-8A43-5E4B7A9BC6F3}" type="datetimeFigureOut">
              <a:rPr lang="fr-BE" smtClean="0"/>
              <a:t>16-07-26</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6EBCED-93BA-4561-879C-6196E1B11FD8}" type="slidenum">
              <a:rPr lang="fr-BE" smtClean="0"/>
              <a:t>‹#›</a:t>
            </a:fld>
            <a:endParaRPr lang="fr-BE"/>
          </a:p>
        </p:txBody>
      </p:sp>
    </p:spTree>
    <p:extLst>
      <p:ext uri="{BB962C8B-B14F-4D97-AF65-F5344CB8AC3E}">
        <p14:creationId xmlns:p14="http://schemas.microsoft.com/office/powerpoint/2010/main" val="3170898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fedasilinfo.be/nl/u-zoekt-werk"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edasilinfo.be/nl/leer-digitale-vaardigheden"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fedasilinfo.be/nl/leer-digitale-vaardighede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fedasilinfo.be/nl/werken-als-vrijwilliger"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fedasilinfo.be/nl/theme/erkenning-diploma"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fedasilinfo.be/nl/wanneer-mag-u-werke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atin typeface="Calibri"/>
                <a:ea typeface="Calibri"/>
                <a:cs typeface="Calibri"/>
              </a:rPr>
              <a:t>Na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korte</a:t>
            </a:r>
            <a:r>
              <a:rPr lang="en-US">
                <a:latin typeface="Calibri"/>
                <a:ea typeface="Calibri"/>
                <a:cs typeface="Calibri"/>
              </a:rPr>
              <a:t> </a:t>
            </a:r>
            <a:r>
              <a:rPr lang="en-US" err="1">
                <a:latin typeface="Calibri"/>
                <a:ea typeface="Calibri"/>
                <a:cs typeface="Calibri"/>
              </a:rPr>
              <a:t>introductie</a:t>
            </a:r>
            <a:r>
              <a:rPr lang="en-US">
                <a:latin typeface="Calibri"/>
                <a:ea typeface="Calibri"/>
                <a:cs typeface="Calibri"/>
              </a:rPr>
              <a:t> </a:t>
            </a:r>
            <a:r>
              <a:rPr lang="en-US" err="1">
                <a:latin typeface="Calibri"/>
                <a:ea typeface="Calibri"/>
                <a:cs typeface="Calibri"/>
              </a:rPr>
              <a:t>gaan</a:t>
            </a:r>
            <a:r>
              <a:rPr lang="en-US">
                <a:latin typeface="Calibri"/>
                <a:ea typeface="Calibri"/>
                <a:cs typeface="Calibri"/>
              </a:rPr>
              <a:t> we van start met </a:t>
            </a:r>
            <a:r>
              <a:rPr lang="en-US" err="1">
                <a:latin typeface="Calibri"/>
                <a:ea typeface="Calibri"/>
                <a:cs typeface="Calibri"/>
              </a:rPr>
              <a:t>deze</a:t>
            </a:r>
            <a:r>
              <a:rPr lang="en-US">
                <a:latin typeface="Calibri"/>
                <a:ea typeface="Calibri"/>
                <a:cs typeface="Calibri"/>
              </a:rPr>
              <a:t> </a:t>
            </a:r>
            <a:r>
              <a:rPr lang="en-US" err="1">
                <a:latin typeface="Calibri"/>
                <a:ea typeface="Calibri"/>
                <a:cs typeface="Calibri"/>
              </a:rPr>
              <a:t>infosessie</a:t>
            </a:r>
            <a:r>
              <a:rPr lang="en-US">
                <a:latin typeface="Calibri"/>
                <a:ea typeface="Calibri"/>
                <a:cs typeface="Calibri"/>
              </a:rPr>
              <a:t>.  </a:t>
            </a:r>
          </a:p>
          <a:p>
            <a:r>
              <a:rPr lang="en-US">
                <a:latin typeface="Calibri"/>
                <a:ea typeface="Calibri"/>
                <a:cs typeface="Calibri"/>
              </a:rPr>
              <a:t>Het thema is </a:t>
            </a:r>
            <a:r>
              <a:rPr lang="en-US" err="1">
                <a:latin typeface="Calibri"/>
                <a:ea typeface="Calibri"/>
                <a:cs typeface="Calibri"/>
              </a:rPr>
              <a:t>werk</a:t>
            </a:r>
            <a:r>
              <a:rPr lang="en-US">
                <a:latin typeface="Calibri"/>
                <a:ea typeface="Calibri"/>
                <a:cs typeface="Calibri"/>
              </a:rPr>
              <a:t>. We </a:t>
            </a:r>
            <a:r>
              <a:rPr lang="en-US" err="1">
                <a:latin typeface="Calibri"/>
                <a:ea typeface="Calibri"/>
                <a:cs typeface="Calibri"/>
              </a:rPr>
              <a:t>zullen</a:t>
            </a:r>
            <a:r>
              <a:rPr lang="en-US">
                <a:latin typeface="Calibri"/>
                <a:ea typeface="Calibri"/>
                <a:cs typeface="Calibri"/>
              </a:rPr>
              <a:t>  </a:t>
            </a:r>
            <a:r>
              <a:rPr lang="en-US" err="1">
                <a:latin typeface="Calibri"/>
                <a:ea typeface="Calibri"/>
                <a:cs typeface="Calibri"/>
              </a:rPr>
              <a:t>vandaag</a:t>
            </a:r>
            <a:r>
              <a:rPr lang="en-US">
                <a:latin typeface="Calibri"/>
                <a:ea typeface="Calibri"/>
                <a:cs typeface="Calibri"/>
              </a:rPr>
              <a:t> </a:t>
            </a:r>
            <a:r>
              <a:rPr lang="en-US" err="1">
                <a:latin typeface="Calibri"/>
                <a:ea typeface="Calibri"/>
                <a:cs typeface="Calibri"/>
              </a:rPr>
              <a:t>samen</a:t>
            </a:r>
            <a:r>
              <a:rPr lang="en-US">
                <a:latin typeface="Calibri"/>
                <a:ea typeface="Calibri"/>
                <a:cs typeface="Calibri"/>
              </a:rPr>
              <a:t> de </a:t>
            </a:r>
            <a:r>
              <a:rPr lang="en-US" err="1">
                <a:latin typeface="Calibri"/>
                <a:ea typeface="Calibri"/>
                <a:cs typeface="Calibri"/>
              </a:rPr>
              <a:t>basisinformatie</a:t>
            </a:r>
            <a:r>
              <a:rPr lang="en-US">
                <a:latin typeface="Calibri"/>
                <a:ea typeface="Calibri"/>
                <a:cs typeface="Calibri"/>
              </a:rPr>
              <a:t> over </a:t>
            </a:r>
            <a:r>
              <a:rPr lang="en-US" err="1">
                <a:latin typeface="Calibri"/>
                <a:ea typeface="Calibri"/>
                <a:cs typeface="Calibri"/>
              </a:rPr>
              <a:t>werken</a:t>
            </a:r>
            <a:r>
              <a:rPr lang="en-US">
                <a:latin typeface="Calibri"/>
                <a:ea typeface="Calibri"/>
                <a:cs typeface="Calibri"/>
              </a:rPr>
              <a:t> in </a:t>
            </a:r>
            <a:r>
              <a:rPr lang="en-US" err="1">
                <a:latin typeface="Calibri"/>
                <a:ea typeface="Calibri"/>
                <a:cs typeface="Calibri"/>
              </a:rPr>
              <a:t>België</a:t>
            </a:r>
            <a:r>
              <a:rPr lang="en-US">
                <a:latin typeface="Calibri"/>
                <a:ea typeface="Calibri"/>
                <a:cs typeface="Calibri"/>
              </a:rPr>
              <a:t> </a:t>
            </a:r>
            <a:r>
              <a:rPr lang="en-US" err="1">
                <a:latin typeface="Calibri"/>
                <a:ea typeface="Calibri"/>
                <a:cs typeface="Calibri"/>
              </a:rPr>
              <a:t>overlopen</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ontdekken</a:t>
            </a:r>
            <a:r>
              <a:rPr lang="en-US">
                <a:latin typeface="Calibri"/>
                <a:ea typeface="Calibri"/>
                <a:cs typeface="Calibri"/>
              </a:rPr>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a:t>
            </a:fld>
            <a:endParaRPr lang="fr-BE"/>
          </a:p>
        </p:txBody>
      </p:sp>
    </p:spTree>
    <p:extLst>
      <p:ext uri="{BB962C8B-B14F-4D97-AF65-F5344CB8AC3E}">
        <p14:creationId xmlns:p14="http://schemas.microsoft.com/office/powerpoint/2010/main" val="2216400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BE"/>
              <a:t>In welke dienst moet </a:t>
            </a:r>
            <a:r>
              <a:rPr lang="nl-BE" err="1"/>
              <a:t>Malika</a:t>
            </a:r>
            <a:r>
              <a:rPr lang="nl-BE"/>
              <a:t> zich inschrijven?</a:t>
            </a:r>
            <a:endParaRPr lang="fr-FR"/>
          </a:p>
          <a:p>
            <a:endParaRPr lang="fr-BE"/>
          </a:p>
          <a:p>
            <a:r>
              <a:rPr lang="fr-BE"/>
              <a:t>**De </a:t>
            </a:r>
            <a:r>
              <a:rPr lang="fr-BE" err="1"/>
              <a:t>persoon</a:t>
            </a:r>
            <a:r>
              <a:rPr lang="fr-BE"/>
              <a:t> die de bal </a:t>
            </a:r>
            <a:r>
              <a:rPr lang="fr-BE" err="1"/>
              <a:t>heeft</a:t>
            </a:r>
            <a:r>
              <a:rPr lang="fr-BE"/>
              <a:t>, </a:t>
            </a:r>
            <a:r>
              <a:rPr lang="fr-BE" err="1"/>
              <a:t>beantwoordt</a:t>
            </a:r>
            <a:r>
              <a:rPr lang="fr-BE"/>
              <a:t> de </a:t>
            </a:r>
            <a:r>
              <a:rPr lang="fr-BE" err="1"/>
              <a:t>vraag</a:t>
            </a:r>
            <a:r>
              <a:rPr lang="fr-BE"/>
              <a:t>** </a:t>
            </a:r>
          </a:p>
          <a:p>
            <a:r>
              <a:rPr lang="fr-BE"/>
              <a:t>De trainer </a:t>
            </a:r>
            <a:r>
              <a:rPr lang="fr-BE" err="1"/>
              <a:t>klikt</a:t>
            </a:r>
            <a:r>
              <a:rPr lang="fr-BE"/>
              <a:t> met de </a:t>
            </a:r>
            <a:r>
              <a:rPr lang="fr-BE" err="1"/>
              <a:t>muis</a:t>
            </a:r>
            <a:r>
              <a:rPr lang="fr-BE"/>
              <a:t> op het </a:t>
            </a:r>
            <a:r>
              <a:rPr lang="fr-BE" err="1"/>
              <a:t>antwoord</a:t>
            </a:r>
            <a:r>
              <a:rPr lang="fr-BE"/>
              <a:t> </a:t>
            </a:r>
            <a:r>
              <a:rPr lang="fr-BE" err="1"/>
              <a:t>dat</a:t>
            </a:r>
            <a:r>
              <a:rPr lang="fr-BE"/>
              <a:t> </a:t>
            </a:r>
            <a:r>
              <a:rPr lang="fr-BE" err="1"/>
              <a:t>wordt</a:t>
            </a:r>
            <a:r>
              <a:rPr lang="fr-BE"/>
              <a:t> </a:t>
            </a:r>
            <a:r>
              <a:rPr lang="fr-BE" err="1"/>
              <a:t>gegeven</a:t>
            </a:r>
            <a:r>
              <a:rPr lang="fr-BE"/>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10</a:t>
            </a:fld>
            <a:endParaRPr lang="fr-BE"/>
          </a:p>
        </p:txBody>
      </p:sp>
    </p:spTree>
    <p:extLst>
      <p:ext uri="{BB962C8B-B14F-4D97-AF65-F5344CB8AC3E}">
        <p14:creationId xmlns:p14="http://schemas.microsoft.com/office/powerpoint/2010/main" val="347542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err="1"/>
              <a:t>Inderdaad</a:t>
            </a:r>
            <a:r>
              <a:rPr lang="fr-BE"/>
              <a:t>, Malika </a:t>
            </a:r>
            <a:r>
              <a:rPr lang="fr-BE" err="1"/>
              <a:t>heeft</a:t>
            </a:r>
            <a:r>
              <a:rPr lang="fr-BE"/>
              <a:t> </a:t>
            </a:r>
            <a:r>
              <a:rPr lang="fr-BE" err="1"/>
              <a:t>haar</a:t>
            </a:r>
            <a:r>
              <a:rPr lang="fr-BE"/>
              <a:t> </a:t>
            </a:r>
            <a:r>
              <a:rPr lang="fr-BE" err="1"/>
              <a:t>adres</a:t>
            </a:r>
            <a:r>
              <a:rPr lang="fr-BE"/>
              <a:t> in  </a:t>
            </a:r>
            <a:r>
              <a:rPr lang="fr-BE" err="1"/>
              <a:t>een</a:t>
            </a:r>
            <a:r>
              <a:rPr lang="fr-BE"/>
              <a:t> </a:t>
            </a:r>
            <a:r>
              <a:rPr lang="fr-BE" err="1"/>
              <a:t>gemeente</a:t>
            </a:r>
            <a:r>
              <a:rPr lang="fr-BE"/>
              <a:t> in </a:t>
            </a:r>
            <a:r>
              <a:rPr lang="fr-BE" err="1"/>
              <a:t>Vlaanderen</a:t>
            </a:r>
            <a:r>
              <a:rPr lang="fr-BE"/>
              <a:t>, dus </a:t>
            </a:r>
            <a:r>
              <a:rPr lang="fr-BE" err="1"/>
              <a:t>ze</a:t>
            </a:r>
            <a:r>
              <a:rPr lang="fr-BE"/>
              <a:t> </a:t>
            </a:r>
            <a:r>
              <a:rPr lang="fr-BE" err="1"/>
              <a:t>moet</a:t>
            </a:r>
            <a:r>
              <a:rPr lang="fr-BE"/>
              <a:t> </a:t>
            </a:r>
            <a:r>
              <a:rPr lang="fr-BE" err="1"/>
              <a:t>zich</a:t>
            </a:r>
            <a:r>
              <a:rPr lang="fr-BE"/>
              <a:t> </a:t>
            </a:r>
            <a:r>
              <a:rPr lang="fr-BE" err="1"/>
              <a:t>inschrijven</a:t>
            </a:r>
            <a:r>
              <a:rPr lang="fr-BE"/>
              <a:t> </a:t>
            </a:r>
            <a:r>
              <a:rPr lang="fr-BE" err="1"/>
              <a:t>bij</a:t>
            </a:r>
            <a:r>
              <a:rPr lang="fr-BE"/>
              <a:t> VDAB. </a:t>
            </a:r>
          </a:p>
          <a:p>
            <a:endParaRPr lang="fr-BE"/>
          </a:p>
          <a:p>
            <a:r>
              <a:rPr lang="fr-BE"/>
              <a:t>Link </a:t>
            </a:r>
            <a:r>
              <a:rPr lang="fr-BE" err="1"/>
              <a:t>Fedasilinfo</a:t>
            </a:r>
            <a:r>
              <a:rPr lang="fr-BE"/>
              <a:t>: </a:t>
            </a:r>
            <a:r>
              <a:rPr lang="nl-BE">
                <a:hlinkClick r:id="rId3"/>
              </a:rPr>
              <a:t>U zoekt werk | Fedasil info - informatieplatform voor asielzoekers in België</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11</a:t>
            </a:fld>
            <a:endParaRPr lang="fr-BE"/>
          </a:p>
        </p:txBody>
      </p:sp>
    </p:spTree>
    <p:extLst>
      <p:ext uri="{BB962C8B-B14F-4D97-AF65-F5344CB8AC3E}">
        <p14:creationId xmlns:p14="http://schemas.microsoft.com/office/powerpoint/2010/main" val="1751350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atin typeface="Calibri"/>
                <a:ea typeface="Calibri"/>
                <a:cs typeface="Calibri"/>
              </a:rPr>
              <a:t>*** </a:t>
            </a:r>
            <a:r>
              <a:rPr lang="en-US" err="1">
                <a:latin typeface="Calibri"/>
                <a:ea typeface="Calibri"/>
                <a:cs typeface="Calibri"/>
              </a:rPr>
              <a:t>Deze</a:t>
            </a:r>
            <a:r>
              <a:rPr lang="en-US">
                <a:latin typeface="Calibri"/>
                <a:ea typeface="Calibri"/>
                <a:cs typeface="Calibri"/>
              </a:rPr>
              <a:t> slide </a:t>
            </a:r>
            <a:r>
              <a:rPr lang="en-US" err="1">
                <a:latin typeface="Calibri"/>
                <a:ea typeface="Calibri"/>
                <a:cs typeface="Calibri"/>
              </a:rPr>
              <a:t>kan</a:t>
            </a:r>
            <a:r>
              <a:rPr lang="en-US">
                <a:latin typeface="Calibri"/>
                <a:ea typeface="Calibri"/>
                <a:cs typeface="Calibri"/>
              </a:rPr>
              <a:t> </a:t>
            </a:r>
            <a:r>
              <a:rPr lang="en-US" err="1">
                <a:latin typeface="Calibri"/>
                <a:ea typeface="Calibri"/>
                <a:cs typeface="Calibri"/>
              </a:rPr>
              <a:t>voorafgaand</a:t>
            </a:r>
            <a:r>
              <a:rPr lang="en-US">
                <a:latin typeface="Calibri"/>
                <a:ea typeface="Calibri"/>
                <a:cs typeface="Calibri"/>
              </a:rPr>
              <a:t> </a:t>
            </a:r>
            <a:r>
              <a:rPr lang="en-US" err="1">
                <a:latin typeface="Calibri"/>
                <a:ea typeface="Calibri"/>
                <a:cs typeface="Calibri"/>
              </a:rPr>
              <a:t>aan</a:t>
            </a:r>
            <a:r>
              <a:rPr lang="en-US">
                <a:latin typeface="Calibri"/>
                <a:ea typeface="Calibri"/>
                <a:cs typeface="Calibri"/>
              </a:rPr>
              <a:t> de </a:t>
            </a:r>
            <a:r>
              <a:rPr lang="en-US" err="1">
                <a:latin typeface="Calibri"/>
                <a:ea typeface="Calibri"/>
                <a:cs typeface="Calibri"/>
              </a:rPr>
              <a:t>opleiding</a:t>
            </a:r>
            <a:r>
              <a:rPr lang="en-US">
                <a:latin typeface="Calibri"/>
                <a:ea typeface="Calibri"/>
                <a:cs typeface="Calibri"/>
              </a:rPr>
              <a:t> </a:t>
            </a:r>
            <a:r>
              <a:rPr lang="en-US" err="1">
                <a:latin typeface="Calibri"/>
                <a:ea typeface="Calibri"/>
                <a:cs typeface="Calibri"/>
              </a:rPr>
              <a:t>worden</a:t>
            </a:r>
            <a:r>
              <a:rPr lang="en-US">
                <a:latin typeface="Calibri"/>
                <a:ea typeface="Calibri"/>
                <a:cs typeface="Calibri"/>
              </a:rPr>
              <a:t> </a:t>
            </a:r>
            <a:r>
              <a:rPr lang="en-US" err="1">
                <a:latin typeface="Calibri"/>
                <a:ea typeface="Calibri"/>
                <a:cs typeface="Calibri"/>
              </a:rPr>
              <a:t>ingevuld</a:t>
            </a:r>
            <a:r>
              <a:rPr lang="en-US">
                <a:latin typeface="Calibri"/>
                <a:ea typeface="Calibri"/>
                <a:cs typeface="Calibri"/>
              </a:rPr>
              <a:t> door elk </a:t>
            </a:r>
            <a:r>
              <a:rPr lang="en-US" err="1">
                <a:latin typeface="Calibri"/>
                <a:ea typeface="Calibri"/>
                <a:cs typeface="Calibri"/>
              </a:rPr>
              <a:t>opvangcentrum</a:t>
            </a:r>
            <a:r>
              <a:rPr lang="en-US">
                <a:latin typeface="Calibri"/>
                <a:ea typeface="Calibri"/>
                <a:cs typeface="Calibri"/>
              </a:rPr>
              <a:t>. De </a:t>
            </a:r>
            <a:r>
              <a:rPr lang="en-US" err="1">
                <a:latin typeface="Calibri"/>
                <a:ea typeface="Calibri"/>
                <a:cs typeface="Calibri"/>
              </a:rPr>
              <a:t>bedoeling</a:t>
            </a:r>
            <a:r>
              <a:rPr lang="en-US">
                <a:latin typeface="Calibri"/>
                <a:ea typeface="Calibri"/>
                <a:cs typeface="Calibri"/>
              </a:rPr>
              <a:t> is om </a:t>
            </a:r>
            <a:r>
              <a:rPr lang="en-US" err="1">
                <a:latin typeface="Calibri"/>
                <a:ea typeface="Calibri"/>
                <a:cs typeface="Calibri"/>
              </a:rPr>
              <a:t>hier</a:t>
            </a:r>
            <a:r>
              <a:rPr lang="en-US">
                <a:latin typeface="Calibri"/>
                <a:ea typeface="Calibri"/>
                <a:cs typeface="Calibri"/>
              </a:rPr>
              <a:t> </a:t>
            </a:r>
            <a:r>
              <a:rPr lang="en-US" err="1">
                <a:latin typeface="Calibri"/>
                <a:ea typeface="Calibri"/>
                <a:cs typeface="Calibri"/>
              </a:rPr>
              <a:t>lokale</a:t>
            </a:r>
            <a:r>
              <a:rPr lang="en-US">
                <a:latin typeface="Calibri"/>
                <a:ea typeface="Calibri"/>
                <a:cs typeface="Calibri"/>
              </a:rPr>
              <a:t> </a:t>
            </a:r>
            <a:r>
              <a:rPr lang="en-US" err="1">
                <a:latin typeface="Calibri"/>
                <a:ea typeface="Calibri"/>
                <a:cs typeface="Calibri"/>
              </a:rPr>
              <a:t>organisaties</a:t>
            </a:r>
            <a:r>
              <a:rPr lang="en-US">
                <a:latin typeface="Calibri"/>
                <a:ea typeface="Calibri"/>
                <a:cs typeface="Calibri"/>
              </a:rPr>
              <a:t>/</a:t>
            </a:r>
            <a:r>
              <a:rPr lang="en-US" err="1">
                <a:latin typeface="Calibri"/>
                <a:ea typeface="Calibri"/>
                <a:cs typeface="Calibri"/>
              </a:rPr>
              <a:t>verenigingen</a:t>
            </a:r>
            <a:r>
              <a:rPr lang="en-US">
                <a:latin typeface="Calibri"/>
                <a:ea typeface="Calibri"/>
                <a:cs typeface="Calibri"/>
              </a:rPr>
              <a:t> </a:t>
            </a:r>
            <a:r>
              <a:rPr lang="en-US" err="1">
                <a:latin typeface="Calibri"/>
                <a:ea typeface="Calibri"/>
                <a:cs typeface="Calibri"/>
              </a:rPr>
              <a:t>te</a:t>
            </a:r>
            <a:r>
              <a:rPr lang="en-US">
                <a:latin typeface="Calibri"/>
                <a:ea typeface="Calibri"/>
                <a:cs typeface="Calibri"/>
              </a:rPr>
              <a:t> </a:t>
            </a:r>
            <a:r>
              <a:rPr lang="en-US" err="1">
                <a:latin typeface="Calibri"/>
                <a:ea typeface="Calibri"/>
                <a:cs typeface="Calibri"/>
              </a:rPr>
              <a:t>vermelden</a:t>
            </a:r>
            <a:r>
              <a:rPr lang="en-US">
                <a:latin typeface="Calibri"/>
                <a:ea typeface="Calibri"/>
                <a:cs typeface="Calibri"/>
              </a:rPr>
              <a:t> die de </a:t>
            </a:r>
            <a:r>
              <a:rPr lang="en-US" err="1">
                <a:latin typeface="Calibri"/>
                <a:ea typeface="Calibri"/>
                <a:cs typeface="Calibri"/>
              </a:rPr>
              <a:t>bewoners</a:t>
            </a:r>
            <a:r>
              <a:rPr lang="en-US">
                <a:latin typeface="Calibri"/>
                <a:ea typeface="Calibri"/>
                <a:cs typeface="Calibri"/>
              </a:rPr>
              <a:t> </a:t>
            </a:r>
            <a:r>
              <a:rPr lang="en-US" err="1">
                <a:latin typeface="Calibri"/>
                <a:ea typeface="Calibri"/>
                <a:cs typeface="Calibri"/>
              </a:rPr>
              <a:t>kunnen</a:t>
            </a:r>
            <a:r>
              <a:rPr lang="en-US">
                <a:latin typeface="Calibri"/>
                <a:ea typeface="Calibri"/>
                <a:cs typeface="Calibri"/>
              </a:rPr>
              <a:t> </a:t>
            </a:r>
            <a:r>
              <a:rPr lang="en-US" err="1">
                <a:latin typeface="Calibri"/>
                <a:ea typeface="Calibri"/>
                <a:cs typeface="Calibri"/>
              </a:rPr>
              <a:t>helpen</a:t>
            </a:r>
            <a:r>
              <a:rPr lang="en-US">
                <a:latin typeface="Calibri"/>
                <a:ea typeface="Calibri"/>
                <a:cs typeface="Calibri"/>
              </a:rPr>
              <a:t> in </a:t>
            </a:r>
            <a:r>
              <a:rPr lang="en-US" err="1">
                <a:latin typeface="Calibri"/>
                <a:ea typeface="Calibri"/>
                <a:cs typeface="Calibri"/>
              </a:rPr>
              <a:t>hun</a:t>
            </a:r>
            <a:r>
              <a:rPr lang="en-US">
                <a:latin typeface="Calibri"/>
                <a:ea typeface="Calibri"/>
                <a:cs typeface="Calibri"/>
              </a:rPr>
              <a:t> </a:t>
            </a:r>
            <a:r>
              <a:rPr lang="en-US" err="1">
                <a:latin typeface="Calibri"/>
                <a:ea typeface="Calibri"/>
                <a:cs typeface="Calibri"/>
              </a:rPr>
              <a:t>zoektocht</a:t>
            </a:r>
            <a:r>
              <a:rPr lang="en-US">
                <a:latin typeface="Calibri"/>
                <a:ea typeface="Calibri"/>
                <a:cs typeface="Calibri"/>
              </a:rPr>
              <a:t> </a:t>
            </a:r>
            <a:r>
              <a:rPr lang="en-US" err="1">
                <a:latin typeface="Calibri"/>
                <a:ea typeface="Calibri"/>
                <a:cs typeface="Calibri"/>
              </a:rPr>
              <a:t>naar</a:t>
            </a:r>
            <a:r>
              <a:rPr lang="en-US">
                <a:latin typeface="Calibri"/>
                <a:ea typeface="Calibri"/>
                <a:cs typeface="Calibri"/>
              </a:rPr>
              <a:t> </a:t>
            </a:r>
            <a:r>
              <a:rPr lang="en-US" err="1">
                <a:latin typeface="Calibri"/>
                <a:ea typeface="Calibri"/>
                <a:cs typeface="Calibri"/>
              </a:rPr>
              <a:t>werk</a:t>
            </a:r>
            <a:r>
              <a:rPr lang="en-US">
                <a:latin typeface="Calibri"/>
                <a:ea typeface="Calibri"/>
                <a:cs typeface="Calibri"/>
              </a:rPr>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12</a:t>
            </a:fld>
            <a:endParaRPr lang="fr-BE"/>
          </a:p>
        </p:txBody>
      </p:sp>
    </p:spTree>
    <p:extLst>
      <p:ext uri="{BB962C8B-B14F-4D97-AF65-F5344CB8AC3E}">
        <p14:creationId xmlns:p14="http://schemas.microsoft.com/office/powerpoint/2010/main" val="1511475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err="1"/>
              <a:t>Goed</a:t>
            </a:r>
            <a:r>
              <a:rPr lang="fr-BE"/>
              <a:t> </a:t>
            </a:r>
            <a:r>
              <a:rPr lang="fr-BE" err="1"/>
              <a:t>gedaan</a:t>
            </a:r>
            <a:r>
              <a:rPr lang="fr-BE"/>
              <a:t>. Malika </a:t>
            </a:r>
            <a:r>
              <a:rPr lang="fr-BE" err="1"/>
              <a:t>is</a:t>
            </a:r>
            <a:r>
              <a:rPr lang="fr-BE"/>
              <a:t> nu </a:t>
            </a:r>
            <a:r>
              <a:rPr lang="fr-BE" err="1"/>
              <a:t>ingeschreven</a:t>
            </a:r>
            <a:r>
              <a:rPr lang="fr-BE"/>
              <a:t> </a:t>
            </a:r>
            <a:r>
              <a:rPr lang="fr-BE" err="1"/>
              <a:t>bij</a:t>
            </a:r>
            <a:r>
              <a:rPr lang="fr-BE"/>
              <a:t> VDAB. De </a:t>
            </a:r>
            <a:r>
              <a:rPr lang="fr-BE" err="1"/>
              <a:t>eerste stap is</a:t>
            </a:r>
            <a:r>
              <a:rPr lang="fr-BE"/>
              <a:t> </a:t>
            </a:r>
            <a:r>
              <a:rPr lang="fr-BE" err="1"/>
              <a:t>gezet!</a:t>
            </a:r>
            <a:endParaRPr lang="fr-BE"/>
          </a:p>
          <a:p>
            <a:r>
              <a:rPr lang="fr-BE" err="1"/>
              <a:t>Gooi</a:t>
            </a:r>
            <a:r>
              <a:rPr lang="fr-BE"/>
              <a:t> de bal maar </a:t>
            </a:r>
            <a:r>
              <a:rPr lang="fr-BE" err="1"/>
              <a:t>terug</a:t>
            </a:r>
            <a:r>
              <a:rPr lang="fr-BE"/>
              <a:t> </a:t>
            </a:r>
            <a:r>
              <a:rPr lang="fr-BE" err="1"/>
              <a:t>zodat</a:t>
            </a:r>
            <a:r>
              <a:rPr lang="fr-BE"/>
              <a:t> ik hem </a:t>
            </a:r>
            <a:r>
              <a:rPr lang="fr-BE" err="1"/>
              <a:t>naar</a:t>
            </a:r>
            <a:r>
              <a:rPr lang="fr-BE"/>
              <a:t> </a:t>
            </a:r>
            <a:r>
              <a:rPr lang="fr-BE" err="1"/>
              <a:t>een</a:t>
            </a:r>
            <a:r>
              <a:rPr lang="fr-BE"/>
              <a:t> </a:t>
            </a:r>
            <a:r>
              <a:rPr lang="fr-BE" err="1"/>
              <a:t>volgende</a:t>
            </a:r>
            <a:r>
              <a:rPr lang="fr-BE"/>
              <a:t> </a:t>
            </a:r>
            <a:r>
              <a:rPr lang="fr-BE" err="1"/>
              <a:t>deelnemer</a:t>
            </a:r>
            <a:r>
              <a:rPr lang="fr-BE"/>
              <a:t> kan </a:t>
            </a:r>
            <a:r>
              <a:rPr lang="fr-BE" err="1"/>
              <a:t>gooien</a:t>
            </a:r>
            <a:r>
              <a:rPr lang="fr-BE"/>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13</a:t>
            </a:fld>
            <a:endParaRPr lang="fr-BE"/>
          </a:p>
        </p:txBody>
      </p:sp>
    </p:spTree>
    <p:extLst>
      <p:ext uri="{BB962C8B-B14F-4D97-AF65-F5344CB8AC3E}">
        <p14:creationId xmlns:p14="http://schemas.microsoft.com/office/powerpoint/2010/main" val="3999873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Nu Malika </a:t>
            </a:r>
            <a:r>
              <a:rPr lang="fr-BE" err="1"/>
              <a:t>is</a:t>
            </a:r>
            <a:r>
              <a:rPr lang="fr-BE"/>
              <a:t> </a:t>
            </a:r>
            <a:r>
              <a:rPr lang="fr-BE" err="1"/>
              <a:t>ingeschreven</a:t>
            </a:r>
            <a:r>
              <a:rPr lang="fr-BE"/>
              <a:t> </a:t>
            </a:r>
            <a:r>
              <a:rPr lang="fr-BE" err="1"/>
              <a:t>bij</a:t>
            </a:r>
            <a:r>
              <a:rPr lang="fr-BE"/>
              <a:t> VDAB, kan </a:t>
            </a:r>
            <a:r>
              <a:rPr lang="fr-BE" err="1"/>
              <a:t>ze</a:t>
            </a:r>
            <a:r>
              <a:rPr lang="fr-BE"/>
              <a:t> op </a:t>
            </a:r>
            <a:r>
              <a:rPr lang="fr-BE" err="1"/>
              <a:t>zoek</a:t>
            </a:r>
            <a:r>
              <a:rPr lang="fr-BE"/>
              <a:t> </a:t>
            </a:r>
            <a:r>
              <a:rPr lang="fr-BE" err="1"/>
              <a:t>gaan</a:t>
            </a:r>
            <a:r>
              <a:rPr lang="fr-BE"/>
              <a:t> </a:t>
            </a:r>
            <a:r>
              <a:rPr lang="fr-BE" err="1"/>
              <a:t>naar</a:t>
            </a:r>
            <a:r>
              <a:rPr lang="fr-BE"/>
              <a:t> </a:t>
            </a:r>
            <a:r>
              <a:rPr lang="fr-BE" err="1"/>
              <a:t>een</a:t>
            </a:r>
            <a:r>
              <a:rPr lang="fr-BE"/>
              <a:t> job </a:t>
            </a:r>
            <a:r>
              <a:rPr lang="fr-BE" err="1"/>
              <a:t>als</a:t>
            </a:r>
            <a:r>
              <a:rPr lang="fr-BE"/>
              <a:t> </a:t>
            </a:r>
            <a:r>
              <a:rPr lang="fr-BE" err="1"/>
              <a:t>kassierster</a:t>
            </a:r>
            <a:r>
              <a:rPr lang="fr-BE"/>
              <a:t>. Hoe kan </a:t>
            </a:r>
            <a:r>
              <a:rPr lang="fr-BE" err="1"/>
              <a:t>ze</a:t>
            </a:r>
            <a:r>
              <a:rPr lang="fr-BE"/>
              <a:t> </a:t>
            </a:r>
            <a:r>
              <a:rPr lang="fr-BE" err="1"/>
              <a:t>dat</a:t>
            </a:r>
            <a:r>
              <a:rPr lang="fr-BE"/>
              <a:t> </a:t>
            </a:r>
            <a:r>
              <a:rPr lang="fr-BE" err="1"/>
              <a:t>doen</a:t>
            </a:r>
            <a:r>
              <a:rPr lang="fr-BE"/>
              <a:t>?  </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14</a:t>
            </a:fld>
            <a:endParaRPr lang="fr-BE"/>
          </a:p>
        </p:txBody>
      </p:sp>
    </p:spTree>
    <p:extLst>
      <p:ext uri="{BB962C8B-B14F-4D97-AF65-F5344CB8AC3E}">
        <p14:creationId xmlns:p14="http://schemas.microsoft.com/office/powerpoint/2010/main" val="947695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In </a:t>
            </a:r>
            <a:r>
              <a:rPr lang="fr-BE" err="1"/>
              <a:t>België</a:t>
            </a:r>
            <a:r>
              <a:rPr lang="fr-BE"/>
              <a:t> </a:t>
            </a:r>
            <a:r>
              <a:rPr lang="fr-BE" err="1"/>
              <a:t>bestaan</a:t>
            </a:r>
            <a:r>
              <a:rPr lang="fr-BE"/>
              <a:t> er </a:t>
            </a:r>
            <a:r>
              <a:rPr lang="fr-BE" err="1"/>
              <a:t>verschillende</a:t>
            </a:r>
            <a:r>
              <a:rPr lang="fr-BE"/>
              <a:t> </a:t>
            </a:r>
            <a:r>
              <a:rPr lang="fr-BE" err="1"/>
              <a:t>manieren</a:t>
            </a:r>
            <a:r>
              <a:rPr lang="fr-BE"/>
              <a:t> om op </a:t>
            </a:r>
            <a:r>
              <a:rPr lang="fr-BE" err="1"/>
              <a:t>zoek</a:t>
            </a:r>
            <a:r>
              <a:rPr lang="fr-BE"/>
              <a:t> te </a:t>
            </a:r>
            <a:r>
              <a:rPr lang="fr-BE" err="1"/>
              <a:t>gaan</a:t>
            </a:r>
            <a:r>
              <a:rPr lang="fr-BE"/>
              <a:t> </a:t>
            </a:r>
            <a:r>
              <a:rPr lang="fr-BE" err="1"/>
              <a:t>naar</a:t>
            </a:r>
            <a:r>
              <a:rPr lang="fr-BE"/>
              <a:t> </a:t>
            </a:r>
            <a:r>
              <a:rPr lang="fr-BE" err="1"/>
              <a:t>werk</a:t>
            </a:r>
            <a:r>
              <a:rPr lang="fr-BE"/>
              <a:t>.</a:t>
            </a:r>
          </a:p>
          <a:p>
            <a:endParaRPr lang="fr-BE"/>
          </a:p>
          <a:p>
            <a:pPr marL="228600" indent="-228600">
              <a:buAutoNum type="arabicPeriod"/>
            </a:pPr>
            <a:r>
              <a:rPr lang="fr-BE"/>
              <a:t>Via </a:t>
            </a:r>
            <a:r>
              <a:rPr lang="fr-BE" err="1"/>
              <a:t>een</a:t>
            </a:r>
            <a:r>
              <a:rPr lang="fr-BE"/>
              <a:t> </a:t>
            </a:r>
            <a:r>
              <a:rPr lang="fr-BE" err="1"/>
              <a:t>tewerkstellingsdienst</a:t>
            </a:r>
            <a:r>
              <a:rPr lang="fr-BE"/>
              <a:t> (</a:t>
            </a:r>
            <a:r>
              <a:rPr lang="fr-BE" err="1"/>
              <a:t>zoals</a:t>
            </a:r>
            <a:r>
              <a:rPr lang="fr-BE"/>
              <a:t> </a:t>
            </a:r>
            <a:r>
              <a:rPr lang="fr-BE" err="1"/>
              <a:t>we</a:t>
            </a:r>
            <a:r>
              <a:rPr lang="fr-BE"/>
              <a:t> net </a:t>
            </a:r>
            <a:r>
              <a:rPr lang="fr-BE" err="1"/>
              <a:t>bespraken</a:t>
            </a:r>
            <a:r>
              <a:rPr lang="fr-BE"/>
              <a:t>)</a:t>
            </a:r>
          </a:p>
          <a:p>
            <a:pPr marL="228600" indent="-228600">
              <a:buAutoNum type="arabicPeriod"/>
            </a:pPr>
            <a:r>
              <a:rPr lang="fr-BE"/>
              <a:t>Via internet</a:t>
            </a:r>
          </a:p>
          <a:p>
            <a:pPr marL="228600" indent="-228600">
              <a:buAutoNum type="arabicPeriod"/>
            </a:pPr>
            <a:r>
              <a:rPr lang="fr-BE"/>
              <a:t>Met </a:t>
            </a:r>
            <a:r>
              <a:rPr lang="fr-BE" err="1"/>
              <a:t>een</a:t>
            </a:r>
            <a:r>
              <a:rPr lang="fr-BE"/>
              <a:t> </a:t>
            </a:r>
            <a:r>
              <a:rPr lang="fr-BE" err="1"/>
              <a:t>spontane</a:t>
            </a:r>
            <a:r>
              <a:rPr lang="fr-BE"/>
              <a:t> </a:t>
            </a:r>
            <a:r>
              <a:rPr lang="fr-BE" err="1"/>
              <a:t>kandidatuur</a:t>
            </a:r>
            <a:r>
              <a:rPr lang="fr-BE"/>
              <a:t> (CV </a:t>
            </a:r>
            <a:r>
              <a:rPr lang="fr-BE" err="1"/>
              <a:t>gaan</a:t>
            </a:r>
            <a:r>
              <a:rPr lang="fr-BE"/>
              <a:t> </a:t>
            </a:r>
            <a:r>
              <a:rPr lang="fr-BE" err="1"/>
              <a:t>afgeven</a:t>
            </a:r>
            <a:r>
              <a:rPr lang="fr-BE"/>
              <a:t> in de </a:t>
            </a:r>
            <a:r>
              <a:rPr lang="fr-BE" err="1"/>
              <a:t>winkel</a:t>
            </a:r>
            <a:r>
              <a:rPr lang="fr-BE"/>
              <a:t>)</a:t>
            </a:r>
          </a:p>
          <a:p>
            <a:pPr marL="228600" indent="-228600">
              <a:buAutoNum type="arabicPeriod"/>
            </a:pPr>
            <a:r>
              <a:rPr lang="fr-BE"/>
              <a:t>Via </a:t>
            </a:r>
            <a:r>
              <a:rPr lang="fr-BE" err="1"/>
              <a:t>vrienden</a:t>
            </a:r>
            <a:r>
              <a:rPr lang="fr-BE"/>
              <a:t> en </a:t>
            </a:r>
            <a:r>
              <a:rPr lang="fr-BE" err="1"/>
              <a:t>kennissen</a:t>
            </a:r>
            <a:r>
              <a:rPr lang="fr-BE"/>
              <a:t> (</a:t>
            </a:r>
            <a:r>
              <a:rPr lang="fr-BE" err="1"/>
              <a:t>netwerk</a:t>
            </a:r>
            <a:r>
              <a:rPr lang="fr-BE"/>
              <a:t>)</a:t>
            </a:r>
          </a:p>
          <a:p>
            <a:pPr marL="228600" indent="-228600">
              <a:buAutoNum type="arabicPeriod"/>
            </a:pPr>
            <a:r>
              <a:rPr lang="fr-BE"/>
              <a:t>Via </a:t>
            </a:r>
            <a:r>
              <a:rPr lang="fr-BE" err="1"/>
              <a:t>interim</a:t>
            </a:r>
            <a:r>
              <a:rPr lang="fr-BE"/>
              <a:t> (</a:t>
            </a:r>
            <a:r>
              <a:rPr lang="fr-BE" err="1"/>
              <a:t>we</a:t>
            </a:r>
            <a:r>
              <a:rPr lang="fr-BE"/>
              <a:t> </a:t>
            </a:r>
            <a:r>
              <a:rPr lang="fr-BE" err="1"/>
              <a:t>komen</a:t>
            </a:r>
            <a:r>
              <a:rPr lang="fr-BE"/>
              <a:t> hier </a:t>
            </a:r>
            <a:r>
              <a:rPr lang="fr-BE" err="1"/>
              <a:t>later</a:t>
            </a:r>
            <a:r>
              <a:rPr lang="fr-BE"/>
              <a:t> op </a:t>
            </a:r>
            <a:r>
              <a:rPr lang="fr-BE" err="1"/>
              <a:t>terug</a:t>
            </a:r>
            <a:r>
              <a:rPr lang="fr-BE"/>
              <a:t>)</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15</a:t>
            </a:fld>
            <a:endParaRPr lang="fr-BE"/>
          </a:p>
        </p:txBody>
      </p:sp>
    </p:spTree>
    <p:extLst>
      <p:ext uri="{BB962C8B-B14F-4D97-AF65-F5344CB8AC3E}">
        <p14:creationId xmlns:p14="http://schemas.microsoft.com/office/powerpoint/2010/main" val="20614179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BE"/>
              <a:t>Heeft iemand wel eens gehoord van interimkantoren of uitzendbureaus? Wat doen ze?</a:t>
            </a:r>
          </a:p>
          <a:p>
            <a:endParaRPr lang="nl-BE"/>
          </a:p>
          <a:p>
            <a:r>
              <a:rPr lang="nl-BE"/>
              <a:t>Het vormt een tussenschakel tussen jou en bedrijven. Een interimkantoor heeft de volgende taken: </a:t>
            </a:r>
          </a:p>
          <a:p>
            <a:pPr marL="171450" indent="-171450">
              <a:buFontTx/>
              <a:buChar char="-"/>
            </a:pPr>
            <a:r>
              <a:rPr lang="nl-BE"/>
              <a:t>Het interimkantoor zoekt werknemers voor een bedrijf</a:t>
            </a:r>
          </a:p>
          <a:p>
            <a:pPr marL="171450" indent="-171450">
              <a:buFontTx/>
              <a:buChar char="-"/>
            </a:pPr>
            <a:r>
              <a:rPr lang="nl-BE"/>
              <a:t>Het contract wordt gesloten tussen de werknemer en het uitzendbureau, maar de werknemer werkt bij het bedrijf.</a:t>
            </a:r>
          </a:p>
          <a:p>
            <a:pPr marL="171450" indent="-171450">
              <a:buFontTx/>
              <a:buChar char="-"/>
            </a:pPr>
            <a:r>
              <a:rPr lang="nl-BE"/>
              <a:t>Het bedrijf betaalt het uitzendbureau, en het uitzendbureau betaalt het loon van de werknemer.</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16</a:t>
            </a:fld>
            <a:endParaRPr lang="fr-BE"/>
          </a:p>
        </p:txBody>
      </p:sp>
    </p:spTree>
    <p:extLst>
      <p:ext uri="{BB962C8B-B14F-4D97-AF65-F5344CB8AC3E}">
        <p14:creationId xmlns:p14="http://schemas.microsoft.com/office/powerpoint/2010/main" val="3205754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De </a:t>
            </a:r>
            <a:r>
              <a:rPr lang="fr-BE" err="1"/>
              <a:t>interimkantoren</a:t>
            </a:r>
            <a:r>
              <a:rPr lang="fr-BE"/>
              <a:t> </a:t>
            </a:r>
            <a:r>
              <a:rPr lang="fr-BE" err="1"/>
              <a:t>zijn</a:t>
            </a:r>
            <a:r>
              <a:rPr lang="fr-BE"/>
              <a:t> </a:t>
            </a:r>
            <a:r>
              <a:rPr lang="fr-BE" err="1"/>
              <a:t>vooral</a:t>
            </a:r>
            <a:r>
              <a:rPr lang="fr-BE"/>
              <a:t> </a:t>
            </a:r>
            <a:r>
              <a:rPr lang="fr-BE" err="1"/>
              <a:t>actief</a:t>
            </a:r>
            <a:r>
              <a:rPr lang="fr-BE"/>
              <a:t> in </a:t>
            </a:r>
            <a:r>
              <a:rPr lang="fr-BE" err="1"/>
              <a:t>bepaalde</a:t>
            </a:r>
            <a:r>
              <a:rPr lang="fr-BE"/>
              <a:t> </a:t>
            </a:r>
            <a:r>
              <a:rPr lang="fr-BE" err="1"/>
              <a:t>sectoren</a:t>
            </a:r>
            <a:r>
              <a:rPr lang="fr-BE"/>
              <a:t>. </a:t>
            </a:r>
            <a:r>
              <a:rPr lang="fr-BE" err="1"/>
              <a:t>Welke</a:t>
            </a:r>
            <a:r>
              <a:rPr lang="fr-BE"/>
              <a:t> jobs </a:t>
            </a:r>
            <a:r>
              <a:rPr lang="fr-BE" err="1"/>
              <a:t>bieden</a:t>
            </a:r>
            <a:r>
              <a:rPr lang="fr-BE"/>
              <a:t> </a:t>
            </a:r>
            <a:r>
              <a:rPr lang="fr-BE" err="1"/>
              <a:t>ze</a:t>
            </a:r>
            <a:r>
              <a:rPr lang="fr-BE"/>
              <a:t> </a:t>
            </a:r>
            <a:r>
              <a:rPr lang="fr-BE" err="1"/>
              <a:t>bijvoorbeeld</a:t>
            </a:r>
            <a:r>
              <a:rPr lang="fr-BE"/>
              <a:t> </a:t>
            </a:r>
            <a:r>
              <a:rPr lang="fr-BE" err="1"/>
              <a:t>aan</a:t>
            </a:r>
            <a:r>
              <a:rPr lang="fr-BE"/>
              <a:t>?</a:t>
            </a:r>
          </a:p>
          <a:p>
            <a:endParaRPr lang="fr-BE"/>
          </a:p>
          <a:p>
            <a:r>
              <a:rPr lang="fr-BE" err="1"/>
              <a:t>Antwoord</a:t>
            </a:r>
            <a:r>
              <a:rPr lang="fr-BE"/>
              <a:t>: </a:t>
            </a:r>
          </a:p>
          <a:p>
            <a:pPr marL="171450" indent="-171450">
              <a:buFontTx/>
              <a:buChar char="-"/>
            </a:pPr>
            <a:r>
              <a:rPr lang="fr-BE" err="1"/>
              <a:t>Bouw</a:t>
            </a:r>
            <a:endParaRPr lang="fr-BE"/>
          </a:p>
          <a:p>
            <a:pPr marL="171450" indent="-171450">
              <a:buFontTx/>
              <a:buChar char="-"/>
            </a:pPr>
            <a:r>
              <a:rPr lang="fr-BE" err="1"/>
              <a:t>Poetsen</a:t>
            </a:r>
            <a:endParaRPr lang="fr-BE"/>
          </a:p>
          <a:p>
            <a:pPr marL="171450" indent="-171450">
              <a:buFontTx/>
              <a:buChar char="-"/>
            </a:pPr>
            <a:r>
              <a:rPr lang="fr-BE"/>
              <a:t>Horeca</a:t>
            </a:r>
          </a:p>
          <a:p>
            <a:pPr marL="171450" indent="-171450">
              <a:buFontTx/>
              <a:buChar char="-"/>
            </a:pPr>
            <a:r>
              <a:rPr lang="fr-BE" err="1"/>
              <a:t>Zorg</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17</a:t>
            </a:fld>
            <a:endParaRPr lang="fr-BE"/>
          </a:p>
        </p:txBody>
      </p:sp>
    </p:spTree>
    <p:extLst>
      <p:ext uri="{BB962C8B-B14F-4D97-AF65-F5344CB8AC3E}">
        <p14:creationId xmlns:p14="http://schemas.microsoft.com/office/powerpoint/2010/main" val="3364235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err="1"/>
              <a:t>Opgelet</a:t>
            </a:r>
            <a:r>
              <a:rPr lang="fr-BE"/>
              <a:t>: er </a:t>
            </a:r>
            <a:r>
              <a:rPr lang="fr-BE" err="1"/>
              <a:t>zijn</a:t>
            </a:r>
            <a:r>
              <a:rPr lang="fr-BE"/>
              <a:t> </a:t>
            </a:r>
            <a:r>
              <a:rPr lang="fr-BE" err="1"/>
              <a:t>bepaalde</a:t>
            </a:r>
            <a:r>
              <a:rPr lang="fr-BE"/>
              <a:t> </a:t>
            </a:r>
            <a:r>
              <a:rPr lang="fr-BE" err="1"/>
              <a:t>nadelen</a:t>
            </a:r>
            <a:r>
              <a:rPr lang="fr-BE"/>
              <a:t> en </a:t>
            </a:r>
            <a:r>
              <a:rPr lang="fr-BE" err="1"/>
              <a:t>risico’s</a:t>
            </a:r>
            <a:r>
              <a:rPr lang="fr-BE"/>
              <a:t> </a:t>
            </a:r>
            <a:r>
              <a:rPr lang="fr-BE" err="1"/>
              <a:t>verbonden</a:t>
            </a:r>
            <a:r>
              <a:rPr lang="fr-BE"/>
              <a:t> </a:t>
            </a:r>
            <a:r>
              <a:rPr lang="fr-BE" err="1"/>
              <a:t>aan</a:t>
            </a:r>
            <a:r>
              <a:rPr lang="fr-BE"/>
              <a:t> </a:t>
            </a:r>
            <a:r>
              <a:rPr lang="fr-BE" err="1"/>
              <a:t>interimwerk</a:t>
            </a:r>
            <a:r>
              <a:rPr lang="fr-BE"/>
              <a:t>:</a:t>
            </a:r>
          </a:p>
          <a:p>
            <a:endParaRPr lang="fr-BE"/>
          </a:p>
          <a:p>
            <a:pPr marL="171450" indent="-171450">
              <a:buFont typeface="Arial" panose="020B0604020202020204" pitchFamily="34" charset="0"/>
              <a:buChar char="•"/>
            </a:pPr>
            <a:r>
              <a:rPr lang="fr-BE"/>
              <a:t>Vaak </a:t>
            </a:r>
            <a:r>
              <a:rPr lang="fr-BE" err="1"/>
              <a:t>gaat</a:t>
            </a:r>
            <a:r>
              <a:rPr lang="fr-BE"/>
              <a:t> het om erg </a:t>
            </a:r>
            <a:r>
              <a:rPr lang="fr-BE" b="1" err="1"/>
              <a:t>korte</a:t>
            </a:r>
            <a:r>
              <a:rPr lang="fr-BE" b="1"/>
              <a:t> </a:t>
            </a:r>
            <a:r>
              <a:rPr lang="fr-BE" b="1" err="1"/>
              <a:t>contracten</a:t>
            </a:r>
            <a:r>
              <a:rPr lang="fr-BE"/>
              <a:t>.</a:t>
            </a:r>
          </a:p>
          <a:p>
            <a:pPr marL="171450" indent="-171450">
              <a:buFont typeface="Arial" panose="020B0604020202020204" pitchFamily="34" charset="0"/>
              <a:buChar char="•"/>
            </a:pPr>
            <a:r>
              <a:rPr lang="fr-BE" err="1"/>
              <a:t>Soms</a:t>
            </a:r>
            <a:r>
              <a:rPr lang="fr-BE"/>
              <a:t> </a:t>
            </a:r>
            <a:r>
              <a:rPr lang="fr-BE" err="1"/>
              <a:t>krijg</a:t>
            </a:r>
            <a:r>
              <a:rPr lang="fr-BE"/>
              <a:t> je </a:t>
            </a:r>
            <a:r>
              <a:rPr lang="fr-BE" err="1"/>
              <a:t>slechts</a:t>
            </a:r>
            <a:r>
              <a:rPr lang="fr-BE"/>
              <a:t> </a:t>
            </a:r>
            <a:r>
              <a:rPr lang="fr-BE" err="1"/>
              <a:t>een</a:t>
            </a:r>
            <a:r>
              <a:rPr lang="fr-BE"/>
              <a:t> </a:t>
            </a:r>
            <a:r>
              <a:rPr lang="fr-BE" err="1"/>
              <a:t>beperkt</a:t>
            </a:r>
            <a:r>
              <a:rPr lang="fr-BE"/>
              <a:t> </a:t>
            </a:r>
            <a:r>
              <a:rPr lang="fr-BE" err="1"/>
              <a:t>aantal</a:t>
            </a:r>
            <a:r>
              <a:rPr lang="fr-BE"/>
              <a:t> </a:t>
            </a:r>
            <a:r>
              <a:rPr lang="fr-BE" err="1"/>
              <a:t>uren</a:t>
            </a:r>
            <a:r>
              <a:rPr lang="fr-BE"/>
              <a:t> en </a:t>
            </a:r>
            <a:r>
              <a:rPr lang="fr-BE" err="1"/>
              <a:t>zal</a:t>
            </a:r>
            <a:r>
              <a:rPr lang="fr-BE"/>
              <a:t> je dus </a:t>
            </a:r>
            <a:r>
              <a:rPr lang="fr-BE" b="1" err="1"/>
              <a:t>geen</a:t>
            </a:r>
            <a:r>
              <a:rPr lang="fr-BE" b="1"/>
              <a:t> </a:t>
            </a:r>
            <a:r>
              <a:rPr lang="fr-BE" b="1" err="1"/>
              <a:t>stabiel</a:t>
            </a:r>
            <a:r>
              <a:rPr lang="fr-BE" b="1"/>
              <a:t> </a:t>
            </a:r>
            <a:r>
              <a:rPr lang="fr-BE" b="1" err="1"/>
              <a:t>loon</a:t>
            </a:r>
            <a:r>
              <a:rPr lang="fr-BE" b="1"/>
              <a:t> </a:t>
            </a:r>
            <a:r>
              <a:rPr lang="fr-BE" err="1"/>
              <a:t>hebben</a:t>
            </a:r>
            <a:r>
              <a:rPr lang="fr-BE"/>
              <a:t>.</a:t>
            </a:r>
          </a:p>
          <a:p>
            <a:pPr marL="171450" indent="-171450">
              <a:buFont typeface="Arial" panose="020B0604020202020204" pitchFamily="34" charset="0"/>
              <a:buChar char="•"/>
            </a:pPr>
            <a:r>
              <a:rPr lang="fr-BE" err="1"/>
              <a:t>Soms</a:t>
            </a:r>
            <a:r>
              <a:rPr lang="fr-BE"/>
              <a:t> </a:t>
            </a:r>
            <a:r>
              <a:rPr lang="fr-BE" err="1"/>
              <a:t>word</a:t>
            </a:r>
            <a:r>
              <a:rPr lang="fr-BE"/>
              <a:t> je </a:t>
            </a:r>
            <a:r>
              <a:rPr lang="fr-BE" b="1"/>
              <a:t>op het </a:t>
            </a:r>
            <a:r>
              <a:rPr lang="fr-BE" b="1" err="1"/>
              <a:t>laatste</a:t>
            </a:r>
            <a:r>
              <a:rPr lang="fr-BE" b="1"/>
              <a:t> moment </a:t>
            </a:r>
            <a:r>
              <a:rPr lang="fr-BE" b="1" err="1"/>
              <a:t>gebeld</a:t>
            </a:r>
            <a:r>
              <a:rPr lang="fr-BE" b="1"/>
              <a:t> </a:t>
            </a:r>
            <a:r>
              <a:rPr lang="fr-BE"/>
              <a:t>om te </a:t>
            </a:r>
            <a:r>
              <a:rPr lang="fr-BE" err="1"/>
              <a:t>komen</a:t>
            </a:r>
            <a:r>
              <a:rPr lang="fr-BE"/>
              <a:t> </a:t>
            </a:r>
            <a:r>
              <a:rPr lang="fr-BE" err="1"/>
              <a:t>werken</a:t>
            </a:r>
            <a:endParaRPr lang="fr-BE"/>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18</a:t>
            </a:fld>
            <a:endParaRPr lang="fr-BE"/>
          </a:p>
        </p:txBody>
      </p:sp>
    </p:spTree>
    <p:extLst>
      <p:ext uri="{BB962C8B-B14F-4D97-AF65-F5344CB8AC3E}">
        <p14:creationId xmlns:p14="http://schemas.microsoft.com/office/powerpoint/2010/main" val="19527429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err="1"/>
              <a:t>Goed</a:t>
            </a:r>
            <a:r>
              <a:rPr lang="fr-BE"/>
              <a:t> </a:t>
            </a:r>
            <a:r>
              <a:rPr lang="fr-BE" err="1"/>
              <a:t>nieuws</a:t>
            </a:r>
            <a:r>
              <a:rPr lang="fr-BE"/>
              <a:t>, Malika </a:t>
            </a:r>
            <a:r>
              <a:rPr lang="fr-BE" err="1"/>
              <a:t>heeft</a:t>
            </a:r>
            <a:r>
              <a:rPr lang="fr-BE"/>
              <a:t> online </a:t>
            </a:r>
            <a:r>
              <a:rPr lang="fr-BE" err="1"/>
              <a:t>een</a:t>
            </a:r>
            <a:r>
              <a:rPr lang="fr-BE"/>
              <a:t> "</a:t>
            </a:r>
            <a:r>
              <a:rPr lang="fr-BE" err="1"/>
              <a:t>jobdag</a:t>
            </a:r>
            <a:r>
              <a:rPr lang="fr-BE"/>
              <a:t> » </a:t>
            </a:r>
            <a:r>
              <a:rPr lang="fr-BE" err="1"/>
              <a:t>gevonden</a:t>
            </a:r>
            <a:r>
              <a:rPr lang="fr-BE"/>
              <a:t>, </a:t>
            </a:r>
            <a:r>
              <a:rPr lang="fr-BE" err="1"/>
              <a:t>georganiseerd</a:t>
            </a:r>
            <a:r>
              <a:rPr lang="fr-BE"/>
              <a:t> </a:t>
            </a:r>
            <a:r>
              <a:rPr lang="fr-BE" err="1"/>
              <a:t>door</a:t>
            </a:r>
            <a:r>
              <a:rPr lang="fr-BE"/>
              <a:t> Lidl. </a:t>
            </a:r>
            <a:r>
              <a:rPr lang="fr-BE" err="1"/>
              <a:t>Ze</a:t>
            </a:r>
            <a:r>
              <a:rPr lang="fr-BE"/>
              <a:t> </a:t>
            </a:r>
            <a:r>
              <a:rPr lang="fr-BE" err="1"/>
              <a:t>gaat</a:t>
            </a:r>
            <a:r>
              <a:rPr lang="fr-BE"/>
              <a:t> er </a:t>
            </a:r>
            <a:r>
              <a:rPr lang="fr-BE" err="1"/>
              <a:t>naartoe</a:t>
            </a:r>
            <a:r>
              <a:rPr lang="fr-BE"/>
              <a:t>!</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19</a:t>
            </a:fld>
            <a:endParaRPr lang="fr-BE"/>
          </a:p>
        </p:txBody>
      </p:sp>
    </p:spTree>
    <p:extLst>
      <p:ext uri="{BB962C8B-B14F-4D97-AF65-F5344CB8AC3E}">
        <p14:creationId xmlns:p14="http://schemas.microsoft.com/office/powerpoint/2010/main" val="2811142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Hier </a:t>
            </a:r>
            <a:r>
              <a:rPr lang="fr-BE" err="1"/>
              <a:t>zijn</a:t>
            </a:r>
            <a:r>
              <a:rPr lang="fr-BE"/>
              <a:t> </a:t>
            </a:r>
            <a:r>
              <a:rPr lang="fr-BE" err="1"/>
              <a:t>enkele</a:t>
            </a:r>
            <a:r>
              <a:rPr lang="fr-BE"/>
              <a:t> </a:t>
            </a:r>
            <a:r>
              <a:rPr lang="fr-BE" err="1"/>
              <a:t>voorbeelden</a:t>
            </a:r>
            <a:r>
              <a:rPr lang="fr-BE"/>
              <a:t> van </a:t>
            </a:r>
            <a:r>
              <a:rPr lang="fr-BE" err="1"/>
              <a:t>beroepen</a:t>
            </a:r>
            <a:r>
              <a:rPr lang="fr-BE"/>
              <a:t> die in </a:t>
            </a:r>
            <a:r>
              <a:rPr lang="fr-BE" err="1"/>
              <a:t>België</a:t>
            </a:r>
            <a:r>
              <a:rPr lang="fr-BE"/>
              <a:t> </a:t>
            </a:r>
            <a:r>
              <a:rPr lang="fr-BE" err="1"/>
              <a:t>voorkomen</a:t>
            </a:r>
            <a:r>
              <a:rPr lang="fr-BE"/>
              <a:t>. Wat </a:t>
            </a:r>
            <a:r>
              <a:rPr lang="fr-BE" err="1"/>
              <a:t>stelt</a:t>
            </a:r>
            <a:r>
              <a:rPr lang="fr-BE"/>
              <a:t> </a:t>
            </a:r>
            <a:r>
              <a:rPr lang="fr-BE" err="1"/>
              <a:t>elke</a:t>
            </a:r>
            <a:r>
              <a:rPr lang="fr-BE"/>
              <a:t> </a:t>
            </a:r>
            <a:r>
              <a:rPr lang="fr-BE" err="1"/>
              <a:t>afbeelding</a:t>
            </a:r>
            <a:r>
              <a:rPr lang="fr-BE"/>
              <a:t> </a:t>
            </a:r>
            <a:r>
              <a:rPr lang="fr-BE" err="1"/>
              <a:t>voor</a:t>
            </a:r>
            <a:r>
              <a:rPr lang="fr-BE"/>
              <a:t> </a:t>
            </a:r>
            <a:r>
              <a:rPr lang="fr-BE" err="1"/>
              <a:t>denk</a:t>
            </a:r>
            <a:r>
              <a:rPr lang="fr-BE"/>
              <a:t> je? </a:t>
            </a:r>
            <a:endParaRPr lang="en-US"/>
          </a:p>
          <a:p>
            <a:r>
              <a:rPr lang="fr-BE"/>
              <a:t> </a:t>
            </a:r>
          </a:p>
          <a:p>
            <a:r>
              <a:rPr lang="fr-BE" err="1"/>
              <a:t>Antwoorden</a:t>
            </a:r>
            <a:r>
              <a:rPr lang="fr-BE"/>
              <a:t>: </a:t>
            </a:r>
            <a:r>
              <a:rPr lang="fr-BE" err="1"/>
              <a:t>metselaar</a:t>
            </a:r>
            <a:r>
              <a:rPr lang="fr-BE"/>
              <a:t>, </a:t>
            </a:r>
            <a:r>
              <a:rPr lang="fr-BE" err="1"/>
              <a:t>kassier</a:t>
            </a:r>
            <a:r>
              <a:rPr lang="fr-BE"/>
              <a:t>, </a:t>
            </a:r>
            <a:r>
              <a:rPr lang="fr-BE" err="1"/>
              <a:t>bezorger</a:t>
            </a:r>
            <a:r>
              <a:rPr lang="fr-BE"/>
              <a:t>/</a:t>
            </a:r>
            <a:r>
              <a:rPr lang="fr-BE" err="1"/>
              <a:t>koerier</a:t>
            </a:r>
            <a:r>
              <a:rPr lang="fr-BE"/>
              <a:t>, </a:t>
            </a:r>
            <a:r>
              <a:rPr lang="fr-BE" err="1"/>
              <a:t>bejaardenverzorgster</a:t>
            </a:r>
            <a:r>
              <a:rPr lang="fr-BE"/>
              <a:t> , </a:t>
            </a:r>
            <a:r>
              <a:rPr lang="fr-BE" err="1"/>
              <a:t>slager</a:t>
            </a:r>
            <a:r>
              <a:rPr lang="fr-BE"/>
              <a:t>, </a:t>
            </a:r>
            <a:r>
              <a:rPr lang="fr-BE" err="1"/>
              <a:t>kapster</a:t>
            </a:r>
            <a:r>
              <a:rPr lang="fr-BE"/>
              <a:t>, chauffeur, </a:t>
            </a:r>
            <a:r>
              <a:rPr lang="fr-BE" err="1"/>
              <a:t>huishoudhulp</a:t>
            </a:r>
            <a:r>
              <a:rPr lang="fr-BE"/>
              <a:t>/</a:t>
            </a:r>
            <a:r>
              <a:rPr lang="fr-BE" err="1"/>
              <a:t>poetsman</a:t>
            </a:r>
            <a:r>
              <a:rPr lang="fr-BE"/>
              <a:t>, </a:t>
            </a:r>
            <a:r>
              <a:rPr lang="fr-BE" err="1"/>
              <a:t>verpleegkundige</a:t>
            </a:r>
            <a:r>
              <a:rPr lang="fr-BE"/>
              <a:t>. </a:t>
            </a:r>
          </a:p>
          <a:p>
            <a:endParaRPr lang="fr-BE"/>
          </a:p>
          <a:p>
            <a:r>
              <a:rPr lang="fr-BE"/>
              <a:t>In </a:t>
            </a:r>
            <a:r>
              <a:rPr lang="fr-BE" err="1"/>
              <a:t>België</a:t>
            </a:r>
            <a:r>
              <a:rPr lang="fr-BE"/>
              <a:t> </a:t>
            </a:r>
            <a:r>
              <a:rPr lang="fr-BE" err="1"/>
              <a:t>kunnen</a:t>
            </a:r>
            <a:r>
              <a:rPr lang="fr-BE"/>
              <a:t> de </a:t>
            </a:r>
            <a:r>
              <a:rPr lang="fr-BE" err="1"/>
              <a:t>meeste</a:t>
            </a:r>
            <a:r>
              <a:rPr lang="fr-BE"/>
              <a:t> </a:t>
            </a:r>
            <a:r>
              <a:rPr lang="fr-BE" err="1"/>
              <a:t>beroepen</a:t>
            </a:r>
            <a:r>
              <a:rPr lang="fr-BE"/>
              <a:t> </a:t>
            </a:r>
            <a:r>
              <a:rPr lang="fr-BE" err="1"/>
              <a:t>zowel</a:t>
            </a:r>
            <a:r>
              <a:rPr lang="fr-BE"/>
              <a:t> </a:t>
            </a:r>
            <a:r>
              <a:rPr lang="fr-BE" err="1"/>
              <a:t>door</a:t>
            </a:r>
            <a:r>
              <a:rPr lang="fr-BE"/>
              <a:t> </a:t>
            </a:r>
            <a:r>
              <a:rPr lang="fr-BE" err="1"/>
              <a:t>mannen</a:t>
            </a:r>
            <a:r>
              <a:rPr lang="fr-BE"/>
              <a:t> </a:t>
            </a:r>
            <a:r>
              <a:rPr lang="fr-BE" err="1"/>
              <a:t>als</a:t>
            </a:r>
            <a:r>
              <a:rPr lang="fr-BE"/>
              <a:t> </a:t>
            </a:r>
            <a:r>
              <a:rPr lang="fr-BE" err="1"/>
              <a:t>door</a:t>
            </a:r>
            <a:r>
              <a:rPr lang="fr-BE"/>
              <a:t> </a:t>
            </a:r>
            <a:r>
              <a:rPr lang="fr-BE" err="1"/>
              <a:t>vrouwen</a:t>
            </a:r>
            <a:r>
              <a:rPr lang="fr-BE"/>
              <a:t> </a:t>
            </a:r>
            <a:r>
              <a:rPr lang="fr-BE" err="1"/>
              <a:t>worden</a:t>
            </a:r>
            <a:r>
              <a:rPr lang="fr-BE"/>
              <a:t> </a:t>
            </a:r>
            <a:r>
              <a:rPr lang="fr-BE" err="1"/>
              <a:t>uitgeoefend</a:t>
            </a:r>
            <a:r>
              <a:rPr lang="fr-BE"/>
              <a:t>, </a:t>
            </a:r>
            <a:r>
              <a:rPr lang="fr-BE" err="1"/>
              <a:t>zonder</a:t>
            </a:r>
            <a:r>
              <a:rPr lang="fr-BE"/>
              <a:t> </a:t>
            </a:r>
            <a:r>
              <a:rPr lang="fr-BE" err="1"/>
              <a:t>onderscheid</a:t>
            </a:r>
            <a:r>
              <a:rPr lang="fr-BE"/>
              <a:t>. </a:t>
            </a:r>
          </a:p>
          <a:p>
            <a:endParaRPr lang="fr-BE"/>
          </a:p>
          <a:p>
            <a:r>
              <a:rPr lang="fr-BE"/>
              <a:t>Laten </a:t>
            </a:r>
            <a:r>
              <a:rPr lang="fr-BE" err="1"/>
              <a:t>we</a:t>
            </a:r>
            <a:r>
              <a:rPr lang="fr-BE"/>
              <a:t> nu </a:t>
            </a:r>
            <a:r>
              <a:rPr lang="fr-BE" err="1"/>
              <a:t>inzoomen</a:t>
            </a:r>
            <a:r>
              <a:rPr lang="fr-BE"/>
              <a:t>  op het </a:t>
            </a:r>
            <a:r>
              <a:rPr lang="fr-BE" err="1"/>
              <a:t>beroep</a:t>
            </a:r>
            <a:r>
              <a:rPr lang="fr-BE"/>
              <a:t> van </a:t>
            </a:r>
            <a:r>
              <a:rPr lang="fr-BE" err="1"/>
              <a:t>kassier</a:t>
            </a:r>
            <a:r>
              <a:rPr lang="fr-BE"/>
              <a:t>, </a:t>
            </a:r>
            <a:r>
              <a:rPr lang="fr-BE" err="1"/>
              <a:t>aan</a:t>
            </a:r>
            <a:r>
              <a:rPr lang="fr-BE"/>
              <a:t> de hand van </a:t>
            </a:r>
            <a:r>
              <a:rPr lang="fr-BE" err="1"/>
              <a:t>een</a:t>
            </a:r>
            <a:r>
              <a:rPr lang="fr-BE"/>
              <a:t> </a:t>
            </a:r>
            <a:r>
              <a:rPr lang="fr-BE" err="1"/>
              <a:t>concreet</a:t>
            </a:r>
            <a:r>
              <a:rPr lang="fr-BE"/>
              <a:t> </a:t>
            </a:r>
            <a:r>
              <a:rPr lang="fr-BE" err="1"/>
              <a:t>voorbeeld</a:t>
            </a:r>
            <a:r>
              <a:rPr lang="fr-BE"/>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a:t>
            </a:fld>
            <a:endParaRPr lang="fr-BE"/>
          </a:p>
        </p:txBody>
      </p:sp>
    </p:spTree>
    <p:extLst>
      <p:ext uri="{BB962C8B-B14F-4D97-AF65-F5344CB8AC3E}">
        <p14:creationId xmlns:p14="http://schemas.microsoft.com/office/powerpoint/2010/main" val="916353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err="1">
                <a:latin typeface="Calibri"/>
                <a:ea typeface="Calibri"/>
                <a:cs typeface="Calibri"/>
              </a:rPr>
              <a:t>Gooi</a:t>
            </a:r>
            <a:r>
              <a:rPr lang="en-US">
                <a:latin typeface="Calibri"/>
                <a:ea typeface="Calibri"/>
                <a:cs typeface="Calibri"/>
              </a:rPr>
              <a:t> de </a:t>
            </a:r>
            <a:r>
              <a:rPr lang="en-US" err="1">
                <a:latin typeface="Calibri"/>
                <a:ea typeface="Calibri"/>
                <a:cs typeface="Calibri"/>
              </a:rPr>
              <a:t>bal</a:t>
            </a:r>
            <a:r>
              <a:rPr lang="en-US">
                <a:latin typeface="Calibri"/>
                <a:ea typeface="Calibri"/>
                <a:cs typeface="Calibri"/>
              </a:rPr>
              <a:t> maar </a:t>
            </a:r>
            <a:r>
              <a:rPr lang="en-US" err="1">
                <a:latin typeface="Calibri"/>
                <a:ea typeface="Calibri"/>
                <a:cs typeface="Calibri"/>
              </a:rPr>
              <a:t>terug</a:t>
            </a:r>
            <a:r>
              <a:rPr lang="en-US">
                <a:latin typeface="Calibri"/>
                <a:ea typeface="Calibri"/>
                <a:cs typeface="Calibri"/>
              </a:rPr>
              <a:t>. </a:t>
            </a:r>
          </a:p>
          <a:p>
            <a:r>
              <a:rPr lang="en-US">
                <a:latin typeface="Calibri"/>
                <a:ea typeface="Calibri"/>
                <a:cs typeface="Calibri"/>
              </a:rPr>
              <a:t>Malika is </a:t>
            </a:r>
            <a:r>
              <a:rPr lang="en-US" err="1">
                <a:latin typeface="Calibri"/>
                <a:ea typeface="Calibri"/>
                <a:cs typeface="Calibri"/>
              </a:rPr>
              <a:t>dus</a:t>
            </a:r>
            <a:r>
              <a:rPr lang="en-US">
                <a:latin typeface="Calibri"/>
                <a:ea typeface="Calibri"/>
                <a:cs typeface="Calibri"/>
              </a:rPr>
              <a:t> </a:t>
            </a:r>
            <a:r>
              <a:rPr lang="en-US" err="1">
                <a:latin typeface="Calibri"/>
                <a:ea typeface="Calibri"/>
                <a:cs typeface="Calibri"/>
              </a:rPr>
              <a:t>ingeschreven</a:t>
            </a:r>
            <a:r>
              <a:rPr lang="en-US">
                <a:latin typeface="Calibri"/>
                <a:ea typeface="Calibri"/>
                <a:cs typeface="Calibri"/>
              </a:rPr>
              <a:t> </a:t>
            </a:r>
            <a:r>
              <a:rPr lang="en-US" err="1">
                <a:latin typeface="Calibri"/>
                <a:ea typeface="Calibri"/>
                <a:cs typeface="Calibri"/>
              </a:rPr>
              <a:t>bij</a:t>
            </a:r>
            <a:r>
              <a:rPr lang="en-US">
                <a:latin typeface="Calibri"/>
                <a:ea typeface="Calibri"/>
                <a:cs typeface="Calibri"/>
              </a:rPr>
              <a:t> VDAB, </a:t>
            </a:r>
            <a:r>
              <a:rPr lang="en-US" err="1">
                <a:latin typeface="Calibri"/>
                <a:ea typeface="Calibri"/>
                <a:cs typeface="Calibri"/>
              </a:rPr>
              <a:t>en</a:t>
            </a:r>
            <a:r>
              <a:rPr lang="en-US">
                <a:latin typeface="Calibri"/>
                <a:ea typeface="Calibri"/>
                <a:cs typeface="Calibri"/>
              </a:rPr>
              <a:t> 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gezocht</a:t>
            </a:r>
            <a:r>
              <a:rPr lang="en-US">
                <a:latin typeface="Calibri"/>
                <a:ea typeface="Calibri"/>
                <a:cs typeface="Calibri"/>
              </a:rPr>
              <a:t> </a:t>
            </a:r>
            <a:r>
              <a:rPr lang="en-US" err="1">
                <a:latin typeface="Calibri"/>
                <a:ea typeface="Calibri"/>
                <a:cs typeface="Calibri"/>
              </a:rPr>
              <a:t>naar</a:t>
            </a:r>
            <a:r>
              <a:rPr lang="en-US">
                <a:latin typeface="Calibri"/>
                <a:ea typeface="Calibri"/>
                <a:cs typeface="Calibri"/>
              </a:rPr>
              <a:t> </a:t>
            </a:r>
            <a:r>
              <a:rPr lang="en-US" err="1">
                <a:latin typeface="Calibri"/>
                <a:ea typeface="Calibri"/>
                <a:cs typeface="Calibri"/>
              </a:rPr>
              <a:t>werk</a:t>
            </a:r>
            <a:r>
              <a:rPr lang="en-US">
                <a:latin typeface="Calibri"/>
                <a:ea typeface="Calibri"/>
                <a:cs typeface="Calibri"/>
              </a:rPr>
              <a:t> via </a:t>
            </a:r>
            <a:r>
              <a:rPr lang="en-US" err="1">
                <a:latin typeface="Calibri"/>
                <a:ea typeface="Calibri"/>
                <a:cs typeface="Calibri"/>
              </a:rPr>
              <a:t>verschillende</a:t>
            </a:r>
            <a:r>
              <a:rPr lang="en-US">
                <a:latin typeface="Calibri"/>
                <a:ea typeface="Calibri"/>
                <a:cs typeface="Calibri"/>
              </a:rPr>
              <a:t> </a:t>
            </a:r>
            <a:r>
              <a:rPr lang="en-US" err="1">
                <a:latin typeface="Calibri"/>
                <a:ea typeface="Calibri"/>
                <a:cs typeface="Calibri"/>
              </a:rPr>
              <a:t>kanalen</a:t>
            </a:r>
            <a:r>
              <a:rPr lang="en-US">
                <a:latin typeface="Calibri"/>
                <a:ea typeface="Calibri"/>
                <a:cs typeface="Calibri"/>
              </a:rPr>
              <a:t>.  </a:t>
            </a:r>
          </a:p>
          <a:p>
            <a:endParaRPr lang="en-US">
              <a:latin typeface="Calibri"/>
              <a:ea typeface="Calibri"/>
              <a:cs typeface="Calibri"/>
            </a:endParaRPr>
          </a:p>
          <a:p>
            <a:r>
              <a:rPr lang="en-US">
                <a:latin typeface="Calibri"/>
                <a:ea typeface="Calibri"/>
                <a:cs typeface="Calibri"/>
              </a:rPr>
              <a:t>Ik </a:t>
            </a:r>
            <a:r>
              <a:rPr lang="en-US" err="1">
                <a:latin typeface="Calibri"/>
                <a:ea typeface="Calibri"/>
                <a:cs typeface="Calibri"/>
              </a:rPr>
              <a:t>gooi</a:t>
            </a:r>
            <a:r>
              <a:rPr lang="en-US">
                <a:latin typeface="Calibri"/>
                <a:ea typeface="Calibri"/>
                <a:cs typeface="Calibri"/>
              </a:rPr>
              <a:t> de </a:t>
            </a:r>
            <a:r>
              <a:rPr lang="en-US" err="1">
                <a:latin typeface="Calibri"/>
                <a:ea typeface="Calibri"/>
                <a:cs typeface="Calibri"/>
              </a:rPr>
              <a:t>bal</a:t>
            </a:r>
            <a:r>
              <a:rPr lang="en-US">
                <a:latin typeface="Calibri"/>
                <a:ea typeface="Calibri"/>
                <a:cs typeface="Calibri"/>
              </a:rPr>
              <a:t> nu </a:t>
            </a:r>
            <a:r>
              <a:rPr lang="en-US" err="1">
                <a:latin typeface="Calibri"/>
                <a:ea typeface="Calibri"/>
                <a:cs typeface="Calibri"/>
              </a:rPr>
              <a:t>naar</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volgend</a:t>
            </a:r>
            <a:r>
              <a:rPr lang="en-US">
                <a:latin typeface="Calibri"/>
                <a:ea typeface="Calibri"/>
                <a:cs typeface="Calibri"/>
              </a:rPr>
              <a:t> </a:t>
            </a:r>
            <a:r>
              <a:rPr lang="en-US" err="1">
                <a:latin typeface="Calibri"/>
                <a:ea typeface="Calibri"/>
                <a:cs typeface="Calibri"/>
              </a:rPr>
              <a:t>persoon</a:t>
            </a:r>
            <a:r>
              <a:rPr lang="en-US">
                <a:latin typeface="Calibri"/>
                <a:ea typeface="Calibri"/>
                <a:cs typeface="Calibri"/>
              </a:rPr>
              <a:t> </a:t>
            </a:r>
            <a:r>
              <a:rPr lang="en-US" err="1">
                <a:latin typeface="Calibri"/>
                <a:ea typeface="Calibri"/>
                <a:cs typeface="Calibri"/>
              </a:rPr>
              <a:t>voor</a:t>
            </a:r>
            <a:r>
              <a:rPr lang="en-US">
                <a:latin typeface="Calibri"/>
                <a:ea typeface="Calibri"/>
                <a:cs typeface="Calibri"/>
              </a:rPr>
              <a:t> de </a:t>
            </a:r>
            <a:r>
              <a:rPr lang="en-US" err="1">
                <a:latin typeface="Calibri"/>
                <a:ea typeface="Calibri"/>
                <a:cs typeface="Calibri"/>
              </a:rPr>
              <a:t>volgende</a:t>
            </a:r>
            <a:r>
              <a:rPr lang="en-US">
                <a:latin typeface="Calibri"/>
                <a:ea typeface="Calibri"/>
                <a:cs typeface="Calibri"/>
              </a:rPr>
              <a:t> </a:t>
            </a:r>
            <a:r>
              <a:rPr lang="en-US" err="1">
                <a:latin typeface="Calibri"/>
                <a:ea typeface="Calibri"/>
                <a:cs typeface="Calibri"/>
              </a:rPr>
              <a:t>stap</a:t>
            </a:r>
            <a:r>
              <a:rPr lang="en-US">
                <a:latin typeface="Calibri"/>
                <a:ea typeface="Calibri"/>
                <a:cs typeface="Calibri"/>
              </a:rPr>
              <a:t> in het </a:t>
            </a:r>
            <a:r>
              <a:rPr lang="en-US" err="1">
                <a:latin typeface="Calibri"/>
                <a:ea typeface="Calibri"/>
                <a:cs typeface="Calibri"/>
              </a:rPr>
              <a:t>traject</a:t>
            </a:r>
            <a:r>
              <a:rPr lang="en-US">
                <a:latin typeface="Calibri"/>
                <a:ea typeface="Calibri"/>
                <a:cs typeface="Calibri"/>
              </a:rPr>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20</a:t>
            </a:fld>
            <a:endParaRPr lang="fr-BE"/>
          </a:p>
        </p:txBody>
      </p:sp>
    </p:spTree>
    <p:extLst>
      <p:ext uri="{BB962C8B-B14F-4D97-AF65-F5344CB8AC3E}">
        <p14:creationId xmlns:p14="http://schemas.microsoft.com/office/powerpoint/2010/main" val="22805190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De </a:t>
            </a:r>
            <a:r>
              <a:rPr lang="fr-BE" err="1"/>
              <a:t>volgende</a:t>
            </a:r>
            <a:r>
              <a:rPr lang="fr-BE"/>
              <a:t> </a:t>
            </a:r>
            <a:r>
              <a:rPr lang="fr-BE" err="1"/>
              <a:t>stap</a:t>
            </a:r>
            <a:r>
              <a:rPr lang="fr-BE"/>
              <a:t> </a:t>
            </a:r>
            <a:r>
              <a:rPr lang="fr-BE" err="1"/>
              <a:t>bestaat</a:t>
            </a:r>
            <a:r>
              <a:rPr lang="fr-BE"/>
              <a:t> </a:t>
            </a:r>
            <a:r>
              <a:rPr lang="fr-BE" err="1"/>
              <a:t>uit</a:t>
            </a:r>
            <a:r>
              <a:rPr lang="fr-BE"/>
              <a:t> het </a:t>
            </a:r>
            <a:r>
              <a:rPr lang="fr-BE" err="1"/>
              <a:t>verzamelen</a:t>
            </a:r>
            <a:r>
              <a:rPr lang="fr-BE"/>
              <a:t> van </a:t>
            </a:r>
            <a:r>
              <a:rPr lang="fr-BE" err="1"/>
              <a:t>alle</a:t>
            </a:r>
            <a:r>
              <a:rPr lang="fr-BE"/>
              <a:t> </a:t>
            </a:r>
            <a:r>
              <a:rPr lang="fr-BE" err="1"/>
              <a:t>documenten</a:t>
            </a:r>
            <a:r>
              <a:rPr lang="fr-BE"/>
              <a:t> die </a:t>
            </a:r>
            <a:r>
              <a:rPr lang="fr-BE" err="1"/>
              <a:t>nodig</a:t>
            </a:r>
            <a:r>
              <a:rPr lang="fr-BE"/>
              <a:t> </a:t>
            </a:r>
            <a:r>
              <a:rPr lang="fr-BE" err="1"/>
              <a:t>zijn</a:t>
            </a:r>
            <a:r>
              <a:rPr lang="fr-BE"/>
              <a:t> om te </a:t>
            </a:r>
            <a:r>
              <a:rPr lang="fr-BE" err="1"/>
              <a:t>solliciteren</a:t>
            </a:r>
            <a:r>
              <a:rPr lang="fr-BE"/>
              <a:t>. (</a:t>
            </a:r>
            <a:r>
              <a:rPr lang="fr-BE" err="1"/>
              <a:t>sollicitatiedossier</a:t>
            </a:r>
            <a:r>
              <a:rPr lang="fr-BE"/>
              <a:t>)</a:t>
            </a:r>
          </a:p>
          <a:p>
            <a:r>
              <a:rPr lang="fr-BE" err="1"/>
              <a:t>We</a:t>
            </a:r>
            <a:r>
              <a:rPr lang="fr-BE"/>
              <a:t> </a:t>
            </a:r>
            <a:r>
              <a:rPr lang="fr-BE" err="1"/>
              <a:t>gaan</a:t>
            </a:r>
            <a:r>
              <a:rPr lang="fr-BE"/>
              <a:t> </a:t>
            </a:r>
            <a:r>
              <a:rPr lang="fr-BE" err="1"/>
              <a:t>eerst</a:t>
            </a:r>
            <a:r>
              <a:rPr lang="fr-BE"/>
              <a:t> </a:t>
            </a:r>
            <a:r>
              <a:rPr lang="fr-BE" err="1"/>
              <a:t>samen</a:t>
            </a:r>
            <a:r>
              <a:rPr lang="fr-BE"/>
              <a:t> de </a:t>
            </a:r>
            <a:r>
              <a:rPr lang="fr-BE" err="1"/>
              <a:t>verschillende</a:t>
            </a:r>
            <a:r>
              <a:rPr lang="fr-BE"/>
              <a:t> </a:t>
            </a:r>
            <a:r>
              <a:rPr lang="fr-BE" err="1"/>
              <a:t>documenten</a:t>
            </a:r>
            <a:r>
              <a:rPr lang="fr-BE"/>
              <a:t> </a:t>
            </a:r>
            <a:r>
              <a:rPr lang="fr-BE" err="1"/>
              <a:t>overlopen</a:t>
            </a:r>
            <a:r>
              <a:rPr lang="fr-BE"/>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21</a:t>
            </a:fld>
            <a:endParaRPr lang="fr-BE"/>
          </a:p>
        </p:txBody>
      </p:sp>
    </p:spTree>
    <p:extLst>
      <p:ext uri="{BB962C8B-B14F-4D97-AF65-F5344CB8AC3E}">
        <p14:creationId xmlns:p14="http://schemas.microsoft.com/office/powerpoint/2010/main" val="10671328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err="1"/>
              <a:t>Zijn</a:t>
            </a:r>
            <a:r>
              <a:rPr lang="fr-BE" b="1"/>
              <a:t> er </a:t>
            </a:r>
            <a:r>
              <a:rPr lang="fr-BE" b="1" err="1"/>
              <a:t>personen</a:t>
            </a:r>
            <a:r>
              <a:rPr lang="fr-BE" b="1"/>
              <a:t> die in </a:t>
            </a:r>
            <a:r>
              <a:rPr lang="fr-BE" b="1" err="1"/>
              <a:t>dezelfde</a:t>
            </a:r>
            <a:r>
              <a:rPr lang="fr-BE" b="1"/>
              <a:t> </a:t>
            </a:r>
            <a:r>
              <a:rPr lang="fr-BE" b="1" err="1"/>
              <a:t>situatie</a:t>
            </a:r>
            <a:r>
              <a:rPr lang="fr-BE" b="1"/>
              <a:t> </a:t>
            </a:r>
            <a:r>
              <a:rPr lang="fr-BE" b="1" err="1"/>
              <a:t>zitten</a:t>
            </a:r>
            <a:r>
              <a:rPr lang="fr-BE" b="1"/>
              <a:t>? </a:t>
            </a:r>
          </a:p>
          <a:p>
            <a:endParaRPr lang="fr-BE"/>
          </a:p>
          <a:p>
            <a:r>
              <a:rPr lang="fr-BE"/>
              <a:t>Het </a:t>
            </a:r>
            <a:r>
              <a:rPr lang="fr-BE" err="1"/>
              <a:t>is</a:t>
            </a:r>
            <a:r>
              <a:rPr lang="fr-BE"/>
              <a:t> erg </a:t>
            </a:r>
            <a:r>
              <a:rPr lang="fr-BE" err="1"/>
              <a:t>belangrijk</a:t>
            </a:r>
            <a:r>
              <a:rPr lang="fr-BE"/>
              <a:t> </a:t>
            </a:r>
            <a:r>
              <a:rPr lang="fr-BE" err="1"/>
              <a:t>dat</a:t>
            </a:r>
            <a:r>
              <a:rPr lang="fr-BE"/>
              <a:t> </a:t>
            </a:r>
            <a:r>
              <a:rPr lang="fr-BE" err="1"/>
              <a:t>een</a:t>
            </a:r>
            <a:r>
              <a:rPr lang="fr-BE"/>
              <a:t> </a:t>
            </a:r>
            <a:r>
              <a:rPr lang="fr-BE" err="1"/>
              <a:t>werkgever</a:t>
            </a:r>
            <a:r>
              <a:rPr lang="fr-BE"/>
              <a:t> je kan </a:t>
            </a:r>
            <a:r>
              <a:rPr lang="fr-BE" err="1"/>
              <a:t>bereiken</a:t>
            </a:r>
            <a:r>
              <a:rPr lang="fr-BE"/>
              <a:t>. Het </a:t>
            </a:r>
            <a:r>
              <a:rPr lang="fr-BE" err="1"/>
              <a:t>is</a:t>
            </a:r>
            <a:r>
              <a:rPr lang="fr-BE"/>
              <a:t> dus </a:t>
            </a:r>
            <a:r>
              <a:rPr lang="fr-BE" err="1"/>
              <a:t>nodig</a:t>
            </a:r>
            <a:r>
              <a:rPr lang="fr-BE"/>
              <a:t> om </a:t>
            </a:r>
            <a:r>
              <a:rPr lang="fr-BE" err="1"/>
              <a:t>een</a:t>
            </a:r>
            <a:r>
              <a:rPr lang="fr-BE"/>
              <a:t> </a:t>
            </a:r>
            <a:r>
              <a:rPr lang="fr-BE" err="1"/>
              <a:t>geldig</a:t>
            </a:r>
            <a:r>
              <a:rPr lang="fr-BE"/>
              <a:t> </a:t>
            </a:r>
            <a:r>
              <a:rPr lang="fr-BE" err="1"/>
              <a:t>Belgisch</a:t>
            </a:r>
            <a:r>
              <a:rPr lang="fr-BE"/>
              <a:t> </a:t>
            </a:r>
            <a:r>
              <a:rPr lang="fr-BE" err="1"/>
              <a:t>telefoonnummer</a:t>
            </a:r>
            <a:r>
              <a:rPr lang="fr-BE"/>
              <a:t> te </a:t>
            </a:r>
            <a:r>
              <a:rPr lang="fr-BE" err="1"/>
              <a:t>hebben</a:t>
            </a:r>
            <a:r>
              <a:rPr lang="fr-BE"/>
              <a:t> om je </a:t>
            </a:r>
            <a:r>
              <a:rPr lang="fr-BE" err="1"/>
              <a:t>zoektocht</a:t>
            </a:r>
            <a:r>
              <a:rPr lang="fr-BE"/>
              <a:t> </a:t>
            </a:r>
            <a:r>
              <a:rPr lang="fr-BE" err="1"/>
              <a:t>naar</a:t>
            </a:r>
            <a:r>
              <a:rPr lang="fr-BE"/>
              <a:t> </a:t>
            </a:r>
            <a:r>
              <a:rPr lang="fr-BE" err="1"/>
              <a:t>werk</a:t>
            </a:r>
            <a:r>
              <a:rPr lang="fr-BE"/>
              <a:t> te </a:t>
            </a:r>
            <a:r>
              <a:rPr lang="fr-BE" err="1"/>
              <a:t>starten</a:t>
            </a:r>
            <a:r>
              <a:rPr lang="fr-BE"/>
              <a:t>.  </a:t>
            </a:r>
          </a:p>
          <a:p>
            <a:endParaRPr lang="fr-BE"/>
          </a:p>
          <a:p>
            <a:r>
              <a:rPr lang="fr-BE" err="1"/>
              <a:t>Hoe</a:t>
            </a:r>
            <a:r>
              <a:rPr lang="fr-BE"/>
              <a:t> kan je </a:t>
            </a:r>
            <a:r>
              <a:rPr lang="fr-BE" err="1"/>
              <a:t>een</a:t>
            </a:r>
            <a:r>
              <a:rPr lang="fr-BE"/>
              <a:t> </a:t>
            </a:r>
            <a:r>
              <a:rPr lang="fr-BE" err="1"/>
              <a:t>operator</a:t>
            </a:r>
            <a:r>
              <a:rPr lang="fr-BE"/>
              <a:t> </a:t>
            </a:r>
            <a:r>
              <a:rPr lang="fr-BE" err="1"/>
              <a:t>kiezen</a:t>
            </a:r>
            <a:r>
              <a:rPr lang="fr-BE"/>
              <a:t>? </a:t>
            </a:r>
          </a:p>
          <a:p>
            <a:endParaRPr lang="fr-BE"/>
          </a:p>
          <a:p>
            <a:r>
              <a:rPr lang="fr-BE"/>
              <a:t>Lien vers </a:t>
            </a:r>
            <a:r>
              <a:rPr lang="fr-BE" err="1"/>
              <a:t>Fedasilinfo</a:t>
            </a:r>
            <a:r>
              <a:rPr lang="fr-BE"/>
              <a:t>: </a:t>
            </a:r>
            <a:r>
              <a:rPr lang="nl-BE">
                <a:hlinkClick r:id="rId3"/>
              </a:rPr>
              <a:t>Leer digitale vaardigheden | </a:t>
            </a:r>
            <a:r>
              <a:rPr lang="nl-BE" err="1">
                <a:hlinkClick r:id="rId3"/>
              </a:rPr>
              <a:t>Fedasil</a:t>
            </a:r>
            <a:r>
              <a:rPr lang="nl-BE">
                <a:hlinkClick r:id="rId3"/>
              </a:rPr>
              <a:t> info - informatieplatform voor asielzoekers in België</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22</a:t>
            </a:fld>
            <a:endParaRPr lang="fr-BE"/>
          </a:p>
        </p:txBody>
      </p:sp>
    </p:spTree>
    <p:extLst>
      <p:ext uri="{BB962C8B-B14F-4D97-AF65-F5344CB8AC3E}">
        <p14:creationId xmlns:p14="http://schemas.microsoft.com/office/powerpoint/2010/main" val="25159801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err="1"/>
              <a:t>Zijn</a:t>
            </a:r>
            <a:r>
              <a:rPr lang="fr-BE"/>
              <a:t> er </a:t>
            </a:r>
            <a:r>
              <a:rPr lang="fr-BE" err="1"/>
              <a:t>personen</a:t>
            </a:r>
            <a:r>
              <a:rPr lang="fr-BE"/>
              <a:t> die al </a:t>
            </a:r>
            <a:r>
              <a:rPr lang="fr-BE" err="1"/>
              <a:t>een</a:t>
            </a:r>
            <a:r>
              <a:rPr lang="fr-BE"/>
              <a:t> e-</a:t>
            </a:r>
            <a:r>
              <a:rPr lang="fr-BE" err="1"/>
              <a:t>mailadres</a:t>
            </a:r>
            <a:r>
              <a:rPr lang="fr-BE"/>
              <a:t> </a:t>
            </a:r>
            <a:r>
              <a:rPr lang="fr-BE" err="1"/>
              <a:t>hebben</a:t>
            </a:r>
            <a:r>
              <a:rPr lang="fr-BE"/>
              <a:t>? </a:t>
            </a:r>
          </a:p>
          <a:p>
            <a:r>
              <a:rPr lang="fr-BE" err="1"/>
              <a:t>Weet</a:t>
            </a:r>
            <a:r>
              <a:rPr lang="fr-BE"/>
              <a:t> je </a:t>
            </a:r>
            <a:r>
              <a:rPr lang="fr-BE" err="1"/>
              <a:t>hoe</a:t>
            </a:r>
            <a:r>
              <a:rPr lang="fr-BE"/>
              <a:t> je </a:t>
            </a:r>
            <a:r>
              <a:rPr lang="fr-BE" err="1"/>
              <a:t>een</a:t>
            </a:r>
            <a:r>
              <a:rPr lang="fr-BE"/>
              <a:t> </a:t>
            </a:r>
            <a:r>
              <a:rPr lang="fr-BE" err="1"/>
              <a:t>emailadres</a:t>
            </a:r>
            <a:r>
              <a:rPr lang="fr-BE"/>
              <a:t> </a:t>
            </a:r>
            <a:r>
              <a:rPr lang="fr-BE" err="1"/>
              <a:t>moet</a:t>
            </a:r>
            <a:r>
              <a:rPr lang="fr-BE"/>
              <a:t> </a:t>
            </a:r>
            <a:r>
              <a:rPr lang="fr-BE" err="1"/>
              <a:t>aanmaken</a:t>
            </a:r>
            <a:r>
              <a:rPr lang="fr-BE"/>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BE"/>
              <a:t>Link </a:t>
            </a:r>
            <a:r>
              <a:rPr lang="fr-BE" err="1"/>
              <a:t>Fedasilinfo</a:t>
            </a:r>
            <a:r>
              <a:rPr lang="fr-BE"/>
              <a:t>: </a:t>
            </a:r>
            <a:r>
              <a:rPr lang="nl-BE">
                <a:hlinkClick r:id="rId3"/>
              </a:rPr>
              <a:t>Leer digitale vaardigheden | </a:t>
            </a:r>
            <a:r>
              <a:rPr lang="nl-BE" err="1">
                <a:hlinkClick r:id="rId3"/>
              </a:rPr>
              <a:t>Fedasil</a:t>
            </a:r>
            <a:r>
              <a:rPr lang="nl-BE">
                <a:hlinkClick r:id="rId3"/>
              </a:rPr>
              <a:t> info - informatieplatform voor asielzoekers in België</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23</a:t>
            </a:fld>
            <a:endParaRPr lang="fr-BE"/>
          </a:p>
        </p:txBody>
      </p:sp>
    </p:spTree>
    <p:extLst>
      <p:ext uri="{BB962C8B-B14F-4D97-AF65-F5344CB8AC3E}">
        <p14:creationId xmlns:p14="http://schemas.microsoft.com/office/powerpoint/2010/main" val="16431455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Wat </a:t>
            </a:r>
            <a:r>
              <a:rPr lang="fr-BE" b="1" err="1"/>
              <a:t>is</a:t>
            </a:r>
            <a:r>
              <a:rPr lang="fr-BE" b="1"/>
              <a:t> dit document?</a:t>
            </a:r>
          </a:p>
          <a:p>
            <a:endParaRPr lang="fr-BE"/>
          </a:p>
          <a:p>
            <a:r>
              <a:rPr lang="fr-BE" err="1"/>
              <a:t>Antwoord</a:t>
            </a:r>
            <a:r>
              <a:rPr lang="fr-BE"/>
              <a:t>:</a:t>
            </a:r>
          </a:p>
          <a:p>
            <a:endParaRPr lang="fr-BE"/>
          </a:p>
          <a:p>
            <a:r>
              <a:rPr lang="fr-BE"/>
              <a:t>Het </a:t>
            </a:r>
            <a:r>
              <a:rPr lang="fr-BE" err="1"/>
              <a:t>is</a:t>
            </a:r>
            <a:r>
              <a:rPr lang="fr-BE"/>
              <a:t> </a:t>
            </a:r>
            <a:r>
              <a:rPr lang="fr-BE" err="1"/>
              <a:t>een</a:t>
            </a:r>
            <a:r>
              <a:rPr lang="fr-BE"/>
              <a:t> CV. Laten </a:t>
            </a:r>
            <a:r>
              <a:rPr lang="fr-BE" err="1"/>
              <a:t>we</a:t>
            </a:r>
            <a:r>
              <a:rPr lang="fr-BE"/>
              <a:t> er </a:t>
            </a:r>
            <a:r>
              <a:rPr lang="fr-BE" err="1"/>
              <a:t>even</a:t>
            </a:r>
            <a:r>
              <a:rPr lang="fr-BE"/>
              <a:t> in </a:t>
            </a:r>
            <a:r>
              <a:rPr lang="fr-BE" err="1"/>
              <a:t>detail</a:t>
            </a:r>
            <a:r>
              <a:rPr lang="fr-BE"/>
              <a:t> </a:t>
            </a:r>
            <a:r>
              <a:rPr lang="fr-BE" err="1"/>
              <a:t>naar</a:t>
            </a:r>
            <a:r>
              <a:rPr lang="fr-BE"/>
              <a:t> </a:t>
            </a:r>
            <a:r>
              <a:rPr lang="fr-BE" err="1"/>
              <a:t>kijken</a:t>
            </a:r>
            <a:r>
              <a:rPr lang="fr-BE"/>
              <a:t>.</a:t>
            </a:r>
          </a:p>
          <a:p>
            <a:endParaRPr lang="fr-BE"/>
          </a:p>
          <a:p>
            <a:r>
              <a:rPr lang="fr-BE"/>
              <a:t>1. Je </a:t>
            </a:r>
            <a:r>
              <a:rPr lang="fr-BE" err="1"/>
              <a:t>moet</a:t>
            </a:r>
            <a:r>
              <a:rPr lang="fr-BE"/>
              <a:t> </a:t>
            </a:r>
            <a:r>
              <a:rPr lang="fr-BE" err="1"/>
              <a:t>altijd</a:t>
            </a:r>
            <a:r>
              <a:rPr lang="fr-BE"/>
              <a:t> </a:t>
            </a:r>
            <a:r>
              <a:rPr lang="fr-BE" err="1"/>
              <a:t>een</a:t>
            </a:r>
            <a:r>
              <a:rPr lang="fr-BE"/>
              <a:t> </a:t>
            </a:r>
            <a:r>
              <a:rPr lang="fr-BE" b="1" err="1"/>
              <a:t>Belgisch</a:t>
            </a:r>
            <a:r>
              <a:rPr lang="fr-BE" b="1"/>
              <a:t> </a:t>
            </a:r>
            <a:r>
              <a:rPr lang="fr-BE" b="1" err="1"/>
              <a:t>telefoonnummer</a:t>
            </a:r>
            <a:r>
              <a:rPr lang="fr-BE" b="1"/>
              <a:t> en </a:t>
            </a:r>
            <a:r>
              <a:rPr lang="fr-BE" b="1" err="1"/>
              <a:t>een</a:t>
            </a:r>
            <a:r>
              <a:rPr lang="fr-BE" b="1"/>
              <a:t> </a:t>
            </a:r>
            <a:r>
              <a:rPr lang="fr-BE" b="1" err="1"/>
              <a:t>mailadres</a:t>
            </a:r>
            <a:r>
              <a:rPr lang="fr-BE" b="1"/>
              <a:t> </a:t>
            </a:r>
            <a:r>
              <a:rPr lang="fr-BE" b="0"/>
              <a:t>op </a:t>
            </a:r>
            <a:r>
              <a:rPr lang="fr-BE"/>
              <a:t>je </a:t>
            </a:r>
            <a:r>
              <a:rPr lang="fr-BE" b="0"/>
              <a:t>CV te </a:t>
            </a:r>
            <a:r>
              <a:rPr lang="fr-BE" b="0" err="1"/>
              <a:t>zetten</a:t>
            </a:r>
            <a:r>
              <a:rPr lang="fr-BE" b="0"/>
              <a:t>, </a:t>
            </a:r>
            <a:r>
              <a:rPr lang="fr-BE" b="0" err="1"/>
              <a:t>zodat</a:t>
            </a:r>
            <a:r>
              <a:rPr lang="fr-BE" b="0"/>
              <a:t> de </a:t>
            </a:r>
            <a:r>
              <a:rPr lang="fr-BE" b="0" err="1"/>
              <a:t>werkgever</a:t>
            </a:r>
            <a:r>
              <a:rPr lang="fr-BE" b="0"/>
              <a:t> je kan </a:t>
            </a:r>
            <a:r>
              <a:rPr lang="fr-BE" b="0" err="1"/>
              <a:t>bereiken</a:t>
            </a:r>
            <a:r>
              <a:rPr lang="fr-BE"/>
              <a:t>. Wie </a:t>
            </a:r>
            <a:r>
              <a:rPr lang="fr-BE" err="1"/>
              <a:t>heeft</a:t>
            </a:r>
            <a:r>
              <a:rPr lang="fr-BE"/>
              <a:t> er al </a:t>
            </a:r>
            <a:r>
              <a:rPr lang="fr-BE" err="1"/>
              <a:t>een</a:t>
            </a:r>
            <a:r>
              <a:rPr lang="fr-BE"/>
              <a:t> </a:t>
            </a:r>
            <a:r>
              <a:rPr lang="fr-BE" err="1"/>
              <a:t>emailadres</a:t>
            </a:r>
            <a:r>
              <a:rPr lang="fr-BE"/>
              <a:t> in </a:t>
            </a:r>
            <a:r>
              <a:rPr lang="fr-BE" err="1"/>
              <a:t>deze</a:t>
            </a:r>
            <a:r>
              <a:rPr lang="fr-BE"/>
              <a:t> </a:t>
            </a:r>
            <a:r>
              <a:rPr lang="fr-BE" err="1"/>
              <a:t>groep</a:t>
            </a:r>
            <a:r>
              <a:rPr lang="fr-BE"/>
              <a:t>? </a:t>
            </a:r>
            <a:r>
              <a:rPr lang="fr-BE" err="1"/>
              <a:t>Weet</a:t>
            </a:r>
            <a:r>
              <a:rPr lang="fr-BE"/>
              <a:t> </a:t>
            </a:r>
            <a:r>
              <a:rPr lang="fr-BE" err="1"/>
              <a:t>iedereen</a:t>
            </a:r>
            <a:r>
              <a:rPr lang="fr-BE"/>
              <a:t> </a:t>
            </a:r>
            <a:r>
              <a:rPr lang="fr-BE" err="1"/>
              <a:t>hoe</a:t>
            </a:r>
            <a:r>
              <a:rPr lang="fr-BE"/>
              <a:t> je </a:t>
            </a:r>
            <a:r>
              <a:rPr lang="fr-BE" err="1"/>
              <a:t>een</a:t>
            </a:r>
            <a:r>
              <a:rPr lang="fr-BE"/>
              <a:t> </a:t>
            </a:r>
            <a:r>
              <a:rPr lang="fr-BE" err="1"/>
              <a:t>adres</a:t>
            </a:r>
            <a:r>
              <a:rPr lang="fr-BE"/>
              <a:t> </a:t>
            </a:r>
            <a:r>
              <a:rPr lang="fr-BE" err="1"/>
              <a:t>aanmaakt</a:t>
            </a:r>
            <a:r>
              <a:rPr lang="fr-BE"/>
              <a:t>? </a:t>
            </a:r>
          </a:p>
          <a:p>
            <a:pPr marL="0" indent="0">
              <a:buNone/>
            </a:pPr>
            <a:endParaRPr lang="fr-BE"/>
          </a:p>
          <a:p>
            <a:r>
              <a:rPr lang="fr-BE" b="1"/>
              <a:t>2. </a:t>
            </a:r>
            <a:r>
              <a:rPr lang="fr-BE" b="1" err="1"/>
              <a:t>Talenkennis</a:t>
            </a:r>
            <a:r>
              <a:rPr lang="fr-BE" b="1"/>
              <a:t> </a:t>
            </a:r>
            <a:r>
              <a:rPr lang="fr-BE" err="1"/>
              <a:t>is</a:t>
            </a:r>
            <a:r>
              <a:rPr lang="fr-BE"/>
              <a:t> </a:t>
            </a:r>
            <a:r>
              <a:rPr lang="fr-BE" err="1"/>
              <a:t>belangrijk</a:t>
            </a:r>
            <a:r>
              <a:rPr lang="fr-BE"/>
              <a:t> om </a:t>
            </a:r>
            <a:r>
              <a:rPr lang="fr-BE" err="1"/>
              <a:t>werk</a:t>
            </a:r>
            <a:r>
              <a:rPr lang="fr-BE"/>
              <a:t> te </a:t>
            </a:r>
            <a:r>
              <a:rPr lang="fr-BE" err="1"/>
              <a:t>vinden</a:t>
            </a:r>
            <a:r>
              <a:rPr lang="fr-BE"/>
              <a:t>. Het </a:t>
            </a:r>
            <a:r>
              <a:rPr lang="fr-BE" err="1"/>
              <a:t>is</a:t>
            </a:r>
            <a:r>
              <a:rPr lang="fr-BE"/>
              <a:t> dus </a:t>
            </a:r>
            <a:r>
              <a:rPr lang="fr-BE" err="1"/>
              <a:t>soms</a:t>
            </a:r>
            <a:r>
              <a:rPr lang="fr-BE"/>
              <a:t> </a:t>
            </a:r>
            <a:r>
              <a:rPr lang="fr-BE" err="1"/>
              <a:t>goed</a:t>
            </a:r>
            <a:r>
              <a:rPr lang="fr-BE"/>
              <a:t> om je </a:t>
            </a:r>
            <a:r>
              <a:rPr lang="fr-BE" err="1"/>
              <a:t>eerst</a:t>
            </a:r>
            <a:r>
              <a:rPr lang="fr-BE"/>
              <a:t> te </a:t>
            </a:r>
            <a:r>
              <a:rPr lang="fr-BE" err="1"/>
              <a:t>concentreren</a:t>
            </a:r>
            <a:r>
              <a:rPr lang="fr-BE"/>
              <a:t> op het </a:t>
            </a:r>
            <a:r>
              <a:rPr lang="fr-BE" err="1"/>
              <a:t>leren</a:t>
            </a:r>
            <a:r>
              <a:rPr lang="fr-BE"/>
              <a:t> van de </a:t>
            </a:r>
            <a:r>
              <a:rPr lang="fr-BE" err="1"/>
              <a:t>taal</a:t>
            </a:r>
            <a:r>
              <a:rPr lang="fr-BE"/>
              <a:t> </a:t>
            </a:r>
            <a:r>
              <a:rPr lang="fr-BE" err="1"/>
              <a:t>voor</a:t>
            </a:r>
            <a:r>
              <a:rPr lang="fr-BE"/>
              <a:t> je op </a:t>
            </a:r>
            <a:r>
              <a:rPr lang="fr-BE" err="1"/>
              <a:t>zoek</a:t>
            </a:r>
            <a:r>
              <a:rPr lang="fr-BE"/>
              <a:t> </a:t>
            </a:r>
            <a:r>
              <a:rPr lang="fr-BE" err="1"/>
              <a:t>gaat</a:t>
            </a:r>
            <a:r>
              <a:rPr lang="fr-BE"/>
              <a:t> </a:t>
            </a:r>
            <a:r>
              <a:rPr lang="fr-BE" err="1"/>
              <a:t>naar</a:t>
            </a:r>
            <a:r>
              <a:rPr lang="fr-BE"/>
              <a:t> </a:t>
            </a:r>
            <a:r>
              <a:rPr lang="fr-BE" err="1"/>
              <a:t>werk</a:t>
            </a:r>
            <a:r>
              <a:rPr lang="fr-BE"/>
              <a:t>. In dit </a:t>
            </a:r>
            <a:r>
              <a:rPr lang="fr-BE" err="1"/>
              <a:t>voorbeeld</a:t>
            </a:r>
            <a:r>
              <a:rPr lang="fr-BE"/>
              <a:t> </a:t>
            </a:r>
            <a:r>
              <a:rPr lang="fr-BE" err="1"/>
              <a:t>spreekt</a:t>
            </a:r>
            <a:r>
              <a:rPr lang="fr-BE"/>
              <a:t> Malika al </a:t>
            </a:r>
            <a:r>
              <a:rPr lang="fr-BE" err="1"/>
              <a:t>wat</a:t>
            </a:r>
            <a:r>
              <a:rPr lang="fr-BE"/>
              <a:t> </a:t>
            </a:r>
            <a:r>
              <a:rPr lang="fr-BE" err="1"/>
              <a:t>Nederlands</a:t>
            </a:r>
            <a:r>
              <a:rPr lang="fr-BE"/>
              <a:t>. Dat z</a:t>
            </a:r>
            <a:r>
              <a:rPr lang="fr-BE" err="1"/>
              <a:t>al </a:t>
            </a:r>
            <a:r>
              <a:rPr lang="fr-BE"/>
              <a:t>h</a:t>
            </a:r>
            <a:r>
              <a:rPr lang="fr-BE" err="1"/>
              <a:t>aar </a:t>
            </a:r>
            <a:r>
              <a:rPr lang="fr-BE"/>
              <a:t>z</a:t>
            </a:r>
            <a:r>
              <a:rPr lang="fr-BE" err="1"/>
              <a:t>eker </a:t>
            </a:r>
            <a:r>
              <a:rPr lang="fr-BE"/>
              <a:t>h</a:t>
            </a:r>
            <a:r>
              <a:rPr lang="fr-BE" err="1"/>
              <a:t>elpen </a:t>
            </a:r>
            <a:r>
              <a:rPr lang="fr-BE"/>
              <a:t>in h</a:t>
            </a:r>
            <a:r>
              <a:rPr lang="fr-BE" err="1"/>
              <a:t>aar </a:t>
            </a:r>
            <a:r>
              <a:rPr lang="fr-BE"/>
              <a:t>z</a:t>
            </a:r>
            <a:r>
              <a:rPr lang="fr-BE" err="1"/>
              <a:t>oektocht </a:t>
            </a:r>
            <a:r>
              <a:rPr lang="fr-BE"/>
              <a:t>n</a:t>
            </a:r>
            <a:r>
              <a:rPr lang="fr-BE" err="1"/>
              <a:t>aar </a:t>
            </a:r>
            <a:r>
              <a:rPr lang="fr-BE"/>
              <a:t>e</a:t>
            </a:r>
            <a:r>
              <a:rPr lang="fr-BE" err="1"/>
              <a:t>en </a:t>
            </a:r>
            <a:r>
              <a:rPr lang="fr-BE"/>
              <a:t>job.  </a:t>
            </a:r>
          </a:p>
          <a:p>
            <a:endParaRPr lang="fr-BE"/>
          </a:p>
          <a:p>
            <a:r>
              <a:rPr lang="fr-BE"/>
              <a:t>3. </a:t>
            </a:r>
            <a:r>
              <a:rPr lang="fr-BE" b="1" err="1"/>
              <a:t>Vrijwilligerswerk</a:t>
            </a:r>
            <a:r>
              <a:rPr lang="fr-BE" b="1"/>
              <a:t>: </a:t>
            </a:r>
            <a:r>
              <a:rPr lang="fr-BE"/>
              <a:t> </a:t>
            </a:r>
            <a:r>
              <a:rPr lang="fr-BE" err="1"/>
              <a:t>zet</a:t>
            </a:r>
            <a:r>
              <a:rPr lang="fr-BE"/>
              <a:t> </a:t>
            </a:r>
            <a:r>
              <a:rPr lang="fr-BE" err="1"/>
              <a:t>ook</a:t>
            </a:r>
            <a:r>
              <a:rPr lang="fr-BE"/>
              <a:t> niet-</a:t>
            </a:r>
            <a:r>
              <a:rPr lang="fr-BE" err="1"/>
              <a:t>betaald</a:t>
            </a:r>
            <a:r>
              <a:rPr lang="fr-BE"/>
              <a:t> </a:t>
            </a:r>
            <a:r>
              <a:rPr lang="fr-BE" err="1"/>
              <a:t>werk</a:t>
            </a:r>
            <a:r>
              <a:rPr lang="fr-BE"/>
              <a:t> op je CV, dit kan erg </a:t>
            </a:r>
            <a:r>
              <a:rPr lang="fr-BE" err="1"/>
              <a:t>nuttig</a:t>
            </a:r>
            <a:r>
              <a:rPr lang="fr-BE"/>
              <a:t> </a:t>
            </a:r>
            <a:r>
              <a:rPr lang="fr-BE" err="1"/>
              <a:t>zijn</a:t>
            </a:r>
            <a:r>
              <a:rPr lang="fr-BE"/>
              <a:t>. </a:t>
            </a:r>
            <a:r>
              <a:rPr lang="fr-BE" err="1"/>
              <a:t>Vrijwilligerswerk</a:t>
            </a:r>
            <a:r>
              <a:rPr lang="fr-BE"/>
              <a:t> </a:t>
            </a:r>
            <a:r>
              <a:rPr lang="fr-BE" err="1"/>
              <a:t>is</a:t>
            </a:r>
            <a:r>
              <a:rPr lang="fr-BE"/>
              <a:t>  </a:t>
            </a:r>
            <a:r>
              <a:rPr lang="fr-BE" err="1"/>
              <a:t>vaak</a:t>
            </a:r>
            <a:r>
              <a:rPr lang="fr-BE"/>
              <a:t> </a:t>
            </a:r>
            <a:r>
              <a:rPr lang="fr-BE" err="1"/>
              <a:t>een</a:t>
            </a:r>
            <a:r>
              <a:rPr lang="fr-BE"/>
              <a:t> </a:t>
            </a:r>
            <a:r>
              <a:rPr lang="fr-BE" err="1"/>
              <a:t>eerste</a:t>
            </a:r>
            <a:r>
              <a:rPr lang="fr-BE"/>
              <a:t> </a:t>
            </a:r>
            <a:r>
              <a:rPr lang="fr-BE" err="1"/>
              <a:t>professionele</a:t>
            </a:r>
            <a:r>
              <a:rPr lang="fr-BE"/>
              <a:t> </a:t>
            </a:r>
            <a:r>
              <a:rPr lang="fr-BE" err="1"/>
              <a:t>ervaring</a:t>
            </a:r>
            <a:r>
              <a:rPr lang="fr-BE"/>
              <a:t>, het </a:t>
            </a:r>
            <a:r>
              <a:rPr lang="fr-BE" err="1"/>
              <a:t>vult</a:t>
            </a:r>
            <a:r>
              <a:rPr lang="fr-BE"/>
              <a:t> je CV </a:t>
            </a:r>
            <a:r>
              <a:rPr lang="fr-BE" err="1"/>
              <a:t>aan</a:t>
            </a:r>
            <a:r>
              <a:rPr lang="fr-BE"/>
              <a:t>, het </a:t>
            </a:r>
            <a:r>
              <a:rPr lang="fr-BE" err="1"/>
              <a:t>helpt</a:t>
            </a:r>
            <a:r>
              <a:rPr lang="fr-BE"/>
              <a:t> om de </a:t>
            </a:r>
            <a:r>
              <a:rPr lang="fr-BE" err="1"/>
              <a:t>taal</a:t>
            </a:r>
            <a:r>
              <a:rPr lang="fr-BE"/>
              <a:t> te </a:t>
            </a:r>
            <a:r>
              <a:rPr lang="fr-BE" err="1"/>
              <a:t>leren</a:t>
            </a:r>
            <a:r>
              <a:rPr lang="fr-BE"/>
              <a:t>, </a:t>
            </a:r>
            <a:r>
              <a:rPr lang="fr-BE" err="1"/>
              <a:t>een</a:t>
            </a:r>
            <a:r>
              <a:rPr lang="fr-BE"/>
              <a:t> </a:t>
            </a:r>
            <a:r>
              <a:rPr lang="fr-BE" err="1"/>
              <a:t>netwerk</a:t>
            </a:r>
            <a:r>
              <a:rPr lang="fr-BE"/>
              <a:t> </a:t>
            </a:r>
            <a:r>
              <a:rPr lang="fr-BE" err="1"/>
              <a:t>uit</a:t>
            </a:r>
            <a:r>
              <a:rPr lang="fr-BE"/>
              <a:t> te </a:t>
            </a:r>
            <a:r>
              <a:rPr lang="fr-BE" err="1"/>
              <a:t>bouwen</a:t>
            </a:r>
            <a:r>
              <a:rPr lang="fr-BE"/>
              <a:t>, het </a:t>
            </a:r>
            <a:r>
              <a:rPr lang="fr-BE" err="1"/>
              <a:t>is</a:t>
            </a:r>
            <a:r>
              <a:rPr lang="fr-BE"/>
              <a:t> </a:t>
            </a:r>
            <a:r>
              <a:rPr lang="fr-BE" err="1"/>
              <a:t>goed</a:t>
            </a:r>
            <a:r>
              <a:rPr lang="fr-BE"/>
              <a:t> </a:t>
            </a:r>
            <a:r>
              <a:rPr lang="fr-BE" err="1"/>
              <a:t>voor</a:t>
            </a:r>
            <a:r>
              <a:rPr lang="fr-BE"/>
              <a:t> het mentale </a:t>
            </a:r>
            <a:r>
              <a:rPr lang="fr-BE" err="1"/>
              <a:t>welzijn</a:t>
            </a:r>
            <a:r>
              <a:rPr lang="fr-BE"/>
              <a:t>, </a:t>
            </a:r>
            <a:r>
              <a:rPr lang="fr-BE" err="1"/>
              <a:t>enz</a:t>
            </a:r>
            <a:r>
              <a:rPr lang="fr-BE"/>
              <a:t>. Link </a:t>
            </a:r>
            <a:r>
              <a:rPr lang="fr-BE" err="1"/>
              <a:t>fedasil</a:t>
            </a:r>
            <a:r>
              <a:rPr lang="fr-BE"/>
              <a:t> info: </a:t>
            </a:r>
            <a:r>
              <a:rPr lang="nl-BE">
                <a:hlinkClick r:id="rId3"/>
              </a:rPr>
              <a:t>Werken als vrijwilliger | Fedasil info - informatieplatform voor asielzoekers in België</a:t>
            </a:r>
            <a:endParaRPr lang="nl-BE"/>
          </a:p>
          <a:p>
            <a:endParaRPr lang="fr-BE"/>
          </a:p>
          <a:p>
            <a:pPr marL="0" indent="0">
              <a:buNone/>
            </a:pPr>
            <a:r>
              <a:rPr lang="fr-BE"/>
              <a:t>4. </a:t>
            </a:r>
            <a:r>
              <a:rPr lang="fr-BE" b="1" err="1"/>
              <a:t>Professionele</a:t>
            </a:r>
            <a:r>
              <a:rPr lang="fr-BE" b="1"/>
              <a:t> </a:t>
            </a:r>
            <a:r>
              <a:rPr lang="fr-BE" b="1" err="1"/>
              <a:t>ervaring</a:t>
            </a:r>
            <a:r>
              <a:rPr lang="fr-BE"/>
              <a:t>: het </a:t>
            </a:r>
            <a:r>
              <a:rPr lang="fr-BE" err="1"/>
              <a:t>is</a:t>
            </a:r>
            <a:r>
              <a:rPr lang="fr-BE"/>
              <a:t> </a:t>
            </a:r>
            <a:r>
              <a:rPr lang="fr-BE" err="1"/>
              <a:t>belangrijk</a:t>
            </a:r>
            <a:r>
              <a:rPr lang="fr-BE"/>
              <a:t> om je </a:t>
            </a:r>
            <a:r>
              <a:rPr lang="fr-BE" err="1"/>
              <a:t>eerdere</a:t>
            </a:r>
            <a:r>
              <a:rPr lang="fr-BE"/>
              <a:t> </a:t>
            </a:r>
            <a:r>
              <a:rPr lang="fr-BE" err="1"/>
              <a:t>werkervaring</a:t>
            </a:r>
            <a:r>
              <a:rPr lang="fr-BE"/>
              <a:t> te </a:t>
            </a:r>
            <a:r>
              <a:rPr lang="fr-BE" err="1"/>
              <a:t>vermelden</a:t>
            </a:r>
            <a:r>
              <a:rPr lang="fr-BE"/>
              <a:t>, of die nu in </a:t>
            </a:r>
            <a:r>
              <a:rPr lang="fr-BE" err="1"/>
              <a:t>België</a:t>
            </a:r>
            <a:r>
              <a:rPr lang="fr-BE"/>
              <a:t> </a:t>
            </a:r>
            <a:r>
              <a:rPr lang="fr-BE" err="1"/>
              <a:t>was</a:t>
            </a:r>
            <a:r>
              <a:rPr lang="fr-BE"/>
              <a:t>, of </a:t>
            </a:r>
            <a:r>
              <a:rPr lang="fr-BE" err="1"/>
              <a:t>elders</a:t>
            </a:r>
            <a:r>
              <a:rPr lang="fr-BE"/>
              <a:t>; </a:t>
            </a:r>
            <a:r>
              <a:rPr lang="fr-BE" err="1"/>
              <a:t>Zo</a:t>
            </a:r>
            <a:r>
              <a:rPr lang="fr-BE"/>
              <a:t> </a:t>
            </a:r>
            <a:r>
              <a:rPr lang="fr-BE" err="1"/>
              <a:t>krijgt</a:t>
            </a:r>
            <a:r>
              <a:rPr lang="fr-BE"/>
              <a:t> de </a:t>
            </a:r>
            <a:r>
              <a:rPr lang="fr-BE" err="1"/>
              <a:t>werkgever</a:t>
            </a:r>
            <a:r>
              <a:rPr lang="fr-BE"/>
              <a:t> </a:t>
            </a:r>
            <a:r>
              <a:rPr lang="fr-BE" err="1"/>
              <a:t>een</a:t>
            </a:r>
            <a:r>
              <a:rPr lang="fr-BE"/>
              <a:t> </a:t>
            </a:r>
            <a:r>
              <a:rPr lang="fr-BE" err="1"/>
              <a:t>beter</a:t>
            </a:r>
            <a:r>
              <a:rPr lang="fr-BE"/>
              <a:t> </a:t>
            </a:r>
            <a:r>
              <a:rPr lang="fr-BE" err="1"/>
              <a:t>beeld</a:t>
            </a:r>
            <a:r>
              <a:rPr lang="fr-BE"/>
              <a:t> op </a:t>
            </a:r>
            <a:r>
              <a:rPr lang="fr-BE" err="1"/>
              <a:t>wat</a:t>
            </a:r>
            <a:r>
              <a:rPr lang="fr-BE"/>
              <a:t> je al kan/</a:t>
            </a:r>
            <a:r>
              <a:rPr lang="fr-BE" err="1"/>
              <a:t>kent</a:t>
            </a:r>
            <a:r>
              <a:rPr lang="fr-BE"/>
              <a:t>.  </a:t>
            </a:r>
          </a:p>
          <a:p>
            <a:pPr marL="0" indent="0">
              <a:buNone/>
            </a:pPr>
            <a:endParaRPr lang="fr-BE"/>
          </a:p>
          <a:p>
            <a:pPr marL="0" indent="0">
              <a:buNone/>
            </a:pPr>
            <a:r>
              <a:rPr lang="fr-BE"/>
              <a:t>5. </a:t>
            </a:r>
            <a:r>
              <a:rPr lang="fr-BE" b="1"/>
              <a:t>School/</a:t>
            </a:r>
            <a:r>
              <a:rPr lang="fr-BE" b="1" err="1"/>
              <a:t>Opleiding</a:t>
            </a:r>
            <a:r>
              <a:rPr lang="fr-BE"/>
              <a:t>: </a:t>
            </a:r>
            <a:r>
              <a:rPr lang="fr-BE" err="1"/>
              <a:t>wees</a:t>
            </a:r>
            <a:r>
              <a:rPr lang="fr-BE"/>
              <a:t> </a:t>
            </a:r>
            <a:r>
              <a:rPr lang="fr-BE" err="1"/>
              <a:t>eerlijk</a:t>
            </a:r>
            <a:r>
              <a:rPr lang="fr-BE"/>
              <a:t> over de </a:t>
            </a:r>
            <a:r>
              <a:rPr lang="fr-BE" err="1"/>
              <a:t>diploma’s</a:t>
            </a:r>
            <a:r>
              <a:rPr lang="fr-BE"/>
              <a:t> die je </a:t>
            </a:r>
            <a:r>
              <a:rPr lang="fr-BE" err="1"/>
              <a:t>behaalde</a:t>
            </a:r>
            <a:r>
              <a:rPr lang="fr-BE"/>
              <a:t>, </a:t>
            </a:r>
            <a:r>
              <a:rPr lang="fr-BE" err="1"/>
              <a:t>want</a:t>
            </a:r>
            <a:r>
              <a:rPr lang="fr-BE"/>
              <a:t> </a:t>
            </a:r>
            <a:r>
              <a:rPr lang="fr-BE" err="1"/>
              <a:t>soms</a:t>
            </a:r>
            <a:r>
              <a:rPr lang="fr-BE"/>
              <a:t> </a:t>
            </a:r>
            <a:r>
              <a:rPr lang="fr-BE" err="1"/>
              <a:t>worden</a:t>
            </a:r>
            <a:r>
              <a:rPr lang="fr-BE"/>
              <a:t> de </a:t>
            </a:r>
            <a:r>
              <a:rPr lang="fr-BE" err="1"/>
              <a:t>bewijsstukken</a:t>
            </a:r>
            <a:r>
              <a:rPr lang="fr-BE"/>
              <a:t> </a:t>
            </a:r>
            <a:r>
              <a:rPr lang="fr-BE" err="1"/>
              <a:t>opgevraagd</a:t>
            </a:r>
            <a:r>
              <a:rPr lang="fr-BE"/>
              <a:t> </a:t>
            </a:r>
            <a:r>
              <a:rPr lang="fr-BE" err="1"/>
              <a:t>door</a:t>
            </a:r>
            <a:r>
              <a:rPr lang="fr-BE"/>
              <a:t> de </a:t>
            </a:r>
            <a:r>
              <a:rPr lang="fr-BE" err="1"/>
              <a:t>werkgever</a:t>
            </a:r>
            <a:r>
              <a:rPr lang="fr-BE"/>
              <a:t>.  </a:t>
            </a:r>
          </a:p>
          <a:p>
            <a:pPr marL="0" indent="0">
              <a:buNone/>
            </a:pPr>
            <a:endParaRPr lang="fr-BE"/>
          </a:p>
          <a:p>
            <a:pPr>
              <a:defRPr/>
            </a:pPr>
            <a:r>
              <a:rPr lang="fr-BE"/>
              <a:t>Tip: </a:t>
            </a:r>
            <a:r>
              <a:rPr lang="fr-BE" err="1"/>
              <a:t>voor</a:t>
            </a:r>
            <a:r>
              <a:rPr lang="fr-BE"/>
              <a:t> het </a:t>
            </a:r>
            <a:r>
              <a:rPr lang="fr-BE" err="1"/>
              <a:t>opstellen</a:t>
            </a:r>
            <a:r>
              <a:rPr lang="fr-BE"/>
              <a:t> van </a:t>
            </a:r>
            <a:r>
              <a:rPr lang="fr-BE" err="1"/>
              <a:t>een</a:t>
            </a:r>
            <a:r>
              <a:rPr lang="fr-BE"/>
              <a:t> CV kan je </a:t>
            </a:r>
            <a:r>
              <a:rPr lang="fr-BE" err="1"/>
              <a:t>hulp</a:t>
            </a:r>
            <a:r>
              <a:rPr lang="fr-BE"/>
              <a:t> </a:t>
            </a:r>
            <a:r>
              <a:rPr lang="fr-BE" err="1"/>
              <a:t>vragen</a:t>
            </a:r>
            <a:r>
              <a:rPr lang="fr-BE"/>
              <a:t> </a:t>
            </a:r>
            <a:r>
              <a:rPr lang="fr-BE" err="1"/>
              <a:t>aan</a:t>
            </a:r>
            <a:r>
              <a:rPr lang="fr-BE"/>
              <a:t> </a:t>
            </a:r>
            <a:r>
              <a:rPr lang="fr-BE" err="1"/>
              <a:t>een</a:t>
            </a:r>
            <a:r>
              <a:rPr lang="fr-BE"/>
              <a:t> </a:t>
            </a:r>
            <a:r>
              <a:rPr lang="fr-BE" err="1"/>
              <a:t>begeleider</a:t>
            </a:r>
            <a:r>
              <a:rPr lang="fr-BE"/>
              <a:t> in je centrum, </a:t>
            </a:r>
            <a:r>
              <a:rPr lang="fr-BE" err="1"/>
              <a:t>aan</a:t>
            </a:r>
            <a:r>
              <a:rPr lang="fr-BE"/>
              <a:t> </a:t>
            </a:r>
            <a:r>
              <a:rPr lang="fr-BE" err="1"/>
              <a:t>een</a:t>
            </a:r>
            <a:r>
              <a:rPr lang="fr-BE"/>
              <a:t> </a:t>
            </a:r>
            <a:r>
              <a:rPr lang="fr-BE" err="1"/>
              <a:t>tewerkstellingsdienst</a:t>
            </a:r>
            <a:r>
              <a:rPr lang="fr-BE"/>
              <a:t> (Forem, </a:t>
            </a:r>
            <a:r>
              <a:rPr lang="fr-BE" err="1"/>
              <a:t>Actiris</a:t>
            </a:r>
            <a:r>
              <a:rPr lang="fr-BE"/>
              <a:t>, VDAB) of </a:t>
            </a:r>
            <a:r>
              <a:rPr lang="fr-BE" err="1"/>
              <a:t>aan</a:t>
            </a:r>
            <a:r>
              <a:rPr lang="fr-BE"/>
              <a:t> </a:t>
            </a:r>
            <a:r>
              <a:rPr lang="fr-BE" err="1"/>
              <a:t>een</a:t>
            </a:r>
            <a:r>
              <a:rPr lang="fr-BE"/>
              <a:t> </a:t>
            </a:r>
            <a:r>
              <a:rPr lang="fr-BE" err="1"/>
              <a:t>lokale</a:t>
            </a:r>
            <a:r>
              <a:rPr lang="fr-BE"/>
              <a:t> </a:t>
            </a:r>
            <a:r>
              <a:rPr lang="fr-BE" err="1"/>
              <a:t>vereniging</a:t>
            </a:r>
            <a:r>
              <a:rPr lang="fr-BE"/>
              <a:t>  (</a:t>
            </a:r>
            <a:r>
              <a:rPr lang="fr-BE" sz="1200" kern="1200">
                <a:solidFill>
                  <a:schemeClr val="tx1"/>
                </a:solidFill>
                <a:effectLst/>
                <a:latin typeface="+mn-lt"/>
                <a:ea typeface="+mn-ea"/>
                <a:cs typeface="+mn-cs"/>
              </a:rPr>
              <a:t>slide 12).</a:t>
            </a:r>
            <a:endParaRPr lang="fr-BE" sz="1200" kern="1200">
              <a:solidFill>
                <a:schemeClr val="tx1"/>
              </a:solidFill>
              <a:effectLst/>
              <a:latin typeface="+mn-lt"/>
            </a:endParaRPr>
          </a:p>
          <a:p>
            <a:pPr marL="0" indent="0">
              <a:buNone/>
            </a:pP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24</a:t>
            </a:fld>
            <a:endParaRPr lang="fr-BE"/>
          </a:p>
        </p:txBody>
      </p:sp>
    </p:spTree>
    <p:extLst>
      <p:ext uri="{BB962C8B-B14F-4D97-AF65-F5344CB8AC3E}">
        <p14:creationId xmlns:p14="http://schemas.microsoft.com/office/powerpoint/2010/main" val="11170279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Wat </a:t>
            </a:r>
            <a:r>
              <a:rPr lang="fr-BE" b="1" err="1"/>
              <a:t>is</a:t>
            </a:r>
            <a:r>
              <a:rPr lang="fr-BE" b="1"/>
              <a:t> dit document? </a:t>
            </a:r>
          </a:p>
          <a:p>
            <a:endParaRPr lang="fr-BE"/>
          </a:p>
          <a:p>
            <a:r>
              <a:rPr lang="fr-BE" err="1"/>
              <a:t>Antwoord</a:t>
            </a:r>
            <a:r>
              <a:rPr lang="fr-BE"/>
              <a:t>: dit </a:t>
            </a:r>
            <a:r>
              <a:rPr lang="fr-BE" err="1"/>
              <a:t>is</a:t>
            </a:r>
            <a:r>
              <a:rPr lang="fr-BE"/>
              <a:t> </a:t>
            </a:r>
            <a:r>
              <a:rPr lang="fr-BE" err="1"/>
              <a:t>een</a:t>
            </a:r>
            <a:r>
              <a:rPr lang="fr-BE"/>
              <a:t> </a:t>
            </a:r>
            <a:r>
              <a:rPr lang="fr-BE" err="1"/>
              <a:t>motivatiebrief</a:t>
            </a:r>
            <a:r>
              <a:rPr lang="fr-BE"/>
              <a:t>. </a:t>
            </a:r>
            <a:r>
              <a:rPr lang="fr-BE" err="1"/>
              <a:t>Sommige</a:t>
            </a:r>
            <a:r>
              <a:rPr lang="fr-BE"/>
              <a:t> </a:t>
            </a:r>
            <a:r>
              <a:rPr lang="fr-BE" err="1"/>
              <a:t>werkgevers</a:t>
            </a:r>
            <a:r>
              <a:rPr lang="fr-BE"/>
              <a:t> </a:t>
            </a:r>
            <a:r>
              <a:rPr lang="fr-BE" err="1"/>
              <a:t>vragen</a:t>
            </a:r>
            <a:r>
              <a:rPr lang="fr-BE"/>
              <a:t> </a:t>
            </a:r>
            <a:r>
              <a:rPr lang="fr-BE" err="1"/>
              <a:t>een</a:t>
            </a:r>
            <a:r>
              <a:rPr lang="fr-BE"/>
              <a:t> </a:t>
            </a:r>
            <a:r>
              <a:rPr lang="fr-BE" err="1"/>
              <a:t>motivatiebrief</a:t>
            </a:r>
            <a:r>
              <a:rPr lang="fr-BE"/>
              <a:t> </a:t>
            </a:r>
            <a:r>
              <a:rPr lang="fr-BE" err="1"/>
              <a:t>waarin</a:t>
            </a:r>
            <a:r>
              <a:rPr lang="fr-BE"/>
              <a:t> je </a:t>
            </a:r>
            <a:r>
              <a:rPr lang="fr-BE" err="1"/>
              <a:t>je</a:t>
            </a:r>
            <a:r>
              <a:rPr lang="fr-BE"/>
              <a:t> </a:t>
            </a:r>
            <a:r>
              <a:rPr lang="fr-BE" err="1"/>
              <a:t>kort</a:t>
            </a:r>
            <a:r>
              <a:rPr lang="fr-BE"/>
              <a:t> </a:t>
            </a:r>
            <a:r>
              <a:rPr lang="fr-BE" err="1"/>
              <a:t>voorstelt</a:t>
            </a:r>
            <a:r>
              <a:rPr lang="fr-BE"/>
              <a:t> en </a:t>
            </a:r>
            <a:r>
              <a:rPr lang="fr-BE" err="1"/>
              <a:t>uitlegt</a:t>
            </a:r>
            <a:r>
              <a:rPr lang="fr-BE"/>
              <a:t> </a:t>
            </a:r>
            <a:r>
              <a:rPr lang="fr-BE" err="1"/>
              <a:t>wat</a:t>
            </a:r>
            <a:r>
              <a:rPr lang="fr-BE"/>
              <a:t> </a:t>
            </a:r>
            <a:r>
              <a:rPr lang="fr-BE" err="1"/>
              <a:t>jouw</a:t>
            </a:r>
            <a:r>
              <a:rPr lang="fr-BE"/>
              <a:t> </a:t>
            </a:r>
            <a:r>
              <a:rPr lang="fr-BE" err="1"/>
              <a:t>motivatie</a:t>
            </a:r>
            <a:r>
              <a:rPr lang="fr-BE"/>
              <a:t> </a:t>
            </a:r>
            <a:r>
              <a:rPr lang="fr-BE" err="1"/>
              <a:t>is</a:t>
            </a:r>
            <a:r>
              <a:rPr lang="fr-BE"/>
              <a:t> om op de </a:t>
            </a:r>
            <a:r>
              <a:rPr lang="fr-BE" err="1"/>
              <a:t>vacature</a:t>
            </a:r>
            <a:r>
              <a:rPr lang="fr-BE"/>
              <a:t> te </a:t>
            </a:r>
            <a:r>
              <a:rPr lang="fr-BE" err="1"/>
              <a:t>reageren</a:t>
            </a:r>
            <a:r>
              <a:rPr lang="fr-BE"/>
              <a:t>. Je kan </a:t>
            </a:r>
            <a:r>
              <a:rPr lang="fr-BE" err="1"/>
              <a:t>hulp</a:t>
            </a:r>
            <a:r>
              <a:rPr lang="fr-BE"/>
              <a:t> </a:t>
            </a:r>
            <a:r>
              <a:rPr lang="fr-BE" err="1"/>
              <a:t>vragen</a:t>
            </a:r>
            <a:r>
              <a:rPr lang="fr-BE"/>
              <a:t> </a:t>
            </a:r>
            <a:r>
              <a:rPr lang="fr-BE" err="1"/>
              <a:t>aan</a:t>
            </a:r>
            <a:r>
              <a:rPr lang="fr-BE"/>
              <a:t> </a:t>
            </a:r>
            <a:r>
              <a:rPr lang="fr-BE" err="1"/>
              <a:t>een</a:t>
            </a:r>
            <a:r>
              <a:rPr lang="fr-BE"/>
              <a:t> </a:t>
            </a:r>
            <a:r>
              <a:rPr lang="fr-BE" err="1"/>
              <a:t>tewerkstellingsdienst</a:t>
            </a:r>
            <a:r>
              <a:rPr lang="fr-BE"/>
              <a:t> of </a:t>
            </a:r>
            <a:r>
              <a:rPr lang="fr-BE" err="1"/>
              <a:t>vragen</a:t>
            </a:r>
            <a:r>
              <a:rPr lang="fr-BE"/>
              <a:t> </a:t>
            </a:r>
            <a:r>
              <a:rPr lang="fr-BE" err="1"/>
              <a:t>aan</a:t>
            </a:r>
            <a:r>
              <a:rPr lang="fr-BE"/>
              <a:t> </a:t>
            </a:r>
            <a:r>
              <a:rPr lang="fr-BE" err="1"/>
              <a:t>iemand</a:t>
            </a:r>
            <a:r>
              <a:rPr lang="fr-BE"/>
              <a:t> om de brief na te </a:t>
            </a:r>
            <a:r>
              <a:rPr lang="fr-BE" err="1"/>
              <a:t>lezen</a:t>
            </a:r>
            <a:r>
              <a:rPr lang="fr-BE"/>
              <a:t> </a:t>
            </a:r>
            <a:r>
              <a:rPr lang="fr-BE" err="1"/>
              <a:t>zodat</a:t>
            </a:r>
            <a:r>
              <a:rPr lang="fr-BE"/>
              <a:t> er </a:t>
            </a:r>
            <a:r>
              <a:rPr lang="fr-BE" err="1"/>
              <a:t>geen</a:t>
            </a:r>
            <a:r>
              <a:rPr lang="fr-BE"/>
              <a:t> </a:t>
            </a:r>
            <a:r>
              <a:rPr lang="fr-BE" err="1"/>
              <a:t>fouten</a:t>
            </a:r>
            <a:r>
              <a:rPr lang="fr-BE"/>
              <a:t> </a:t>
            </a:r>
            <a:r>
              <a:rPr lang="fr-BE" err="1"/>
              <a:t>instaan</a:t>
            </a:r>
            <a:r>
              <a:rPr lang="fr-BE"/>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25</a:t>
            </a:fld>
            <a:endParaRPr lang="fr-BE"/>
          </a:p>
        </p:txBody>
      </p:sp>
    </p:spTree>
    <p:extLst>
      <p:ext uri="{BB962C8B-B14F-4D97-AF65-F5344CB8AC3E}">
        <p14:creationId xmlns:p14="http://schemas.microsoft.com/office/powerpoint/2010/main" val="35964879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Wat </a:t>
            </a:r>
            <a:r>
              <a:rPr lang="fr-BE" b="1" err="1"/>
              <a:t>is</a:t>
            </a:r>
            <a:r>
              <a:rPr lang="fr-BE" b="1"/>
              <a:t> dit document?</a:t>
            </a:r>
            <a:endParaRPr lang="en-US"/>
          </a:p>
          <a:p>
            <a:endParaRPr lang="fr-BE" b="1"/>
          </a:p>
          <a:p>
            <a:r>
              <a:rPr lang="fr-BE" err="1"/>
              <a:t>Antwoord</a:t>
            </a:r>
            <a:r>
              <a:rPr lang="fr-BE"/>
              <a:t>: </a:t>
            </a:r>
            <a:r>
              <a:rPr lang="fr-BE" err="1"/>
              <a:t>een</a:t>
            </a:r>
            <a:r>
              <a:rPr lang="fr-BE"/>
              <a:t> </a:t>
            </a:r>
            <a:r>
              <a:rPr lang="fr-BE" err="1"/>
              <a:t>rijbewijs</a:t>
            </a:r>
            <a:r>
              <a:rPr lang="fr-BE"/>
              <a:t>. </a:t>
            </a:r>
            <a:r>
              <a:rPr lang="fr-BE" err="1"/>
              <a:t>Voor</a:t>
            </a:r>
            <a:r>
              <a:rPr lang="fr-BE"/>
              <a:t> </a:t>
            </a:r>
            <a:r>
              <a:rPr lang="fr-BE" err="1"/>
              <a:t>sommige</a:t>
            </a:r>
            <a:r>
              <a:rPr lang="fr-BE"/>
              <a:t> </a:t>
            </a:r>
            <a:r>
              <a:rPr lang="fr-BE" err="1"/>
              <a:t>beroepen</a:t>
            </a:r>
            <a:r>
              <a:rPr lang="fr-BE"/>
              <a:t> </a:t>
            </a:r>
            <a:r>
              <a:rPr lang="fr-BE" err="1"/>
              <a:t>waar</a:t>
            </a:r>
            <a:r>
              <a:rPr lang="fr-BE"/>
              <a:t> je </a:t>
            </a:r>
            <a:r>
              <a:rPr lang="fr-BE" err="1"/>
              <a:t>je</a:t>
            </a:r>
            <a:r>
              <a:rPr lang="fr-BE"/>
              <a:t> </a:t>
            </a:r>
            <a:r>
              <a:rPr lang="fr-BE" err="1"/>
              <a:t>regelmatig</a:t>
            </a:r>
            <a:r>
              <a:rPr lang="fr-BE"/>
              <a:t> </a:t>
            </a:r>
            <a:r>
              <a:rPr lang="fr-BE" err="1"/>
              <a:t>moet</a:t>
            </a:r>
            <a:r>
              <a:rPr lang="fr-BE"/>
              <a:t> </a:t>
            </a:r>
            <a:r>
              <a:rPr lang="fr-BE" err="1"/>
              <a:t>verplaatsen</a:t>
            </a:r>
            <a:r>
              <a:rPr lang="fr-BE"/>
              <a:t>, </a:t>
            </a:r>
            <a:r>
              <a:rPr lang="fr-BE" err="1"/>
              <a:t>is</a:t>
            </a:r>
            <a:r>
              <a:rPr lang="fr-BE"/>
              <a:t> </a:t>
            </a:r>
            <a:r>
              <a:rPr lang="fr-BE" err="1"/>
              <a:t>een</a:t>
            </a:r>
            <a:r>
              <a:rPr lang="fr-BE"/>
              <a:t> </a:t>
            </a:r>
            <a:r>
              <a:rPr lang="fr-BE" err="1"/>
              <a:t>rijbewijs</a:t>
            </a:r>
            <a:r>
              <a:rPr lang="fr-BE"/>
              <a:t> </a:t>
            </a:r>
            <a:r>
              <a:rPr lang="fr-BE" err="1"/>
              <a:t>nodig</a:t>
            </a:r>
            <a:r>
              <a:rPr lang="fr-BE"/>
              <a:t>.  </a:t>
            </a:r>
          </a:p>
          <a:p>
            <a:endParaRPr lang="fr-BE"/>
          </a:p>
          <a:p>
            <a:r>
              <a:rPr lang="fr-BE"/>
              <a:t>Als je in je </a:t>
            </a:r>
            <a:r>
              <a:rPr lang="fr-BE" err="1"/>
              <a:t>thuisland</a:t>
            </a:r>
            <a:r>
              <a:rPr lang="fr-BE"/>
              <a:t> </a:t>
            </a:r>
            <a:r>
              <a:rPr lang="fr-BE" err="1"/>
              <a:t>een</a:t>
            </a:r>
            <a:r>
              <a:rPr lang="fr-BE"/>
              <a:t> </a:t>
            </a:r>
            <a:r>
              <a:rPr lang="fr-BE" err="1"/>
              <a:t>rijbewijs</a:t>
            </a:r>
            <a:r>
              <a:rPr lang="fr-BE"/>
              <a:t> </a:t>
            </a:r>
            <a:r>
              <a:rPr lang="fr-BE" err="1"/>
              <a:t>had</a:t>
            </a:r>
            <a:r>
              <a:rPr lang="fr-BE"/>
              <a:t>, kan je </a:t>
            </a:r>
            <a:r>
              <a:rPr lang="fr-BE" err="1"/>
              <a:t>bij</a:t>
            </a:r>
            <a:r>
              <a:rPr lang="fr-BE"/>
              <a:t> de </a:t>
            </a:r>
            <a:r>
              <a:rPr lang="fr-BE" err="1"/>
              <a:t>gemeente</a:t>
            </a:r>
            <a:r>
              <a:rPr lang="fr-BE"/>
              <a:t> </a:t>
            </a:r>
            <a:r>
              <a:rPr lang="fr-BE" err="1"/>
              <a:t>navragen</a:t>
            </a:r>
            <a:r>
              <a:rPr lang="fr-BE"/>
              <a:t> of dit kan </a:t>
            </a:r>
            <a:r>
              <a:rPr lang="fr-BE" err="1"/>
              <a:t>omgezet</a:t>
            </a:r>
            <a:r>
              <a:rPr lang="fr-BE"/>
              <a:t> </a:t>
            </a:r>
            <a:r>
              <a:rPr lang="fr-BE" err="1"/>
              <a:t>worden</a:t>
            </a:r>
            <a:r>
              <a:rPr lang="fr-BE"/>
              <a:t> in </a:t>
            </a:r>
            <a:r>
              <a:rPr lang="fr-BE" err="1"/>
              <a:t>een</a:t>
            </a:r>
            <a:r>
              <a:rPr lang="fr-BE"/>
              <a:t> </a:t>
            </a:r>
            <a:r>
              <a:rPr lang="fr-BE" err="1"/>
              <a:t>Belgisch</a:t>
            </a:r>
            <a:r>
              <a:rPr lang="fr-BE"/>
              <a:t> </a:t>
            </a:r>
            <a:r>
              <a:rPr lang="fr-BE" err="1"/>
              <a:t>rijbewijs</a:t>
            </a:r>
            <a:r>
              <a:rPr lang="fr-BE"/>
              <a:t>. (Dit </a:t>
            </a:r>
            <a:r>
              <a:rPr lang="fr-BE" err="1"/>
              <a:t>is</a:t>
            </a:r>
            <a:r>
              <a:rPr lang="fr-BE"/>
              <a:t> niet </a:t>
            </a:r>
            <a:r>
              <a:rPr lang="fr-BE" err="1"/>
              <a:t>altijd</a:t>
            </a:r>
            <a:r>
              <a:rPr lang="fr-BE"/>
              <a:t> </a:t>
            </a:r>
            <a:r>
              <a:rPr lang="fr-BE" err="1"/>
              <a:t>mogelijk</a:t>
            </a:r>
            <a:r>
              <a:rPr lang="fr-BE"/>
              <a:t>, het </a:t>
            </a:r>
            <a:r>
              <a:rPr lang="fr-BE" err="1"/>
              <a:t>hangt</a:t>
            </a:r>
            <a:r>
              <a:rPr lang="fr-BE"/>
              <a:t> </a:t>
            </a:r>
            <a:r>
              <a:rPr lang="fr-BE" err="1"/>
              <a:t>af</a:t>
            </a:r>
            <a:r>
              <a:rPr lang="fr-BE"/>
              <a:t> van </a:t>
            </a:r>
            <a:r>
              <a:rPr lang="fr-BE" err="1"/>
              <a:t>welk</a:t>
            </a:r>
            <a:r>
              <a:rPr lang="fr-BE"/>
              <a:t> land je </a:t>
            </a:r>
            <a:r>
              <a:rPr lang="fr-BE" err="1"/>
              <a:t>komt</a:t>
            </a:r>
            <a:r>
              <a:rPr lang="fr-BE"/>
              <a:t>). </a:t>
            </a:r>
          </a:p>
          <a:p>
            <a:r>
              <a:rPr lang="fr-BE"/>
              <a:t>Als je </a:t>
            </a:r>
            <a:r>
              <a:rPr lang="fr-BE" err="1"/>
              <a:t>nog</a:t>
            </a:r>
            <a:r>
              <a:rPr lang="fr-BE"/>
              <a:t> </a:t>
            </a:r>
            <a:r>
              <a:rPr lang="fr-BE" err="1"/>
              <a:t>geen</a:t>
            </a:r>
            <a:r>
              <a:rPr lang="fr-BE"/>
              <a:t> </a:t>
            </a:r>
            <a:r>
              <a:rPr lang="fr-BE" err="1"/>
              <a:t>rijbewijs</a:t>
            </a:r>
            <a:r>
              <a:rPr lang="fr-BE"/>
              <a:t> </a:t>
            </a:r>
            <a:r>
              <a:rPr lang="fr-BE" err="1"/>
              <a:t>had</a:t>
            </a:r>
            <a:r>
              <a:rPr lang="fr-BE"/>
              <a:t>, en je </a:t>
            </a:r>
            <a:r>
              <a:rPr lang="fr-BE" err="1"/>
              <a:t>wilt</a:t>
            </a:r>
            <a:r>
              <a:rPr lang="fr-BE"/>
              <a:t> er </a:t>
            </a:r>
            <a:r>
              <a:rPr lang="fr-BE" err="1"/>
              <a:t>een</a:t>
            </a:r>
            <a:r>
              <a:rPr lang="fr-BE"/>
              <a:t> </a:t>
            </a:r>
            <a:r>
              <a:rPr lang="fr-BE" err="1"/>
              <a:t>halen</a:t>
            </a:r>
            <a:r>
              <a:rPr lang="fr-BE"/>
              <a:t> in </a:t>
            </a:r>
            <a:r>
              <a:rPr lang="fr-BE" err="1"/>
              <a:t>België</a:t>
            </a:r>
            <a:r>
              <a:rPr lang="fr-BE"/>
              <a:t>. Dan kan </a:t>
            </a:r>
            <a:r>
              <a:rPr lang="fr-BE" err="1"/>
              <a:t>dat</a:t>
            </a:r>
            <a:r>
              <a:rPr lang="fr-BE"/>
              <a:t>, maar je </a:t>
            </a:r>
            <a:r>
              <a:rPr lang="fr-BE" err="1"/>
              <a:t>moet</a:t>
            </a:r>
            <a:r>
              <a:rPr lang="fr-BE"/>
              <a:t> </a:t>
            </a:r>
            <a:r>
              <a:rPr lang="fr-BE" err="1"/>
              <a:t>verschillende</a:t>
            </a:r>
            <a:r>
              <a:rPr lang="fr-BE"/>
              <a:t> examens </a:t>
            </a:r>
            <a:r>
              <a:rPr lang="fr-BE" err="1"/>
              <a:t>afleggen</a:t>
            </a:r>
            <a:r>
              <a:rPr lang="fr-BE"/>
              <a:t> en het </a:t>
            </a:r>
            <a:r>
              <a:rPr lang="fr-BE" err="1"/>
              <a:t>is</a:t>
            </a:r>
            <a:r>
              <a:rPr lang="fr-BE"/>
              <a:t> </a:t>
            </a:r>
            <a:r>
              <a:rPr lang="fr-BE" err="1"/>
              <a:t>relatief</a:t>
            </a:r>
            <a:r>
              <a:rPr lang="fr-BE"/>
              <a:t> </a:t>
            </a:r>
            <a:r>
              <a:rPr lang="fr-BE" err="1"/>
              <a:t>duur</a:t>
            </a:r>
            <a:r>
              <a:rPr lang="fr-BE"/>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26</a:t>
            </a:fld>
            <a:endParaRPr lang="fr-BE"/>
          </a:p>
        </p:txBody>
      </p:sp>
    </p:spTree>
    <p:extLst>
      <p:ext uri="{BB962C8B-B14F-4D97-AF65-F5344CB8AC3E}">
        <p14:creationId xmlns:p14="http://schemas.microsoft.com/office/powerpoint/2010/main" val="8491408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Kennen </a:t>
            </a:r>
            <a:r>
              <a:rPr lang="fr-BE" b="1" err="1"/>
              <a:t>jullie</a:t>
            </a:r>
            <a:r>
              <a:rPr lang="fr-BE" b="1"/>
              <a:t> dit document? </a:t>
            </a:r>
          </a:p>
          <a:p>
            <a:endParaRPr lang="fr-BE"/>
          </a:p>
          <a:p>
            <a:r>
              <a:rPr lang="fr-BE" err="1"/>
              <a:t>Antwoord</a:t>
            </a:r>
            <a:r>
              <a:rPr lang="fr-BE"/>
              <a:t> :</a:t>
            </a:r>
            <a:r>
              <a:rPr lang="fr-BE" err="1"/>
              <a:t>een</a:t>
            </a:r>
            <a:r>
              <a:rPr lang="fr-BE"/>
              <a:t> </a:t>
            </a:r>
            <a:r>
              <a:rPr lang="fr-BE" err="1"/>
              <a:t>uittreksel</a:t>
            </a:r>
            <a:r>
              <a:rPr lang="fr-BE"/>
              <a:t> van het </a:t>
            </a:r>
            <a:r>
              <a:rPr lang="fr-BE" err="1"/>
              <a:t>strafregister</a:t>
            </a:r>
            <a:r>
              <a:rPr lang="fr-BE" sz="1200" b="0" i="0" kern="1200">
                <a:solidFill>
                  <a:schemeClr val="tx1"/>
                </a:solidFill>
                <a:effectLst/>
                <a:latin typeface="+mn-lt"/>
                <a:ea typeface="+mn-ea"/>
                <a:cs typeface="+mn-cs"/>
              </a:rPr>
              <a:t> (</a:t>
            </a:r>
            <a:r>
              <a:rPr lang="fr-BE" err="1"/>
              <a:t>vroeger</a:t>
            </a:r>
            <a:r>
              <a:rPr lang="fr-BE"/>
              <a:t> </a:t>
            </a:r>
            <a:r>
              <a:rPr lang="fr-BE" err="1"/>
              <a:t>bewijs</a:t>
            </a:r>
            <a:r>
              <a:rPr lang="fr-BE"/>
              <a:t> van </a:t>
            </a:r>
            <a:r>
              <a:rPr lang="fr-BE" err="1"/>
              <a:t>goed</a:t>
            </a:r>
            <a:r>
              <a:rPr lang="fr-BE"/>
              <a:t> </a:t>
            </a:r>
            <a:r>
              <a:rPr lang="fr-BE" err="1"/>
              <a:t>gedrag</a:t>
            </a:r>
            <a:r>
              <a:rPr lang="fr-BE"/>
              <a:t> en </a:t>
            </a:r>
            <a:r>
              <a:rPr lang="fr-BE" err="1"/>
              <a:t>zeden</a:t>
            </a:r>
            <a:r>
              <a:rPr lang="fr-BE" sz="1200" b="0" i="0" kern="1200">
                <a:solidFill>
                  <a:schemeClr val="tx1"/>
                </a:solidFill>
                <a:effectLst/>
                <a:latin typeface="+mn-lt"/>
                <a:ea typeface="+mn-ea"/>
                <a:cs typeface="+mn-cs"/>
              </a:rPr>
              <a:t>). Dit </a:t>
            </a:r>
            <a:r>
              <a:rPr lang="fr-BE" sz="1200" b="0" i="0" kern="1200" err="1">
                <a:solidFill>
                  <a:schemeClr val="tx1"/>
                </a:solidFill>
                <a:effectLst/>
                <a:latin typeface="+mn-lt"/>
                <a:ea typeface="+mn-ea"/>
                <a:cs typeface="+mn-cs"/>
              </a:rPr>
              <a:t>is</a:t>
            </a:r>
            <a:r>
              <a:rPr lang="fr-BE" sz="1200" b="0" i="0" kern="1200">
                <a:solidFill>
                  <a:schemeClr val="tx1"/>
                </a:solidFill>
                <a:effectLst/>
                <a:latin typeface="+mn-lt"/>
                <a:ea typeface="+mn-ea"/>
                <a:cs typeface="+mn-cs"/>
              </a:rPr>
              <a:t> </a:t>
            </a:r>
            <a:r>
              <a:rPr lang="fr-BE" sz="1200" b="0" i="0" kern="1200" err="1">
                <a:solidFill>
                  <a:schemeClr val="tx1"/>
                </a:solidFill>
                <a:effectLst/>
                <a:latin typeface="+mn-lt"/>
                <a:ea typeface="+mn-ea"/>
                <a:cs typeface="+mn-cs"/>
              </a:rPr>
              <a:t>een</a:t>
            </a:r>
            <a:r>
              <a:rPr lang="fr-BE" sz="1200" b="0" i="0" kern="1200">
                <a:solidFill>
                  <a:schemeClr val="tx1"/>
                </a:solidFill>
                <a:effectLst/>
                <a:latin typeface="+mn-lt"/>
                <a:ea typeface="+mn-ea"/>
                <a:cs typeface="+mn-cs"/>
              </a:rPr>
              <a:t> document </a:t>
            </a:r>
            <a:r>
              <a:rPr lang="fr-BE" sz="1200" b="0" i="0" kern="1200" err="1">
                <a:solidFill>
                  <a:schemeClr val="tx1"/>
                </a:solidFill>
                <a:effectLst/>
                <a:latin typeface="+mn-lt"/>
                <a:ea typeface="+mn-ea"/>
                <a:cs typeface="+mn-cs"/>
              </a:rPr>
              <a:t>waarin</a:t>
            </a:r>
            <a:r>
              <a:rPr lang="fr-BE" sz="1200" b="0" i="0" kern="1200">
                <a:solidFill>
                  <a:schemeClr val="tx1"/>
                </a:solidFill>
                <a:effectLst/>
                <a:latin typeface="+mn-lt"/>
                <a:ea typeface="+mn-ea"/>
                <a:cs typeface="+mn-cs"/>
              </a:rPr>
              <a:t> </a:t>
            </a:r>
            <a:r>
              <a:rPr lang="fr-BE" sz="1200" b="0" i="0" kern="1200" err="1">
                <a:solidFill>
                  <a:schemeClr val="tx1"/>
                </a:solidFill>
                <a:effectLst/>
                <a:latin typeface="+mn-lt"/>
                <a:ea typeface="+mn-ea"/>
                <a:cs typeface="+mn-cs"/>
              </a:rPr>
              <a:t>eventuele</a:t>
            </a:r>
            <a:r>
              <a:rPr lang="fr-BE" sz="1200" b="0" i="0" kern="1200">
                <a:solidFill>
                  <a:schemeClr val="tx1"/>
                </a:solidFill>
                <a:effectLst/>
                <a:latin typeface="+mn-lt"/>
                <a:ea typeface="+mn-ea"/>
                <a:cs typeface="+mn-cs"/>
              </a:rPr>
              <a:t> </a:t>
            </a:r>
            <a:r>
              <a:rPr lang="fr-BE" sz="1200" b="0" i="0" kern="1200" err="1">
                <a:solidFill>
                  <a:schemeClr val="tx1"/>
                </a:solidFill>
                <a:effectLst/>
                <a:latin typeface="+mn-lt"/>
                <a:ea typeface="+mn-ea"/>
                <a:cs typeface="+mn-cs"/>
              </a:rPr>
              <a:t>vroegere</a:t>
            </a:r>
            <a:r>
              <a:rPr lang="fr-BE" sz="1200" b="0" i="0" kern="1200">
                <a:solidFill>
                  <a:schemeClr val="tx1"/>
                </a:solidFill>
                <a:effectLst/>
                <a:latin typeface="+mn-lt"/>
                <a:ea typeface="+mn-ea"/>
                <a:cs typeface="+mn-cs"/>
              </a:rPr>
              <a:t> </a:t>
            </a:r>
            <a:r>
              <a:rPr lang="fr-BE" sz="1200" b="0" i="0" kern="1200" err="1">
                <a:solidFill>
                  <a:schemeClr val="tx1"/>
                </a:solidFill>
                <a:effectLst/>
                <a:latin typeface="+mn-lt"/>
                <a:ea typeface="+mn-ea"/>
                <a:cs typeface="+mn-cs"/>
              </a:rPr>
              <a:t>veroordelingen</a:t>
            </a:r>
            <a:r>
              <a:rPr lang="fr-BE" sz="1200" b="0" i="0" kern="1200">
                <a:solidFill>
                  <a:schemeClr val="tx1"/>
                </a:solidFill>
                <a:effectLst/>
                <a:latin typeface="+mn-lt"/>
                <a:ea typeface="+mn-ea"/>
                <a:cs typeface="+mn-cs"/>
              </a:rPr>
              <a:t> </a:t>
            </a:r>
            <a:r>
              <a:rPr lang="fr-BE" sz="1200" b="0" i="0" kern="1200" err="1">
                <a:solidFill>
                  <a:schemeClr val="tx1"/>
                </a:solidFill>
                <a:effectLst/>
                <a:latin typeface="+mn-lt"/>
                <a:ea typeface="+mn-ea"/>
                <a:cs typeface="+mn-cs"/>
              </a:rPr>
              <a:t>staan</a:t>
            </a:r>
            <a:r>
              <a:rPr lang="fr-BE" sz="1200" b="0" i="0" kern="1200">
                <a:solidFill>
                  <a:schemeClr val="tx1"/>
                </a:solidFill>
                <a:effectLst/>
                <a:latin typeface="+mn-lt"/>
                <a:ea typeface="+mn-ea"/>
                <a:cs typeface="+mn-cs"/>
              </a:rPr>
              <a:t> </a:t>
            </a:r>
            <a:r>
              <a:rPr lang="fr-BE" sz="1200" b="0" i="0" kern="1200" err="1">
                <a:solidFill>
                  <a:schemeClr val="tx1"/>
                </a:solidFill>
                <a:effectLst/>
                <a:latin typeface="+mn-lt"/>
                <a:ea typeface="+mn-ea"/>
                <a:cs typeface="+mn-cs"/>
              </a:rPr>
              <a:t>vermeld</a:t>
            </a:r>
            <a:r>
              <a:rPr lang="fr-BE" sz="1200" b="0" i="0" kern="1200">
                <a:solidFill>
                  <a:schemeClr val="tx1"/>
                </a:solidFill>
                <a:effectLst/>
                <a:latin typeface="+mn-lt"/>
                <a:ea typeface="+mn-ea"/>
                <a:cs typeface="+mn-cs"/>
              </a:rPr>
              <a:t>. Om </a:t>
            </a:r>
            <a:r>
              <a:rPr lang="fr-BE" sz="1200" b="0" i="0" kern="1200" err="1">
                <a:solidFill>
                  <a:schemeClr val="tx1"/>
                </a:solidFill>
                <a:effectLst/>
                <a:latin typeface="+mn-lt"/>
                <a:ea typeface="+mn-ea"/>
                <a:cs typeface="+mn-cs"/>
              </a:rPr>
              <a:t>een</a:t>
            </a:r>
            <a:r>
              <a:rPr lang="fr-BE" sz="1200" b="0" i="0" kern="1200">
                <a:solidFill>
                  <a:schemeClr val="tx1"/>
                </a:solidFill>
                <a:effectLst/>
                <a:latin typeface="+mn-lt"/>
                <a:ea typeface="+mn-ea"/>
                <a:cs typeface="+mn-cs"/>
              </a:rPr>
              <a:t> </a:t>
            </a:r>
            <a:r>
              <a:rPr lang="fr-BE" sz="1200" b="0" i="0" kern="1200" err="1">
                <a:solidFill>
                  <a:schemeClr val="tx1"/>
                </a:solidFill>
                <a:effectLst/>
                <a:latin typeface="+mn-lt"/>
                <a:ea typeface="+mn-ea"/>
                <a:cs typeface="+mn-cs"/>
              </a:rPr>
              <a:t>uittreksel</a:t>
            </a:r>
            <a:r>
              <a:rPr lang="fr-BE" sz="1200" b="0" i="0" kern="1200">
                <a:solidFill>
                  <a:schemeClr val="tx1"/>
                </a:solidFill>
                <a:effectLst/>
                <a:latin typeface="+mn-lt"/>
                <a:ea typeface="+mn-ea"/>
                <a:cs typeface="+mn-cs"/>
              </a:rPr>
              <a:t> van het </a:t>
            </a:r>
            <a:r>
              <a:rPr lang="fr-BE" sz="1200" b="0" i="0" kern="1200" err="1">
                <a:solidFill>
                  <a:schemeClr val="tx1"/>
                </a:solidFill>
                <a:effectLst/>
                <a:latin typeface="+mn-lt"/>
                <a:ea typeface="+mn-ea"/>
                <a:cs typeface="+mn-cs"/>
              </a:rPr>
              <a:t>strafregister</a:t>
            </a:r>
            <a:r>
              <a:rPr lang="fr-BE" sz="1200" b="0" i="0" kern="1200">
                <a:solidFill>
                  <a:schemeClr val="tx1"/>
                </a:solidFill>
                <a:effectLst/>
                <a:latin typeface="+mn-lt"/>
                <a:ea typeface="+mn-ea"/>
                <a:cs typeface="+mn-cs"/>
              </a:rPr>
              <a:t> te </a:t>
            </a:r>
            <a:r>
              <a:rPr lang="fr-BE" sz="1200" b="0" i="0" kern="1200" err="1">
                <a:solidFill>
                  <a:schemeClr val="tx1"/>
                </a:solidFill>
                <a:effectLst/>
                <a:latin typeface="+mn-lt"/>
                <a:ea typeface="+mn-ea"/>
                <a:cs typeface="+mn-cs"/>
              </a:rPr>
              <a:t>krijgen</a:t>
            </a:r>
            <a:r>
              <a:rPr lang="fr-BE" sz="1200" b="0" i="0" kern="1200">
                <a:solidFill>
                  <a:schemeClr val="tx1"/>
                </a:solidFill>
                <a:effectLst/>
                <a:latin typeface="+mn-lt"/>
                <a:ea typeface="+mn-ea"/>
                <a:cs typeface="+mn-cs"/>
              </a:rPr>
              <a:t>, kan je </a:t>
            </a:r>
            <a:r>
              <a:rPr lang="fr-BE" sz="1200" b="0" i="0" kern="1200" err="1">
                <a:solidFill>
                  <a:schemeClr val="tx1"/>
                </a:solidFill>
                <a:effectLst/>
                <a:latin typeface="+mn-lt"/>
                <a:ea typeface="+mn-ea"/>
                <a:cs typeface="+mn-cs"/>
              </a:rPr>
              <a:t>naar</a:t>
            </a:r>
            <a:r>
              <a:rPr lang="fr-BE" sz="1200" b="0" i="0" kern="1200">
                <a:solidFill>
                  <a:schemeClr val="tx1"/>
                </a:solidFill>
                <a:effectLst/>
                <a:latin typeface="+mn-lt"/>
                <a:ea typeface="+mn-ea"/>
                <a:cs typeface="+mn-cs"/>
              </a:rPr>
              <a:t> de </a:t>
            </a:r>
            <a:r>
              <a:rPr lang="fr-BE" sz="1200" b="0" i="0" kern="1200" err="1">
                <a:solidFill>
                  <a:schemeClr val="tx1"/>
                </a:solidFill>
                <a:effectLst/>
                <a:latin typeface="+mn-lt"/>
                <a:ea typeface="+mn-ea"/>
                <a:cs typeface="+mn-cs"/>
              </a:rPr>
              <a:t>gemeente</a:t>
            </a:r>
            <a:r>
              <a:rPr lang="fr-BE" sz="1200" b="0" i="0" kern="1200">
                <a:solidFill>
                  <a:schemeClr val="tx1"/>
                </a:solidFill>
                <a:effectLst/>
                <a:latin typeface="+mn-lt"/>
                <a:ea typeface="+mn-ea"/>
                <a:cs typeface="+mn-cs"/>
              </a:rPr>
              <a:t> </a:t>
            </a:r>
            <a:r>
              <a:rPr lang="fr-BE" sz="1200" b="0" i="0" kern="1200" err="1">
                <a:solidFill>
                  <a:schemeClr val="tx1"/>
                </a:solidFill>
                <a:effectLst/>
                <a:latin typeface="+mn-lt"/>
                <a:ea typeface="+mn-ea"/>
                <a:cs typeface="+mn-cs"/>
              </a:rPr>
              <a:t>gaan</a:t>
            </a:r>
            <a:r>
              <a:rPr lang="fr-BE" sz="1200" b="0" i="0" kern="1200">
                <a:solidFill>
                  <a:schemeClr val="tx1"/>
                </a:solidFill>
                <a:effectLst/>
                <a:latin typeface="+mn-lt"/>
                <a:ea typeface="+mn-ea"/>
                <a:cs typeface="+mn-cs"/>
              </a:rPr>
              <a:t>. </a:t>
            </a:r>
            <a:endParaRPr lang="fr-BE" sz="1200" b="0" i="0" kern="1200">
              <a:solidFill>
                <a:schemeClr val="tx1"/>
              </a:solidFill>
              <a:effectLst/>
              <a:latin typeface="+mn-lt"/>
            </a:endParaRPr>
          </a:p>
          <a:p>
            <a:endParaRPr lang="fr-BE"/>
          </a:p>
          <a:p>
            <a:r>
              <a:rPr lang="fr-BE" err="1"/>
              <a:t>Sommige</a:t>
            </a:r>
            <a:r>
              <a:rPr lang="fr-BE"/>
              <a:t> </a:t>
            </a:r>
            <a:r>
              <a:rPr lang="fr-BE" err="1"/>
              <a:t>werkgevers</a:t>
            </a:r>
            <a:r>
              <a:rPr lang="fr-BE"/>
              <a:t> </a:t>
            </a:r>
            <a:r>
              <a:rPr lang="fr-BE" err="1"/>
              <a:t>vragen</a:t>
            </a:r>
            <a:r>
              <a:rPr lang="fr-BE"/>
              <a:t> dit document (</a:t>
            </a:r>
            <a:r>
              <a:rPr lang="fr-BE" err="1"/>
              <a:t>vooral</a:t>
            </a:r>
            <a:r>
              <a:rPr lang="fr-BE"/>
              <a:t> </a:t>
            </a:r>
            <a:r>
              <a:rPr lang="fr-BE" err="1"/>
              <a:t>als</a:t>
            </a:r>
            <a:r>
              <a:rPr lang="fr-BE"/>
              <a:t> je </a:t>
            </a:r>
            <a:r>
              <a:rPr lang="fr-BE" err="1"/>
              <a:t>een</a:t>
            </a:r>
            <a:r>
              <a:rPr lang="fr-BE"/>
              <a:t> job </a:t>
            </a:r>
            <a:r>
              <a:rPr lang="fr-BE" err="1"/>
              <a:t>gaat</a:t>
            </a:r>
            <a:r>
              <a:rPr lang="fr-BE"/>
              <a:t> </a:t>
            </a:r>
            <a:r>
              <a:rPr lang="fr-BE" err="1"/>
              <a:t>doen</a:t>
            </a:r>
            <a:r>
              <a:rPr lang="fr-BE"/>
              <a:t> </a:t>
            </a:r>
            <a:r>
              <a:rPr lang="fr-BE" err="1"/>
              <a:t>waarbij</a:t>
            </a:r>
            <a:r>
              <a:rPr lang="fr-BE"/>
              <a:t> je </a:t>
            </a:r>
            <a:r>
              <a:rPr lang="fr-BE" err="1"/>
              <a:t>bijvoorbeeld</a:t>
            </a:r>
            <a:r>
              <a:rPr lang="fr-BE"/>
              <a:t> met </a:t>
            </a:r>
            <a:r>
              <a:rPr lang="fr-BE" err="1"/>
              <a:t>kinderen</a:t>
            </a:r>
            <a:r>
              <a:rPr lang="fr-BE"/>
              <a:t> in contact </a:t>
            </a:r>
            <a:r>
              <a:rPr lang="fr-BE" err="1"/>
              <a:t>komt</a:t>
            </a:r>
            <a:r>
              <a:rPr lang="fr-BE"/>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27</a:t>
            </a:fld>
            <a:endParaRPr lang="fr-BE"/>
          </a:p>
        </p:txBody>
      </p:sp>
    </p:spTree>
    <p:extLst>
      <p:ext uri="{BB962C8B-B14F-4D97-AF65-F5344CB8AC3E}">
        <p14:creationId xmlns:p14="http://schemas.microsoft.com/office/powerpoint/2010/main" val="26428500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Wat </a:t>
            </a:r>
            <a:r>
              <a:rPr lang="fr-BE" b="1" err="1"/>
              <a:t>stelt</a:t>
            </a:r>
            <a:r>
              <a:rPr lang="fr-BE" b="1"/>
              <a:t> </a:t>
            </a:r>
            <a:r>
              <a:rPr lang="fr-BE" b="1" err="1"/>
              <a:t>deze</a:t>
            </a:r>
            <a:r>
              <a:rPr lang="fr-BE" b="1"/>
              <a:t> </a:t>
            </a:r>
            <a:r>
              <a:rPr lang="fr-BE" b="1" err="1"/>
              <a:t>afbeelding</a:t>
            </a:r>
            <a:r>
              <a:rPr lang="fr-BE" b="1"/>
              <a:t> </a:t>
            </a:r>
            <a:r>
              <a:rPr lang="fr-BE" b="1" err="1"/>
              <a:t>voor</a:t>
            </a:r>
            <a:r>
              <a:rPr lang="fr-BE" b="1"/>
              <a:t>? </a:t>
            </a:r>
          </a:p>
          <a:p>
            <a:endParaRPr lang="fr-BE"/>
          </a:p>
          <a:p>
            <a:r>
              <a:rPr lang="fr-BE" err="1"/>
              <a:t>Antwoord</a:t>
            </a:r>
            <a:r>
              <a:rPr lang="fr-BE"/>
              <a:t>: </a:t>
            </a:r>
          </a:p>
          <a:p>
            <a:endParaRPr lang="fr-BE"/>
          </a:p>
          <a:p>
            <a:r>
              <a:rPr lang="nl-BE"/>
              <a:t>Voor sommige jobs moet je een diploma hebben. Dat kan een diploma van het secundair onderwijs, het hoger onderwijs of een specifieke opleiding zijn. Als je een diploma hebt behaald in een ander land dan België, kun je bij de bevoegde instanties navragen of dat diploma in België wordt erkend. Hiervoor kun je contact opnemen met de gespecialiseerde instantie in Vlaanderen of Wallonië. </a:t>
            </a:r>
          </a:p>
          <a:p>
            <a:endParaRPr lang="fr-BE"/>
          </a:p>
          <a:p>
            <a:r>
              <a:rPr lang="fr-BE"/>
              <a:t>OPGELET: </a:t>
            </a:r>
            <a:r>
              <a:rPr lang="fr-BE" err="1"/>
              <a:t>een</a:t>
            </a:r>
            <a:r>
              <a:rPr lang="fr-BE"/>
              <a:t> </a:t>
            </a:r>
            <a:r>
              <a:rPr lang="fr-BE" err="1"/>
              <a:t>diploma</a:t>
            </a:r>
            <a:r>
              <a:rPr lang="fr-BE"/>
              <a:t> </a:t>
            </a:r>
            <a:r>
              <a:rPr lang="fr-BE" err="1"/>
              <a:t>laten</a:t>
            </a:r>
            <a:r>
              <a:rPr lang="fr-BE"/>
              <a:t> </a:t>
            </a:r>
            <a:r>
              <a:rPr lang="fr-BE" err="1"/>
              <a:t>erkennen</a:t>
            </a:r>
            <a:r>
              <a:rPr lang="fr-BE"/>
              <a:t> in </a:t>
            </a:r>
            <a:r>
              <a:rPr lang="fr-BE" err="1"/>
              <a:t>België</a:t>
            </a:r>
            <a:r>
              <a:rPr lang="fr-BE"/>
              <a:t> </a:t>
            </a:r>
            <a:r>
              <a:rPr lang="fr-BE" err="1"/>
              <a:t>is</a:t>
            </a:r>
            <a:r>
              <a:rPr lang="fr-BE"/>
              <a:t> </a:t>
            </a:r>
            <a:r>
              <a:rPr lang="fr-BE" err="1"/>
              <a:t>redelijk</a:t>
            </a:r>
            <a:r>
              <a:rPr lang="fr-BE"/>
              <a:t> </a:t>
            </a:r>
            <a:r>
              <a:rPr lang="fr-BE" err="1"/>
              <a:t>moeilijk</a:t>
            </a:r>
            <a:r>
              <a:rPr lang="fr-BE"/>
              <a:t>. Het kan </a:t>
            </a:r>
            <a:r>
              <a:rPr lang="fr-BE" err="1"/>
              <a:t>lang</a:t>
            </a:r>
            <a:r>
              <a:rPr lang="fr-BE"/>
              <a:t> </a:t>
            </a:r>
            <a:r>
              <a:rPr lang="fr-BE" err="1"/>
              <a:t>duren</a:t>
            </a:r>
            <a:r>
              <a:rPr lang="fr-BE"/>
              <a:t> en </a:t>
            </a:r>
            <a:r>
              <a:rPr lang="fr-BE" err="1"/>
              <a:t>soms</a:t>
            </a:r>
            <a:r>
              <a:rPr lang="fr-BE"/>
              <a:t> </a:t>
            </a:r>
            <a:r>
              <a:rPr lang="fr-BE" err="1"/>
              <a:t>zal</a:t>
            </a:r>
            <a:r>
              <a:rPr lang="fr-BE"/>
              <a:t> je </a:t>
            </a:r>
            <a:r>
              <a:rPr lang="fr-BE" err="1"/>
              <a:t>nieuwe</a:t>
            </a:r>
            <a:r>
              <a:rPr lang="fr-BE"/>
              <a:t> </a:t>
            </a:r>
            <a:r>
              <a:rPr lang="fr-BE" err="1"/>
              <a:t>diploma</a:t>
            </a:r>
            <a:r>
              <a:rPr lang="fr-BE"/>
              <a:t> </a:t>
            </a:r>
            <a:r>
              <a:rPr lang="fr-BE" err="1"/>
              <a:t>een</a:t>
            </a:r>
            <a:r>
              <a:rPr lang="fr-BE"/>
              <a:t> </a:t>
            </a:r>
            <a:r>
              <a:rPr lang="fr-BE" err="1"/>
              <a:t>lager</a:t>
            </a:r>
            <a:r>
              <a:rPr lang="fr-BE"/>
              <a:t> niveau </a:t>
            </a:r>
            <a:r>
              <a:rPr lang="fr-BE" err="1"/>
              <a:t>hebben</a:t>
            </a:r>
            <a:r>
              <a:rPr lang="fr-BE"/>
              <a:t> dan je </a:t>
            </a:r>
            <a:r>
              <a:rPr lang="fr-BE" err="1"/>
              <a:t>originele</a:t>
            </a:r>
            <a:r>
              <a:rPr lang="fr-BE"/>
              <a:t> </a:t>
            </a:r>
            <a:r>
              <a:rPr lang="fr-BE" err="1"/>
              <a:t>diploma</a:t>
            </a:r>
            <a:r>
              <a:rPr lang="fr-BE"/>
              <a:t> van je </a:t>
            </a:r>
            <a:r>
              <a:rPr lang="fr-BE" err="1"/>
              <a:t>herkomstland</a:t>
            </a:r>
            <a:r>
              <a:rPr lang="fr-BE"/>
              <a:t>.</a:t>
            </a:r>
          </a:p>
          <a:p>
            <a:endParaRPr lang="fr-BE"/>
          </a:p>
          <a:p>
            <a:r>
              <a:rPr lang="fr-BE"/>
              <a:t>Link </a:t>
            </a:r>
            <a:r>
              <a:rPr lang="fr-BE" err="1"/>
              <a:t>naar</a:t>
            </a:r>
            <a:r>
              <a:rPr lang="fr-BE"/>
              <a:t> </a:t>
            </a:r>
            <a:r>
              <a:rPr lang="fr-BE" err="1"/>
              <a:t>Fedasilinfo</a:t>
            </a:r>
            <a:r>
              <a:rPr lang="fr-BE"/>
              <a:t>: </a:t>
            </a:r>
            <a:r>
              <a:rPr lang="nl-BE">
                <a:hlinkClick r:id="rId3"/>
              </a:rPr>
              <a:t>Erkenning diploma | Fedasil info - informatieplatform voor asielzoekers in België</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28</a:t>
            </a:fld>
            <a:endParaRPr lang="fr-BE"/>
          </a:p>
        </p:txBody>
      </p:sp>
    </p:spTree>
    <p:extLst>
      <p:ext uri="{BB962C8B-B14F-4D97-AF65-F5344CB8AC3E}">
        <p14:creationId xmlns:p14="http://schemas.microsoft.com/office/powerpoint/2010/main" val="31762464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Wat </a:t>
            </a:r>
            <a:r>
              <a:rPr lang="fr-BE" b="1" err="1"/>
              <a:t>zie</a:t>
            </a:r>
            <a:r>
              <a:rPr lang="fr-BE" b="1"/>
              <a:t> je op </a:t>
            </a:r>
            <a:r>
              <a:rPr lang="fr-BE" b="1" err="1"/>
              <a:t>deze</a:t>
            </a:r>
            <a:r>
              <a:rPr lang="fr-BE" b="1"/>
              <a:t> </a:t>
            </a:r>
            <a:r>
              <a:rPr lang="fr-BE" b="1" err="1"/>
              <a:t>foto</a:t>
            </a:r>
            <a:r>
              <a:rPr lang="fr-BE" b="1"/>
              <a:t>?</a:t>
            </a:r>
          </a:p>
          <a:p>
            <a:endParaRPr lang="fr-BE"/>
          </a:p>
          <a:p>
            <a:r>
              <a:rPr lang="fr-BE" err="1"/>
              <a:t>een</a:t>
            </a:r>
            <a:r>
              <a:rPr lang="fr-BE"/>
              <a:t> </a:t>
            </a:r>
            <a:r>
              <a:rPr lang="fr-BE" err="1"/>
              <a:t>bankkaart</a:t>
            </a:r>
            <a:r>
              <a:rPr lang="fr-BE"/>
              <a:t>. Om te </a:t>
            </a:r>
            <a:r>
              <a:rPr lang="fr-BE" err="1"/>
              <a:t>kunnen</a:t>
            </a:r>
            <a:r>
              <a:rPr lang="fr-BE"/>
              <a:t> </a:t>
            </a:r>
            <a:r>
              <a:rPr lang="fr-BE" err="1"/>
              <a:t>werken</a:t>
            </a:r>
            <a:r>
              <a:rPr lang="fr-BE"/>
              <a:t> in </a:t>
            </a:r>
            <a:r>
              <a:rPr lang="fr-BE" err="1"/>
              <a:t>België</a:t>
            </a:r>
            <a:r>
              <a:rPr lang="fr-BE"/>
              <a:t> </a:t>
            </a:r>
            <a:r>
              <a:rPr lang="fr-BE" err="1"/>
              <a:t>is</a:t>
            </a:r>
            <a:r>
              <a:rPr lang="fr-BE"/>
              <a:t> het </a:t>
            </a:r>
            <a:r>
              <a:rPr lang="fr-BE" err="1"/>
              <a:t>verplicht</a:t>
            </a:r>
            <a:r>
              <a:rPr lang="fr-BE"/>
              <a:t> om </a:t>
            </a:r>
            <a:r>
              <a:rPr lang="fr-BE" err="1"/>
              <a:t>een</a:t>
            </a:r>
            <a:r>
              <a:rPr lang="fr-BE"/>
              <a:t> </a:t>
            </a:r>
            <a:r>
              <a:rPr lang="fr-BE" err="1"/>
              <a:t>bankrekening</a:t>
            </a:r>
            <a:r>
              <a:rPr lang="fr-BE"/>
              <a:t> te </a:t>
            </a:r>
            <a:r>
              <a:rPr lang="fr-BE" err="1"/>
              <a:t>hebben</a:t>
            </a:r>
            <a:r>
              <a:rPr lang="fr-BE"/>
              <a:t>. Het </a:t>
            </a:r>
            <a:r>
              <a:rPr lang="fr-BE" err="1"/>
              <a:t>is</a:t>
            </a:r>
            <a:r>
              <a:rPr lang="fr-BE"/>
              <a:t> dus </a:t>
            </a:r>
            <a:r>
              <a:rPr lang="fr-BE" err="1"/>
              <a:t>belangrijk</a:t>
            </a:r>
            <a:r>
              <a:rPr lang="fr-BE"/>
              <a:t> om </a:t>
            </a:r>
            <a:r>
              <a:rPr lang="fr-BE" err="1"/>
              <a:t>deze</a:t>
            </a:r>
            <a:r>
              <a:rPr lang="fr-BE"/>
              <a:t> </a:t>
            </a:r>
            <a:r>
              <a:rPr lang="fr-BE" err="1"/>
              <a:t>bankrekening</a:t>
            </a:r>
            <a:r>
              <a:rPr lang="fr-BE"/>
              <a:t> al te </a:t>
            </a:r>
            <a:r>
              <a:rPr lang="fr-BE" err="1"/>
              <a:t>openen</a:t>
            </a:r>
            <a:r>
              <a:rPr lang="fr-BE"/>
              <a:t> </a:t>
            </a:r>
            <a:r>
              <a:rPr lang="fr-BE" err="1"/>
              <a:t>vóór</a:t>
            </a:r>
            <a:r>
              <a:rPr lang="fr-BE"/>
              <a:t> je </a:t>
            </a:r>
            <a:r>
              <a:rPr lang="fr-BE" err="1"/>
              <a:t>gaat</a:t>
            </a:r>
            <a:r>
              <a:rPr lang="fr-BE"/>
              <a:t> </a:t>
            </a:r>
            <a:r>
              <a:rPr lang="fr-BE" err="1"/>
              <a:t>solliciteren</a:t>
            </a:r>
            <a:r>
              <a:rPr lang="fr-BE"/>
              <a:t> vor </a:t>
            </a:r>
            <a:r>
              <a:rPr lang="fr-BE" err="1"/>
              <a:t>een</a:t>
            </a:r>
            <a:r>
              <a:rPr lang="fr-BE"/>
              <a:t> job, </a:t>
            </a:r>
            <a:r>
              <a:rPr lang="fr-BE" err="1"/>
              <a:t>want</a:t>
            </a:r>
            <a:r>
              <a:rPr lang="fr-BE"/>
              <a:t> </a:t>
            </a:r>
            <a:r>
              <a:rPr lang="fr-BE" err="1"/>
              <a:t>als</a:t>
            </a:r>
            <a:r>
              <a:rPr lang="fr-BE"/>
              <a:t> je de job </a:t>
            </a:r>
            <a:r>
              <a:rPr lang="fr-BE" err="1"/>
              <a:t>krijgt</a:t>
            </a:r>
            <a:r>
              <a:rPr lang="fr-BE"/>
              <a:t>, </a:t>
            </a:r>
            <a:r>
              <a:rPr lang="fr-BE" err="1"/>
              <a:t>zal</a:t>
            </a:r>
            <a:r>
              <a:rPr lang="fr-BE"/>
              <a:t> de </a:t>
            </a:r>
            <a:r>
              <a:rPr lang="fr-BE" err="1"/>
              <a:t>werkgever</a:t>
            </a:r>
            <a:r>
              <a:rPr lang="fr-BE"/>
              <a:t> </a:t>
            </a:r>
            <a:r>
              <a:rPr lang="fr-BE" err="1"/>
              <a:t>ernaar</a:t>
            </a:r>
            <a:r>
              <a:rPr lang="fr-BE"/>
              <a:t> </a:t>
            </a:r>
            <a:r>
              <a:rPr lang="fr-BE" err="1"/>
              <a:t>vragen</a:t>
            </a:r>
            <a:r>
              <a:rPr lang="fr-BE"/>
              <a:t>. Je </a:t>
            </a:r>
            <a:r>
              <a:rPr lang="fr-BE" err="1"/>
              <a:t>loon</a:t>
            </a:r>
            <a:r>
              <a:rPr lang="fr-BE"/>
              <a:t> </a:t>
            </a:r>
            <a:r>
              <a:rPr lang="fr-BE" err="1"/>
              <a:t>wordt</a:t>
            </a:r>
            <a:r>
              <a:rPr lang="fr-BE"/>
              <a:t> </a:t>
            </a:r>
            <a:r>
              <a:rPr lang="fr-BE" err="1"/>
              <a:t>altijd</a:t>
            </a:r>
            <a:r>
              <a:rPr lang="fr-BE"/>
              <a:t> </a:t>
            </a:r>
            <a:r>
              <a:rPr lang="fr-BE" err="1"/>
              <a:t>betaald</a:t>
            </a:r>
            <a:r>
              <a:rPr lang="fr-BE"/>
              <a:t> op de </a:t>
            </a:r>
            <a:r>
              <a:rPr lang="fr-BE" err="1"/>
              <a:t>bankrekening</a:t>
            </a:r>
            <a:r>
              <a:rPr lang="fr-BE"/>
              <a:t>. </a:t>
            </a:r>
          </a:p>
          <a:p>
            <a:endParaRPr lang="fr-BE"/>
          </a:p>
          <a:p>
            <a:br>
              <a:rPr lang="fr-BE">
                <a:cs typeface="+mn-lt"/>
              </a:rPr>
            </a:br>
            <a:r>
              <a:rPr lang="fr-BE"/>
              <a:t>/!/ Met de Belfius-</a:t>
            </a:r>
            <a:r>
              <a:rPr lang="fr-BE" err="1"/>
              <a:t>kaart</a:t>
            </a:r>
            <a:r>
              <a:rPr lang="fr-BE"/>
              <a:t> die je </a:t>
            </a:r>
            <a:r>
              <a:rPr lang="fr-BE" err="1"/>
              <a:t>eventueel</a:t>
            </a:r>
            <a:r>
              <a:rPr lang="fr-BE"/>
              <a:t> in het centrum </a:t>
            </a:r>
            <a:r>
              <a:rPr lang="fr-BE" err="1"/>
              <a:t>hebt</a:t>
            </a:r>
            <a:r>
              <a:rPr lang="fr-BE"/>
              <a:t> </a:t>
            </a:r>
            <a:r>
              <a:rPr lang="fr-BE" err="1"/>
              <a:t>ontvangen</a:t>
            </a:r>
            <a:r>
              <a:rPr lang="fr-BE"/>
              <a:t>, kan je </a:t>
            </a:r>
            <a:r>
              <a:rPr lang="fr-BE" err="1"/>
              <a:t>geen</a:t>
            </a:r>
            <a:r>
              <a:rPr lang="fr-BE"/>
              <a:t> </a:t>
            </a:r>
            <a:r>
              <a:rPr lang="fr-BE" err="1"/>
              <a:t>salaris</a:t>
            </a:r>
            <a:r>
              <a:rPr lang="fr-BE"/>
              <a:t> </a:t>
            </a:r>
            <a:r>
              <a:rPr lang="fr-BE" err="1"/>
              <a:t>ontvangen</a:t>
            </a:r>
            <a:r>
              <a:rPr lang="fr-BE"/>
              <a:t> of </a:t>
            </a:r>
            <a:r>
              <a:rPr lang="fr-BE" err="1"/>
              <a:t>geld</a:t>
            </a:r>
            <a:r>
              <a:rPr lang="fr-BE"/>
              <a:t> </a:t>
            </a:r>
            <a:r>
              <a:rPr lang="fr-BE" err="1"/>
              <a:t>opnemen</a:t>
            </a:r>
            <a:r>
              <a:rPr lang="fr-BE"/>
              <a:t>. Deze </a:t>
            </a:r>
            <a:r>
              <a:rPr lang="fr-BE" err="1"/>
              <a:t>kaart</a:t>
            </a:r>
            <a:r>
              <a:rPr lang="fr-BE"/>
              <a:t> </a:t>
            </a:r>
            <a:r>
              <a:rPr lang="fr-BE" err="1"/>
              <a:t>dient</a:t>
            </a:r>
            <a:r>
              <a:rPr lang="fr-BE"/>
              <a:t> </a:t>
            </a:r>
            <a:r>
              <a:rPr lang="fr-BE" err="1"/>
              <a:t>alleen</a:t>
            </a:r>
            <a:r>
              <a:rPr lang="fr-BE"/>
              <a:t> </a:t>
            </a:r>
            <a:r>
              <a:rPr lang="fr-BE" err="1"/>
              <a:t>voor</a:t>
            </a:r>
            <a:r>
              <a:rPr lang="fr-BE"/>
              <a:t> het </a:t>
            </a:r>
            <a:r>
              <a:rPr lang="fr-BE" err="1"/>
              <a:t>ontvangen</a:t>
            </a:r>
            <a:r>
              <a:rPr lang="fr-BE"/>
              <a:t> van </a:t>
            </a:r>
            <a:r>
              <a:rPr lang="fr-BE" err="1"/>
              <a:t>zakgeld</a:t>
            </a:r>
            <a:r>
              <a:rPr lang="fr-BE"/>
              <a:t>, </a:t>
            </a:r>
            <a:r>
              <a:rPr lang="fr-BE" err="1"/>
              <a:t>maaltijdcheques</a:t>
            </a:r>
            <a:r>
              <a:rPr lang="fr-BE"/>
              <a:t> of </a:t>
            </a:r>
            <a:r>
              <a:rPr lang="fr-BE" err="1"/>
              <a:t>geld</a:t>
            </a:r>
            <a:r>
              <a:rPr lang="fr-BE"/>
              <a:t> </a:t>
            </a:r>
            <a:r>
              <a:rPr lang="fr-BE" err="1"/>
              <a:t>dat</a:t>
            </a:r>
            <a:r>
              <a:rPr lang="fr-BE"/>
              <a:t> je via </a:t>
            </a:r>
            <a:r>
              <a:rPr lang="fr-BE" err="1"/>
              <a:t>klusjes</a:t>
            </a:r>
            <a:r>
              <a:rPr lang="fr-BE"/>
              <a:t> in het centrum </a:t>
            </a:r>
            <a:r>
              <a:rPr lang="fr-BE" err="1"/>
              <a:t>hebt</a:t>
            </a:r>
            <a:r>
              <a:rPr lang="fr-BE"/>
              <a:t> </a:t>
            </a:r>
            <a:r>
              <a:rPr lang="fr-BE" err="1"/>
              <a:t>verdiend</a:t>
            </a:r>
            <a:r>
              <a:rPr lang="fr-BE"/>
              <a:t>. Je </a:t>
            </a:r>
            <a:r>
              <a:rPr lang="fr-BE" err="1"/>
              <a:t>zal</a:t>
            </a:r>
            <a:r>
              <a:rPr lang="fr-BE"/>
              <a:t> dus contact </a:t>
            </a:r>
            <a:r>
              <a:rPr lang="fr-BE" err="1"/>
              <a:t>moeten</a:t>
            </a:r>
            <a:r>
              <a:rPr lang="fr-BE"/>
              <a:t> </a:t>
            </a:r>
            <a:r>
              <a:rPr lang="fr-BE" err="1"/>
              <a:t>opnemen</a:t>
            </a:r>
            <a:r>
              <a:rPr lang="fr-BE"/>
              <a:t> met </a:t>
            </a:r>
            <a:r>
              <a:rPr lang="fr-BE" err="1"/>
              <a:t>een</a:t>
            </a:r>
            <a:r>
              <a:rPr lang="fr-BE"/>
              <a:t> </a:t>
            </a:r>
            <a:r>
              <a:rPr lang="fr-BE" err="1"/>
              <a:t>bank</a:t>
            </a:r>
            <a:r>
              <a:rPr lang="fr-BE"/>
              <a:t> om </a:t>
            </a:r>
            <a:r>
              <a:rPr lang="fr-BE" err="1"/>
              <a:t>een</a:t>
            </a:r>
            <a:r>
              <a:rPr lang="fr-BE"/>
              <a:t> </a:t>
            </a:r>
            <a:r>
              <a:rPr lang="fr-BE" err="1"/>
              <a:t>aparte</a:t>
            </a:r>
            <a:r>
              <a:rPr lang="fr-BE"/>
              <a:t> </a:t>
            </a:r>
            <a:r>
              <a:rPr lang="fr-BE" err="1"/>
              <a:t>rekening</a:t>
            </a:r>
            <a:r>
              <a:rPr lang="fr-BE"/>
              <a:t> te </a:t>
            </a:r>
            <a:r>
              <a:rPr lang="fr-BE" err="1"/>
              <a:t>openen</a:t>
            </a:r>
            <a:r>
              <a:rPr lang="fr-BE"/>
              <a:t>.</a:t>
            </a:r>
          </a:p>
          <a:p>
            <a:br>
              <a:rPr lang="fr-BE">
                <a:cs typeface="+mn-lt"/>
              </a:rPr>
            </a:br>
            <a:endParaRPr lang="fr-BE"/>
          </a:p>
          <a:p>
            <a:br>
              <a:rPr lang="fr-BE">
                <a:cs typeface="+mn-lt"/>
              </a:rPr>
            </a:br>
            <a:endParaRPr lang="fr-BE"/>
          </a:p>
          <a:p>
            <a:br>
              <a:rPr lang="fr-BE">
                <a:cs typeface="+mn-lt"/>
              </a:rPr>
            </a:br>
            <a:endParaRPr lang="fr-BE"/>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29</a:t>
            </a:fld>
            <a:endParaRPr lang="fr-BE"/>
          </a:p>
        </p:txBody>
      </p:sp>
    </p:spTree>
    <p:extLst>
      <p:ext uri="{BB962C8B-B14F-4D97-AF65-F5344CB8AC3E}">
        <p14:creationId xmlns:p14="http://schemas.microsoft.com/office/powerpoint/2010/main" val="3659915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a:t>
            </a:fld>
            <a:endParaRPr lang="fr-BE"/>
          </a:p>
        </p:txBody>
      </p:sp>
    </p:spTree>
    <p:extLst>
      <p:ext uri="{BB962C8B-B14F-4D97-AF65-F5344CB8AC3E}">
        <p14:creationId xmlns:p14="http://schemas.microsoft.com/office/powerpoint/2010/main" val="2357111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Wat </a:t>
            </a:r>
            <a:r>
              <a:rPr lang="fr-BE" b="1" err="1"/>
              <a:t>is</a:t>
            </a:r>
            <a:r>
              <a:rPr lang="fr-BE" b="1"/>
              <a:t> dit document? </a:t>
            </a:r>
            <a:endParaRPr lang="en-US">
              <a:solidFill>
                <a:srgbClr val="444444"/>
              </a:solidFill>
            </a:endParaRPr>
          </a:p>
          <a:p>
            <a:r>
              <a:rPr lang="nl-BE">
                <a:solidFill>
                  <a:srgbClr val="000000"/>
                </a:solidFill>
              </a:rPr>
              <a:t>Een attest van immatriculatie of een oranje kaart is een voorlopige verblijfsdocument dat je ontvangt als verzoeker om internationale bescherming (asielzoeker). Je kan een oranje kaart aanvragen bij de gemeente als je een bijlage 25 of 26 hebt. </a:t>
            </a:r>
            <a:endParaRPr lang="fr-BE"/>
          </a:p>
          <a:p>
            <a:endParaRPr lang="nl-BE"/>
          </a:p>
          <a:p>
            <a:r>
              <a:rPr lang="nl-BE" b="0" i="0" kern="1200">
                <a:solidFill>
                  <a:schemeClr val="tx1"/>
                </a:solidFill>
                <a:effectLst/>
              </a:rPr>
              <a:t>Vier maanden na het indienen van je asielaanvraag, mag je beginnen werken, zolang het CGVS nog geen negatieve beslissing over je aanvraag heeft genomen.</a:t>
            </a:r>
            <a:r>
              <a:rPr lang="nl-BE"/>
              <a:t> </a:t>
            </a:r>
            <a:r>
              <a:rPr lang="nl-BE" b="0" i="0" kern="1200">
                <a:solidFill>
                  <a:schemeClr val="tx1"/>
                </a:solidFill>
                <a:effectLst/>
              </a:rPr>
              <a:t> </a:t>
            </a:r>
            <a:r>
              <a:rPr lang="nl-BE"/>
              <a:t>Je krijgt dan een stempel op de kaart waarop staat: </a:t>
            </a:r>
            <a:r>
              <a:rPr lang="nl-BE" b="0" i="0" kern="1200">
                <a:solidFill>
                  <a:schemeClr val="tx1"/>
                </a:solidFill>
                <a:effectLst/>
              </a:rPr>
              <a:t>“Toegang tot de arbeidsmarkt: onbeperkt”. </a:t>
            </a:r>
            <a:endParaRPr lang="fr-BE"/>
          </a:p>
          <a:p>
            <a:endParaRPr lang="nl-BE"/>
          </a:p>
          <a:p>
            <a:r>
              <a:rPr lang="nl-BE" b="0" i="0" kern="1200">
                <a:solidFill>
                  <a:schemeClr val="tx1"/>
                </a:solidFill>
                <a:effectLst/>
              </a:rPr>
              <a:t>Als je een volgend verzoek hebt gedaan, ontvang je alleen een AI als het CGVS je aanvraag ontvankelijk heeft verklaard. </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30</a:t>
            </a:fld>
            <a:endParaRPr lang="fr-BE"/>
          </a:p>
        </p:txBody>
      </p:sp>
    </p:spTree>
    <p:extLst>
      <p:ext uri="{BB962C8B-B14F-4D97-AF65-F5344CB8AC3E}">
        <p14:creationId xmlns:p14="http://schemas.microsoft.com/office/powerpoint/2010/main" val="25202116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Wat </a:t>
            </a:r>
            <a:r>
              <a:rPr lang="fr-BE" b="1" err="1"/>
              <a:t>zie</a:t>
            </a:r>
            <a:r>
              <a:rPr lang="fr-BE" b="1"/>
              <a:t> je op </a:t>
            </a:r>
            <a:r>
              <a:rPr lang="fr-BE" b="1" err="1"/>
              <a:t>deze</a:t>
            </a:r>
            <a:r>
              <a:rPr lang="fr-BE" b="1"/>
              <a:t> </a:t>
            </a:r>
            <a:r>
              <a:rPr lang="fr-BE" b="1" err="1"/>
              <a:t>foto</a:t>
            </a:r>
            <a:r>
              <a:rPr lang="fr-BE" b="1"/>
              <a:t>? </a:t>
            </a:r>
          </a:p>
          <a:p>
            <a:endParaRPr lang="fr-BE" b="1"/>
          </a:p>
          <a:p>
            <a:r>
              <a:rPr lang="fr-BE" err="1"/>
              <a:t>Antwoord</a:t>
            </a:r>
            <a:r>
              <a:rPr lang="fr-BE"/>
              <a:t>: </a:t>
            </a:r>
            <a:r>
              <a:rPr lang="fr-BE" err="1"/>
              <a:t>deze</a:t>
            </a:r>
            <a:r>
              <a:rPr lang="fr-BE"/>
              <a:t> </a:t>
            </a:r>
            <a:r>
              <a:rPr lang="fr-BE" err="1"/>
              <a:t>afbeelding</a:t>
            </a:r>
            <a:r>
              <a:rPr lang="fr-BE"/>
              <a:t> </a:t>
            </a:r>
            <a:r>
              <a:rPr lang="fr-BE" err="1"/>
              <a:t>verwijst</a:t>
            </a:r>
            <a:r>
              <a:rPr lang="fr-BE"/>
              <a:t> </a:t>
            </a:r>
            <a:r>
              <a:rPr lang="fr-BE" err="1"/>
              <a:t>naar</a:t>
            </a:r>
            <a:r>
              <a:rPr lang="fr-BE"/>
              <a:t> het </a:t>
            </a:r>
            <a:r>
              <a:rPr lang="fr-BE" err="1"/>
              <a:t>leren</a:t>
            </a:r>
            <a:r>
              <a:rPr lang="fr-BE"/>
              <a:t> van </a:t>
            </a:r>
            <a:r>
              <a:rPr lang="fr-BE" err="1"/>
              <a:t>talen</a:t>
            </a:r>
            <a:r>
              <a:rPr lang="fr-BE"/>
              <a:t>. Om </a:t>
            </a:r>
            <a:r>
              <a:rPr lang="fr-BE" err="1"/>
              <a:t>werk</a:t>
            </a:r>
            <a:r>
              <a:rPr lang="fr-BE"/>
              <a:t> te </a:t>
            </a:r>
            <a:r>
              <a:rPr lang="fr-BE" err="1"/>
              <a:t>vinden</a:t>
            </a:r>
            <a:r>
              <a:rPr lang="fr-BE"/>
              <a:t> in </a:t>
            </a:r>
            <a:r>
              <a:rPr lang="fr-BE" err="1"/>
              <a:t>België</a:t>
            </a:r>
            <a:r>
              <a:rPr lang="fr-BE"/>
              <a:t> </a:t>
            </a:r>
            <a:r>
              <a:rPr lang="fr-BE" err="1"/>
              <a:t>moet</a:t>
            </a:r>
            <a:r>
              <a:rPr lang="fr-BE"/>
              <a:t> je </a:t>
            </a:r>
            <a:r>
              <a:rPr lang="fr-BE" err="1"/>
              <a:t>minstens</a:t>
            </a:r>
            <a:r>
              <a:rPr lang="fr-BE"/>
              <a:t> de basis </a:t>
            </a:r>
            <a:r>
              <a:rPr lang="fr-BE" err="1"/>
              <a:t>begrijpen</a:t>
            </a:r>
            <a:r>
              <a:rPr lang="fr-BE"/>
              <a:t> en </a:t>
            </a:r>
            <a:r>
              <a:rPr lang="fr-BE" err="1"/>
              <a:t>spreken</a:t>
            </a:r>
            <a:r>
              <a:rPr lang="fr-BE"/>
              <a:t> van de </a:t>
            </a:r>
            <a:r>
              <a:rPr lang="fr-BE" err="1"/>
              <a:t>taal</a:t>
            </a:r>
            <a:r>
              <a:rPr lang="fr-BE"/>
              <a:t> van de </a:t>
            </a:r>
            <a:r>
              <a:rPr lang="fr-BE" err="1"/>
              <a:t>regio</a:t>
            </a:r>
            <a:r>
              <a:rPr lang="fr-BE"/>
              <a:t>. Als je de </a:t>
            </a:r>
            <a:r>
              <a:rPr lang="fr-BE" err="1"/>
              <a:t>taal</a:t>
            </a:r>
            <a:r>
              <a:rPr lang="fr-BE"/>
              <a:t> </a:t>
            </a:r>
            <a:r>
              <a:rPr lang="fr-BE" err="1"/>
              <a:t>nog</a:t>
            </a:r>
            <a:r>
              <a:rPr lang="fr-BE"/>
              <a:t> niet </a:t>
            </a:r>
            <a:r>
              <a:rPr lang="fr-BE" err="1"/>
              <a:t>kent</a:t>
            </a:r>
            <a:r>
              <a:rPr lang="fr-BE"/>
              <a:t>, </a:t>
            </a:r>
            <a:r>
              <a:rPr lang="fr-BE" err="1"/>
              <a:t>zal</a:t>
            </a:r>
            <a:r>
              <a:rPr lang="fr-BE"/>
              <a:t> het </a:t>
            </a:r>
            <a:r>
              <a:rPr lang="fr-BE" err="1"/>
              <a:t>moeilijk</a:t>
            </a:r>
            <a:r>
              <a:rPr lang="fr-BE"/>
              <a:t> </a:t>
            </a:r>
            <a:r>
              <a:rPr lang="fr-BE" err="1"/>
              <a:t>zijn</a:t>
            </a:r>
            <a:r>
              <a:rPr lang="fr-BE"/>
              <a:t> om </a:t>
            </a:r>
            <a:r>
              <a:rPr lang="fr-BE" err="1"/>
              <a:t>werk</a:t>
            </a:r>
            <a:r>
              <a:rPr lang="fr-BE"/>
              <a:t> te </a:t>
            </a:r>
            <a:r>
              <a:rPr lang="fr-BE" err="1"/>
              <a:t>vinden</a:t>
            </a:r>
            <a:r>
              <a:rPr lang="fr-BE"/>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31</a:t>
            </a:fld>
            <a:endParaRPr lang="fr-BE"/>
          </a:p>
        </p:txBody>
      </p:sp>
    </p:spTree>
    <p:extLst>
      <p:ext uri="{BB962C8B-B14F-4D97-AF65-F5344CB8AC3E}">
        <p14:creationId xmlns:p14="http://schemas.microsoft.com/office/powerpoint/2010/main" val="12371860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err="1"/>
              <a:t>Welke</a:t>
            </a:r>
            <a:r>
              <a:rPr lang="fr-BE"/>
              <a:t> </a:t>
            </a:r>
            <a:r>
              <a:rPr lang="fr-BE" err="1"/>
              <a:t>documenten</a:t>
            </a:r>
            <a:r>
              <a:rPr lang="fr-BE"/>
              <a:t> </a:t>
            </a:r>
            <a:r>
              <a:rPr lang="fr-BE" err="1"/>
              <a:t>heeft</a:t>
            </a:r>
            <a:r>
              <a:rPr lang="fr-BE"/>
              <a:t> Malika </a:t>
            </a:r>
            <a:r>
              <a:rPr lang="fr-BE" err="1"/>
              <a:t>nodig</a:t>
            </a:r>
            <a:r>
              <a:rPr lang="fr-BE"/>
              <a:t> om </a:t>
            </a:r>
            <a:r>
              <a:rPr lang="fr-BE" err="1"/>
              <a:t>bij</a:t>
            </a:r>
            <a:r>
              <a:rPr lang="fr-BE"/>
              <a:t> Lidl te </a:t>
            </a:r>
            <a:r>
              <a:rPr lang="fr-BE" err="1"/>
              <a:t>solliciteren</a:t>
            </a:r>
            <a:r>
              <a:rPr lang="fr-BE"/>
              <a:t>? </a:t>
            </a:r>
          </a:p>
          <a:p>
            <a:endParaRPr lang="fr-BE"/>
          </a:p>
          <a:p>
            <a:r>
              <a:rPr lang="fr-BE"/>
              <a:t>**</a:t>
            </a:r>
            <a:r>
              <a:rPr lang="fr-BE" err="1"/>
              <a:t>Vraag</a:t>
            </a:r>
            <a:r>
              <a:rPr lang="fr-BE"/>
              <a:t> </a:t>
            </a:r>
            <a:r>
              <a:rPr lang="fr-BE" err="1"/>
              <a:t>bij</a:t>
            </a:r>
            <a:r>
              <a:rPr lang="fr-BE"/>
              <a:t> </a:t>
            </a:r>
            <a:r>
              <a:rPr lang="fr-BE" err="1"/>
              <a:t>elk</a:t>
            </a:r>
            <a:r>
              <a:rPr lang="fr-BE"/>
              <a:t> document </a:t>
            </a:r>
            <a:r>
              <a:rPr lang="fr-BE" err="1"/>
              <a:t>eerst</a:t>
            </a:r>
            <a:r>
              <a:rPr lang="fr-BE"/>
              <a:t> </a:t>
            </a:r>
            <a:r>
              <a:rPr lang="fr-BE" err="1"/>
              <a:t>aan</a:t>
            </a:r>
            <a:r>
              <a:rPr lang="fr-BE"/>
              <a:t> de </a:t>
            </a:r>
            <a:r>
              <a:rPr lang="fr-BE" err="1"/>
              <a:t>bewoner</a:t>
            </a:r>
            <a:r>
              <a:rPr lang="fr-BE"/>
              <a:t> of Malika het </a:t>
            </a:r>
            <a:r>
              <a:rPr lang="fr-BE" err="1"/>
              <a:t>nodig</a:t>
            </a:r>
            <a:r>
              <a:rPr lang="fr-BE"/>
              <a:t> </a:t>
            </a:r>
            <a:r>
              <a:rPr lang="fr-BE" err="1"/>
              <a:t>heeft</a:t>
            </a:r>
            <a:r>
              <a:rPr lang="fr-BE"/>
              <a:t> of niet. </a:t>
            </a:r>
            <a:r>
              <a:rPr lang="fr-BE" err="1"/>
              <a:t>Klik</a:t>
            </a:r>
            <a:r>
              <a:rPr lang="fr-BE"/>
              <a:t> </a:t>
            </a:r>
            <a:r>
              <a:rPr lang="fr-BE" err="1"/>
              <a:t>voor</a:t>
            </a:r>
            <a:r>
              <a:rPr lang="fr-BE"/>
              <a:t> </a:t>
            </a:r>
            <a:r>
              <a:rPr lang="fr-BE" err="1"/>
              <a:t>elk</a:t>
            </a:r>
            <a:r>
              <a:rPr lang="fr-BE"/>
              <a:t> </a:t>
            </a:r>
            <a:r>
              <a:rPr lang="fr-BE" err="1"/>
              <a:t>antwoord</a:t>
            </a:r>
            <a:r>
              <a:rPr lang="fr-BE"/>
              <a:t> met de </a:t>
            </a:r>
            <a:r>
              <a:rPr lang="fr-BE" err="1"/>
              <a:t>muis</a:t>
            </a:r>
            <a:r>
              <a:rPr lang="fr-BE"/>
              <a:t> op het document om het </a:t>
            </a:r>
            <a:r>
              <a:rPr lang="fr-BE" err="1"/>
              <a:t>antwoord</a:t>
            </a:r>
            <a:r>
              <a:rPr lang="fr-BE"/>
              <a:t> te </a:t>
            </a:r>
            <a:r>
              <a:rPr lang="fr-BE" err="1"/>
              <a:t>zien</a:t>
            </a:r>
            <a:r>
              <a:rPr lang="fr-BE"/>
              <a:t>. **</a:t>
            </a:r>
          </a:p>
          <a:p>
            <a:endParaRPr lang="fr-BE"/>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32</a:t>
            </a:fld>
            <a:endParaRPr lang="fr-BE"/>
          </a:p>
        </p:txBody>
      </p:sp>
    </p:spTree>
    <p:extLst>
      <p:ext uri="{BB962C8B-B14F-4D97-AF65-F5344CB8AC3E}">
        <p14:creationId xmlns:p14="http://schemas.microsoft.com/office/powerpoint/2010/main" val="21883180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atin typeface="Calibri"/>
                <a:ea typeface="Calibri"/>
                <a:cs typeface="Calibri"/>
              </a:rPr>
              <a:t>Voor je de </a:t>
            </a:r>
            <a:r>
              <a:rPr lang="en-US" err="1">
                <a:latin typeface="Calibri"/>
                <a:ea typeface="Calibri"/>
                <a:cs typeface="Calibri"/>
              </a:rPr>
              <a:t>bal</a:t>
            </a:r>
            <a:r>
              <a:rPr lang="en-US">
                <a:latin typeface="Calibri"/>
                <a:ea typeface="Calibri"/>
                <a:cs typeface="Calibri"/>
              </a:rPr>
              <a:t> </a:t>
            </a:r>
            <a:r>
              <a:rPr lang="en-US" err="1">
                <a:latin typeface="Calibri"/>
                <a:ea typeface="Calibri"/>
                <a:cs typeface="Calibri"/>
              </a:rPr>
              <a:t>teruggooit</a:t>
            </a:r>
            <a:r>
              <a:rPr lang="en-US">
                <a:latin typeface="Calibri"/>
                <a:ea typeface="Calibri"/>
                <a:cs typeface="Calibri"/>
              </a:rPr>
              <a:t>, </a:t>
            </a:r>
            <a:r>
              <a:rPr lang="en-US" err="1">
                <a:latin typeface="Calibri"/>
                <a:ea typeface="Calibri"/>
                <a:cs typeface="Calibri"/>
              </a:rPr>
              <a:t>kan</a:t>
            </a:r>
            <a:r>
              <a:rPr lang="en-US">
                <a:latin typeface="Calibri"/>
                <a:ea typeface="Calibri"/>
                <a:cs typeface="Calibri"/>
              </a:rPr>
              <a:t> je </a:t>
            </a:r>
            <a:r>
              <a:rPr lang="en-US" err="1">
                <a:latin typeface="Calibri"/>
                <a:ea typeface="Calibri"/>
                <a:cs typeface="Calibri"/>
              </a:rPr>
              <a:t>nog</a:t>
            </a:r>
            <a:r>
              <a:rPr lang="en-US">
                <a:latin typeface="Calibri"/>
                <a:ea typeface="Calibri"/>
                <a:cs typeface="Calibri"/>
              </a:rPr>
              <a:t> even </a:t>
            </a:r>
            <a:r>
              <a:rPr lang="en-US" err="1">
                <a:latin typeface="Calibri"/>
                <a:ea typeface="Calibri"/>
                <a:cs typeface="Calibri"/>
              </a:rPr>
              <a:t>herhalen</a:t>
            </a:r>
            <a:r>
              <a:rPr lang="en-US">
                <a:latin typeface="Calibri"/>
                <a:ea typeface="Calibri"/>
                <a:cs typeface="Calibri"/>
              </a:rPr>
              <a:t> </a:t>
            </a:r>
            <a:r>
              <a:rPr lang="en-US" err="1">
                <a:latin typeface="Calibri"/>
                <a:ea typeface="Calibri"/>
                <a:cs typeface="Calibri"/>
              </a:rPr>
              <a:t>welke</a:t>
            </a:r>
            <a:r>
              <a:rPr lang="en-US">
                <a:latin typeface="Calibri"/>
                <a:ea typeface="Calibri"/>
                <a:cs typeface="Calibri"/>
              </a:rPr>
              <a:t> </a:t>
            </a:r>
            <a:r>
              <a:rPr lang="en-US" err="1">
                <a:latin typeface="Calibri"/>
                <a:ea typeface="Calibri"/>
                <a:cs typeface="Calibri"/>
              </a:rPr>
              <a:t>stappen</a:t>
            </a:r>
            <a:r>
              <a:rPr lang="en-US">
                <a:latin typeface="Calibri"/>
                <a:ea typeface="Calibri"/>
                <a:cs typeface="Calibri"/>
              </a:rPr>
              <a:t> Malika al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gezet</a:t>
            </a:r>
            <a:r>
              <a:rPr lang="en-US">
                <a:latin typeface="Calibri"/>
                <a:ea typeface="Calibri"/>
                <a:cs typeface="Calibri"/>
              </a:rPr>
              <a:t>?  </a:t>
            </a:r>
          </a:p>
          <a:p>
            <a:pPr marL="171450" indent="-171450">
              <a:buFont typeface="Calibri"/>
              <a:buChar char="-"/>
            </a:pPr>
            <a:r>
              <a:rPr lang="en-US">
                <a:latin typeface="Calibri"/>
                <a:ea typeface="Calibri"/>
                <a:cs typeface="Calibri"/>
              </a:rPr>
              <a:t>Ze </a:t>
            </a:r>
            <a:r>
              <a:rPr lang="en-US" err="1">
                <a:latin typeface="Calibri"/>
                <a:ea typeface="Calibri"/>
                <a:cs typeface="Calibri"/>
              </a:rPr>
              <a:t>weet</a:t>
            </a:r>
            <a:r>
              <a:rPr lang="en-US">
                <a:latin typeface="Calibri"/>
                <a:ea typeface="Calibri"/>
                <a:cs typeface="Calibri"/>
              </a:rPr>
              <a:t> </a:t>
            </a:r>
            <a:r>
              <a:rPr lang="en-US" err="1">
                <a:latin typeface="Calibri"/>
                <a:ea typeface="Calibri"/>
                <a:cs typeface="Calibri"/>
              </a:rPr>
              <a:t>dat</a:t>
            </a:r>
            <a:r>
              <a:rPr lang="en-US">
                <a:latin typeface="Calibri"/>
                <a:ea typeface="Calibri"/>
                <a:cs typeface="Calibri"/>
              </a:rPr>
              <a:t> ze mag </a:t>
            </a:r>
            <a:r>
              <a:rPr lang="en-US" err="1">
                <a:latin typeface="Calibri"/>
                <a:ea typeface="Calibri"/>
                <a:cs typeface="Calibri"/>
              </a:rPr>
              <a:t>werken</a:t>
            </a:r>
            <a:r>
              <a:rPr lang="en-US">
                <a:latin typeface="Calibri"/>
                <a:ea typeface="Calibri"/>
                <a:cs typeface="Calibri"/>
              </a:rPr>
              <a:t> in </a:t>
            </a:r>
            <a:r>
              <a:rPr lang="en-US" err="1">
                <a:latin typeface="Calibri"/>
                <a:ea typeface="Calibri"/>
                <a:cs typeface="Calibri"/>
              </a:rPr>
              <a:t>België</a:t>
            </a:r>
            <a:endParaRPr lang="en-US">
              <a:latin typeface="Calibri"/>
              <a:ea typeface="Calibri"/>
              <a:cs typeface="Calibri"/>
            </a:endParaRPr>
          </a:p>
          <a:p>
            <a:pPr marL="171450" indent="-171450">
              <a:buFont typeface="Calibri"/>
              <a:buChar char="-"/>
            </a:pPr>
            <a:r>
              <a:rPr lang="en-US">
                <a:latin typeface="Calibri"/>
                <a:ea typeface="Calibri"/>
                <a:cs typeface="Calibri"/>
              </a:rPr>
              <a:t>Ze is </a:t>
            </a:r>
            <a:r>
              <a:rPr lang="en-US" err="1">
                <a:latin typeface="Calibri"/>
                <a:ea typeface="Calibri"/>
                <a:cs typeface="Calibri"/>
              </a:rPr>
              <a:t>ingeschreven</a:t>
            </a:r>
            <a:r>
              <a:rPr lang="en-US">
                <a:latin typeface="Calibri"/>
                <a:ea typeface="Calibri"/>
                <a:cs typeface="Calibri"/>
              </a:rPr>
              <a:t> </a:t>
            </a:r>
            <a:r>
              <a:rPr lang="en-US" err="1">
                <a:latin typeface="Calibri"/>
                <a:ea typeface="Calibri"/>
                <a:cs typeface="Calibri"/>
              </a:rPr>
              <a:t>bij</a:t>
            </a:r>
            <a:r>
              <a:rPr lang="en-US">
                <a:latin typeface="Calibri"/>
                <a:ea typeface="Calibri"/>
                <a:cs typeface="Calibri"/>
              </a:rPr>
              <a:t> VDAB</a:t>
            </a: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gezocht</a:t>
            </a:r>
            <a:r>
              <a:rPr lang="en-US">
                <a:latin typeface="Calibri"/>
                <a:ea typeface="Calibri"/>
                <a:cs typeface="Calibri"/>
              </a:rPr>
              <a:t> </a:t>
            </a:r>
            <a:r>
              <a:rPr lang="en-US" err="1">
                <a:latin typeface="Calibri"/>
                <a:ea typeface="Calibri"/>
                <a:cs typeface="Calibri"/>
              </a:rPr>
              <a:t>naar</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job</a:t>
            </a: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haar</a:t>
            </a:r>
            <a:r>
              <a:rPr lang="en-US">
                <a:latin typeface="Calibri"/>
                <a:ea typeface="Calibri"/>
                <a:cs typeface="Calibri"/>
              </a:rPr>
              <a:t> </a:t>
            </a:r>
            <a:r>
              <a:rPr lang="en-US" err="1">
                <a:latin typeface="Calibri"/>
                <a:ea typeface="Calibri"/>
                <a:cs typeface="Calibri"/>
              </a:rPr>
              <a:t>documenten</a:t>
            </a:r>
            <a:r>
              <a:rPr lang="en-US">
                <a:latin typeface="Calibri"/>
                <a:ea typeface="Calibri"/>
                <a:cs typeface="Calibri"/>
              </a:rPr>
              <a:t> om </a:t>
            </a:r>
            <a:r>
              <a:rPr lang="en-US" err="1">
                <a:latin typeface="Calibri"/>
                <a:ea typeface="Calibri"/>
                <a:cs typeface="Calibri"/>
              </a:rPr>
              <a:t>te</a:t>
            </a:r>
            <a:r>
              <a:rPr lang="en-US">
                <a:latin typeface="Calibri"/>
                <a:ea typeface="Calibri"/>
                <a:cs typeface="Calibri"/>
              </a:rPr>
              <a:t> </a:t>
            </a:r>
            <a:r>
              <a:rPr lang="en-US" err="1">
                <a:latin typeface="Calibri"/>
                <a:ea typeface="Calibri"/>
                <a:cs typeface="Calibri"/>
              </a:rPr>
              <a:t>solliciteren</a:t>
            </a:r>
            <a:r>
              <a:rPr lang="en-US">
                <a:latin typeface="Calibri"/>
                <a:ea typeface="Calibri"/>
                <a:cs typeface="Calibri"/>
              </a:rPr>
              <a:t> in </a:t>
            </a:r>
            <a:r>
              <a:rPr lang="en-US" err="1">
                <a:latin typeface="Calibri"/>
                <a:ea typeface="Calibri"/>
                <a:cs typeface="Calibri"/>
              </a:rPr>
              <a:t>orde</a:t>
            </a:r>
            <a:r>
              <a:rPr lang="en-US">
                <a:latin typeface="Calibri"/>
                <a:ea typeface="Calibri"/>
                <a:cs typeface="Calibri"/>
              </a:rPr>
              <a:t> </a:t>
            </a:r>
            <a:r>
              <a:rPr lang="en-US" err="1">
                <a:latin typeface="Calibri"/>
                <a:ea typeface="Calibri"/>
                <a:cs typeface="Calibri"/>
              </a:rPr>
              <a:t>gemaakt</a:t>
            </a:r>
            <a:endParaRPr lang="en-US">
              <a:latin typeface="Calibri"/>
              <a:ea typeface="Calibri"/>
              <a:cs typeface="Calibri"/>
            </a:endParaRPr>
          </a:p>
          <a:p>
            <a:pPr marL="171450" indent="-171450">
              <a:buFont typeface="Calibri"/>
              <a:buChar char="-"/>
            </a:pPr>
            <a:endParaRPr lang="en-US">
              <a:latin typeface="Calibri"/>
              <a:ea typeface="Calibri"/>
              <a:cs typeface="Calibri"/>
            </a:endParaRPr>
          </a:p>
          <a:p>
            <a:r>
              <a:rPr lang="en-US">
                <a:latin typeface="Calibri"/>
                <a:ea typeface="Calibri"/>
                <a:cs typeface="Calibri"/>
              </a:rPr>
              <a:t>Nu </a:t>
            </a:r>
            <a:r>
              <a:rPr lang="en-US" err="1">
                <a:latin typeface="Calibri"/>
                <a:ea typeface="Calibri"/>
                <a:cs typeface="Calibri"/>
              </a:rPr>
              <a:t>gooi</a:t>
            </a:r>
            <a:r>
              <a:rPr lang="en-US">
                <a:latin typeface="Calibri"/>
                <a:ea typeface="Calibri"/>
                <a:cs typeface="Calibri"/>
              </a:rPr>
              <a:t> </a:t>
            </a:r>
            <a:r>
              <a:rPr lang="en-US" err="1">
                <a:latin typeface="Calibri"/>
                <a:ea typeface="Calibri"/>
                <a:cs typeface="Calibri"/>
              </a:rPr>
              <a:t>ik</a:t>
            </a:r>
            <a:r>
              <a:rPr lang="en-US">
                <a:latin typeface="Calibri"/>
                <a:ea typeface="Calibri"/>
                <a:cs typeface="Calibri"/>
              </a:rPr>
              <a:t> de </a:t>
            </a:r>
            <a:r>
              <a:rPr lang="en-US" err="1">
                <a:latin typeface="Calibri"/>
                <a:ea typeface="Calibri"/>
                <a:cs typeface="Calibri"/>
              </a:rPr>
              <a:t>bal</a:t>
            </a:r>
            <a:r>
              <a:rPr lang="en-US">
                <a:latin typeface="Calibri"/>
                <a:ea typeface="Calibri"/>
                <a:cs typeface="Calibri"/>
              </a:rPr>
              <a:t> </a:t>
            </a:r>
            <a:r>
              <a:rPr lang="en-US" err="1">
                <a:latin typeface="Calibri"/>
                <a:ea typeface="Calibri"/>
                <a:cs typeface="Calibri"/>
              </a:rPr>
              <a:t>naar</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volgend</a:t>
            </a:r>
            <a:r>
              <a:rPr lang="en-US">
                <a:latin typeface="Calibri"/>
                <a:ea typeface="Calibri"/>
                <a:cs typeface="Calibri"/>
              </a:rPr>
              <a:t> </a:t>
            </a:r>
            <a:r>
              <a:rPr lang="en-US" err="1">
                <a:latin typeface="Calibri"/>
                <a:ea typeface="Calibri"/>
                <a:cs typeface="Calibri"/>
              </a:rPr>
              <a:t>persoon</a:t>
            </a:r>
            <a:r>
              <a:rPr lang="en-US">
                <a:latin typeface="Calibri"/>
                <a:ea typeface="Calibri"/>
                <a:cs typeface="Calibri"/>
              </a:rPr>
              <a:t>, die Malika </a:t>
            </a:r>
            <a:r>
              <a:rPr lang="en-US" err="1">
                <a:latin typeface="Calibri"/>
                <a:ea typeface="Calibri"/>
                <a:cs typeface="Calibri"/>
              </a:rPr>
              <a:t>zal</a:t>
            </a:r>
            <a:r>
              <a:rPr lang="en-US">
                <a:latin typeface="Calibri"/>
                <a:ea typeface="Calibri"/>
                <a:cs typeface="Calibri"/>
              </a:rPr>
              <a:t> </a:t>
            </a:r>
            <a:r>
              <a:rPr lang="en-US" err="1">
                <a:latin typeface="Calibri"/>
                <a:ea typeface="Calibri"/>
                <a:cs typeface="Calibri"/>
              </a:rPr>
              <a:t>helpen</a:t>
            </a:r>
            <a:r>
              <a:rPr lang="en-US">
                <a:latin typeface="Calibri"/>
                <a:ea typeface="Calibri"/>
                <a:cs typeface="Calibri"/>
              </a:rPr>
              <a:t> </a:t>
            </a:r>
            <a:r>
              <a:rPr lang="en-US" err="1">
                <a:latin typeface="Calibri"/>
                <a:ea typeface="Calibri"/>
                <a:cs typeface="Calibri"/>
              </a:rPr>
              <a:t>bij</a:t>
            </a:r>
            <a:r>
              <a:rPr lang="en-US">
                <a:latin typeface="Calibri"/>
                <a:ea typeface="Calibri"/>
                <a:cs typeface="Calibri"/>
              </a:rPr>
              <a:t> de </a:t>
            </a:r>
            <a:r>
              <a:rPr lang="en-US" err="1">
                <a:latin typeface="Calibri"/>
                <a:ea typeface="Calibri"/>
                <a:cs typeface="Calibri"/>
              </a:rPr>
              <a:t>volgende</a:t>
            </a:r>
            <a:r>
              <a:rPr lang="en-US">
                <a:latin typeface="Calibri"/>
                <a:ea typeface="Calibri"/>
                <a:cs typeface="Calibri"/>
              </a:rPr>
              <a:t> </a:t>
            </a:r>
            <a:r>
              <a:rPr lang="en-US" err="1">
                <a:latin typeface="Calibri"/>
                <a:ea typeface="Calibri"/>
                <a:cs typeface="Calibri"/>
              </a:rPr>
              <a:t>stap</a:t>
            </a:r>
            <a:r>
              <a:rPr lang="en-US">
                <a:latin typeface="Calibri"/>
                <a:ea typeface="Calibri"/>
                <a:cs typeface="Calibri"/>
              </a:rPr>
              <a:t>: het </a:t>
            </a:r>
            <a:r>
              <a:rPr lang="en-US" err="1">
                <a:latin typeface="Calibri"/>
                <a:ea typeface="Calibri"/>
                <a:cs typeface="Calibri"/>
              </a:rPr>
              <a:t>sollicitatiegesprek</a:t>
            </a:r>
            <a:r>
              <a:rPr lang="en-US">
                <a:latin typeface="Calibri"/>
                <a:ea typeface="Calibri"/>
                <a:cs typeface="Calibri"/>
              </a:rPr>
              <a:t>.</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34</a:t>
            </a:fld>
            <a:endParaRPr lang="fr-BE"/>
          </a:p>
        </p:txBody>
      </p:sp>
    </p:spTree>
    <p:extLst>
      <p:ext uri="{BB962C8B-B14F-4D97-AF65-F5344CB8AC3E}">
        <p14:creationId xmlns:p14="http://schemas.microsoft.com/office/powerpoint/2010/main" val="35800366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BE"/>
              <a:t>De volgende stap is het sollicitatiegesprek. </a:t>
            </a:r>
          </a:p>
          <a:p>
            <a:endParaRPr lang="nl-BE"/>
          </a:p>
          <a:p>
            <a:r>
              <a:rPr lang="nl-BE"/>
              <a:t>Als een werkgever interesse heeft in je profiel, nodigt hij of zij je uit voor een gesprek. Dit is een gesprek waarin de werkgever je leert kennen en nagaat of je geschikt bent voor de functie die hij of zij aanbiedt. Op deze foto zie je Malika tijdens haar sollicitatiegesprek. </a:t>
            </a:r>
            <a:r>
              <a:rPr lang="nl-NL"/>
              <a:t>Er vallen verschillende dingen op: </a:t>
            </a:r>
          </a:p>
          <a:p>
            <a:endParaRPr lang="nl-NL"/>
          </a:p>
          <a:p>
            <a:endParaRPr lang="nl-BE"/>
          </a:p>
          <a:p>
            <a:pPr marL="228600" indent="-228600">
              <a:buAutoNum type="arabicPeriod"/>
            </a:pPr>
            <a:r>
              <a:rPr lang="nl-BE"/>
              <a:t>Het oogcontact: het is belangrijk om je gesprekspartner tijdens het gesprek in de ogen te kijken</a:t>
            </a:r>
          </a:p>
          <a:p>
            <a:pPr marL="228600" indent="-228600">
              <a:buAutoNum type="arabicPeriod"/>
            </a:pPr>
            <a:r>
              <a:rPr lang="nl-BE"/>
              <a:t>De glimlach: een open en gemotiveerde houding zorgt voor een goede indruk tijdens het gesprek</a:t>
            </a:r>
          </a:p>
          <a:p>
            <a:pPr marL="228600" indent="-228600">
              <a:buAutoNum type="arabicPeriod"/>
            </a:pPr>
            <a:r>
              <a:rPr lang="nl-BE"/>
              <a:t>De kleding: het is belangrijk om gepaste kleding te kiezen</a:t>
            </a:r>
          </a:p>
          <a:p>
            <a:pPr marL="228600" indent="-228600">
              <a:buAutoNum type="arabicPeriod"/>
            </a:pPr>
            <a:r>
              <a:rPr lang="nl-BE"/>
              <a:t>De aandacht: zorg ervoor dat je je telefoon uitschakelt, zodat je niet gestoord wordt tijdens het gesprek</a:t>
            </a:r>
          </a:p>
          <a:p>
            <a:pPr marL="228600" indent="-228600">
              <a:buAutoNum type="arabicPeriod"/>
            </a:pPr>
            <a:r>
              <a:rPr lang="nl-BE"/>
              <a:t>Stiptheid: kom altijd iets te vroeg aan, zodat je het juiste lokaal nog kan vinden en het gesprek op tijd kunt beginnen. Te laat komen wordt in België gezien als een gebrek aan respect en professionaliteit. </a:t>
            </a:r>
          </a:p>
          <a:p>
            <a:pPr marL="228600" indent="-228600">
              <a:buAutoNum type="arabicPeriod"/>
            </a:pPr>
            <a:endParaRPr lang="nl-BE"/>
          </a:p>
          <a:p>
            <a:r>
              <a:rPr lang="nl-BE"/>
              <a:t>Het is belangrijk om je goed voor te bereiden op een sollicitatiegesprek. Zoek op het internet al wat dingen op over het bedrijf waar je solliciteert. Dit laat zien dat je goed voorbereid en gemotiveerd bent. </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35</a:t>
            </a:fld>
            <a:endParaRPr lang="fr-BE"/>
          </a:p>
        </p:txBody>
      </p:sp>
    </p:spTree>
    <p:extLst>
      <p:ext uri="{BB962C8B-B14F-4D97-AF65-F5344CB8AC3E}">
        <p14:creationId xmlns:p14="http://schemas.microsoft.com/office/powerpoint/2010/main" val="24341967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BE"/>
              <a:t>We gaan het nu hebben over de correcte gedrag en houding op het werk, zodat je je job kan behouden. </a:t>
            </a:r>
          </a:p>
          <a:p>
            <a:endParaRPr lang="nl-BE"/>
          </a:p>
          <a:p>
            <a:r>
              <a:rPr lang="nl-BE"/>
              <a:t>Ik zal jullie een aantal situaties voorleggen. Jullie kunnen  op twee manieren reageren: Als je akkoord bent, sta je op. Als je niet akkoord bent, blijf je zitten. Is dat voor iedereen duidelijk?</a:t>
            </a:r>
          </a:p>
          <a:p>
            <a:endParaRPr lang="nl-BE"/>
          </a:p>
          <a:p>
            <a:r>
              <a:rPr lang="nl-BE"/>
              <a:t>*Vraag de deelnemers om op te staan om aan te geven dat ze het ermee eens zijn*</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36</a:t>
            </a:fld>
            <a:endParaRPr lang="fr-BE"/>
          </a:p>
        </p:txBody>
      </p:sp>
    </p:spTree>
    <p:extLst>
      <p:ext uri="{BB962C8B-B14F-4D97-AF65-F5344CB8AC3E}">
        <p14:creationId xmlns:p14="http://schemas.microsoft.com/office/powerpoint/2010/main" val="5472347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BE"/>
              <a:t>Het is belangrijk om op het werk bepaalde beleefdheidsregels in acht te nemen: Zeg dag en tot ziens, bedank anderen en bied je excuses aan wanneer dat nodig is. </a:t>
            </a:r>
          </a:p>
          <a:p>
            <a:r>
              <a:rPr lang="nl-BE"/>
              <a:t>Het is ook belangrijk om af en toe eens bij je collega’s te informeren hoe het met hen gaat. Dag zeggen als je toekomt is ook belangrijk om je aanwezigheid op het werk te tonen.</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37</a:t>
            </a:fld>
            <a:endParaRPr lang="fr-BE"/>
          </a:p>
        </p:txBody>
      </p:sp>
    </p:spTree>
    <p:extLst>
      <p:ext uri="{BB962C8B-B14F-4D97-AF65-F5344CB8AC3E}">
        <p14:creationId xmlns:p14="http://schemas.microsoft.com/office/powerpoint/2010/main" val="5357762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BE"/>
              <a:t>Op de meeste jobs mag je niet met teenslippers toekomen. Het dragen van teenslippers kan een slechte indruk wekken bij je collega’s en je werkgever. Soms is het om veiligheidsredenen verboden.</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38</a:t>
            </a:fld>
            <a:endParaRPr lang="fr-BE"/>
          </a:p>
        </p:txBody>
      </p:sp>
    </p:spTree>
    <p:extLst>
      <p:ext uri="{BB962C8B-B14F-4D97-AF65-F5344CB8AC3E}">
        <p14:creationId xmlns:p14="http://schemas.microsoft.com/office/powerpoint/2010/main" val="19024630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BE"/>
              <a:t>Het kan iedereen overkomen dat hij of zij te laat komt. Als dat gebeurt, moet je je werkgever altijd op de hoogte brengen. Als het één keer gebeurt, moet je ervoor zorgen dat het niet meer voorkomt. Als het vaker gebeurt, kan dat leiden tot problemen. Het lijkt een gebrek aan respect. </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39</a:t>
            </a:fld>
            <a:endParaRPr lang="fr-BE"/>
          </a:p>
        </p:txBody>
      </p:sp>
    </p:spTree>
    <p:extLst>
      <p:ext uri="{BB962C8B-B14F-4D97-AF65-F5344CB8AC3E}">
        <p14:creationId xmlns:p14="http://schemas.microsoft.com/office/powerpoint/2010/main" val="34267572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BE"/>
              <a:t>Tijdens de werkuren mag de telefoon in principe niet voor privédoeleinden worden gebruikt (behalve in noodgevallen).</a:t>
            </a:r>
          </a:p>
          <a:p>
            <a:endParaRPr lang="nl-BE"/>
          </a:p>
          <a:p>
            <a:r>
              <a:rPr lang="nl-BE"/>
              <a:t>Ten opzichte van je collega's of baas is het wel belangrijk dat je tijdens de werkuren bereikbaar bent. De manier waarop je de telefoon opneemt (door ‘hallo’, ‘hoe kan ik u helpen’ of ‘fijne dag’ te zeggen) is belangrijk. Bij e-mails moet je letten op de opbouw van de e-mail en op de spelling. </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40</a:t>
            </a:fld>
            <a:endParaRPr lang="fr-BE"/>
          </a:p>
        </p:txBody>
      </p:sp>
    </p:spTree>
    <p:extLst>
      <p:ext uri="{BB962C8B-B14F-4D97-AF65-F5344CB8AC3E}">
        <p14:creationId xmlns:p14="http://schemas.microsoft.com/office/powerpoint/2010/main" val="764571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atin typeface="Calibri"/>
                <a:ea typeface="Calibri"/>
                <a:cs typeface="Calibri"/>
              </a:rPr>
              <a:t>Dit is Malika: </a:t>
            </a:r>
          </a:p>
          <a:p>
            <a:pPr marL="171450" indent="-171450">
              <a:buFont typeface="Calibri"/>
              <a:buChar char="-"/>
            </a:pPr>
            <a:r>
              <a:rPr lang="en-US">
                <a:latin typeface="Calibri"/>
                <a:ea typeface="Calibri"/>
                <a:cs typeface="Calibri"/>
              </a:rPr>
              <a:t>Ze </a:t>
            </a:r>
            <a:r>
              <a:rPr lang="en-US" err="1">
                <a:latin typeface="Calibri"/>
                <a:ea typeface="Calibri"/>
                <a:cs typeface="Calibri"/>
              </a:rPr>
              <a:t>verblijft</a:t>
            </a:r>
            <a:r>
              <a:rPr lang="en-US">
                <a:latin typeface="Calibri"/>
                <a:ea typeface="Calibri"/>
                <a:cs typeface="Calibri"/>
              </a:rPr>
              <a:t> in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opvangcentrum</a:t>
            </a:r>
            <a:r>
              <a:rPr lang="en-US">
                <a:latin typeface="Calibri"/>
                <a:ea typeface="Calibri"/>
                <a:cs typeface="Calibri"/>
              </a:rPr>
              <a:t> in Vlaanderen</a:t>
            </a:r>
          </a:p>
          <a:p>
            <a:pPr marL="171450" indent="-171450">
              <a:buFont typeface="Calibri"/>
              <a:buChar char="-"/>
            </a:pPr>
            <a:r>
              <a:rPr lang="en-US">
                <a:latin typeface="Calibri"/>
                <a:ea typeface="Calibri"/>
                <a:cs typeface="Calibri"/>
              </a:rPr>
              <a:t>Ze </a:t>
            </a:r>
            <a:r>
              <a:rPr lang="en-US" err="1">
                <a:latin typeface="Calibri"/>
                <a:ea typeface="Calibri"/>
                <a:cs typeface="Calibri"/>
              </a:rPr>
              <a:t>spreekt</a:t>
            </a:r>
            <a:r>
              <a:rPr lang="en-US">
                <a:latin typeface="Calibri"/>
                <a:ea typeface="Calibri"/>
                <a:cs typeface="Calibri"/>
              </a:rPr>
              <a:t> </a:t>
            </a:r>
            <a:r>
              <a:rPr lang="en-US" err="1">
                <a:latin typeface="Calibri"/>
                <a:ea typeface="Calibri"/>
                <a:cs typeface="Calibri"/>
              </a:rPr>
              <a:t>Nederlands</a:t>
            </a:r>
            <a:endParaRPr lang="en-US">
              <a:latin typeface="Calibri"/>
              <a:ea typeface="Calibri"/>
              <a:cs typeface="Calibri"/>
            </a:endParaRPr>
          </a:p>
          <a:p>
            <a:pPr marL="171450" indent="-171450">
              <a:buFont typeface="Calibri"/>
              <a:buChar char="-"/>
            </a:pPr>
            <a:r>
              <a:rPr lang="en-US">
                <a:latin typeface="Calibri"/>
                <a:ea typeface="Calibri"/>
                <a:cs typeface="Calibri"/>
              </a:rPr>
              <a:t>In </a:t>
            </a:r>
            <a:r>
              <a:rPr lang="en-US" err="1">
                <a:latin typeface="Calibri"/>
                <a:ea typeface="Calibri"/>
                <a:cs typeface="Calibri"/>
              </a:rPr>
              <a:t>haar</a:t>
            </a:r>
            <a:r>
              <a:rPr lang="en-US">
                <a:latin typeface="Calibri"/>
                <a:ea typeface="Calibri"/>
                <a:cs typeface="Calibri"/>
              </a:rPr>
              <a:t> </a:t>
            </a:r>
            <a:r>
              <a:rPr lang="en-US" err="1">
                <a:latin typeface="Calibri"/>
                <a:ea typeface="Calibri"/>
                <a:cs typeface="Calibri"/>
              </a:rPr>
              <a:t>thuisland</a:t>
            </a:r>
            <a:r>
              <a:rPr lang="en-US">
                <a:latin typeface="Calibri"/>
                <a:ea typeface="Calibri"/>
                <a:cs typeface="Calibri"/>
              </a:rPr>
              <a:t> had ze </a:t>
            </a:r>
            <a:r>
              <a:rPr lang="en-US" err="1">
                <a:latin typeface="Calibri"/>
                <a:ea typeface="Calibri"/>
                <a:cs typeface="Calibri"/>
              </a:rPr>
              <a:t>ervaring</a:t>
            </a:r>
            <a:r>
              <a:rPr lang="en-US">
                <a:latin typeface="Calibri"/>
                <a:ea typeface="Calibri"/>
                <a:cs typeface="Calibri"/>
              </a:rPr>
              <a:t> </a:t>
            </a:r>
            <a:r>
              <a:rPr lang="en-US" err="1">
                <a:latin typeface="Calibri"/>
                <a:ea typeface="Calibri"/>
                <a:cs typeface="Calibri"/>
              </a:rPr>
              <a:t>als</a:t>
            </a:r>
            <a:r>
              <a:rPr lang="en-US">
                <a:latin typeface="Calibri"/>
                <a:ea typeface="Calibri"/>
                <a:cs typeface="Calibri"/>
              </a:rPr>
              <a:t> </a:t>
            </a:r>
            <a:r>
              <a:rPr lang="en-US" err="1">
                <a:latin typeface="Calibri"/>
                <a:ea typeface="Calibri"/>
                <a:cs typeface="Calibri"/>
              </a:rPr>
              <a:t>kleermaakster</a:t>
            </a:r>
            <a:endParaRPr lang="en-US">
              <a:latin typeface="Calibri"/>
              <a:ea typeface="Calibri"/>
              <a:cs typeface="Calibri"/>
            </a:endParaRPr>
          </a:p>
          <a:p>
            <a:pPr marL="171450" indent="-171450">
              <a:buFont typeface="Calibri"/>
              <a:buChar char="-"/>
            </a:pPr>
            <a:r>
              <a:rPr lang="en-US">
                <a:latin typeface="Calibri"/>
                <a:ea typeface="Calibri"/>
                <a:cs typeface="Calibri"/>
              </a:rPr>
              <a:t>Ze is </a:t>
            </a:r>
            <a:r>
              <a:rPr lang="en-US" err="1">
                <a:latin typeface="Calibri"/>
                <a:ea typeface="Calibri"/>
                <a:cs typeface="Calibri"/>
              </a:rPr>
              <a:t>hier</a:t>
            </a:r>
            <a:r>
              <a:rPr lang="en-US">
                <a:latin typeface="Calibri"/>
                <a:ea typeface="Calibri"/>
                <a:cs typeface="Calibri"/>
              </a:rPr>
              <a:t> </a:t>
            </a:r>
            <a:r>
              <a:rPr lang="en-US" err="1">
                <a:latin typeface="Calibri"/>
                <a:ea typeface="Calibri"/>
                <a:cs typeface="Calibri"/>
              </a:rPr>
              <a:t>alleen</a:t>
            </a:r>
            <a:r>
              <a:rPr lang="en-US">
                <a:latin typeface="Calibri"/>
                <a:ea typeface="Calibri"/>
                <a:cs typeface="Calibri"/>
              </a:rPr>
              <a:t> (</a:t>
            </a:r>
            <a:r>
              <a:rPr lang="en-US" err="1">
                <a:latin typeface="Calibri"/>
                <a:ea typeface="Calibri"/>
                <a:cs typeface="Calibri"/>
              </a:rPr>
              <a:t>zonder</a:t>
            </a:r>
            <a:r>
              <a:rPr lang="en-US">
                <a:latin typeface="Calibri"/>
                <a:ea typeface="Calibri"/>
                <a:cs typeface="Calibri"/>
              </a:rPr>
              <a:t> </a:t>
            </a:r>
            <a:r>
              <a:rPr lang="en-US" err="1">
                <a:latin typeface="Calibri"/>
                <a:ea typeface="Calibri"/>
                <a:cs typeface="Calibri"/>
              </a:rPr>
              <a:t>kinderen</a:t>
            </a:r>
            <a:r>
              <a:rPr lang="en-US">
                <a:latin typeface="Calibri"/>
                <a:ea typeface="Calibri"/>
                <a:cs typeface="Calibri"/>
              </a:rPr>
              <a:t> of man) </a:t>
            </a:r>
            <a:endParaRPr lang="en-US"/>
          </a:p>
          <a:p>
            <a:pPr marL="171450" indent="-171450">
              <a:buFont typeface="Calibri"/>
              <a:buChar char="-"/>
            </a:pPr>
            <a:r>
              <a:rPr lang="en-US">
                <a:latin typeface="Calibri"/>
                <a:ea typeface="Calibri"/>
                <a:cs typeface="Calibri"/>
              </a:rPr>
              <a:t>Ze is 20 </a:t>
            </a:r>
            <a:r>
              <a:rPr lang="en-US" err="1">
                <a:latin typeface="Calibri"/>
                <a:ea typeface="Calibri"/>
                <a:cs typeface="Calibri"/>
              </a:rPr>
              <a:t>jaar</a:t>
            </a:r>
            <a:r>
              <a:rPr lang="en-US">
                <a:latin typeface="Calibri"/>
                <a:ea typeface="Calibri"/>
                <a:cs typeface="Calibri"/>
              </a:rPr>
              <a:t> oud</a:t>
            </a:r>
          </a:p>
          <a:p>
            <a:pPr marL="171450" indent="-171450">
              <a:buFont typeface="Calibri"/>
              <a:buChar char="-"/>
            </a:pPr>
            <a:r>
              <a:rPr lang="en-US">
                <a:latin typeface="Calibri"/>
                <a:ea typeface="Calibri"/>
                <a:cs typeface="Calibri"/>
              </a:rPr>
              <a:t>Ze is </a:t>
            </a:r>
            <a:r>
              <a:rPr lang="en-US" err="1">
                <a:latin typeface="Calibri"/>
                <a:ea typeface="Calibri"/>
                <a:cs typeface="Calibri"/>
              </a:rPr>
              <a:t>sinds</a:t>
            </a:r>
            <a:r>
              <a:rPr lang="en-US">
                <a:latin typeface="Calibri"/>
                <a:ea typeface="Calibri"/>
                <a:cs typeface="Calibri"/>
              </a:rPr>
              <a:t> 6 </a:t>
            </a:r>
            <a:r>
              <a:rPr lang="en-US" err="1">
                <a:latin typeface="Calibri"/>
                <a:ea typeface="Calibri"/>
                <a:cs typeface="Calibri"/>
              </a:rPr>
              <a:t>maand</a:t>
            </a:r>
            <a:r>
              <a:rPr lang="en-US">
                <a:latin typeface="Calibri"/>
                <a:ea typeface="Calibri"/>
                <a:cs typeface="Calibri"/>
              </a:rPr>
              <a:t> in </a:t>
            </a:r>
            <a:r>
              <a:rPr lang="en-US" err="1">
                <a:latin typeface="Calibri"/>
                <a:ea typeface="Calibri"/>
                <a:cs typeface="Calibri"/>
              </a:rPr>
              <a:t>België</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oranje</a:t>
            </a:r>
            <a:r>
              <a:rPr lang="en-US">
                <a:latin typeface="Calibri"/>
                <a:ea typeface="Calibri"/>
                <a:cs typeface="Calibri"/>
              </a:rPr>
              <a:t> </a:t>
            </a:r>
            <a:r>
              <a:rPr lang="en-US" err="1">
                <a:latin typeface="Calibri"/>
                <a:ea typeface="Calibri"/>
                <a:cs typeface="Calibri"/>
              </a:rPr>
              <a:t>kaart</a:t>
            </a:r>
            <a:r>
              <a:rPr lang="en-US">
                <a:latin typeface="Calibri"/>
                <a:ea typeface="Calibri"/>
                <a:cs typeface="Calibri"/>
              </a:rPr>
              <a:t> met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stempel</a:t>
            </a:r>
            <a:r>
              <a:rPr lang="en-US">
                <a:latin typeface="Calibri"/>
                <a:ea typeface="Calibri"/>
                <a:cs typeface="Calibri"/>
              </a:rPr>
              <a:t> "</a:t>
            </a:r>
            <a:r>
              <a:rPr lang="en-US" err="1">
                <a:latin typeface="Calibri"/>
                <a:ea typeface="Calibri"/>
                <a:cs typeface="Calibri"/>
              </a:rPr>
              <a:t>toegang</a:t>
            </a:r>
            <a:r>
              <a:rPr lang="en-US">
                <a:latin typeface="Calibri"/>
                <a:ea typeface="Calibri"/>
                <a:cs typeface="Calibri"/>
              </a:rPr>
              <a:t> tot de </a:t>
            </a:r>
            <a:r>
              <a:rPr lang="en-US" err="1">
                <a:latin typeface="Calibri"/>
                <a:ea typeface="Calibri"/>
                <a:cs typeface="Calibri"/>
              </a:rPr>
              <a:t>arbeidsmarkt</a:t>
            </a:r>
            <a:r>
              <a:rPr lang="en-US">
                <a:latin typeface="Calibri"/>
                <a:ea typeface="Calibri"/>
                <a:cs typeface="Calibri"/>
              </a:rPr>
              <a:t>: </a:t>
            </a:r>
            <a:r>
              <a:rPr lang="en-US" err="1">
                <a:latin typeface="Calibri"/>
                <a:ea typeface="Calibri"/>
                <a:cs typeface="Calibri"/>
              </a:rPr>
              <a:t>onbeperkt</a:t>
            </a:r>
            <a:r>
              <a:rPr lang="en-US">
                <a:latin typeface="Calibri"/>
                <a:ea typeface="Calibri"/>
                <a:cs typeface="Calibri"/>
              </a:rPr>
              <a:t>"</a:t>
            </a:r>
          </a:p>
          <a:p>
            <a:pPr marL="171450" indent="-171450">
              <a:buFont typeface="Calibri"/>
              <a:buChar char="-"/>
            </a:pPr>
            <a:r>
              <a:rPr lang="en-US">
                <a:latin typeface="Calibri"/>
                <a:ea typeface="Calibri"/>
                <a:cs typeface="Calibri"/>
              </a:rPr>
              <a:t>Ze </a:t>
            </a:r>
            <a:r>
              <a:rPr lang="en-US" err="1">
                <a:latin typeface="Calibri"/>
                <a:ea typeface="Calibri"/>
                <a:cs typeface="Calibri"/>
              </a:rPr>
              <a:t>zou</a:t>
            </a:r>
            <a:r>
              <a:rPr lang="en-US">
                <a:latin typeface="Calibri"/>
                <a:ea typeface="Calibri"/>
                <a:cs typeface="Calibri"/>
              </a:rPr>
              <a:t> </a:t>
            </a:r>
            <a:r>
              <a:rPr lang="en-US" err="1">
                <a:latin typeface="Calibri"/>
                <a:ea typeface="Calibri"/>
                <a:cs typeface="Calibri"/>
              </a:rPr>
              <a:t>graag</a:t>
            </a:r>
            <a:r>
              <a:rPr lang="en-US">
                <a:latin typeface="Calibri"/>
                <a:ea typeface="Calibri"/>
                <a:cs typeface="Calibri"/>
              </a:rPr>
              <a:t> in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supermarkt</a:t>
            </a:r>
            <a:r>
              <a:rPr lang="en-US">
                <a:latin typeface="Calibri"/>
                <a:ea typeface="Calibri"/>
                <a:cs typeface="Calibri"/>
              </a:rPr>
              <a:t> </a:t>
            </a:r>
            <a:r>
              <a:rPr lang="en-US" err="1">
                <a:latin typeface="Calibri"/>
                <a:ea typeface="Calibri"/>
                <a:cs typeface="Calibri"/>
              </a:rPr>
              <a:t>gaan</a:t>
            </a:r>
            <a:r>
              <a:rPr lang="en-US">
                <a:latin typeface="Calibri"/>
                <a:ea typeface="Calibri"/>
                <a:cs typeface="Calibri"/>
              </a:rPr>
              <a:t> </a:t>
            </a:r>
            <a:r>
              <a:rPr lang="en-US" err="1">
                <a:latin typeface="Calibri"/>
                <a:ea typeface="Calibri"/>
                <a:cs typeface="Calibri"/>
              </a:rPr>
              <a:t>werken</a:t>
            </a:r>
            <a:r>
              <a:rPr lang="en-US">
                <a:latin typeface="Calibri"/>
                <a:ea typeface="Calibri"/>
                <a:cs typeface="Calibri"/>
              </a:rPr>
              <a:t> </a:t>
            </a:r>
            <a:r>
              <a:rPr lang="en-US" err="1">
                <a:latin typeface="Calibri"/>
                <a:ea typeface="Calibri"/>
                <a:cs typeface="Calibri"/>
              </a:rPr>
              <a:t>als</a:t>
            </a:r>
            <a:r>
              <a:rPr lang="en-US">
                <a:latin typeface="Calibri"/>
                <a:ea typeface="Calibri"/>
                <a:cs typeface="Calibri"/>
              </a:rPr>
              <a:t> </a:t>
            </a:r>
            <a:r>
              <a:rPr lang="en-US" err="1">
                <a:latin typeface="Calibri"/>
                <a:ea typeface="Calibri"/>
                <a:cs typeface="Calibri"/>
              </a:rPr>
              <a:t>kassierster</a:t>
            </a:r>
            <a:endParaRPr lang="en-US">
              <a:latin typeface="Calibri"/>
              <a:ea typeface="Calibri"/>
              <a:cs typeface="Calibri"/>
            </a:endParaRP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4</a:t>
            </a:fld>
            <a:endParaRPr lang="fr-BE"/>
          </a:p>
        </p:txBody>
      </p:sp>
    </p:spTree>
    <p:extLst>
      <p:ext uri="{BB962C8B-B14F-4D97-AF65-F5344CB8AC3E}">
        <p14:creationId xmlns:p14="http://schemas.microsoft.com/office/powerpoint/2010/main" val="17432396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BE"/>
              <a:t>Roddelen over een collega of je baas is geen professionele houding. Als collega's onaardige dingen over jou zeggen, kun je dit met je leidinggevende bespreken. </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41</a:t>
            </a:fld>
            <a:endParaRPr lang="fr-BE"/>
          </a:p>
        </p:txBody>
      </p:sp>
    </p:spTree>
    <p:extLst>
      <p:ext uri="{BB962C8B-B14F-4D97-AF65-F5344CB8AC3E}">
        <p14:creationId xmlns:p14="http://schemas.microsoft.com/office/powerpoint/2010/main" val="34105593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atin typeface="Calibri"/>
                <a:ea typeface="Calibri"/>
                <a:cs typeface="Calibri"/>
              </a:rPr>
              <a:t>Voor je de </a:t>
            </a:r>
            <a:r>
              <a:rPr lang="en-US" err="1">
                <a:latin typeface="Calibri"/>
                <a:ea typeface="Calibri"/>
                <a:cs typeface="Calibri"/>
              </a:rPr>
              <a:t>bal</a:t>
            </a:r>
            <a:r>
              <a:rPr lang="en-US">
                <a:latin typeface="Calibri"/>
                <a:ea typeface="Calibri"/>
                <a:cs typeface="Calibri"/>
              </a:rPr>
              <a:t> </a:t>
            </a:r>
            <a:r>
              <a:rPr lang="en-US" err="1">
                <a:latin typeface="Calibri"/>
                <a:ea typeface="Calibri"/>
                <a:cs typeface="Calibri"/>
              </a:rPr>
              <a:t>teruggooit</a:t>
            </a:r>
            <a:r>
              <a:rPr lang="en-US">
                <a:latin typeface="Calibri"/>
                <a:ea typeface="Calibri"/>
                <a:cs typeface="Calibri"/>
              </a:rPr>
              <a:t>, </a:t>
            </a:r>
            <a:r>
              <a:rPr lang="en-US" err="1">
                <a:latin typeface="Calibri"/>
                <a:ea typeface="Calibri"/>
                <a:cs typeface="Calibri"/>
              </a:rPr>
              <a:t>kan</a:t>
            </a:r>
            <a:r>
              <a:rPr lang="en-US">
                <a:latin typeface="Calibri"/>
                <a:ea typeface="Calibri"/>
                <a:cs typeface="Calibri"/>
              </a:rPr>
              <a:t> je </a:t>
            </a:r>
            <a:r>
              <a:rPr lang="en-US" err="1">
                <a:latin typeface="Calibri"/>
                <a:ea typeface="Calibri"/>
                <a:cs typeface="Calibri"/>
              </a:rPr>
              <a:t>nog</a:t>
            </a:r>
            <a:r>
              <a:rPr lang="en-US">
                <a:latin typeface="Calibri"/>
                <a:ea typeface="Calibri"/>
                <a:cs typeface="Calibri"/>
              </a:rPr>
              <a:t> even </a:t>
            </a:r>
            <a:r>
              <a:rPr lang="en-US" err="1">
                <a:latin typeface="Calibri"/>
                <a:ea typeface="Calibri"/>
                <a:cs typeface="Calibri"/>
              </a:rPr>
              <a:t>herhalen</a:t>
            </a:r>
            <a:r>
              <a:rPr lang="en-US">
                <a:latin typeface="Calibri"/>
                <a:ea typeface="Calibri"/>
                <a:cs typeface="Calibri"/>
              </a:rPr>
              <a:t> </a:t>
            </a:r>
            <a:r>
              <a:rPr lang="en-US" err="1">
                <a:latin typeface="Calibri"/>
                <a:ea typeface="Calibri"/>
                <a:cs typeface="Calibri"/>
              </a:rPr>
              <a:t>welke</a:t>
            </a:r>
            <a:r>
              <a:rPr lang="en-US">
                <a:latin typeface="Calibri"/>
                <a:ea typeface="Calibri"/>
                <a:cs typeface="Calibri"/>
              </a:rPr>
              <a:t> </a:t>
            </a:r>
            <a:r>
              <a:rPr lang="en-US" err="1">
                <a:latin typeface="Calibri"/>
                <a:ea typeface="Calibri"/>
                <a:cs typeface="Calibri"/>
              </a:rPr>
              <a:t>stappen</a:t>
            </a:r>
            <a:r>
              <a:rPr lang="en-US">
                <a:latin typeface="Calibri"/>
                <a:ea typeface="Calibri"/>
                <a:cs typeface="Calibri"/>
              </a:rPr>
              <a:t> Malika al </a:t>
            </a:r>
            <a:r>
              <a:rPr lang="en-US" err="1">
                <a:latin typeface="Calibri"/>
                <a:ea typeface="Calibri"/>
                <a:cs typeface="Calibri"/>
              </a:rPr>
              <a:t>gezet</a:t>
            </a:r>
            <a:r>
              <a:rPr lang="en-US">
                <a:latin typeface="Calibri"/>
                <a:ea typeface="Calibri"/>
                <a:cs typeface="Calibri"/>
              </a:rPr>
              <a:t> </a:t>
            </a:r>
            <a:r>
              <a:rPr lang="en-US" err="1">
                <a:latin typeface="Calibri"/>
                <a:ea typeface="Calibri"/>
                <a:cs typeface="Calibri"/>
              </a:rPr>
              <a:t>heeft</a:t>
            </a:r>
            <a:r>
              <a:rPr lang="en-US">
                <a:latin typeface="Calibri"/>
                <a:ea typeface="Calibri"/>
                <a:cs typeface="Calibri"/>
              </a:rPr>
              <a:t>?  </a:t>
            </a:r>
          </a:p>
          <a:p>
            <a:endParaRPr lang="en-US">
              <a:latin typeface="Calibri"/>
              <a:ea typeface="Calibri"/>
              <a:cs typeface="Calibri"/>
            </a:endParaRPr>
          </a:p>
          <a:p>
            <a:pPr marL="171450" indent="-171450">
              <a:buFont typeface="Calibri"/>
              <a:buChar char="-"/>
            </a:pPr>
            <a:r>
              <a:rPr lang="en-US">
                <a:latin typeface="Calibri"/>
                <a:ea typeface="Calibri"/>
                <a:cs typeface="Calibri"/>
              </a:rPr>
              <a:t>Ze </a:t>
            </a:r>
            <a:r>
              <a:rPr lang="en-US" err="1">
                <a:latin typeface="Calibri"/>
                <a:ea typeface="Calibri"/>
                <a:cs typeface="Calibri"/>
              </a:rPr>
              <a:t>weet</a:t>
            </a:r>
            <a:r>
              <a:rPr lang="en-US">
                <a:latin typeface="Calibri"/>
                <a:ea typeface="Calibri"/>
                <a:cs typeface="Calibri"/>
              </a:rPr>
              <a:t> </a:t>
            </a:r>
            <a:r>
              <a:rPr lang="en-US" err="1">
                <a:latin typeface="Calibri"/>
                <a:ea typeface="Calibri"/>
                <a:cs typeface="Calibri"/>
              </a:rPr>
              <a:t>dat</a:t>
            </a:r>
            <a:r>
              <a:rPr lang="en-US">
                <a:latin typeface="Calibri"/>
                <a:ea typeface="Calibri"/>
                <a:cs typeface="Calibri"/>
              </a:rPr>
              <a:t> ze mag </a:t>
            </a:r>
            <a:r>
              <a:rPr lang="en-US" err="1">
                <a:latin typeface="Calibri"/>
                <a:ea typeface="Calibri"/>
                <a:cs typeface="Calibri"/>
              </a:rPr>
              <a:t>werken</a:t>
            </a:r>
            <a:r>
              <a:rPr lang="en-US">
                <a:latin typeface="Calibri"/>
                <a:ea typeface="Calibri"/>
                <a:cs typeface="Calibri"/>
              </a:rPr>
              <a:t> in </a:t>
            </a:r>
            <a:r>
              <a:rPr lang="en-US" err="1">
                <a:latin typeface="Calibri"/>
                <a:ea typeface="Calibri"/>
                <a:cs typeface="Calibri"/>
              </a:rPr>
              <a:t>België</a:t>
            </a:r>
            <a:endParaRPr lang="en-US">
              <a:latin typeface="Calibri"/>
              <a:ea typeface="Calibri"/>
              <a:cs typeface="Calibri"/>
            </a:endParaRPr>
          </a:p>
          <a:p>
            <a:pPr marL="171450" indent="-171450">
              <a:buFont typeface="Calibri"/>
              <a:buChar char="-"/>
            </a:pPr>
            <a:r>
              <a:rPr lang="en-US">
                <a:latin typeface="Calibri"/>
                <a:ea typeface="Calibri"/>
                <a:cs typeface="Calibri"/>
              </a:rPr>
              <a:t>Ze is </a:t>
            </a:r>
            <a:r>
              <a:rPr lang="en-US" err="1">
                <a:latin typeface="Calibri"/>
                <a:ea typeface="Calibri"/>
                <a:cs typeface="Calibri"/>
              </a:rPr>
              <a:t>ingeschreven</a:t>
            </a:r>
            <a:r>
              <a:rPr lang="en-US">
                <a:latin typeface="Calibri"/>
                <a:ea typeface="Calibri"/>
                <a:cs typeface="Calibri"/>
              </a:rPr>
              <a:t> </a:t>
            </a:r>
            <a:r>
              <a:rPr lang="en-US" err="1">
                <a:latin typeface="Calibri"/>
                <a:ea typeface="Calibri"/>
                <a:cs typeface="Calibri"/>
              </a:rPr>
              <a:t>bij</a:t>
            </a:r>
            <a:r>
              <a:rPr lang="en-US">
                <a:latin typeface="Calibri"/>
                <a:ea typeface="Calibri"/>
                <a:cs typeface="Calibri"/>
              </a:rPr>
              <a:t> VDAB</a:t>
            </a: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gezocht</a:t>
            </a:r>
            <a:r>
              <a:rPr lang="en-US">
                <a:latin typeface="Calibri"/>
                <a:ea typeface="Calibri"/>
                <a:cs typeface="Calibri"/>
              </a:rPr>
              <a:t> </a:t>
            </a:r>
            <a:r>
              <a:rPr lang="en-US" err="1">
                <a:latin typeface="Calibri"/>
                <a:ea typeface="Calibri"/>
                <a:cs typeface="Calibri"/>
              </a:rPr>
              <a:t>naar</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job</a:t>
            </a: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haar</a:t>
            </a:r>
            <a:r>
              <a:rPr lang="en-US">
                <a:latin typeface="Calibri"/>
                <a:ea typeface="Calibri"/>
                <a:cs typeface="Calibri"/>
              </a:rPr>
              <a:t> </a:t>
            </a:r>
            <a:r>
              <a:rPr lang="en-US" err="1">
                <a:latin typeface="Calibri"/>
                <a:ea typeface="Calibri"/>
                <a:cs typeface="Calibri"/>
              </a:rPr>
              <a:t>documenten</a:t>
            </a:r>
            <a:r>
              <a:rPr lang="en-US">
                <a:latin typeface="Calibri"/>
                <a:ea typeface="Calibri"/>
                <a:cs typeface="Calibri"/>
              </a:rPr>
              <a:t> om </a:t>
            </a:r>
            <a:r>
              <a:rPr lang="en-US" err="1">
                <a:latin typeface="Calibri"/>
                <a:ea typeface="Calibri"/>
                <a:cs typeface="Calibri"/>
              </a:rPr>
              <a:t>te</a:t>
            </a:r>
            <a:r>
              <a:rPr lang="en-US">
                <a:latin typeface="Calibri"/>
                <a:ea typeface="Calibri"/>
                <a:cs typeface="Calibri"/>
              </a:rPr>
              <a:t> </a:t>
            </a:r>
            <a:r>
              <a:rPr lang="en-US" err="1">
                <a:latin typeface="Calibri"/>
                <a:ea typeface="Calibri"/>
                <a:cs typeface="Calibri"/>
              </a:rPr>
              <a:t>solliciteren</a:t>
            </a:r>
            <a:r>
              <a:rPr lang="en-US">
                <a:latin typeface="Calibri"/>
                <a:ea typeface="Calibri"/>
                <a:cs typeface="Calibri"/>
              </a:rPr>
              <a:t> in </a:t>
            </a:r>
            <a:r>
              <a:rPr lang="en-US" err="1">
                <a:latin typeface="Calibri"/>
                <a:ea typeface="Calibri"/>
                <a:cs typeface="Calibri"/>
              </a:rPr>
              <a:t>orde</a:t>
            </a:r>
            <a:r>
              <a:rPr lang="en-US">
                <a:latin typeface="Calibri"/>
                <a:ea typeface="Calibri"/>
                <a:cs typeface="Calibri"/>
              </a:rPr>
              <a:t> </a:t>
            </a:r>
            <a:r>
              <a:rPr lang="en-US" err="1">
                <a:latin typeface="Calibri"/>
                <a:ea typeface="Calibri"/>
                <a:cs typeface="Calibri"/>
              </a:rPr>
              <a:t>gemaakt</a:t>
            </a:r>
            <a:endParaRPr lang="en-US">
              <a:latin typeface="Calibri"/>
              <a:ea typeface="Calibri"/>
              <a:cs typeface="Calibri"/>
            </a:endParaRP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haar</a:t>
            </a:r>
            <a:r>
              <a:rPr lang="en-US">
                <a:latin typeface="Calibri"/>
                <a:ea typeface="Calibri"/>
                <a:cs typeface="Calibri"/>
              </a:rPr>
              <a:t> </a:t>
            </a:r>
            <a:r>
              <a:rPr lang="en-US" err="1">
                <a:latin typeface="Calibri"/>
                <a:ea typeface="Calibri"/>
                <a:cs typeface="Calibri"/>
              </a:rPr>
              <a:t>sollicitatiegesprek</a:t>
            </a:r>
            <a:r>
              <a:rPr lang="en-US">
                <a:latin typeface="Calibri"/>
                <a:ea typeface="Calibri"/>
                <a:cs typeface="Calibri"/>
              </a:rPr>
              <a:t> </a:t>
            </a:r>
            <a:r>
              <a:rPr lang="en-US" err="1">
                <a:latin typeface="Calibri"/>
                <a:ea typeface="Calibri"/>
                <a:cs typeface="Calibri"/>
              </a:rPr>
              <a:t>gedaan</a:t>
            </a:r>
            <a:endParaRPr lang="en-US">
              <a:latin typeface="Calibri"/>
              <a:ea typeface="Calibri"/>
              <a:cs typeface="Calibri"/>
            </a:endParaRPr>
          </a:p>
          <a:p>
            <a:pPr marL="171450" indent="-171450">
              <a:buFont typeface="Calibri"/>
              <a:buChar char="-"/>
            </a:pPr>
            <a:endParaRPr lang="en-US">
              <a:latin typeface="Calibri"/>
              <a:ea typeface="Calibri"/>
              <a:cs typeface="Calibri"/>
            </a:endParaRPr>
          </a:p>
          <a:p>
            <a:r>
              <a:rPr lang="en-US" err="1">
                <a:latin typeface="Calibri"/>
                <a:ea typeface="Calibri"/>
                <a:cs typeface="Calibri"/>
              </a:rPr>
              <a:t>Gooi</a:t>
            </a:r>
            <a:r>
              <a:rPr lang="en-US">
                <a:latin typeface="Calibri"/>
                <a:ea typeface="Calibri"/>
                <a:cs typeface="Calibri"/>
              </a:rPr>
              <a:t> de </a:t>
            </a:r>
            <a:r>
              <a:rPr lang="en-US" err="1">
                <a:latin typeface="Calibri"/>
                <a:ea typeface="Calibri"/>
                <a:cs typeface="Calibri"/>
              </a:rPr>
              <a:t>bal</a:t>
            </a:r>
            <a:r>
              <a:rPr lang="en-US">
                <a:latin typeface="Calibri"/>
                <a:ea typeface="Calibri"/>
                <a:cs typeface="Calibri"/>
              </a:rPr>
              <a:t> maar </a:t>
            </a:r>
            <a:r>
              <a:rPr lang="en-US" err="1">
                <a:latin typeface="Calibri"/>
                <a:ea typeface="Calibri"/>
                <a:cs typeface="Calibri"/>
              </a:rPr>
              <a:t>terug</a:t>
            </a:r>
            <a:endParaRPr lang="en-US">
              <a:latin typeface="Calibri"/>
              <a:ea typeface="Calibri"/>
              <a:cs typeface="Calibri"/>
            </a:endParaRP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42</a:t>
            </a:fld>
            <a:endParaRPr lang="fr-BE"/>
          </a:p>
        </p:txBody>
      </p:sp>
    </p:spTree>
    <p:extLst>
      <p:ext uri="{BB962C8B-B14F-4D97-AF65-F5344CB8AC3E}">
        <p14:creationId xmlns:p14="http://schemas.microsoft.com/office/powerpoint/2010/main" val="23511824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err="1"/>
              <a:t>Goed</a:t>
            </a:r>
            <a:r>
              <a:rPr lang="fr-BE"/>
              <a:t> </a:t>
            </a:r>
            <a:r>
              <a:rPr lang="fr-BE" err="1"/>
              <a:t>nieuws</a:t>
            </a:r>
            <a:r>
              <a:rPr lang="fr-BE"/>
              <a:t>, het </a:t>
            </a:r>
            <a:r>
              <a:rPr lang="fr-BE" err="1"/>
              <a:t>gesprek</a:t>
            </a:r>
            <a:r>
              <a:rPr lang="fr-BE"/>
              <a:t> van Malika </a:t>
            </a:r>
            <a:r>
              <a:rPr lang="fr-BE" err="1"/>
              <a:t>is</a:t>
            </a:r>
            <a:r>
              <a:rPr lang="fr-BE"/>
              <a:t> </a:t>
            </a:r>
            <a:r>
              <a:rPr lang="fr-BE" err="1"/>
              <a:t>goed</a:t>
            </a:r>
            <a:r>
              <a:rPr lang="fr-BE"/>
              <a:t> </a:t>
            </a:r>
            <a:r>
              <a:rPr lang="fr-BE" err="1"/>
              <a:t>verlopen</a:t>
            </a:r>
            <a:r>
              <a:rPr lang="fr-BE"/>
              <a:t>!</a:t>
            </a:r>
          </a:p>
          <a:p>
            <a:endParaRPr lang="fr-BE"/>
          </a:p>
          <a:p>
            <a:r>
              <a:rPr lang="fr-BE"/>
              <a:t>De </a:t>
            </a:r>
            <a:r>
              <a:rPr lang="fr-BE" err="1"/>
              <a:t>werkgever</a:t>
            </a:r>
            <a:r>
              <a:rPr lang="fr-BE"/>
              <a:t> </a:t>
            </a:r>
            <a:r>
              <a:rPr lang="fr-BE" err="1"/>
              <a:t>stuurt</a:t>
            </a:r>
            <a:r>
              <a:rPr lang="fr-BE"/>
              <a:t> het </a:t>
            </a:r>
            <a:r>
              <a:rPr lang="fr-BE" err="1"/>
              <a:t>arbeidscontract</a:t>
            </a:r>
            <a:r>
              <a:rPr lang="fr-BE"/>
              <a:t> op. Wat </a:t>
            </a:r>
            <a:r>
              <a:rPr lang="fr-BE" err="1"/>
              <a:t>denk</a:t>
            </a:r>
            <a:r>
              <a:rPr lang="fr-BE"/>
              <a:t> </a:t>
            </a:r>
            <a:r>
              <a:rPr lang="fr-BE" err="1"/>
              <a:t>jij</a:t>
            </a:r>
            <a:r>
              <a:rPr lang="fr-BE"/>
              <a:t> </a:t>
            </a:r>
            <a:r>
              <a:rPr lang="fr-BE" err="1"/>
              <a:t>dat</a:t>
            </a:r>
            <a:r>
              <a:rPr lang="fr-BE"/>
              <a:t> er </a:t>
            </a:r>
            <a:r>
              <a:rPr lang="fr-BE" err="1"/>
              <a:t>allemaal</a:t>
            </a:r>
            <a:r>
              <a:rPr lang="fr-BE"/>
              <a:t> in dit </a:t>
            </a:r>
            <a:r>
              <a:rPr lang="fr-BE" err="1"/>
              <a:t>contract</a:t>
            </a:r>
            <a:r>
              <a:rPr lang="fr-BE"/>
              <a:t> </a:t>
            </a:r>
            <a:r>
              <a:rPr lang="fr-BE" err="1"/>
              <a:t>moet</a:t>
            </a:r>
            <a:r>
              <a:rPr lang="fr-BE"/>
              <a:t> </a:t>
            </a:r>
            <a:r>
              <a:rPr lang="fr-BE" err="1"/>
              <a:t>staan</a:t>
            </a:r>
            <a:r>
              <a:rPr lang="fr-BE"/>
              <a:t>?  </a:t>
            </a:r>
          </a:p>
          <a:p>
            <a:endParaRPr lang="fr-BE"/>
          </a:p>
          <a:p>
            <a:pPr marL="171450" indent="-171450">
              <a:buFontTx/>
              <a:buChar char="-"/>
            </a:pPr>
            <a:r>
              <a:rPr lang="fr-BE"/>
              <a:t>De </a:t>
            </a:r>
            <a:r>
              <a:rPr lang="fr-BE" err="1"/>
              <a:t>identiteit</a:t>
            </a:r>
            <a:r>
              <a:rPr lang="fr-BE"/>
              <a:t> van de </a:t>
            </a:r>
            <a:r>
              <a:rPr lang="fr-BE" err="1"/>
              <a:t>werkgever</a:t>
            </a:r>
            <a:r>
              <a:rPr lang="fr-BE"/>
              <a:t> en </a:t>
            </a:r>
            <a:r>
              <a:rPr lang="fr-BE" err="1"/>
              <a:t>werknemer</a:t>
            </a:r>
            <a:endParaRPr lang="fr-BE"/>
          </a:p>
          <a:p>
            <a:pPr marL="171450" indent="-171450">
              <a:buFontTx/>
              <a:buChar char="-"/>
            </a:pPr>
            <a:r>
              <a:rPr lang="fr-BE"/>
              <a:t>Het </a:t>
            </a:r>
            <a:r>
              <a:rPr lang="fr-BE" err="1"/>
              <a:t>loon</a:t>
            </a:r>
            <a:endParaRPr lang="fr-BE"/>
          </a:p>
          <a:p>
            <a:pPr marL="171450" indent="-171450">
              <a:buFontTx/>
              <a:buChar char="-"/>
            </a:pPr>
            <a:r>
              <a:rPr lang="fr-BE"/>
              <a:t>De </a:t>
            </a:r>
            <a:r>
              <a:rPr lang="fr-BE" err="1"/>
              <a:t>duur</a:t>
            </a:r>
            <a:r>
              <a:rPr lang="fr-BE"/>
              <a:t> van het </a:t>
            </a:r>
            <a:r>
              <a:rPr lang="fr-BE" err="1"/>
              <a:t>contract</a:t>
            </a:r>
            <a:r>
              <a:rPr lang="fr-BE"/>
              <a:t> </a:t>
            </a:r>
          </a:p>
          <a:p>
            <a:pPr marL="171450" indent="-171450">
              <a:buFontTx/>
              <a:buChar char="-"/>
            </a:pPr>
            <a:r>
              <a:rPr lang="fr-BE"/>
              <a:t>Het </a:t>
            </a:r>
            <a:r>
              <a:rPr lang="fr-BE" err="1"/>
              <a:t>uurrooster</a:t>
            </a:r>
            <a:endParaRPr lang="fr-BE"/>
          </a:p>
          <a:p>
            <a:endParaRPr lang="fr-BE"/>
          </a:p>
          <a:p>
            <a:r>
              <a:rPr lang="fr-BE"/>
              <a:t>Het </a:t>
            </a:r>
            <a:r>
              <a:rPr lang="fr-BE" err="1"/>
              <a:t>is</a:t>
            </a:r>
            <a:r>
              <a:rPr lang="fr-BE"/>
              <a:t> heel </a:t>
            </a:r>
            <a:r>
              <a:rPr lang="fr-BE" err="1"/>
              <a:t>belangrijk</a:t>
            </a:r>
            <a:r>
              <a:rPr lang="fr-BE"/>
              <a:t> om het </a:t>
            </a:r>
            <a:r>
              <a:rPr lang="fr-BE" err="1"/>
              <a:t>contract</a:t>
            </a:r>
            <a:r>
              <a:rPr lang="fr-BE"/>
              <a:t> </a:t>
            </a:r>
            <a:r>
              <a:rPr lang="fr-BE" err="1"/>
              <a:t>goed</a:t>
            </a:r>
            <a:r>
              <a:rPr lang="fr-BE"/>
              <a:t> te </a:t>
            </a:r>
            <a:r>
              <a:rPr lang="fr-BE" err="1"/>
              <a:t>lezen</a:t>
            </a:r>
            <a:r>
              <a:rPr lang="fr-BE"/>
              <a:t> en te </a:t>
            </a:r>
            <a:r>
              <a:rPr lang="fr-BE" err="1"/>
              <a:t>begrijpen</a:t>
            </a:r>
            <a:r>
              <a:rPr lang="fr-BE"/>
              <a:t> </a:t>
            </a:r>
            <a:r>
              <a:rPr lang="fr-BE" err="1"/>
              <a:t>voor</a:t>
            </a:r>
            <a:r>
              <a:rPr lang="fr-BE"/>
              <a:t> je het </a:t>
            </a:r>
            <a:r>
              <a:rPr lang="fr-BE" err="1"/>
              <a:t>tekent</a:t>
            </a:r>
            <a:r>
              <a:rPr lang="fr-BE"/>
              <a:t>. </a:t>
            </a:r>
            <a:r>
              <a:rPr lang="fr-BE" err="1"/>
              <a:t>Vraag</a:t>
            </a:r>
            <a:r>
              <a:rPr lang="fr-BE"/>
              <a:t> </a:t>
            </a:r>
            <a:r>
              <a:rPr lang="fr-BE" err="1"/>
              <a:t>eventueel</a:t>
            </a:r>
            <a:r>
              <a:rPr lang="fr-BE"/>
              <a:t> de </a:t>
            </a:r>
            <a:r>
              <a:rPr lang="fr-BE" err="1"/>
              <a:t>hulp</a:t>
            </a:r>
            <a:r>
              <a:rPr lang="fr-BE"/>
              <a:t> van </a:t>
            </a:r>
            <a:r>
              <a:rPr lang="fr-BE" err="1"/>
              <a:t>iemand</a:t>
            </a:r>
            <a:r>
              <a:rPr lang="fr-BE"/>
              <a:t> die je </a:t>
            </a:r>
            <a:r>
              <a:rPr lang="fr-BE" err="1"/>
              <a:t>hierbij</a:t>
            </a:r>
            <a:r>
              <a:rPr lang="fr-BE"/>
              <a:t> kan </a:t>
            </a:r>
            <a:r>
              <a:rPr lang="fr-BE" err="1"/>
              <a:t>helpen</a:t>
            </a:r>
            <a:r>
              <a:rPr lang="fr-BE"/>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43</a:t>
            </a:fld>
            <a:endParaRPr lang="fr-BE"/>
          </a:p>
        </p:txBody>
      </p:sp>
    </p:spTree>
    <p:extLst>
      <p:ext uri="{BB962C8B-B14F-4D97-AF65-F5344CB8AC3E}">
        <p14:creationId xmlns:p14="http://schemas.microsoft.com/office/powerpoint/2010/main" val="5317885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fr-BE" sz="1200" b="0" i="0" kern="1200">
                <a:solidFill>
                  <a:schemeClr val="tx1"/>
                </a:solidFill>
                <a:effectLst/>
                <a:latin typeface="+mn-lt"/>
                <a:ea typeface="+mn-ea"/>
                <a:cs typeface="+mn-cs"/>
              </a:rPr>
              <a:t>Er </a:t>
            </a:r>
            <a:r>
              <a:rPr lang="fr-BE" sz="1200" b="0" i="0" kern="1200" err="1">
                <a:solidFill>
                  <a:schemeClr val="tx1"/>
                </a:solidFill>
                <a:effectLst/>
                <a:latin typeface="+mn-lt"/>
                <a:ea typeface="+mn-ea"/>
                <a:cs typeface="+mn-cs"/>
              </a:rPr>
              <a:t>bestaat</a:t>
            </a:r>
            <a:r>
              <a:rPr lang="fr-BE" sz="1200" b="0" i="0" kern="1200">
                <a:solidFill>
                  <a:schemeClr val="tx1"/>
                </a:solidFill>
                <a:effectLst/>
                <a:latin typeface="+mn-lt"/>
                <a:ea typeface="+mn-ea"/>
                <a:cs typeface="+mn-cs"/>
              </a:rPr>
              <a:t> </a:t>
            </a:r>
            <a:r>
              <a:rPr lang="fr-BE" sz="1200" b="0" i="0" kern="1200" err="1">
                <a:solidFill>
                  <a:schemeClr val="tx1"/>
                </a:solidFill>
                <a:effectLst/>
                <a:latin typeface="+mn-lt"/>
                <a:ea typeface="+mn-ea"/>
                <a:cs typeface="+mn-cs"/>
              </a:rPr>
              <a:t>een</a:t>
            </a:r>
            <a:r>
              <a:rPr lang="fr-BE" sz="1200" b="0" i="0" kern="1200">
                <a:solidFill>
                  <a:schemeClr val="tx1"/>
                </a:solidFill>
                <a:effectLst/>
                <a:latin typeface="+mn-lt"/>
                <a:ea typeface="+mn-ea"/>
                <a:cs typeface="+mn-cs"/>
              </a:rPr>
              <a:t> </a:t>
            </a:r>
            <a:r>
              <a:rPr lang="fr-BE" sz="1200" b="0" i="0" kern="1200" err="1">
                <a:solidFill>
                  <a:schemeClr val="tx1"/>
                </a:solidFill>
                <a:effectLst/>
                <a:latin typeface="+mn-lt"/>
                <a:ea typeface="+mn-ea"/>
                <a:cs typeface="+mn-cs"/>
              </a:rPr>
              <a:t>minimumloon</a:t>
            </a:r>
            <a:r>
              <a:rPr lang="fr-BE" sz="1200" b="0" i="0" kern="1200">
                <a:solidFill>
                  <a:schemeClr val="tx1"/>
                </a:solidFill>
                <a:effectLst/>
                <a:latin typeface="+mn-lt"/>
                <a:ea typeface="+mn-ea"/>
                <a:cs typeface="+mn-cs"/>
              </a:rPr>
              <a:t> in </a:t>
            </a:r>
            <a:r>
              <a:rPr lang="fr-BE" sz="1200" b="0" i="0" kern="1200" err="1">
                <a:solidFill>
                  <a:schemeClr val="tx1"/>
                </a:solidFill>
                <a:effectLst/>
                <a:latin typeface="+mn-lt"/>
                <a:ea typeface="+mn-ea"/>
                <a:cs typeface="+mn-cs"/>
              </a:rPr>
              <a:t>België</a:t>
            </a:r>
            <a:r>
              <a:rPr lang="fr-BE" sz="1200" b="0" i="0" kern="1200">
                <a:solidFill>
                  <a:schemeClr val="tx1"/>
                </a:solidFill>
                <a:effectLst/>
                <a:latin typeface="+mn-lt"/>
                <a:ea typeface="+mn-ea"/>
                <a:cs typeface="+mn-cs"/>
              </a:rPr>
              <a:t>. Dat </a:t>
            </a:r>
            <a:r>
              <a:rPr lang="fr-BE" sz="1200" b="0" i="0" kern="1200" err="1">
                <a:solidFill>
                  <a:schemeClr val="tx1"/>
                </a:solidFill>
                <a:effectLst/>
                <a:latin typeface="+mn-lt"/>
                <a:ea typeface="+mn-ea"/>
                <a:cs typeface="+mn-cs"/>
              </a:rPr>
              <a:t>bedraagt</a:t>
            </a:r>
            <a:r>
              <a:rPr lang="fr-BE" sz="1200" b="0" i="0" kern="1200">
                <a:solidFill>
                  <a:schemeClr val="tx1"/>
                </a:solidFill>
                <a:effectLst/>
                <a:latin typeface="+mn-lt"/>
                <a:ea typeface="+mn-ea"/>
                <a:cs typeface="+mn-cs"/>
              </a:rPr>
              <a:t> 2.111,89 € </a:t>
            </a:r>
            <a:r>
              <a:rPr lang="fr-BE" sz="1200" b="0" i="0" kern="1200" err="1">
                <a:solidFill>
                  <a:schemeClr val="tx1"/>
                </a:solidFill>
                <a:effectLst/>
                <a:latin typeface="+mn-lt"/>
                <a:ea typeface="+mn-ea"/>
                <a:cs typeface="+mn-cs"/>
              </a:rPr>
              <a:t>bruto</a:t>
            </a:r>
            <a:r>
              <a:rPr lang="fr-BE" sz="1200" b="0" i="0" kern="1200">
                <a:solidFill>
                  <a:schemeClr val="tx1"/>
                </a:solidFill>
                <a:effectLst/>
                <a:latin typeface="+mn-lt"/>
                <a:ea typeface="+mn-ea"/>
                <a:cs typeface="+mn-cs"/>
              </a:rPr>
              <a:t> per </a:t>
            </a:r>
            <a:r>
              <a:rPr lang="fr-BE" sz="1200" b="0" i="0" kern="1200" err="1">
                <a:solidFill>
                  <a:schemeClr val="tx1"/>
                </a:solidFill>
                <a:effectLst/>
                <a:latin typeface="+mn-lt"/>
                <a:ea typeface="+mn-ea"/>
                <a:cs typeface="+mn-cs"/>
              </a:rPr>
              <a:t>maand</a:t>
            </a:r>
            <a:r>
              <a:rPr lang="fr-BE" sz="1200" b="0" i="0" kern="1200">
                <a:solidFill>
                  <a:schemeClr val="tx1"/>
                </a:solidFill>
                <a:effectLst/>
                <a:latin typeface="+mn-lt"/>
                <a:ea typeface="+mn-ea"/>
                <a:cs typeface="+mn-cs"/>
              </a:rPr>
              <a:t> </a:t>
            </a:r>
            <a:r>
              <a:rPr lang="fr-BE" sz="1200" b="0" i="0" kern="1200" err="1">
                <a:solidFill>
                  <a:schemeClr val="tx1"/>
                </a:solidFill>
                <a:effectLst/>
                <a:latin typeface="+mn-lt"/>
                <a:ea typeface="+mn-ea"/>
                <a:cs typeface="+mn-cs"/>
              </a:rPr>
              <a:t>voor</a:t>
            </a:r>
            <a:r>
              <a:rPr lang="fr-BE" sz="1200" b="0" i="0" kern="1200">
                <a:solidFill>
                  <a:schemeClr val="tx1"/>
                </a:solidFill>
                <a:effectLst/>
                <a:latin typeface="+mn-lt"/>
                <a:ea typeface="+mn-ea"/>
                <a:cs typeface="+mn-cs"/>
              </a:rPr>
              <a:t> </a:t>
            </a:r>
            <a:r>
              <a:rPr lang="fr-BE" sz="1200" b="0" i="0" kern="1200" err="1">
                <a:solidFill>
                  <a:schemeClr val="tx1"/>
                </a:solidFill>
                <a:effectLst/>
                <a:latin typeface="+mn-lt"/>
                <a:ea typeface="+mn-ea"/>
                <a:cs typeface="+mn-cs"/>
              </a:rPr>
              <a:t>een</a:t>
            </a:r>
            <a:r>
              <a:rPr lang="fr-BE" sz="1200" b="0" i="0" kern="1200">
                <a:solidFill>
                  <a:schemeClr val="tx1"/>
                </a:solidFill>
                <a:effectLst/>
                <a:latin typeface="+mn-lt"/>
                <a:ea typeface="+mn-ea"/>
                <a:cs typeface="+mn-cs"/>
              </a:rPr>
              <a:t> </a:t>
            </a:r>
            <a:r>
              <a:rPr lang="fr-BE" err="1"/>
              <a:t>voltijdse</a:t>
            </a:r>
            <a:r>
              <a:rPr lang="fr-BE"/>
              <a:t> job</a:t>
            </a:r>
            <a:r>
              <a:rPr lang="fr-BE" sz="1200" b="0" i="0" kern="1200">
                <a:solidFill>
                  <a:schemeClr val="tx1"/>
                </a:solidFill>
                <a:effectLst/>
                <a:latin typeface="+mn-lt"/>
                <a:ea typeface="+mn-ea"/>
                <a:cs typeface="+mn-cs"/>
              </a:rPr>
              <a:t>. </a:t>
            </a:r>
            <a:endParaRPr lang="fr-BE"/>
          </a:p>
          <a:p>
            <a:endParaRPr lang="fr-BE"/>
          </a:p>
          <a:p>
            <a:r>
              <a:rPr lang="fr-BE"/>
              <a:t>**</a:t>
            </a:r>
            <a:r>
              <a:rPr lang="fr-BE" err="1"/>
              <a:t>Opgelet</a:t>
            </a:r>
            <a:r>
              <a:rPr lang="fr-BE"/>
              <a:t>: dit </a:t>
            </a:r>
            <a:r>
              <a:rPr lang="fr-BE" err="1"/>
              <a:t>bedrag</a:t>
            </a:r>
            <a:r>
              <a:rPr lang="fr-BE"/>
              <a:t> </a:t>
            </a:r>
            <a:r>
              <a:rPr lang="fr-BE" err="1"/>
              <a:t>wijzigt</a:t>
            </a:r>
            <a:r>
              <a:rPr lang="fr-BE"/>
              <a:t> </a:t>
            </a:r>
            <a:r>
              <a:rPr lang="fr-BE" err="1"/>
              <a:t>regelmatig</a:t>
            </a:r>
            <a:r>
              <a:rPr lang="fr-BE"/>
              <a:t>. Check </a:t>
            </a:r>
            <a:r>
              <a:rPr lang="fr-BE" err="1"/>
              <a:t>nog</a:t>
            </a:r>
            <a:r>
              <a:rPr lang="fr-BE"/>
              <a:t> </a:t>
            </a:r>
            <a:r>
              <a:rPr lang="fr-BE" err="1"/>
              <a:t>even</a:t>
            </a:r>
            <a:r>
              <a:rPr lang="fr-BE"/>
              <a:t> </a:t>
            </a:r>
            <a:r>
              <a:rPr lang="fr-BE" err="1"/>
              <a:t>voor</a:t>
            </a:r>
            <a:r>
              <a:rPr lang="fr-BE"/>
              <a:t> de </a:t>
            </a:r>
            <a:r>
              <a:rPr lang="fr-BE" err="1"/>
              <a:t>opleiding</a:t>
            </a:r>
            <a:r>
              <a:rPr lang="fr-BE"/>
              <a:t>. **</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45</a:t>
            </a:fld>
            <a:endParaRPr lang="fr-BE"/>
          </a:p>
        </p:txBody>
      </p:sp>
    </p:spTree>
    <p:extLst>
      <p:ext uri="{BB962C8B-B14F-4D97-AF65-F5344CB8AC3E}">
        <p14:creationId xmlns:p14="http://schemas.microsoft.com/office/powerpoint/2010/main" val="34035865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In </a:t>
            </a:r>
            <a:r>
              <a:rPr lang="fr-BE" err="1"/>
              <a:t>België</a:t>
            </a:r>
            <a:r>
              <a:rPr lang="fr-BE"/>
              <a:t> </a:t>
            </a:r>
            <a:r>
              <a:rPr lang="fr-BE" err="1"/>
              <a:t>is</a:t>
            </a:r>
            <a:r>
              <a:rPr lang="fr-BE"/>
              <a:t> het </a:t>
            </a:r>
            <a:r>
              <a:rPr lang="fr-BE" err="1"/>
              <a:t>verboden</a:t>
            </a:r>
            <a:r>
              <a:rPr lang="fr-BE"/>
              <a:t> om het </a:t>
            </a:r>
            <a:r>
              <a:rPr lang="fr-BE" err="1"/>
              <a:t>loon</a:t>
            </a:r>
            <a:r>
              <a:rPr lang="fr-BE"/>
              <a:t> cash </a:t>
            </a:r>
            <a:r>
              <a:rPr lang="fr-BE" err="1"/>
              <a:t>uit</a:t>
            </a:r>
            <a:r>
              <a:rPr lang="fr-BE"/>
              <a:t> te </a:t>
            </a:r>
            <a:r>
              <a:rPr lang="fr-BE" err="1"/>
              <a:t>betalen</a:t>
            </a:r>
            <a:r>
              <a:rPr lang="fr-BE"/>
              <a:t>. Het </a:t>
            </a:r>
            <a:r>
              <a:rPr lang="fr-BE" err="1"/>
              <a:t>is</a:t>
            </a:r>
            <a:r>
              <a:rPr lang="fr-BE"/>
              <a:t> dus </a:t>
            </a:r>
            <a:r>
              <a:rPr lang="fr-BE" err="1"/>
              <a:t>absoluut</a:t>
            </a:r>
            <a:r>
              <a:rPr lang="fr-BE"/>
              <a:t> </a:t>
            </a:r>
            <a:r>
              <a:rPr lang="fr-BE" err="1"/>
              <a:t>nodig</a:t>
            </a:r>
            <a:r>
              <a:rPr lang="fr-BE"/>
              <a:t> om </a:t>
            </a:r>
            <a:r>
              <a:rPr lang="fr-BE" err="1"/>
              <a:t>een</a:t>
            </a:r>
            <a:r>
              <a:rPr lang="fr-BE"/>
              <a:t> </a:t>
            </a:r>
            <a:r>
              <a:rPr lang="fr-BE" err="1"/>
              <a:t>Belgische</a:t>
            </a:r>
            <a:r>
              <a:rPr lang="fr-BE"/>
              <a:t> </a:t>
            </a:r>
            <a:r>
              <a:rPr lang="fr-BE" err="1"/>
              <a:t>bankrekening</a:t>
            </a:r>
            <a:r>
              <a:rPr lang="fr-BE"/>
              <a:t> te </a:t>
            </a:r>
            <a:r>
              <a:rPr lang="fr-BE" err="1"/>
              <a:t>openen</a:t>
            </a:r>
            <a:r>
              <a:rPr lang="fr-BE"/>
              <a:t> </a:t>
            </a:r>
            <a:r>
              <a:rPr lang="fr-BE" err="1"/>
              <a:t>zodat</a:t>
            </a:r>
            <a:r>
              <a:rPr lang="fr-BE"/>
              <a:t> het </a:t>
            </a:r>
            <a:r>
              <a:rPr lang="fr-BE" err="1"/>
              <a:t>salaris</a:t>
            </a:r>
            <a:r>
              <a:rPr lang="fr-BE"/>
              <a:t> </a:t>
            </a:r>
            <a:r>
              <a:rPr lang="fr-BE" err="1"/>
              <a:t>hierop</a:t>
            </a:r>
            <a:r>
              <a:rPr lang="fr-BE"/>
              <a:t> </a:t>
            </a:r>
            <a:r>
              <a:rPr lang="fr-BE" err="1"/>
              <a:t>gestort</a:t>
            </a:r>
            <a:r>
              <a:rPr lang="fr-BE"/>
              <a:t> kan </a:t>
            </a:r>
            <a:r>
              <a:rPr lang="fr-BE" err="1"/>
              <a:t>worden</a:t>
            </a:r>
            <a:r>
              <a:rPr lang="fr-BE"/>
              <a:t>. </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47</a:t>
            </a:fld>
            <a:endParaRPr lang="fr-BE"/>
          </a:p>
        </p:txBody>
      </p:sp>
    </p:spTree>
    <p:extLst>
      <p:ext uri="{BB962C8B-B14F-4D97-AF65-F5344CB8AC3E}">
        <p14:creationId xmlns:p14="http://schemas.microsoft.com/office/powerpoint/2010/main" val="34688217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E2E6C-901F-5C94-3EC4-4FEEC1416A9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7752FC3-FBBF-12F4-B2DE-8B4AE0D0DF6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50E4758-2890-1656-1B4E-FEC01412FF79}"/>
              </a:ext>
            </a:extLst>
          </p:cNvPr>
          <p:cNvSpPr>
            <a:spLocks noGrp="1"/>
          </p:cNvSpPr>
          <p:nvPr>
            <p:ph type="body" idx="1"/>
          </p:nvPr>
        </p:nvSpPr>
        <p:spPr/>
        <p:txBody>
          <a:bodyPr/>
          <a:lstStyle/>
          <a:p>
            <a:r>
              <a:rPr lang="fr-BE"/>
              <a:t>Het </a:t>
            </a:r>
            <a:r>
              <a:rPr lang="fr-BE" err="1"/>
              <a:t>maandelijks</a:t>
            </a:r>
            <a:r>
              <a:rPr lang="fr-BE"/>
              <a:t> </a:t>
            </a:r>
            <a:r>
              <a:rPr lang="fr-BE" err="1"/>
              <a:t>loon</a:t>
            </a:r>
            <a:r>
              <a:rPr lang="fr-BE"/>
              <a:t> </a:t>
            </a:r>
            <a:r>
              <a:rPr lang="fr-BE" err="1"/>
              <a:t>staat</a:t>
            </a:r>
            <a:r>
              <a:rPr lang="fr-BE"/>
              <a:t> </a:t>
            </a:r>
            <a:r>
              <a:rPr lang="fr-BE" err="1"/>
              <a:t>vermeld</a:t>
            </a:r>
            <a:r>
              <a:rPr lang="fr-BE"/>
              <a:t> in het </a:t>
            </a:r>
            <a:r>
              <a:rPr lang="fr-BE" err="1"/>
              <a:t>contract</a:t>
            </a:r>
            <a:r>
              <a:rPr lang="fr-BE"/>
              <a:t>, en </a:t>
            </a:r>
            <a:r>
              <a:rPr lang="fr-BE" err="1"/>
              <a:t>moet</a:t>
            </a:r>
            <a:r>
              <a:rPr lang="fr-BE"/>
              <a:t> elke maand </a:t>
            </a:r>
            <a:r>
              <a:rPr lang="fr-BE" err="1"/>
              <a:t>gestort</a:t>
            </a:r>
            <a:r>
              <a:rPr lang="fr-BE"/>
              <a:t> </a:t>
            </a:r>
            <a:r>
              <a:rPr lang="fr-BE" err="1"/>
              <a:t>worden</a:t>
            </a:r>
            <a:r>
              <a:rPr lang="fr-BE"/>
              <a:t> </a:t>
            </a:r>
            <a:r>
              <a:rPr lang="fr-BE" err="1"/>
              <a:t>door</a:t>
            </a:r>
            <a:r>
              <a:rPr lang="fr-BE"/>
              <a:t> de </a:t>
            </a:r>
            <a:r>
              <a:rPr lang="fr-BE" err="1"/>
              <a:t>werkgever</a:t>
            </a:r>
            <a:r>
              <a:rPr lang="fr-BE"/>
              <a:t>. </a:t>
            </a:r>
            <a:r>
              <a:rPr lang="fr-BE" err="1"/>
              <a:t>Normaal</a:t>
            </a:r>
            <a:r>
              <a:rPr lang="fr-BE"/>
              <a:t> </a:t>
            </a:r>
            <a:r>
              <a:rPr lang="fr-BE" err="1"/>
              <a:t>is</a:t>
            </a:r>
            <a:r>
              <a:rPr lang="fr-BE"/>
              <a:t> dit op het </a:t>
            </a:r>
            <a:r>
              <a:rPr lang="fr-BE" err="1"/>
              <a:t>einde</a:t>
            </a:r>
            <a:r>
              <a:rPr lang="fr-BE"/>
              <a:t> van de </a:t>
            </a:r>
            <a:r>
              <a:rPr lang="fr-BE" err="1"/>
              <a:t>maand</a:t>
            </a:r>
            <a:r>
              <a:rPr lang="fr-BE"/>
              <a:t>. </a:t>
            </a:r>
          </a:p>
        </p:txBody>
      </p:sp>
      <p:sp>
        <p:nvSpPr>
          <p:cNvPr id="4" name="Espace réservé du numéro de diapositive 3">
            <a:extLst>
              <a:ext uri="{FF2B5EF4-FFF2-40B4-BE49-F238E27FC236}">
                <a16:creationId xmlns:a16="http://schemas.microsoft.com/office/drawing/2014/main" id="{0E693D5A-61A8-5BAD-588D-F4676D2CE2D8}"/>
              </a:ext>
            </a:extLst>
          </p:cNvPr>
          <p:cNvSpPr>
            <a:spLocks noGrp="1"/>
          </p:cNvSpPr>
          <p:nvPr>
            <p:ph type="sldNum" sz="quarter" idx="5"/>
          </p:nvPr>
        </p:nvSpPr>
        <p:spPr/>
        <p:txBody>
          <a:bodyPr/>
          <a:lstStyle/>
          <a:p>
            <a:fld id="{956EBCED-93BA-4561-879C-6196E1B11FD8}" type="slidenum">
              <a:rPr lang="fr-BE" smtClean="0"/>
              <a:t>49</a:t>
            </a:fld>
            <a:endParaRPr lang="fr-BE"/>
          </a:p>
        </p:txBody>
      </p:sp>
    </p:spTree>
    <p:extLst>
      <p:ext uri="{BB962C8B-B14F-4D97-AF65-F5344CB8AC3E}">
        <p14:creationId xmlns:p14="http://schemas.microsoft.com/office/powerpoint/2010/main" val="9120732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50</a:t>
            </a:fld>
            <a:endParaRPr lang="fr-BE"/>
          </a:p>
        </p:txBody>
      </p:sp>
    </p:spTree>
    <p:extLst>
      <p:ext uri="{BB962C8B-B14F-4D97-AF65-F5344CB8AC3E}">
        <p14:creationId xmlns:p14="http://schemas.microsoft.com/office/powerpoint/2010/main" val="14419810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D0551-3B38-2A4D-B9CF-5E83904ECAE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45720A5-4F42-D2F6-6B3D-BB6450DCC87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0E5E552-759C-B48A-EE81-BF04DC917543}"/>
              </a:ext>
            </a:extLst>
          </p:cNvPr>
          <p:cNvSpPr>
            <a:spLocks noGrp="1"/>
          </p:cNvSpPr>
          <p:nvPr>
            <p:ph type="body" idx="1"/>
          </p:nvPr>
        </p:nvSpPr>
        <p:spPr/>
        <p:txBody>
          <a:bodyPr/>
          <a:lstStyle/>
          <a:p>
            <a:r>
              <a:rPr lang="nl-BE"/>
              <a:t>Dit kan variëren naargelang de </a:t>
            </a:r>
            <a:r>
              <a:rPr lang="nl-BE" b="1"/>
              <a:t>sector</a:t>
            </a:r>
            <a:r>
              <a:rPr lang="nl-BE"/>
              <a:t> of de geldende </a:t>
            </a:r>
            <a:r>
              <a:rPr lang="nl-BE" b="1"/>
              <a:t>collectieve arbeidsovereenkomsten </a:t>
            </a:r>
            <a:r>
              <a:rPr lang="nl-BE"/>
              <a:t>(sommige bedrijven of sectoren hebben een werkweek van 35, 36 of 40 uur).De w</a:t>
            </a:r>
            <a:r>
              <a:rPr lang="nl-BE" b="1"/>
              <a:t>ettelijke maximumwerkduur</a:t>
            </a:r>
            <a:r>
              <a:rPr lang="nl-BE"/>
              <a:t> bedraagt 38 uur per week (of 8 uur per dag), maar er zijn dus uitzonderingen.</a:t>
            </a:r>
          </a:p>
          <a:p>
            <a:r>
              <a:rPr lang="nl-BE"/>
              <a:t>Bij flexibele werktijden of bijzondere regelingen (zoals ploegendienst of nachtwerk) gelden specifieke regels. Enkele voorbeelden van jobs met onregelmatige werktijden: pakjesbezorger, bakker, schoonmaakmedewerker bij bepaalde bedrijven, chauffeur, enz.</a:t>
            </a:r>
            <a:endParaRPr lang="fr-BE"/>
          </a:p>
          <a:p>
            <a:endParaRPr lang="fr-BE"/>
          </a:p>
        </p:txBody>
      </p:sp>
      <p:sp>
        <p:nvSpPr>
          <p:cNvPr id="4" name="Espace réservé du numéro de diapositive 3">
            <a:extLst>
              <a:ext uri="{FF2B5EF4-FFF2-40B4-BE49-F238E27FC236}">
                <a16:creationId xmlns:a16="http://schemas.microsoft.com/office/drawing/2014/main" id="{8F9E853C-298E-A426-5363-8BA1B4A02FDB}"/>
              </a:ext>
            </a:extLst>
          </p:cNvPr>
          <p:cNvSpPr>
            <a:spLocks noGrp="1"/>
          </p:cNvSpPr>
          <p:nvPr>
            <p:ph type="sldNum" sz="quarter" idx="5"/>
          </p:nvPr>
        </p:nvSpPr>
        <p:spPr/>
        <p:txBody>
          <a:bodyPr/>
          <a:lstStyle/>
          <a:p>
            <a:fld id="{956EBCED-93BA-4561-879C-6196E1B11FD8}" type="slidenum">
              <a:rPr lang="fr-BE" smtClean="0"/>
              <a:t>51</a:t>
            </a:fld>
            <a:endParaRPr lang="fr-BE"/>
          </a:p>
        </p:txBody>
      </p:sp>
    </p:spTree>
    <p:extLst>
      <p:ext uri="{BB962C8B-B14F-4D97-AF65-F5344CB8AC3E}">
        <p14:creationId xmlns:p14="http://schemas.microsoft.com/office/powerpoint/2010/main" val="10427978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52</a:t>
            </a:fld>
            <a:endParaRPr lang="fr-BE"/>
          </a:p>
        </p:txBody>
      </p:sp>
    </p:spTree>
    <p:extLst>
      <p:ext uri="{BB962C8B-B14F-4D97-AF65-F5344CB8AC3E}">
        <p14:creationId xmlns:p14="http://schemas.microsoft.com/office/powerpoint/2010/main" val="30360564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B7447-AC7E-522C-7D06-031B47B6CF8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5E08C72-4008-B8B0-67FF-6D3DD0D1B18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4E88537-DFA5-5955-719F-53D514E726B7}"/>
              </a:ext>
            </a:extLst>
          </p:cNvPr>
          <p:cNvSpPr>
            <a:spLocks noGrp="1"/>
          </p:cNvSpPr>
          <p:nvPr>
            <p:ph type="body" idx="1"/>
          </p:nvPr>
        </p:nvSpPr>
        <p:spPr/>
        <p:txBody>
          <a:bodyPr/>
          <a:lstStyle/>
          <a:p>
            <a:r>
              <a:rPr lang="fr-BE"/>
              <a:t>In </a:t>
            </a:r>
            <a:r>
              <a:rPr lang="fr-BE" err="1"/>
              <a:t>België</a:t>
            </a:r>
            <a:r>
              <a:rPr lang="fr-BE"/>
              <a:t> </a:t>
            </a:r>
            <a:r>
              <a:rPr lang="fr-BE" err="1"/>
              <a:t>zijn</a:t>
            </a:r>
            <a:r>
              <a:rPr lang="fr-BE"/>
              <a:t> je </a:t>
            </a:r>
            <a:r>
              <a:rPr lang="fr-BE" err="1"/>
              <a:t>verlofdagen</a:t>
            </a:r>
            <a:r>
              <a:rPr lang="fr-BE"/>
              <a:t> </a:t>
            </a:r>
            <a:r>
              <a:rPr lang="fr-BE" err="1"/>
              <a:t>betaald</a:t>
            </a:r>
            <a:r>
              <a:rPr lang="fr-BE"/>
              <a:t>.</a:t>
            </a:r>
          </a:p>
          <a:p>
            <a:endParaRPr lang="fr-BE"/>
          </a:p>
          <a:p>
            <a:r>
              <a:rPr lang="fr-BE"/>
              <a:t>Het </a:t>
            </a:r>
            <a:r>
              <a:rPr lang="fr-BE" b="1" err="1"/>
              <a:t>aantal</a:t>
            </a:r>
            <a:r>
              <a:rPr lang="fr-BE" b="1"/>
              <a:t> </a:t>
            </a:r>
            <a:r>
              <a:rPr lang="fr-BE" b="1" err="1"/>
              <a:t>vakantiedagen</a:t>
            </a:r>
            <a:r>
              <a:rPr lang="fr-BE" b="1"/>
              <a:t> </a:t>
            </a:r>
            <a:r>
              <a:rPr lang="fr-BE" err="1"/>
              <a:t>voor</a:t>
            </a:r>
            <a:r>
              <a:rPr lang="fr-BE"/>
              <a:t> </a:t>
            </a:r>
            <a:r>
              <a:rPr lang="fr-BE" err="1"/>
              <a:t>een</a:t>
            </a:r>
            <a:r>
              <a:rPr lang="fr-BE"/>
              <a:t> </a:t>
            </a:r>
            <a:r>
              <a:rPr lang="fr-BE" err="1"/>
              <a:t>voltijdse</a:t>
            </a:r>
            <a:r>
              <a:rPr lang="fr-BE"/>
              <a:t> </a:t>
            </a:r>
            <a:r>
              <a:rPr lang="fr-BE" err="1"/>
              <a:t>werknemer</a:t>
            </a:r>
            <a:r>
              <a:rPr lang="fr-BE"/>
              <a:t> </a:t>
            </a:r>
            <a:r>
              <a:rPr lang="fr-BE" err="1"/>
              <a:t>hangt</a:t>
            </a:r>
            <a:r>
              <a:rPr lang="fr-BE"/>
              <a:t> </a:t>
            </a:r>
            <a:r>
              <a:rPr lang="fr-BE" err="1"/>
              <a:t>af</a:t>
            </a:r>
            <a:r>
              <a:rPr lang="fr-BE"/>
              <a:t> van </a:t>
            </a:r>
            <a:r>
              <a:rPr lang="fr-BE" err="1"/>
              <a:t>een</a:t>
            </a:r>
            <a:r>
              <a:rPr lang="fr-BE"/>
              <a:t> </a:t>
            </a:r>
            <a:r>
              <a:rPr lang="fr-BE" err="1"/>
              <a:t>aantal</a:t>
            </a:r>
            <a:r>
              <a:rPr lang="fr-BE"/>
              <a:t> </a:t>
            </a:r>
            <a:r>
              <a:rPr lang="fr-BE" err="1"/>
              <a:t>zaken</a:t>
            </a:r>
            <a:r>
              <a:rPr lang="fr-BE"/>
              <a:t>, </a:t>
            </a:r>
            <a:r>
              <a:rPr lang="fr-BE" err="1"/>
              <a:t>vooral</a:t>
            </a:r>
            <a:r>
              <a:rPr lang="fr-BE"/>
              <a:t> van de </a:t>
            </a:r>
            <a:r>
              <a:rPr lang="fr-BE" b="1" err="1"/>
              <a:t>sector</a:t>
            </a:r>
            <a:r>
              <a:rPr lang="fr-BE" b="1"/>
              <a:t> (</a:t>
            </a:r>
            <a:r>
              <a:rPr lang="fr-BE" b="1" err="1"/>
              <a:t>publiek</a:t>
            </a:r>
            <a:r>
              <a:rPr lang="fr-BE" b="1"/>
              <a:t> of privé)</a:t>
            </a:r>
            <a:r>
              <a:rPr lang="fr-BE"/>
              <a:t>, van je </a:t>
            </a:r>
            <a:r>
              <a:rPr lang="fr-BE" b="1" err="1"/>
              <a:t>ancienniteit</a:t>
            </a:r>
            <a:r>
              <a:rPr lang="fr-BE"/>
              <a:t> en van het </a:t>
            </a:r>
            <a:r>
              <a:rPr lang="fr-BE" b="1" err="1"/>
              <a:t>werkregime</a:t>
            </a:r>
            <a:r>
              <a:rPr lang="fr-BE"/>
              <a:t>. In </a:t>
            </a:r>
            <a:r>
              <a:rPr lang="fr-BE" err="1"/>
              <a:t>privebedrijven</a:t>
            </a:r>
            <a:r>
              <a:rPr lang="fr-BE"/>
              <a:t> </a:t>
            </a:r>
            <a:r>
              <a:rPr lang="fr-BE" err="1"/>
              <a:t>heeft</a:t>
            </a:r>
            <a:r>
              <a:rPr lang="fr-BE"/>
              <a:t> </a:t>
            </a:r>
            <a:r>
              <a:rPr lang="fr-BE" err="1"/>
              <a:t>een</a:t>
            </a:r>
            <a:r>
              <a:rPr lang="fr-BE"/>
              <a:t> </a:t>
            </a:r>
            <a:r>
              <a:rPr lang="fr-BE" err="1"/>
              <a:t>voltijdse</a:t>
            </a:r>
            <a:r>
              <a:rPr lang="fr-BE"/>
              <a:t> </a:t>
            </a:r>
            <a:r>
              <a:rPr lang="fr-BE" err="1"/>
              <a:t>werknemer</a:t>
            </a:r>
            <a:r>
              <a:rPr lang="fr-BE"/>
              <a:t> die het </a:t>
            </a:r>
            <a:r>
              <a:rPr lang="fr-BE" err="1"/>
              <a:t>vorige</a:t>
            </a:r>
            <a:r>
              <a:rPr lang="fr-BE"/>
              <a:t> </a:t>
            </a:r>
            <a:r>
              <a:rPr lang="fr-BE" err="1"/>
              <a:t>jaar</a:t>
            </a:r>
            <a:r>
              <a:rPr lang="fr-BE"/>
              <a:t> (</a:t>
            </a:r>
            <a:r>
              <a:rPr lang="fr-BE" err="1"/>
              <a:t>referentiejaar</a:t>
            </a:r>
            <a:r>
              <a:rPr lang="fr-BE"/>
              <a:t>) </a:t>
            </a:r>
            <a:r>
              <a:rPr lang="fr-BE" err="1"/>
              <a:t>een</a:t>
            </a:r>
            <a:r>
              <a:rPr lang="fr-BE"/>
              <a:t> </a:t>
            </a:r>
            <a:r>
              <a:rPr lang="fr-BE" err="1"/>
              <a:t>volledig</a:t>
            </a:r>
            <a:r>
              <a:rPr lang="fr-BE"/>
              <a:t> </a:t>
            </a:r>
            <a:r>
              <a:rPr lang="fr-BE" err="1"/>
              <a:t>jaar</a:t>
            </a:r>
            <a:r>
              <a:rPr lang="fr-BE"/>
              <a:t> </a:t>
            </a:r>
            <a:r>
              <a:rPr lang="fr-BE" err="1"/>
              <a:t>heeft</a:t>
            </a:r>
            <a:r>
              <a:rPr lang="fr-BE"/>
              <a:t> </a:t>
            </a:r>
            <a:r>
              <a:rPr lang="fr-BE" err="1"/>
              <a:t>gewerkt</a:t>
            </a:r>
            <a:r>
              <a:rPr lang="fr-BE"/>
              <a:t> </a:t>
            </a:r>
            <a:r>
              <a:rPr lang="fr-BE" err="1"/>
              <a:t>recht</a:t>
            </a:r>
            <a:r>
              <a:rPr lang="fr-BE"/>
              <a:t> op </a:t>
            </a:r>
            <a:r>
              <a:rPr lang="fr-BE" b="1"/>
              <a:t>vier </a:t>
            </a:r>
            <a:r>
              <a:rPr lang="fr-BE" b="1" err="1"/>
              <a:t>weken</a:t>
            </a:r>
            <a:r>
              <a:rPr lang="fr-BE" b="1"/>
              <a:t> </a:t>
            </a:r>
            <a:r>
              <a:rPr lang="fr-BE" b="1" err="1"/>
              <a:t>betaalde</a:t>
            </a:r>
            <a:r>
              <a:rPr lang="fr-BE" b="1"/>
              <a:t> </a:t>
            </a:r>
            <a:r>
              <a:rPr lang="fr-BE" b="1" err="1"/>
              <a:t>vakantie</a:t>
            </a:r>
            <a:r>
              <a:rPr lang="fr-BE"/>
              <a:t>. Dat </a:t>
            </a:r>
            <a:r>
              <a:rPr lang="fr-BE" err="1"/>
              <a:t>komt</a:t>
            </a:r>
            <a:r>
              <a:rPr lang="fr-BE"/>
              <a:t> </a:t>
            </a:r>
            <a:r>
              <a:rPr lang="fr-BE" err="1"/>
              <a:t>overeen</a:t>
            </a:r>
            <a:r>
              <a:rPr lang="fr-BE"/>
              <a:t> met 20 </a:t>
            </a:r>
            <a:r>
              <a:rPr lang="fr-BE" err="1"/>
              <a:t>werkdagen</a:t>
            </a:r>
            <a:r>
              <a:rPr lang="fr-BE"/>
              <a:t>, </a:t>
            </a:r>
            <a:r>
              <a:rPr lang="fr-BE" err="1"/>
              <a:t>als</a:t>
            </a:r>
            <a:r>
              <a:rPr lang="fr-BE"/>
              <a:t> je 5dagen/</a:t>
            </a:r>
            <a:r>
              <a:rPr lang="fr-BE" err="1"/>
              <a:t>week</a:t>
            </a:r>
            <a:r>
              <a:rPr lang="fr-BE"/>
              <a:t> </a:t>
            </a:r>
            <a:r>
              <a:rPr lang="fr-BE" err="1"/>
              <a:t>werkt</a:t>
            </a:r>
            <a:r>
              <a:rPr lang="fr-BE"/>
              <a:t>. </a:t>
            </a:r>
          </a:p>
          <a:p>
            <a:r>
              <a:rPr lang="fr-BE" err="1"/>
              <a:t>Sommige</a:t>
            </a:r>
            <a:r>
              <a:rPr lang="fr-BE"/>
              <a:t> </a:t>
            </a:r>
            <a:r>
              <a:rPr lang="fr-BE" err="1"/>
              <a:t>sectoren</a:t>
            </a:r>
            <a:r>
              <a:rPr lang="fr-BE"/>
              <a:t> of </a:t>
            </a:r>
            <a:r>
              <a:rPr lang="fr-BE" err="1"/>
              <a:t>werkgevers</a:t>
            </a:r>
            <a:r>
              <a:rPr lang="fr-BE"/>
              <a:t> </a:t>
            </a:r>
            <a:r>
              <a:rPr lang="fr-BE" err="1"/>
              <a:t>geven</a:t>
            </a:r>
            <a:r>
              <a:rPr lang="fr-BE"/>
              <a:t> extra </a:t>
            </a:r>
            <a:r>
              <a:rPr lang="fr-BE" err="1"/>
              <a:t>dagen</a:t>
            </a:r>
            <a:r>
              <a:rPr lang="fr-BE"/>
              <a:t>. Er </a:t>
            </a:r>
            <a:r>
              <a:rPr lang="fr-BE" err="1"/>
              <a:t>zijn</a:t>
            </a:r>
            <a:r>
              <a:rPr lang="fr-BE"/>
              <a:t> </a:t>
            </a:r>
            <a:r>
              <a:rPr lang="fr-BE" err="1"/>
              <a:t>ook</a:t>
            </a:r>
            <a:r>
              <a:rPr lang="fr-BE"/>
              <a:t> </a:t>
            </a:r>
            <a:r>
              <a:rPr lang="fr-BE" err="1"/>
              <a:t>nog</a:t>
            </a:r>
            <a:r>
              <a:rPr lang="fr-BE"/>
              <a:t> </a:t>
            </a:r>
            <a:r>
              <a:rPr lang="fr-BE" err="1"/>
              <a:t>officiële</a:t>
            </a:r>
            <a:r>
              <a:rPr lang="fr-BE"/>
              <a:t> </a:t>
            </a:r>
            <a:r>
              <a:rPr lang="fr-BE" err="1"/>
              <a:t>feestdagen</a:t>
            </a:r>
            <a:r>
              <a:rPr lang="fr-BE"/>
              <a:t>. </a:t>
            </a:r>
            <a:r>
              <a:rPr lang="fr-BE" b="0"/>
              <a:t> </a:t>
            </a:r>
          </a:p>
        </p:txBody>
      </p:sp>
      <p:sp>
        <p:nvSpPr>
          <p:cNvPr id="4" name="Espace réservé du numéro de diapositive 3">
            <a:extLst>
              <a:ext uri="{FF2B5EF4-FFF2-40B4-BE49-F238E27FC236}">
                <a16:creationId xmlns:a16="http://schemas.microsoft.com/office/drawing/2014/main" id="{97A4C22B-511B-5FA8-F81B-F6321F510AE0}"/>
              </a:ext>
            </a:extLst>
          </p:cNvPr>
          <p:cNvSpPr>
            <a:spLocks noGrp="1"/>
          </p:cNvSpPr>
          <p:nvPr>
            <p:ph type="sldNum" sz="quarter" idx="5"/>
          </p:nvPr>
        </p:nvSpPr>
        <p:spPr/>
        <p:txBody>
          <a:bodyPr/>
          <a:lstStyle/>
          <a:p>
            <a:fld id="{956EBCED-93BA-4561-879C-6196E1B11FD8}" type="slidenum">
              <a:rPr lang="fr-BE" smtClean="0"/>
              <a:t>53</a:t>
            </a:fld>
            <a:endParaRPr lang="fr-BE"/>
          </a:p>
        </p:txBody>
      </p:sp>
    </p:spTree>
    <p:extLst>
      <p:ext uri="{BB962C8B-B14F-4D97-AF65-F5344CB8AC3E}">
        <p14:creationId xmlns:p14="http://schemas.microsoft.com/office/powerpoint/2010/main" val="1979956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atin typeface="Calibri"/>
                <a:ea typeface="Calibri"/>
                <a:cs typeface="Calibri"/>
              </a:rPr>
              <a:t>Op basis van </a:t>
            </a:r>
            <a:r>
              <a:rPr lang="en-US" err="1">
                <a:latin typeface="Calibri"/>
                <a:ea typeface="Calibri"/>
                <a:cs typeface="Calibri"/>
              </a:rPr>
              <a:t>deze</a:t>
            </a:r>
            <a:r>
              <a:rPr lang="en-US">
                <a:latin typeface="Calibri"/>
                <a:ea typeface="Calibri"/>
                <a:cs typeface="Calibri"/>
              </a:rPr>
              <a:t> info, </a:t>
            </a:r>
            <a:r>
              <a:rPr lang="en-US" err="1">
                <a:latin typeface="Calibri"/>
                <a:ea typeface="Calibri"/>
                <a:cs typeface="Calibri"/>
              </a:rPr>
              <a:t>denk</a:t>
            </a:r>
            <a:r>
              <a:rPr lang="en-US">
                <a:latin typeface="Calibri"/>
                <a:ea typeface="Calibri"/>
                <a:cs typeface="Calibri"/>
              </a:rPr>
              <a:t> je </a:t>
            </a:r>
            <a:r>
              <a:rPr lang="en-US" err="1">
                <a:latin typeface="Calibri"/>
                <a:ea typeface="Calibri"/>
                <a:cs typeface="Calibri"/>
              </a:rPr>
              <a:t>dat</a:t>
            </a:r>
            <a:r>
              <a:rPr lang="en-US">
                <a:latin typeface="Calibri"/>
                <a:ea typeface="Calibri"/>
                <a:cs typeface="Calibri"/>
              </a:rPr>
              <a:t> Malika in </a:t>
            </a:r>
            <a:r>
              <a:rPr lang="en-US" err="1">
                <a:latin typeface="Calibri"/>
                <a:ea typeface="Calibri"/>
                <a:cs typeface="Calibri"/>
              </a:rPr>
              <a:t>België</a:t>
            </a:r>
            <a:r>
              <a:rPr lang="en-US">
                <a:latin typeface="Calibri"/>
                <a:ea typeface="Calibri"/>
                <a:cs typeface="Calibri"/>
              </a:rPr>
              <a:t> mag </a:t>
            </a:r>
            <a:r>
              <a:rPr lang="en-US" err="1">
                <a:latin typeface="Calibri"/>
                <a:ea typeface="Calibri"/>
                <a:cs typeface="Calibri"/>
              </a:rPr>
              <a:t>werken</a:t>
            </a:r>
            <a:r>
              <a:rPr lang="en-US">
                <a:latin typeface="Calibri"/>
                <a:ea typeface="Calibri"/>
                <a:cs typeface="Calibri"/>
              </a:rPr>
              <a:t>?  </a:t>
            </a:r>
          </a:p>
          <a:p>
            <a:r>
              <a:rPr lang="en-US">
                <a:latin typeface="Calibri"/>
                <a:ea typeface="Calibri"/>
                <a:cs typeface="Calibri"/>
              </a:rPr>
              <a:t>*</a:t>
            </a:r>
            <a:r>
              <a:rPr lang="en-US" err="1">
                <a:latin typeface="Calibri"/>
                <a:ea typeface="Calibri"/>
                <a:cs typeface="Calibri"/>
              </a:rPr>
              <a:t>Klik</a:t>
            </a:r>
            <a:r>
              <a:rPr lang="en-US">
                <a:latin typeface="Calibri"/>
                <a:ea typeface="Calibri"/>
                <a:cs typeface="Calibri"/>
              </a:rPr>
              <a:t> op het </a:t>
            </a:r>
            <a:r>
              <a:rPr lang="en-US" err="1">
                <a:latin typeface="Calibri"/>
                <a:ea typeface="Calibri"/>
                <a:cs typeface="Calibri"/>
              </a:rPr>
              <a:t>goede</a:t>
            </a:r>
            <a:r>
              <a:rPr lang="en-US">
                <a:latin typeface="Calibri"/>
                <a:ea typeface="Calibri"/>
                <a:cs typeface="Calibri"/>
              </a:rPr>
              <a:t> </a:t>
            </a:r>
            <a:r>
              <a:rPr lang="en-US" err="1">
                <a:latin typeface="Calibri"/>
                <a:ea typeface="Calibri"/>
                <a:cs typeface="Calibri"/>
              </a:rPr>
              <a:t>antwoord</a:t>
            </a:r>
            <a:r>
              <a:rPr lang="en-US">
                <a:latin typeface="Calibri"/>
                <a:ea typeface="Calibri"/>
                <a:cs typeface="Calibri"/>
              </a:rPr>
              <a:t> met de </a:t>
            </a:r>
            <a:r>
              <a:rPr lang="en-US" err="1">
                <a:latin typeface="Calibri"/>
                <a:ea typeface="Calibri"/>
                <a:cs typeface="Calibri"/>
              </a:rPr>
              <a:t>muis</a:t>
            </a:r>
            <a:r>
              <a:rPr lang="en-US">
                <a:latin typeface="Calibri"/>
                <a:ea typeface="Calibri"/>
                <a:cs typeface="Calibri"/>
              </a:rPr>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5</a:t>
            </a:fld>
            <a:endParaRPr lang="fr-BE"/>
          </a:p>
        </p:txBody>
      </p:sp>
    </p:spTree>
    <p:extLst>
      <p:ext uri="{BB962C8B-B14F-4D97-AF65-F5344CB8AC3E}">
        <p14:creationId xmlns:p14="http://schemas.microsoft.com/office/powerpoint/2010/main" val="19344740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54</a:t>
            </a:fld>
            <a:endParaRPr lang="fr-BE"/>
          </a:p>
        </p:txBody>
      </p:sp>
    </p:spTree>
    <p:extLst>
      <p:ext uri="{BB962C8B-B14F-4D97-AF65-F5344CB8AC3E}">
        <p14:creationId xmlns:p14="http://schemas.microsoft.com/office/powerpoint/2010/main" val="18906638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F558E-F533-E704-D117-D0BADF53BFF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FC05936-0E12-186A-37A3-6E66B5D48E5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D6AAB59-7EE5-978F-A9B7-232463CC8D0C}"/>
              </a:ext>
            </a:extLst>
          </p:cNvPr>
          <p:cNvSpPr>
            <a:spLocks noGrp="1"/>
          </p:cNvSpPr>
          <p:nvPr>
            <p:ph type="body" idx="1"/>
          </p:nvPr>
        </p:nvSpPr>
        <p:spPr/>
        <p:txBody>
          <a:bodyPr/>
          <a:lstStyle/>
          <a:p>
            <a:r>
              <a:rPr lang="nl-BE" sz="1200" b="0" i="0" kern="1200">
                <a:solidFill>
                  <a:schemeClr val="tx1"/>
                </a:solidFill>
                <a:effectLst/>
                <a:latin typeface="+mn-lt"/>
                <a:ea typeface="+mn-ea"/>
                <a:cs typeface="+mn-cs"/>
              </a:rPr>
              <a:t>Als je een arbeidsongeval hebt, hoef je niets te betalen voor de medische kosten. Als een arts vaststelt dat je arbeidsongeschikt bent, kan het zijn dat je tijdens de herstelperiode niet mag werken. In dat geval ontvang je een arbeidsongeschiktheidsuitkering. </a:t>
            </a:r>
            <a:endParaRPr lang="fr-BE"/>
          </a:p>
        </p:txBody>
      </p:sp>
      <p:sp>
        <p:nvSpPr>
          <p:cNvPr id="4" name="Espace réservé du numéro de diapositive 3">
            <a:extLst>
              <a:ext uri="{FF2B5EF4-FFF2-40B4-BE49-F238E27FC236}">
                <a16:creationId xmlns:a16="http://schemas.microsoft.com/office/drawing/2014/main" id="{C971C2AA-8432-EFF1-5661-86AD8E9397DB}"/>
              </a:ext>
            </a:extLst>
          </p:cNvPr>
          <p:cNvSpPr>
            <a:spLocks noGrp="1"/>
          </p:cNvSpPr>
          <p:nvPr>
            <p:ph type="sldNum" sz="quarter" idx="5"/>
          </p:nvPr>
        </p:nvSpPr>
        <p:spPr/>
        <p:txBody>
          <a:bodyPr/>
          <a:lstStyle/>
          <a:p>
            <a:fld id="{956EBCED-93BA-4561-879C-6196E1B11FD8}" type="slidenum">
              <a:rPr lang="fr-BE" smtClean="0"/>
              <a:t>55</a:t>
            </a:fld>
            <a:endParaRPr lang="fr-BE"/>
          </a:p>
        </p:txBody>
      </p:sp>
    </p:spTree>
    <p:extLst>
      <p:ext uri="{BB962C8B-B14F-4D97-AF65-F5344CB8AC3E}">
        <p14:creationId xmlns:p14="http://schemas.microsoft.com/office/powerpoint/2010/main" val="24458660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56</a:t>
            </a:fld>
            <a:endParaRPr lang="fr-BE"/>
          </a:p>
        </p:txBody>
      </p:sp>
    </p:spTree>
    <p:extLst>
      <p:ext uri="{BB962C8B-B14F-4D97-AF65-F5344CB8AC3E}">
        <p14:creationId xmlns:p14="http://schemas.microsoft.com/office/powerpoint/2010/main" val="409047362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8C14E-6B88-F447-BE47-D5D65CA09DC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3B8DCE-FA5F-3D62-3B46-95DC729F918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E555CD7-727F-C828-75E8-31C9AEED226D}"/>
              </a:ext>
            </a:extLst>
          </p:cNvPr>
          <p:cNvSpPr>
            <a:spLocks noGrp="1"/>
          </p:cNvSpPr>
          <p:nvPr>
            <p:ph type="body" idx="1"/>
          </p:nvPr>
        </p:nvSpPr>
        <p:spPr/>
        <p:txBody>
          <a:bodyPr/>
          <a:lstStyle/>
          <a:p>
            <a:r>
              <a:rPr lang="fr-BE">
                <a:solidFill>
                  <a:srgbClr val="000000"/>
                </a:solidFill>
              </a:rPr>
              <a:t>Tot en met 31 </a:t>
            </a:r>
            <a:r>
              <a:rPr lang="fr-BE" err="1">
                <a:solidFill>
                  <a:srgbClr val="000000"/>
                </a:solidFill>
              </a:rPr>
              <a:t>mei</a:t>
            </a:r>
            <a:r>
              <a:rPr lang="fr-BE">
                <a:solidFill>
                  <a:srgbClr val="000000"/>
                </a:solidFill>
              </a:rPr>
              <a:t> 2026 </a:t>
            </a:r>
            <a:r>
              <a:rPr lang="fr-BE" err="1">
                <a:solidFill>
                  <a:srgbClr val="000000"/>
                </a:solidFill>
              </a:rPr>
              <a:t>was</a:t>
            </a:r>
            <a:r>
              <a:rPr lang="fr-BE">
                <a:solidFill>
                  <a:srgbClr val="000000"/>
                </a:solidFill>
              </a:rPr>
              <a:t> </a:t>
            </a:r>
            <a:r>
              <a:rPr lang="fr-BE" err="1">
                <a:solidFill>
                  <a:srgbClr val="000000"/>
                </a:solidFill>
              </a:rPr>
              <a:t>nachtwerk</a:t>
            </a:r>
            <a:r>
              <a:rPr lang="fr-BE">
                <a:solidFill>
                  <a:srgbClr val="000000"/>
                </a:solidFill>
              </a:rPr>
              <a:t> in principe </a:t>
            </a:r>
            <a:r>
              <a:rPr lang="fr-BE" err="1">
                <a:solidFill>
                  <a:srgbClr val="000000"/>
                </a:solidFill>
              </a:rPr>
              <a:t>verboden</a:t>
            </a:r>
            <a:r>
              <a:rPr lang="fr-BE">
                <a:solidFill>
                  <a:srgbClr val="000000"/>
                </a:solidFill>
              </a:rPr>
              <a:t>, maar er </a:t>
            </a:r>
            <a:r>
              <a:rPr lang="fr-BE" err="1">
                <a:solidFill>
                  <a:srgbClr val="000000"/>
                </a:solidFill>
              </a:rPr>
              <a:t>waren</a:t>
            </a:r>
            <a:r>
              <a:rPr lang="fr-BE">
                <a:solidFill>
                  <a:srgbClr val="000000"/>
                </a:solidFill>
              </a:rPr>
              <a:t> </a:t>
            </a:r>
            <a:r>
              <a:rPr lang="fr-BE" err="1">
                <a:solidFill>
                  <a:srgbClr val="000000"/>
                </a:solidFill>
              </a:rPr>
              <a:t>enkele</a:t>
            </a:r>
            <a:r>
              <a:rPr lang="fr-BE">
                <a:solidFill>
                  <a:srgbClr val="000000"/>
                </a:solidFill>
              </a:rPr>
              <a:t> </a:t>
            </a:r>
            <a:r>
              <a:rPr lang="fr-BE" err="1">
                <a:solidFill>
                  <a:srgbClr val="000000"/>
                </a:solidFill>
              </a:rPr>
              <a:t>wettelijke</a:t>
            </a:r>
            <a:r>
              <a:rPr lang="fr-BE">
                <a:solidFill>
                  <a:srgbClr val="000000"/>
                </a:solidFill>
              </a:rPr>
              <a:t> </a:t>
            </a:r>
            <a:r>
              <a:rPr lang="fr-BE" err="1">
                <a:solidFill>
                  <a:srgbClr val="000000"/>
                </a:solidFill>
              </a:rPr>
              <a:t>uitzonderingen</a:t>
            </a:r>
            <a:r>
              <a:rPr lang="fr-BE">
                <a:solidFill>
                  <a:srgbClr val="000000"/>
                </a:solidFill>
              </a:rPr>
              <a:t>. </a:t>
            </a:r>
            <a:endParaRPr lang="en-US"/>
          </a:p>
          <a:p>
            <a:endParaRPr lang="fr-BE"/>
          </a:p>
          <a:p>
            <a:r>
              <a:rPr lang="fr-BE" err="1">
                <a:solidFill>
                  <a:srgbClr val="000000"/>
                </a:solidFill>
              </a:rPr>
              <a:t>Vanaf</a:t>
            </a:r>
            <a:r>
              <a:rPr lang="fr-BE">
                <a:solidFill>
                  <a:srgbClr val="000000"/>
                </a:solidFill>
              </a:rPr>
              <a:t> 1 </a:t>
            </a:r>
            <a:r>
              <a:rPr lang="fr-BE" err="1">
                <a:solidFill>
                  <a:srgbClr val="000000"/>
                </a:solidFill>
              </a:rPr>
              <a:t>juni</a:t>
            </a:r>
            <a:r>
              <a:rPr lang="fr-BE">
                <a:solidFill>
                  <a:srgbClr val="000000"/>
                </a:solidFill>
              </a:rPr>
              <a:t> </a:t>
            </a:r>
            <a:r>
              <a:rPr lang="fr-BE" err="1">
                <a:solidFill>
                  <a:srgbClr val="000000"/>
                </a:solidFill>
              </a:rPr>
              <a:t>is</a:t>
            </a:r>
            <a:r>
              <a:rPr lang="fr-BE">
                <a:solidFill>
                  <a:srgbClr val="000000"/>
                </a:solidFill>
              </a:rPr>
              <a:t>  </a:t>
            </a:r>
            <a:r>
              <a:rPr lang="fr-BE" err="1">
                <a:solidFill>
                  <a:srgbClr val="000000"/>
                </a:solidFill>
              </a:rPr>
              <a:t>nachtwerk</a:t>
            </a:r>
            <a:r>
              <a:rPr lang="fr-BE">
                <a:solidFill>
                  <a:srgbClr val="000000"/>
                </a:solidFill>
              </a:rPr>
              <a:t> in principe </a:t>
            </a:r>
            <a:r>
              <a:rPr lang="fr-BE" err="1">
                <a:solidFill>
                  <a:srgbClr val="000000"/>
                </a:solidFill>
              </a:rPr>
              <a:t>toegestaan</a:t>
            </a:r>
            <a:r>
              <a:rPr lang="fr-BE">
                <a:solidFill>
                  <a:srgbClr val="000000"/>
                </a:solidFill>
              </a:rPr>
              <a:t>. </a:t>
            </a:r>
            <a:r>
              <a:rPr lang="fr-BE" err="1">
                <a:solidFill>
                  <a:srgbClr val="000000"/>
                </a:solidFill>
              </a:rPr>
              <a:t>Nachtwerk</a:t>
            </a:r>
            <a:r>
              <a:rPr lang="fr-BE">
                <a:solidFill>
                  <a:srgbClr val="000000"/>
                </a:solidFill>
              </a:rPr>
              <a:t> </a:t>
            </a:r>
            <a:r>
              <a:rPr lang="fr-BE" err="1">
                <a:solidFill>
                  <a:srgbClr val="000000"/>
                </a:solidFill>
              </a:rPr>
              <a:t>is</a:t>
            </a:r>
            <a:r>
              <a:rPr lang="fr-BE">
                <a:solidFill>
                  <a:srgbClr val="000000"/>
                </a:solidFill>
              </a:rPr>
              <a:t> </a:t>
            </a:r>
            <a:r>
              <a:rPr lang="fr-BE" err="1">
                <a:solidFill>
                  <a:srgbClr val="000000"/>
                </a:solidFill>
              </a:rPr>
              <a:t>werk</a:t>
            </a:r>
            <a:r>
              <a:rPr lang="fr-BE">
                <a:solidFill>
                  <a:srgbClr val="000000"/>
                </a:solidFill>
              </a:rPr>
              <a:t> </a:t>
            </a:r>
            <a:r>
              <a:rPr lang="fr-BE" err="1">
                <a:solidFill>
                  <a:srgbClr val="000000"/>
                </a:solidFill>
              </a:rPr>
              <a:t>dat</a:t>
            </a:r>
            <a:r>
              <a:rPr lang="fr-BE">
                <a:solidFill>
                  <a:srgbClr val="000000"/>
                </a:solidFill>
              </a:rPr>
              <a:t> </a:t>
            </a:r>
            <a:r>
              <a:rPr lang="fr-BE" err="1">
                <a:solidFill>
                  <a:srgbClr val="000000"/>
                </a:solidFill>
              </a:rPr>
              <a:t>wordt</a:t>
            </a:r>
            <a:r>
              <a:rPr lang="fr-BE">
                <a:solidFill>
                  <a:srgbClr val="000000"/>
                </a:solidFill>
              </a:rPr>
              <a:t> </a:t>
            </a:r>
            <a:r>
              <a:rPr lang="fr-BE" err="1">
                <a:solidFill>
                  <a:srgbClr val="000000"/>
                </a:solidFill>
              </a:rPr>
              <a:t>verricht</a:t>
            </a:r>
            <a:r>
              <a:rPr lang="fr-BE">
                <a:solidFill>
                  <a:srgbClr val="000000"/>
                </a:solidFill>
              </a:rPr>
              <a:t> </a:t>
            </a:r>
            <a:r>
              <a:rPr lang="fr-BE" err="1">
                <a:solidFill>
                  <a:srgbClr val="000000"/>
                </a:solidFill>
              </a:rPr>
              <a:t>tussen</a:t>
            </a:r>
            <a:r>
              <a:rPr lang="fr-BE">
                <a:solidFill>
                  <a:srgbClr val="000000"/>
                </a:solidFill>
              </a:rPr>
              <a:t> 20u en 06u, </a:t>
            </a:r>
            <a:r>
              <a:rPr lang="fr-BE" err="1">
                <a:solidFill>
                  <a:srgbClr val="000000"/>
                </a:solidFill>
              </a:rPr>
              <a:t>behalve</a:t>
            </a:r>
            <a:r>
              <a:rPr lang="fr-BE">
                <a:solidFill>
                  <a:srgbClr val="000000"/>
                </a:solidFill>
              </a:rPr>
              <a:t> in de </a:t>
            </a:r>
            <a:r>
              <a:rPr lang="fr-BE" err="1">
                <a:solidFill>
                  <a:srgbClr val="000000"/>
                </a:solidFill>
              </a:rPr>
              <a:t>distributiesector</a:t>
            </a:r>
            <a:r>
              <a:rPr lang="fr-BE">
                <a:solidFill>
                  <a:srgbClr val="000000"/>
                </a:solidFill>
              </a:rPr>
              <a:t>, de e-commerce en </a:t>
            </a:r>
            <a:r>
              <a:rPr lang="fr-BE" err="1">
                <a:solidFill>
                  <a:srgbClr val="000000"/>
                </a:solidFill>
              </a:rPr>
              <a:t>soortgelijke</a:t>
            </a:r>
            <a:r>
              <a:rPr lang="fr-BE">
                <a:solidFill>
                  <a:srgbClr val="000000"/>
                </a:solidFill>
              </a:rPr>
              <a:t> </a:t>
            </a:r>
            <a:r>
              <a:rPr lang="fr-BE" err="1">
                <a:solidFill>
                  <a:srgbClr val="000000"/>
                </a:solidFill>
              </a:rPr>
              <a:t>sectoren</a:t>
            </a:r>
            <a:r>
              <a:rPr lang="fr-BE">
                <a:solidFill>
                  <a:srgbClr val="000000"/>
                </a:solidFill>
              </a:rPr>
              <a:t>, </a:t>
            </a:r>
            <a:r>
              <a:rPr lang="fr-BE" err="1">
                <a:solidFill>
                  <a:srgbClr val="000000"/>
                </a:solidFill>
              </a:rPr>
              <a:t>waar</a:t>
            </a:r>
            <a:r>
              <a:rPr lang="fr-BE">
                <a:solidFill>
                  <a:srgbClr val="000000"/>
                </a:solidFill>
              </a:rPr>
              <a:t> </a:t>
            </a:r>
            <a:r>
              <a:rPr lang="fr-BE" err="1">
                <a:solidFill>
                  <a:srgbClr val="000000"/>
                </a:solidFill>
              </a:rPr>
              <a:t>nachtwerk</a:t>
            </a:r>
            <a:r>
              <a:rPr lang="fr-BE">
                <a:solidFill>
                  <a:srgbClr val="000000"/>
                </a:solidFill>
              </a:rPr>
              <a:t> </a:t>
            </a:r>
            <a:r>
              <a:rPr lang="fr-BE" err="1">
                <a:solidFill>
                  <a:srgbClr val="000000"/>
                </a:solidFill>
              </a:rPr>
              <a:t>tussen</a:t>
            </a:r>
            <a:r>
              <a:rPr lang="fr-BE">
                <a:solidFill>
                  <a:srgbClr val="000000"/>
                </a:solidFill>
              </a:rPr>
              <a:t> 23u en 06u </a:t>
            </a:r>
            <a:r>
              <a:rPr lang="fr-BE" err="1">
                <a:solidFill>
                  <a:srgbClr val="000000"/>
                </a:solidFill>
              </a:rPr>
              <a:t>gebeurt</a:t>
            </a:r>
            <a:r>
              <a:rPr lang="fr-BE">
                <a:solidFill>
                  <a:srgbClr val="000000"/>
                </a:solidFill>
              </a:rPr>
              <a:t>. </a:t>
            </a:r>
            <a:endParaRPr lang="fr-BE"/>
          </a:p>
          <a:p>
            <a:endParaRPr lang="fr-BE"/>
          </a:p>
          <a:p>
            <a:endParaRPr lang="fr-BE"/>
          </a:p>
          <a:p>
            <a:endParaRPr lang="fr-BE"/>
          </a:p>
          <a:p>
            <a:endParaRPr lang="fr-BE" i="1"/>
          </a:p>
          <a:p>
            <a:endParaRPr lang="fr-BE"/>
          </a:p>
          <a:p>
            <a:endParaRPr lang="fr-BE">
              <a:solidFill>
                <a:srgbClr val="444444"/>
              </a:solidFill>
            </a:endParaRPr>
          </a:p>
          <a:p>
            <a:endParaRPr lang="fr-BE">
              <a:solidFill>
                <a:srgbClr val="000000"/>
              </a:solidFill>
            </a:endParaRPr>
          </a:p>
        </p:txBody>
      </p:sp>
      <p:sp>
        <p:nvSpPr>
          <p:cNvPr id="4" name="Espace réservé du numéro de diapositive 3">
            <a:extLst>
              <a:ext uri="{FF2B5EF4-FFF2-40B4-BE49-F238E27FC236}">
                <a16:creationId xmlns:a16="http://schemas.microsoft.com/office/drawing/2014/main" id="{88CE405A-5253-8017-B8F5-62E57255B1F1}"/>
              </a:ext>
            </a:extLst>
          </p:cNvPr>
          <p:cNvSpPr>
            <a:spLocks noGrp="1"/>
          </p:cNvSpPr>
          <p:nvPr>
            <p:ph type="sldNum" sz="quarter" idx="5"/>
          </p:nvPr>
        </p:nvSpPr>
        <p:spPr/>
        <p:txBody>
          <a:bodyPr/>
          <a:lstStyle/>
          <a:p>
            <a:fld id="{956EBCED-93BA-4561-879C-6196E1B11FD8}" type="slidenum">
              <a:rPr lang="fr-BE" smtClean="0"/>
              <a:t>57</a:t>
            </a:fld>
            <a:endParaRPr lang="fr-BE"/>
          </a:p>
        </p:txBody>
      </p:sp>
    </p:spTree>
    <p:extLst>
      <p:ext uri="{BB962C8B-B14F-4D97-AF65-F5344CB8AC3E}">
        <p14:creationId xmlns:p14="http://schemas.microsoft.com/office/powerpoint/2010/main" val="35385482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61632-93DE-E637-B6ED-0B6BD2ACEB7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664C208-1B89-9600-1360-87AFB83EAD3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0B504A9-8942-987E-BD0C-D5450E0ED817}"/>
              </a:ext>
            </a:extLst>
          </p:cNvPr>
          <p:cNvSpPr>
            <a:spLocks noGrp="1"/>
          </p:cNvSpPr>
          <p:nvPr>
            <p:ph type="body" idx="1"/>
          </p:nvPr>
        </p:nvSpPr>
        <p:spPr/>
        <p:txBody>
          <a:bodyPr/>
          <a:lstStyle/>
          <a:p>
            <a:endParaRPr lang="fr-BE"/>
          </a:p>
        </p:txBody>
      </p:sp>
      <p:sp>
        <p:nvSpPr>
          <p:cNvPr id="4" name="Espace réservé du numéro de diapositive 3">
            <a:extLst>
              <a:ext uri="{FF2B5EF4-FFF2-40B4-BE49-F238E27FC236}">
                <a16:creationId xmlns:a16="http://schemas.microsoft.com/office/drawing/2014/main" id="{0B14F612-832F-60BD-5AEF-1EC58124DBA8}"/>
              </a:ext>
            </a:extLst>
          </p:cNvPr>
          <p:cNvSpPr>
            <a:spLocks noGrp="1"/>
          </p:cNvSpPr>
          <p:nvPr>
            <p:ph type="sldNum" sz="quarter" idx="5"/>
          </p:nvPr>
        </p:nvSpPr>
        <p:spPr/>
        <p:txBody>
          <a:bodyPr/>
          <a:lstStyle/>
          <a:p>
            <a:fld id="{956EBCED-93BA-4561-879C-6196E1B11FD8}" type="slidenum">
              <a:rPr lang="fr-BE" smtClean="0"/>
              <a:t>58</a:t>
            </a:fld>
            <a:endParaRPr lang="fr-BE"/>
          </a:p>
        </p:txBody>
      </p:sp>
    </p:spTree>
    <p:extLst>
      <p:ext uri="{BB962C8B-B14F-4D97-AF65-F5344CB8AC3E}">
        <p14:creationId xmlns:p14="http://schemas.microsoft.com/office/powerpoint/2010/main" val="291160678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atin typeface="Calibri"/>
                <a:ea typeface="Calibri"/>
                <a:cs typeface="Calibri"/>
              </a:rPr>
              <a:t>Malika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ondertussen</a:t>
            </a:r>
            <a:r>
              <a:rPr lang="en-US">
                <a:latin typeface="Calibri"/>
                <a:ea typeface="Calibri"/>
                <a:cs typeface="Calibri"/>
              </a:rPr>
              <a:t> </a:t>
            </a:r>
            <a:r>
              <a:rPr lang="en-US" err="1">
                <a:latin typeface="Calibri"/>
                <a:ea typeface="Calibri"/>
                <a:cs typeface="Calibri"/>
              </a:rPr>
              <a:t>volgende</a:t>
            </a:r>
            <a:r>
              <a:rPr lang="en-US">
                <a:latin typeface="Calibri"/>
                <a:ea typeface="Calibri"/>
                <a:cs typeface="Calibri"/>
              </a:rPr>
              <a:t> </a:t>
            </a:r>
            <a:r>
              <a:rPr lang="en-US" err="1">
                <a:latin typeface="Calibri"/>
                <a:ea typeface="Calibri"/>
                <a:cs typeface="Calibri"/>
              </a:rPr>
              <a:t>stappen</a:t>
            </a:r>
            <a:r>
              <a:rPr lang="en-US">
                <a:latin typeface="Calibri"/>
                <a:ea typeface="Calibri"/>
                <a:cs typeface="Calibri"/>
              </a:rPr>
              <a:t> </a:t>
            </a:r>
            <a:r>
              <a:rPr lang="en-US" err="1">
                <a:latin typeface="Calibri"/>
                <a:ea typeface="Calibri"/>
                <a:cs typeface="Calibri"/>
              </a:rPr>
              <a:t>gezet</a:t>
            </a:r>
            <a:r>
              <a:rPr lang="en-US">
                <a:latin typeface="Calibri"/>
                <a:ea typeface="Calibri"/>
                <a:cs typeface="Calibri"/>
              </a:rPr>
              <a:t>:</a:t>
            </a:r>
          </a:p>
          <a:p>
            <a:endParaRPr lang="en-US">
              <a:latin typeface="Calibri"/>
              <a:ea typeface="Calibri"/>
              <a:cs typeface="Calibri"/>
            </a:endParaRPr>
          </a:p>
          <a:p>
            <a:pPr marL="171450" indent="-171450">
              <a:buFont typeface="Calibri"/>
              <a:buChar char="-"/>
            </a:pPr>
            <a:r>
              <a:rPr lang="en-US">
                <a:latin typeface="Calibri"/>
                <a:ea typeface="Calibri"/>
                <a:cs typeface="Calibri"/>
              </a:rPr>
              <a:t>Ze </a:t>
            </a:r>
            <a:r>
              <a:rPr lang="en-US" err="1">
                <a:latin typeface="Calibri"/>
                <a:ea typeface="Calibri"/>
                <a:cs typeface="Calibri"/>
              </a:rPr>
              <a:t>weet</a:t>
            </a:r>
            <a:r>
              <a:rPr lang="en-US">
                <a:latin typeface="Calibri"/>
                <a:ea typeface="Calibri"/>
                <a:cs typeface="Calibri"/>
              </a:rPr>
              <a:t> </a:t>
            </a:r>
            <a:r>
              <a:rPr lang="en-US" err="1">
                <a:latin typeface="Calibri"/>
                <a:ea typeface="Calibri"/>
                <a:cs typeface="Calibri"/>
              </a:rPr>
              <a:t>dat</a:t>
            </a:r>
            <a:r>
              <a:rPr lang="en-US">
                <a:latin typeface="Calibri"/>
                <a:ea typeface="Calibri"/>
                <a:cs typeface="Calibri"/>
              </a:rPr>
              <a:t> ze mag </a:t>
            </a:r>
            <a:r>
              <a:rPr lang="en-US" err="1">
                <a:latin typeface="Calibri"/>
                <a:ea typeface="Calibri"/>
                <a:cs typeface="Calibri"/>
              </a:rPr>
              <a:t>werken</a:t>
            </a:r>
            <a:r>
              <a:rPr lang="en-US">
                <a:latin typeface="Calibri"/>
                <a:ea typeface="Calibri"/>
                <a:cs typeface="Calibri"/>
              </a:rPr>
              <a:t> in </a:t>
            </a:r>
            <a:r>
              <a:rPr lang="en-US" err="1">
                <a:latin typeface="Calibri"/>
                <a:ea typeface="Calibri"/>
                <a:cs typeface="Calibri"/>
              </a:rPr>
              <a:t>België</a:t>
            </a:r>
            <a:endParaRPr lang="en-US">
              <a:latin typeface="Calibri"/>
              <a:ea typeface="Calibri"/>
              <a:cs typeface="Calibri"/>
            </a:endParaRPr>
          </a:p>
          <a:p>
            <a:pPr marL="171450" indent="-171450">
              <a:buFont typeface="Calibri"/>
              <a:buChar char="-"/>
            </a:pPr>
            <a:r>
              <a:rPr lang="en-US">
                <a:latin typeface="Calibri"/>
                <a:ea typeface="Calibri"/>
                <a:cs typeface="Calibri"/>
              </a:rPr>
              <a:t>Ze is </a:t>
            </a:r>
            <a:r>
              <a:rPr lang="en-US" err="1">
                <a:latin typeface="Calibri"/>
                <a:ea typeface="Calibri"/>
                <a:cs typeface="Calibri"/>
              </a:rPr>
              <a:t>ingeschreven</a:t>
            </a:r>
            <a:r>
              <a:rPr lang="en-US">
                <a:latin typeface="Calibri"/>
                <a:ea typeface="Calibri"/>
                <a:cs typeface="Calibri"/>
              </a:rPr>
              <a:t> </a:t>
            </a:r>
            <a:r>
              <a:rPr lang="en-US" err="1">
                <a:latin typeface="Calibri"/>
                <a:ea typeface="Calibri"/>
                <a:cs typeface="Calibri"/>
              </a:rPr>
              <a:t>bij</a:t>
            </a:r>
            <a:r>
              <a:rPr lang="en-US">
                <a:latin typeface="Calibri"/>
                <a:ea typeface="Calibri"/>
                <a:cs typeface="Calibri"/>
              </a:rPr>
              <a:t> VDAB</a:t>
            </a: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gezocht</a:t>
            </a:r>
            <a:r>
              <a:rPr lang="en-US">
                <a:latin typeface="Calibri"/>
                <a:ea typeface="Calibri"/>
                <a:cs typeface="Calibri"/>
              </a:rPr>
              <a:t> </a:t>
            </a:r>
            <a:r>
              <a:rPr lang="en-US" err="1">
                <a:latin typeface="Calibri"/>
                <a:ea typeface="Calibri"/>
                <a:cs typeface="Calibri"/>
              </a:rPr>
              <a:t>naar</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job</a:t>
            </a: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haar</a:t>
            </a:r>
            <a:r>
              <a:rPr lang="en-US">
                <a:latin typeface="Calibri"/>
                <a:ea typeface="Calibri"/>
                <a:cs typeface="Calibri"/>
              </a:rPr>
              <a:t> </a:t>
            </a:r>
            <a:r>
              <a:rPr lang="en-US" err="1">
                <a:latin typeface="Calibri"/>
                <a:ea typeface="Calibri"/>
                <a:cs typeface="Calibri"/>
              </a:rPr>
              <a:t>documenten</a:t>
            </a:r>
            <a:r>
              <a:rPr lang="en-US">
                <a:latin typeface="Calibri"/>
                <a:ea typeface="Calibri"/>
                <a:cs typeface="Calibri"/>
              </a:rPr>
              <a:t> om </a:t>
            </a:r>
            <a:r>
              <a:rPr lang="en-US" err="1">
                <a:latin typeface="Calibri"/>
                <a:ea typeface="Calibri"/>
                <a:cs typeface="Calibri"/>
              </a:rPr>
              <a:t>te</a:t>
            </a:r>
            <a:r>
              <a:rPr lang="en-US">
                <a:latin typeface="Calibri"/>
                <a:ea typeface="Calibri"/>
                <a:cs typeface="Calibri"/>
              </a:rPr>
              <a:t> </a:t>
            </a:r>
            <a:r>
              <a:rPr lang="en-US" err="1">
                <a:latin typeface="Calibri"/>
                <a:ea typeface="Calibri"/>
                <a:cs typeface="Calibri"/>
              </a:rPr>
              <a:t>solliciteren</a:t>
            </a:r>
            <a:r>
              <a:rPr lang="en-US">
                <a:latin typeface="Calibri"/>
                <a:ea typeface="Calibri"/>
                <a:cs typeface="Calibri"/>
              </a:rPr>
              <a:t> </a:t>
            </a:r>
          </a:p>
          <a:p>
            <a:pPr marL="171450" indent="-171450">
              <a:buFont typeface="Calibri"/>
              <a:buChar char="-"/>
            </a:pPr>
            <a:r>
              <a:rPr lang="en-US">
                <a:latin typeface="Calibri"/>
                <a:ea typeface="Calibri"/>
                <a:cs typeface="Calibri"/>
              </a:rPr>
              <a:t>Ze heft </a:t>
            </a:r>
            <a:r>
              <a:rPr lang="en-US" err="1">
                <a:latin typeface="Calibri"/>
                <a:ea typeface="Calibri"/>
                <a:cs typeface="Calibri"/>
              </a:rPr>
              <a:t>haar</a:t>
            </a:r>
            <a:r>
              <a:rPr lang="en-US">
                <a:latin typeface="Calibri"/>
                <a:ea typeface="Calibri"/>
                <a:cs typeface="Calibri"/>
              </a:rPr>
              <a:t> </a:t>
            </a:r>
            <a:r>
              <a:rPr lang="en-US" err="1">
                <a:latin typeface="Calibri"/>
                <a:ea typeface="Calibri"/>
                <a:cs typeface="Calibri"/>
              </a:rPr>
              <a:t>sollicitatiegesprek</a:t>
            </a:r>
            <a:r>
              <a:rPr lang="en-US">
                <a:latin typeface="Calibri"/>
                <a:ea typeface="Calibri"/>
                <a:cs typeface="Calibri"/>
              </a:rPr>
              <a:t> </a:t>
            </a:r>
            <a:r>
              <a:rPr lang="en-US" err="1">
                <a:latin typeface="Calibri"/>
                <a:ea typeface="Calibri"/>
                <a:cs typeface="Calibri"/>
              </a:rPr>
              <a:t>gedaan</a:t>
            </a:r>
            <a:endParaRPr lang="en-US">
              <a:latin typeface="Calibri"/>
              <a:ea typeface="Calibri"/>
              <a:cs typeface="Calibri"/>
            </a:endParaRP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haar</a:t>
            </a:r>
            <a:r>
              <a:rPr lang="en-US">
                <a:latin typeface="Calibri"/>
                <a:ea typeface="Calibri"/>
                <a:cs typeface="Calibri"/>
              </a:rPr>
              <a:t> contract </a:t>
            </a:r>
            <a:r>
              <a:rPr lang="en-US" err="1">
                <a:latin typeface="Calibri"/>
                <a:ea typeface="Calibri"/>
                <a:cs typeface="Calibri"/>
              </a:rPr>
              <a:t>nagelezen</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hierbij</a:t>
            </a:r>
            <a:r>
              <a:rPr lang="en-US">
                <a:latin typeface="Calibri"/>
                <a:ea typeface="Calibri"/>
                <a:cs typeface="Calibri"/>
              </a:rPr>
              <a:t> </a:t>
            </a:r>
            <a:r>
              <a:rPr lang="en-US" err="1">
                <a:latin typeface="Calibri"/>
                <a:ea typeface="Calibri"/>
                <a:cs typeface="Calibri"/>
              </a:rPr>
              <a:t>hulp</a:t>
            </a:r>
            <a:r>
              <a:rPr lang="en-US">
                <a:latin typeface="Calibri"/>
                <a:ea typeface="Calibri"/>
                <a:cs typeface="Calibri"/>
              </a:rPr>
              <a:t> </a:t>
            </a:r>
            <a:r>
              <a:rPr lang="en-US" err="1">
                <a:latin typeface="Calibri"/>
                <a:ea typeface="Calibri"/>
                <a:cs typeface="Calibri"/>
              </a:rPr>
              <a:t>gevraagd</a:t>
            </a:r>
            <a:r>
              <a:rPr lang="en-US">
                <a:latin typeface="Calibri"/>
                <a:ea typeface="Calibri"/>
                <a:cs typeface="Calibri"/>
              </a:rPr>
              <a:t>.</a:t>
            </a:r>
          </a:p>
          <a:p>
            <a:pPr marL="171450" indent="-171450">
              <a:buFont typeface="Calibri"/>
              <a:buChar char="-"/>
            </a:pPr>
            <a:endParaRPr lang="en-US">
              <a:latin typeface="Calibri"/>
              <a:ea typeface="Calibri"/>
              <a:cs typeface="Calibri"/>
            </a:endParaRPr>
          </a:p>
          <a:p>
            <a:r>
              <a:rPr lang="en-US">
                <a:latin typeface="Calibri"/>
                <a:ea typeface="Calibri"/>
                <a:cs typeface="Calibri"/>
              </a:rPr>
              <a:t>Ik </a:t>
            </a:r>
            <a:r>
              <a:rPr lang="en-US" err="1">
                <a:latin typeface="Calibri"/>
                <a:ea typeface="Calibri"/>
                <a:cs typeface="Calibri"/>
              </a:rPr>
              <a:t>gooi</a:t>
            </a:r>
            <a:r>
              <a:rPr lang="en-US">
                <a:latin typeface="Calibri"/>
                <a:ea typeface="Calibri"/>
                <a:cs typeface="Calibri"/>
              </a:rPr>
              <a:t> de </a:t>
            </a:r>
            <a:r>
              <a:rPr lang="en-US" err="1">
                <a:latin typeface="Calibri"/>
                <a:ea typeface="Calibri"/>
                <a:cs typeface="Calibri"/>
              </a:rPr>
              <a:t>bal</a:t>
            </a:r>
            <a:r>
              <a:rPr lang="en-US">
                <a:latin typeface="Calibri"/>
                <a:ea typeface="Calibri"/>
                <a:cs typeface="Calibri"/>
              </a:rPr>
              <a:t> nu </a:t>
            </a:r>
            <a:r>
              <a:rPr lang="en-US" err="1">
                <a:latin typeface="Calibri"/>
                <a:ea typeface="Calibri"/>
                <a:cs typeface="Calibri"/>
              </a:rPr>
              <a:t>naar</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volgende</a:t>
            </a:r>
            <a:r>
              <a:rPr lang="en-US">
                <a:latin typeface="Calibri"/>
                <a:ea typeface="Calibri"/>
                <a:cs typeface="Calibri"/>
              </a:rPr>
              <a:t> </a:t>
            </a:r>
            <a:r>
              <a:rPr lang="en-US" err="1">
                <a:latin typeface="Calibri"/>
                <a:ea typeface="Calibri"/>
                <a:cs typeface="Calibri"/>
              </a:rPr>
              <a:t>persoon</a:t>
            </a:r>
            <a:r>
              <a:rPr lang="en-US">
                <a:latin typeface="Calibri"/>
                <a:ea typeface="Calibri"/>
                <a:cs typeface="Calibri"/>
              </a:rPr>
              <a:t>.</a:t>
            </a:r>
            <a:endParaRPr lang="en-US"/>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59</a:t>
            </a:fld>
            <a:endParaRPr lang="fr-BE"/>
          </a:p>
        </p:txBody>
      </p:sp>
    </p:spTree>
    <p:extLst>
      <p:ext uri="{BB962C8B-B14F-4D97-AF65-F5344CB8AC3E}">
        <p14:creationId xmlns:p14="http://schemas.microsoft.com/office/powerpoint/2010/main" val="17830616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60</a:t>
            </a:fld>
            <a:endParaRPr lang="fr-BE"/>
          </a:p>
        </p:txBody>
      </p:sp>
    </p:spTree>
    <p:extLst>
      <p:ext uri="{BB962C8B-B14F-4D97-AF65-F5344CB8AC3E}">
        <p14:creationId xmlns:p14="http://schemas.microsoft.com/office/powerpoint/2010/main" val="7324574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Wat</a:t>
            </a:r>
            <a:r>
              <a:rPr lang="fr-BE" b="0"/>
              <a:t> </a:t>
            </a:r>
            <a:r>
              <a:rPr lang="fr-BE" err="1"/>
              <a:t>zie</a:t>
            </a:r>
            <a:r>
              <a:rPr lang="fr-BE"/>
              <a:t> je op de 4 </a:t>
            </a:r>
            <a:r>
              <a:rPr lang="fr-BE" err="1"/>
              <a:t>afbeeldingen</a:t>
            </a:r>
            <a:r>
              <a:rPr lang="fr-BE"/>
              <a:t>? </a:t>
            </a:r>
            <a:r>
              <a:rPr lang="fr-BE" b="0"/>
              <a:t>*</a:t>
            </a:r>
            <a:r>
              <a:rPr lang="fr-BE" err="1"/>
              <a:t>laat</a:t>
            </a:r>
            <a:r>
              <a:rPr lang="fr-BE"/>
              <a:t> de </a:t>
            </a:r>
            <a:r>
              <a:rPr lang="fr-BE" err="1"/>
              <a:t>deelnemers</a:t>
            </a:r>
            <a:r>
              <a:rPr lang="fr-BE"/>
              <a:t> </a:t>
            </a:r>
            <a:r>
              <a:rPr lang="fr-BE" err="1"/>
              <a:t>raden</a:t>
            </a:r>
            <a:r>
              <a:rPr lang="fr-BE" b="0"/>
              <a:t>*</a:t>
            </a:r>
          </a:p>
          <a:p>
            <a:endParaRPr lang="en-US"/>
          </a:p>
          <a:p>
            <a:endParaRPr lang="en-US"/>
          </a:p>
          <a:p>
            <a:r>
              <a:rPr lang="fr-BE" b="1"/>
              <a:t>1. </a:t>
            </a:r>
            <a:r>
              <a:rPr lang="fr-BE" b="1" err="1"/>
              <a:t>Wettelijke</a:t>
            </a:r>
            <a:r>
              <a:rPr lang="fr-BE" b="1"/>
              <a:t> </a:t>
            </a:r>
            <a:r>
              <a:rPr lang="fr-BE" b="1" err="1"/>
              <a:t>vakantie</a:t>
            </a:r>
            <a:r>
              <a:rPr lang="fr-BE" b="1"/>
              <a:t> (</a:t>
            </a:r>
            <a:r>
              <a:rPr lang="fr-BE" b="1" err="1"/>
              <a:t>jaarlijkse</a:t>
            </a:r>
            <a:r>
              <a:rPr lang="fr-BE" b="1"/>
              <a:t> </a:t>
            </a:r>
            <a:r>
              <a:rPr lang="fr-BE" b="1" err="1"/>
              <a:t>vakantie</a:t>
            </a:r>
            <a:r>
              <a:rPr lang="fr-BE" b="1"/>
              <a:t>)</a:t>
            </a:r>
            <a:endParaRPr lang="fr-BE"/>
          </a:p>
          <a:p>
            <a:r>
              <a:rPr lang="fr-BE"/>
              <a:t>Elke </a:t>
            </a:r>
            <a:r>
              <a:rPr lang="fr-BE" err="1"/>
              <a:t>werknemer</a:t>
            </a:r>
            <a:r>
              <a:rPr lang="fr-BE"/>
              <a:t> </a:t>
            </a:r>
            <a:r>
              <a:rPr lang="fr-BE" err="1"/>
              <a:t>heeft</a:t>
            </a:r>
            <a:r>
              <a:rPr lang="fr-BE"/>
              <a:t> </a:t>
            </a:r>
            <a:r>
              <a:rPr lang="fr-BE" err="1"/>
              <a:t>recht</a:t>
            </a:r>
            <a:r>
              <a:rPr lang="fr-BE"/>
              <a:t> op </a:t>
            </a:r>
            <a:r>
              <a:rPr lang="fr-BE" err="1"/>
              <a:t>een</a:t>
            </a:r>
            <a:r>
              <a:rPr lang="fr-BE"/>
              <a:t> </a:t>
            </a:r>
            <a:r>
              <a:rPr lang="fr-BE" err="1"/>
              <a:t>aantal</a:t>
            </a:r>
            <a:r>
              <a:rPr lang="fr-BE"/>
              <a:t> </a:t>
            </a:r>
            <a:r>
              <a:rPr lang="fr-BE" err="1"/>
              <a:t>betaalde</a:t>
            </a:r>
            <a:r>
              <a:rPr lang="fr-BE"/>
              <a:t> </a:t>
            </a:r>
            <a:r>
              <a:rPr lang="fr-BE" err="1"/>
              <a:t>vakantiedagen</a:t>
            </a:r>
            <a:r>
              <a:rPr lang="fr-BE"/>
              <a:t> per </a:t>
            </a:r>
            <a:r>
              <a:rPr lang="fr-BE" err="1"/>
              <a:t>jaar</a:t>
            </a:r>
            <a:r>
              <a:rPr lang="fr-BE"/>
              <a:t> (</a:t>
            </a:r>
            <a:r>
              <a:rPr lang="fr-BE" err="1"/>
              <a:t>berekend</a:t>
            </a:r>
            <a:r>
              <a:rPr lang="fr-BE"/>
              <a:t> in </a:t>
            </a:r>
            <a:r>
              <a:rPr lang="fr-BE" err="1"/>
              <a:t>functie</a:t>
            </a:r>
            <a:r>
              <a:rPr lang="fr-BE"/>
              <a:t> van je </a:t>
            </a:r>
            <a:r>
              <a:rPr lang="fr-BE" err="1"/>
              <a:t>prestaties</a:t>
            </a:r>
            <a:r>
              <a:rPr lang="fr-BE"/>
              <a:t> van het </a:t>
            </a:r>
            <a:r>
              <a:rPr lang="fr-BE" err="1"/>
              <a:t>jaar</a:t>
            </a:r>
            <a:r>
              <a:rPr lang="fr-BE"/>
              <a:t> </a:t>
            </a:r>
            <a:r>
              <a:rPr lang="fr-BE" err="1"/>
              <a:t>voordien</a:t>
            </a:r>
            <a:r>
              <a:rPr lang="fr-BE"/>
              <a:t>).</a:t>
            </a:r>
          </a:p>
          <a:p>
            <a:r>
              <a:rPr lang="fr-BE" err="1"/>
              <a:t>Algemene</a:t>
            </a:r>
            <a:r>
              <a:rPr lang="fr-BE"/>
              <a:t> regel: </a:t>
            </a:r>
            <a:r>
              <a:rPr lang="fr-BE" b="1"/>
              <a:t>20 </a:t>
            </a:r>
            <a:r>
              <a:rPr lang="fr-BE" b="1" err="1"/>
              <a:t>werkdagen</a:t>
            </a:r>
            <a:r>
              <a:rPr lang="fr-BE"/>
              <a:t> </a:t>
            </a:r>
            <a:r>
              <a:rPr lang="fr-BE" err="1"/>
              <a:t>voor</a:t>
            </a:r>
            <a:r>
              <a:rPr lang="fr-BE"/>
              <a:t> </a:t>
            </a:r>
            <a:r>
              <a:rPr lang="fr-BE" err="1"/>
              <a:t>een</a:t>
            </a:r>
            <a:r>
              <a:rPr lang="fr-BE"/>
              <a:t> </a:t>
            </a:r>
            <a:r>
              <a:rPr lang="fr-BE" err="1"/>
              <a:t>voltijds</a:t>
            </a:r>
            <a:r>
              <a:rPr lang="fr-BE"/>
              <a:t> </a:t>
            </a:r>
            <a:r>
              <a:rPr lang="fr-BE" err="1"/>
              <a:t>regime</a:t>
            </a:r>
            <a:r>
              <a:rPr lang="fr-BE"/>
              <a:t> (4 </a:t>
            </a:r>
            <a:r>
              <a:rPr lang="fr-BE" err="1"/>
              <a:t>weken</a:t>
            </a:r>
            <a:r>
              <a:rPr lang="fr-BE"/>
              <a:t>).</a:t>
            </a:r>
          </a:p>
          <a:p>
            <a:endParaRPr lang="fr-BE"/>
          </a:p>
          <a:p>
            <a:r>
              <a:rPr lang="fr-BE" b="1"/>
              <a:t>2. </a:t>
            </a:r>
            <a:r>
              <a:rPr lang="fr-BE" b="1" err="1"/>
              <a:t>Ouderschapsverlof</a:t>
            </a:r>
            <a:r>
              <a:rPr lang="fr-BE" b="1"/>
              <a:t> / </a:t>
            </a:r>
            <a:r>
              <a:rPr lang="fr-BE" b="1" err="1"/>
              <a:t>zwangerschapsverlof</a:t>
            </a:r>
            <a:endParaRPr lang="fr-BE" b="1"/>
          </a:p>
          <a:p>
            <a:r>
              <a:rPr lang="fr-BE" b="1" err="1"/>
              <a:t>Moederschapsverlof</a:t>
            </a:r>
            <a:r>
              <a:rPr lang="fr-BE" b="1"/>
              <a:t> (</a:t>
            </a:r>
            <a:r>
              <a:rPr lang="fr-BE" b="1" err="1"/>
              <a:t>zwangerschapsverlof</a:t>
            </a:r>
            <a:r>
              <a:rPr lang="fr-BE" b="1"/>
              <a:t>)</a:t>
            </a:r>
            <a:r>
              <a:rPr lang="fr-BE"/>
              <a:t> : 15 </a:t>
            </a:r>
            <a:r>
              <a:rPr lang="fr-BE" err="1"/>
              <a:t>weken</a:t>
            </a:r>
            <a:r>
              <a:rPr lang="fr-BE"/>
              <a:t> (</a:t>
            </a:r>
            <a:r>
              <a:rPr lang="fr-BE" err="1"/>
              <a:t>verlengd</a:t>
            </a:r>
            <a:r>
              <a:rPr lang="fr-BE"/>
              <a:t> in </a:t>
            </a:r>
            <a:r>
              <a:rPr lang="fr-BE" err="1"/>
              <a:t>geval</a:t>
            </a:r>
            <a:r>
              <a:rPr lang="fr-BE"/>
              <a:t> van </a:t>
            </a:r>
            <a:r>
              <a:rPr lang="fr-BE" err="1"/>
              <a:t>tweelingen</a:t>
            </a:r>
            <a:r>
              <a:rPr lang="fr-BE"/>
              <a:t>).</a:t>
            </a:r>
          </a:p>
          <a:p>
            <a:r>
              <a:rPr lang="fr-BE" b="1" err="1"/>
              <a:t>Ouderschapsverlof</a:t>
            </a:r>
            <a:r>
              <a:rPr lang="fr-BE"/>
              <a:t> </a:t>
            </a:r>
            <a:r>
              <a:rPr lang="fr-BE" err="1"/>
              <a:t>voor</a:t>
            </a:r>
            <a:r>
              <a:rPr lang="fr-BE"/>
              <a:t> </a:t>
            </a:r>
            <a:r>
              <a:rPr lang="fr-BE" err="1"/>
              <a:t>beide</a:t>
            </a:r>
            <a:r>
              <a:rPr lang="fr-BE"/>
              <a:t> </a:t>
            </a:r>
            <a:r>
              <a:rPr lang="fr-BE" err="1"/>
              <a:t>ouders</a:t>
            </a:r>
            <a:r>
              <a:rPr lang="fr-BE"/>
              <a:t>: 20 </a:t>
            </a:r>
            <a:r>
              <a:rPr lang="fr-BE" err="1"/>
              <a:t>dagen</a:t>
            </a:r>
            <a:r>
              <a:rPr lang="fr-BE"/>
              <a:t>, te </a:t>
            </a:r>
            <a:r>
              <a:rPr lang="fr-BE" err="1"/>
              <a:t>nemen</a:t>
            </a:r>
            <a:r>
              <a:rPr lang="fr-BE"/>
              <a:t> in de </a:t>
            </a:r>
            <a:r>
              <a:rPr lang="fr-BE" err="1"/>
              <a:t>iver</a:t>
            </a:r>
            <a:r>
              <a:rPr lang="fr-BE"/>
              <a:t> </a:t>
            </a:r>
            <a:r>
              <a:rPr lang="fr-BE" err="1"/>
              <a:t>maand</a:t>
            </a:r>
            <a:r>
              <a:rPr lang="fr-BE"/>
              <a:t> na de </a:t>
            </a:r>
            <a:r>
              <a:rPr lang="fr-BE" err="1"/>
              <a:t>geboorte</a:t>
            </a:r>
            <a:r>
              <a:rPr lang="fr-BE"/>
              <a:t> om </a:t>
            </a:r>
            <a:r>
              <a:rPr lang="fr-BE" err="1"/>
              <a:t>meer</a:t>
            </a:r>
            <a:r>
              <a:rPr lang="fr-BE"/>
              <a:t> </a:t>
            </a:r>
            <a:r>
              <a:rPr lang="fr-BE" err="1"/>
              <a:t>tijd</a:t>
            </a:r>
            <a:r>
              <a:rPr lang="fr-BE"/>
              <a:t> met het </a:t>
            </a:r>
            <a:r>
              <a:rPr lang="fr-BE" err="1"/>
              <a:t>jonge</a:t>
            </a:r>
            <a:r>
              <a:rPr lang="fr-BE"/>
              <a:t> </a:t>
            </a:r>
            <a:r>
              <a:rPr lang="fr-BE" err="1"/>
              <a:t>kind</a:t>
            </a:r>
            <a:r>
              <a:rPr lang="fr-BE"/>
              <a:t> te </a:t>
            </a:r>
            <a:r>
              <a:rPr lang="fr-BE" err="1"/>
              <a:t>kunnen</a:t>
            </a:r>
            <a:r>
              <a:rPr lang="fr-BE"/>
              <a:t> </a:t>
            </a:r>
            <a:r>
              <a:rPr lang="fr-BE" err="1"/>
              <a:t>doorbrengen</a:t>
            </a:r>
            <a:r>
              <a:rPr lang="fr-BE"/>
              <a:t>.</a:t>
            </a:r>
          </a:p>
          <a:p>
            <a:endParaRPr lang="fr-BE"/>
          </a:p>
          <a:p>
            <a:r>
              <a:rPr lang="fr-BE" b="1"/>
              <a:t>3. </a:t>
            </a:r>
            <a:r>
              <a:rPr lang="fr-BE" b="1" err="1"/>
              <a:t>Wettelijke</a:t>
            </a:r>
            <a:r>
              <a:rPr lang="fr-BE" b="1"/>
              <a:t> </a:t>
            </a:r>
            <a:r>
              <a:rPr lang="fr-BE" b="1" err="1"/>
              <a:t>feestdagen</a:t>
            </a:r>
            <a:endParaRPr lang="fr-BE"/>
          </a:p>
          <a:p>
            <a:r>
              <a:rPr lang="fr-BE"/>
              <a:t>10 </a:t>
            </a:r>
            <a:r>
              <a:rPr lang="fr-BE" err="1"/>
              <a:t>officiële</a:t>
            </a:r>
            <a:r>
              <a:rPr lang="fr-BE"/>
              <a:t> </a:t>
            </a:r>
            <a:r>
              <a:rPr lang="fr-BE" err="1"/>
              <a:t>feestdagen</a:t>
            </a:r>
            <a:r>
              <a:rPr lang="fr-BE"/>
              <a:t> per </a:t>
            </a:r>
            <a:r>
              <a:rPr lang="fr-BE" err="1"/>
              <a:t>jaar</a:t>
            </a:r>
            <a:r>
              <a:rPr lang="fr-BE"/>
              <a:t> (ex. 1januari, 21 </a:t>
            </a:r>
            <a:r>
              <a:rPr lang="fr-BE" err="1"/>
              <a:t>juli</a:t>
            </a:r>
            <a:r>
              <a:rPr lang="fr-BE"/>
              <a:t>, 25 </a:t>
            </a:r>
            <a:r>
              <a:rPr lang="fr-BE" err="1"/>
              <a:t>december</a:t>
            </a:r>
            <a:r>
              <a:rPr lang="fr-BE"/>
              <a:t>…).</a:t>
            </a:r>
          </a:p>
          <a:p>
            <a:endParaRPr lang="fr-BE"/>
          </a:p>
          <a:p>
            <a:r>
              <a:rPr lang="fr-BE"/>
              <a:t>=&gt;</a:t>
            </a:r>
            <a:r>
              <a:rPr lang="fr-BE" err="1"/>
              <a:t>verlof</a:t>
            </a:r>
            <a:r>
              <a:rPr lang="fr-BE"/>
              <a:t> om </a:t>
            </a:r>
            <a:r>
              <a:rPr lang="fr-BE" err="1"/>
              <a:t>naar</a:t>
            </a:r>
            <a:r>
              <a:rPr lang="fr-BE"/>
              <a:t> de </a:t>
            </a:r>
            <a:r>
              <a:rPr lang="fr-BE" err="1"/>
              <a:t>tandarts</a:t>
            </a:r>
            <a:r>
              <a:rPr lang="fr-BE"/>
              <a:t> te </a:t>
            </a:r>
            <a:r>
              <a:rPr lang="fr-BE" err="1"/>
              <a:t>gaan</a:t>
            </a:r>
            <a:r>
              <a:rPr lang="fr-BE"/>
              <a:t> = niet correct. Je </a:t>
            </a:r>
            <a:r>
              <a:rPr lang="fr-BE" err="1"/>
              <a:t>moet</a:t>
            </a:r>
            <a:r>
              <a:rPr lang="fr-BE"/>
              <a:t> </a:t>
            </a:r>
            <a:r>
              <a:rPr lang="fr-BE" err="1"/>
              <a:t>eerst</a:t>
            </a:r>
            <a:r>
              <a:rPr lang="fr-BE"/>
              <a:t> </a:t>
            </a:r>
            <a:r>
              <a:rPr lang="fr-BE" err="1"/>
              <a:t>vragen</a:t>
            </a:r>
            <a:r>
              <a:rPr lang="fr-BE"/>
              <a:t> </a:t>
            </a:r>
            <a:r>
              <a:rPr lang="fr-BE" err="1"/>
              <a:t>wat</a:t>
            </a:r>
            <a:r>
              <a:rPr lang="fr-BE"/>
              <a:t> de regels </a:t>
            </a:r>
            <a:r>
              <a:rPr lang="fr-BE" err="1"/>
              <a:t>zijn</a:t>
            </a:r>
            <a:r>
              <a:rPr lang="fr-BE"/>
              <a:t> van </a:t>
            </a:r>
            <a:r>
              <a:rPr lang="fr-BE" err="1"/>
              <a:t>jouw</a:t>
            </a:r>
            <a:r>
              <a:rPr lang="fr-BE"/>
              <a:t> </a:t>
            </a:r>
            <a:r>
              <a:rPr lang="fr-BE" err="1"/>
              <a:t>werkgever</a:t>
            </a:r>
            <a:r>
              <a:rPr lang="fr-BE"/>
              <a:t> rond </a:t>
            </a:r>
            <a:r>
              <a:rPr lang="fr-BE" err="1"/>
              <a:t>medische</a:t>
            </a:r>
            <a:r>
              <a:rPr lang="fr-BE"/>
              <a:t> </a:t>
            </a:r>
            <a:r>
              <a:rPr lang="fr-BE" err="1"/>
              <a:t>afspraken</a:t>
            </a:r>
            <a:r>
              <a:rPr lang="fr-BE"/>
              <a:t> </a:t>
            </a:r>
            <a:r>
              <a:rPr lang="fr-BE" err="1"/>
              <a:t>tijdens</a:t>
            </a:r>
            <a:r>
              <a:rPr lang="fr-BE"/>
              <a:t> de </a:t>
            </a:r>
            <a:r>
              <a:rPr lang="fr-BE" err="1"/>
              <a:t>werkuren</a:t>
            </a:r>
            <a:r>
              <a:rPr lang="fr-BE"/>
              <a:t>. </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61</a:t>
            </a:fld>
            <a:endParaRPr lang="fr-BE"/>
          </a:p>
        </p:txBody>
      </p:sp>
    </p:spTree>
    <p:extLst>
      <p:ext uri="{BB962C8B-B14F-4D97-AF65-F5344CB8AC3E}">
        <p14:creationId xmlns:p14="http://schemas.microsoft.com/office/powerpoint/2010/main" val="22764458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26C08-F87C-7AED-0725-31317A5F9F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9744D76-66A8-BF01-BAD9-1F94CFF38BC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08253D9-5FFA-30D9-608B-31618AFE4C0B}"/>
              </a:ext>
            </a:extLst>
          </p:cNvPr>
          <p:cNvSpPr>
            <a:spLocks noGrp="1"/>
          </p:cNvSpPr>
          <p:nvPr>
            <p:ph type="body" idx="1"/>
          </p:nvPr>
        </p:nvSpPr>
        <p:spPr/>
        <p:txBody>
          <a:bodyPr/>
          <a:lstStyle/>
          <a:p>
            <a:endParaRPr lang="fr-BE"/>
          </a:p>
        </p:txBody>
      </p:sp>
      <p:sp>
        <p:nvSpPr>
          <p:cNvPr id="4" name="Espace réservé du numéro de diapositive 3">
            <a:extLst>
              <a:ext uri="{FF2B5EF4-FFF2-40B4-BE49-F238E27FC236}">
                <a16:creationId xmlns:a16="http://schemas.microsoft.com/office/drawing/2014/main" id="{1C0A3CC2-431D-47C3-9049-4EF4AF8CEE9D}"/>
              </a:ext>
            </a:extLst>
          </p:cNvPr>
          <p:cNvSpPr>
            <a:spLocks noGrp="1"/>
          </p:cNvSpPr>
          <p:nvPr>
            <p:ph type="sldNum" sz="quarter" idx="5"/>
          </p:nvPr>
        </p:nvSpPr>
        <p:spPr/>
        <p:txBody>
          <a:bodyPr/>
          <a:lstStyle/>
          <a:p>
            <a:fld id="{956EBCED-93BA-4561-879C-6196E1B11FD8}" type="slidenum">
              <a:rPr lang="fr-BE" smtClean="0"/>
              <a:t>62</a:t>
            </a:fld>
            <a:endParaRPr lang="fr-BE"/>
          </a:p>
        </p:txBody>
      </p:sp>
    </p:spTree>
    <p:extLst>
      <p:ext uri="{BB962C8B-B14F-4D97-AF65-F5344CB8AC3E}">
        <p14:creationId xmlns:p14="http://schemas.microsoft.com/office/powerpoint/2010/main" val="35223768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Kan je </a:t>
            </a:r>
            <a:r>
              <a:rPr lang="fr-BE" b="1" err="1"/>
              <a:t>volgende</a:t>
            </a:r>
            <a:r>
              <a:rPr lang="fr-BE" b="1"/>
              <a:t> </a:t>
            </a:r>
            <a:r>
              <a:rPr lang="fr-BE" b="1" err="1"/>
              <a:t>vraag</a:t>
            </a:r>
            <a:r>
              <a:rPr lang="fr-BE" b="1"/>
              <a:t> </a:t>
            </a:r>
            <a:r>
              <a:rPr lang="fr-BE" b="1" err="1"/>
              <a:t>beantwoorden</a:t>
            </a:r>
            <a:r>
              <a:rPr lang="fr-BE" b="1"/>
              <a:t>? </a:t>
            </a:r>
            <a:endParaRPr lang="fr-FR" b="1"/>
          </a:p>
          <a:p>
            <a:endParaRPr lang="fr-BE"/>
          </a:p>
          <a:p>
            <a:r>
              <a:rPr lang="fr-BE" err="1"/>
              <a:t>Antwoord</a:t>
            </a:r>
            <a:r>
              <a:rPr lang="fr-BE"/>
              <a:t>: In </a:t>
            </a:r>
            <a:r>
              <a:rPr lang="fr-BE" err="1"/>
              <a:t>België</a:t>
            </a:r>
            <a:r>
              <a:rPr lang="fr-BE"/>
              <a:t> </a:t>
            </a:r>
            <a:r>
              <a:rPr lang="fr-BE" err="1"/>
              <a:t>wordt</a:t>
            </a:r>
            <a:r>
              <a:rPr lang="fr-BE"/>
              <a:t> het </a:t>
            </a:r>
            <a:r>
              <a:rPr lang="fr-BE" err="1"/>
              <a:t>loon</a:t>
            </a:r>
            <a:r>
              <a:rPr lang="fr-BE"/>
              <a:t> </a:t>
            </a:r>
            <a:r>
              <a:rPr lang="fr-BE" err="1"/>
              <a:t>normaal</a:t>
            </a:r>
            <a:r>
              <a:rPr lang="fr-BE"/>
              <a:t> </a:t>
            </a:r>
            <a:r>
              <a:rPr lang="fr-BE" err="1"/>
              <a:t>gezien</a:t>
            </a:r>
            <a:r>
              <a:rPr lang="fr-BE"/>
              <a:t> op het </a:t>
            </a:r>
            <a:r>
              <a:rPr lang="fr-BE" err="1"/>
              <a:t>einde</a:t>
            </a:r>
            <a:r>
              <a:rPr lang="fr-BE"/>
              <a:t> van de </a:t>
            </a:r>
            <a:r>
              <a:rPr lang="fr-BE" err="1"/>
              <a:t>maand</a:t>
            </a:r>
            <a:r>
              <a:rPr lang="fr-BE"/>
              <a:t> </a:t>
            </a:r>
            <a:r>
              <a:rPr lang="fr-BE" err="1"/>
              <a:t>betaald</a:t>
            </a:r>
            <a:r>
              <a:rPr lang="fr-BE"/>
              <a:t>. </a:t>
            </a:r>
            <a:r>
              <a:rPr lang="fr-BE" err="1"/>
              <a:t>Soms</a:t>
            </a:r>
            <a:r>
              <a:rPr lang="fr-BE"/>
              <a:t> </a:t>
            </a:r>
            <a:r>
              <a:rPr lang="fr-BE" err="1"/>
              <a:t>zijn</a:t>
            </a:r>
            <a:r>
              <a:rPr lang="fr-BE"/>
              <a:t> er </a:t>
            </a:r>
            <a:r>
              <a:rPr lang="fr-BE" err="1"/>
              <a:t>uitzonderingen</a:t>
            </a:r>
            <a:r>
              <a:rPr lang="fr-BE"/>
              <a:t>, maar dit </a:t>
            </a:r>
            <a:r>
              <a:rPr lang="fr-BE" err="1"/>
              <a:t>moet</a:t>
            </a:r>
            <a:r>
              <a:rPr lang="fr-BE"/>
              <a:t> dan </a:t>
            </a:r>
            <a:r>
              <a:rPr lang="fr-BE" err="1"/>
              <a:t>besproken</a:t>
            </a:r>
            <a:r>
              <a:rPr lang="fr-BE"/>
              <a:t> </a:t>
            </a:r>
            <a:r>
              <a:rPr lang="fr-BE" err="1"/>
              <a:t>worden</a:t>
            </a:r>
            <a:r>
              <a:rPr lang="fr-BE"/>
              <a:t> met de </a:t>
            </a:r>
            <a:r>
              <a:rPr lang="fr-BE" err="1"/>
              <a:t>werkgever</a:t>
            </a:r>
            <a:r>
              <a:rPr lang="fr-BE"/>
              <a:t> </a:t>
            </a:r>
            <a:r>
              <a:rPr lang="fr-BE" err="1"/>
              <a:t>tijdens</a:t>
            </a:r>
            <a:r>
              <a:rPr lang="fr-BE"/>
              <a:t> het </a:t>
            </a:r>
            <a:r>
              <a:rPr lang="fr-BE" err="1"/>
              <a:t>ondertekenen</a:t>
            </a:r>
            <a:r>
              <a:rPr lang="fr-BE"/>
              <a:t> van het </a:t>
            </a:r>
            <a:r>
              <a:rPr lang="fr-BE" err="1"/>
              <a:t>contract</a:t>
            </a:r>
            <a:r>
              <a:rPr lang="fr-BE"/>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63</a:t>
            </a:fld>
            <a:endParaRPr lang="fr-BE"/>
          </a:p>
        </p:txBody>
      </p:sp>
    </p:spTree>
    <p:extLst>
      <p:ext uri="{BB962C8B-B14F-4D97-AF65-F5344CB8AC3E}">
        <p14:creationId xmlns:p14="http://schemas.microsoft.com/office/powerpoint/2010/main" val="3491988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err="1">
                <a:latin typeface="Calibri"/>
                <a:ea typeface="Calibri"/>
                <a:cs typeface="Calibri"/>
              </a:rPr>
              <a:t>Inderdaad</a:t>
            </a:r>
            <a:r>
              <a:rPr lang="en-US">
                <a:latin typeface="Calibri"/>
                <a:ea typeface="Calibri"/>
                <a:cs typeface="Calibri"/>
              </a:rPr>
              <a:t>, Malika mag </a:t>
            </a:r>
            <a:r>
              <a:rPr lang="en-US" err="1">
                <a:latin typeface="Calibri"/>
                <a:ea typeface="Calibri"/>
                <a:cs typeface="Calibri"/>
              </a:rPr>
              <a:t>werken</a:t>
            </a:r>
            <a:r>
              <a:rPr lang="en-US">
                <a:latin typeface="Calibri"/>
                <a:ea typeface="Calibri"/>
                <a:cs typeface="Calibri"/>
              </a:rPr>
              <a:t> in </a:t>
            </a:r>
            <a:r>
              <a:rPr lang="en-US" err="1">
                <a:latin typeface="Calibri"/>
                <a:ea typeface="Calibri"/>
                <a:cs typeface="Calibri"/>
              </a:rPr>
              <a:t>België</a:t>
            </a:r>
            <a:r>
              <a:rPr lang="en-US">
                <a:latin typeface="Calibri"/>
                <a:ea typeface="Calibri"/>
                <a:cs typeface="Calibri"/>
              </a:rPr>
              <a:t>, want: </a:t>
            </a:r>
          </a:p>
          <a:p>
            <a:pPr marL="171450" indent="-171450">
              <a:buFont typeface="Calibri"/>
              <a:buChar char="-"/>
            </a:pPr>
            <a:r>
              <a:rPr lang="en-US">
                <a:latin typeface="Calibri"/>
                <a:ea typeface="Calibri"/>
                <a:cs typeface="Calibri"/>
              </a:rPr>
              <a:t>Ze is </a:t>
            </a:r>
            <a:r>
              <a:rPr lang="en-US" err="1">
                <a:latin typeface="Calibri"/>
                <a:ea typeface="Calibri"/>
                <a:cs typeface="Calibri"/>
              </a:rPr>
              <a:t>volwassen</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nog</a:t>
            </a:r>
            <a:r>
              <a:rPr lang="en-US">
                <a:latin typeface="Calibri"/>
                <a:ea typeface="Calibri"/>
                <a:cs typeface="Calibri"/>
              </a:rPr>
              <a:t> </a:t>
            </a:r>
            <a:r>
              <a:rPr lang="en-US" err="1">
                <a:latin typeface="Calibri"/>
                <a:ea typeface="Calibri"/>
                <a:cs typeface="Calibri"/>
              </a:rPr>
              <a:t>niet</a:t>
            </a:r>
            <a:r>
              <a:rPr lang="en-US">
                <a:latin typeface="Calibri"/>
                <a:ea typeface="Calibri"/>
                <a:cs typeface="Calibri"/>
              </a:rPr>
              <a:t> op </a:t>
            </a:r>
            <a:r>
              <a:rPr lang="en-US" err="1">
                <a:latin typeface="Calibri"/>
                <a:ea typeface="Calibri"/>
                <a:cs typeface="Calibri"/>
              </a:rPr>
              <a:t>pensioenleeftijd</a:t>
            </a:r>
            <a:endParaRPr lang="en-US">
              <a:latin typeface="Calibri"/>
              <a:ea typeface="Calibri"/>
              <a:cs typeface="Calibri"/>
            </a:endParaRPr>
          </a:p>
          <a:p>
            <a:pPr marL="171450" indent="-171450">
              <a:buFont typeface="Calibri"/>
              <a:buChar char="-"/>
            </a:pPr>
            <a:r>
              <a:rPr lang="en-US">
                <a:latin typeface="Calibri"/>
                <a:ea typeface="Calibri"/>
                <a:cs typeface="Calibri"/>
              </a:rPr>
              <a:t>Ze is </a:t>
            </a:r>
            <a:r>
              <a:rPr lang="en-US" err="1">
                <a:latin typeface="Calibri"/>
                <a:ea typeface="Calibri"/>
                <a:cs typeface="Calibri"/>
              </a:rPr>
              <a:t>ingeschreven</a:t>
            </a:r>
            <a:r>
              <a:rPr lang="en-US">
                <a:latin typeface="Calibri"/>
                <a:ea typeface="Calibri"/>
                <a:cs typeface="Calibri"/>
              </a:rPr>
              <a:t> </a:t>
            </a:r>
            <a:r>
              <a:rPr lang="en-US" err="1">
                <a:latin typeface="Calibri"/>
                <a:ea typeface="Calibri"/>
                <a:cs typeface="Calibri"/>
              </a:rPr>
              <a:t>bij</a:t>
            </a:r>
            <a:r>
              <a:rPr lang="en-US">
                <a:latin typeface="Calibri"/>
                <a:ea typeface="Calibri"/>
                <a:cs typeface="Calibri"/>
              </a:rPr>
              <a:t> de </a:t>
            </a:r>
            <a:r>
              <a:rPr lang="en-US" err="1">
                <a:latin typeface="Calibri"/>
                <a:ea typeface="Calibri"/>
                <a:cs typeface="Calibri"/>
              </a:rPr>
              <a:t>gemeente</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oranje</a:t>
            </a:r>
            <a:r>
              <a:rPr lang="en-US">
                <a:latin typeface="Calibri"/>
                <a:ea typeface="Calibri"/>
                <a:cs typeface="Calibri"/>
              </a:rPr>
              <a:t> </a:t>
            </a:r>
            <a:r>
              <a:rPr lang="en-US" err="1">
                <a:latin typeface="Calibri"/>
                <a:ea typeface="Calibri"/>
                <a:cs typeface="Calibri"/>
              </a:rPr>
              <a:t>kaart</a:t>
            </a:r>
            <a:r>
              <a:rPr lang="en-US">
                <a:latin typeface="Calibri"/>
                <a:ea typeface="Calibri"/>
                <a:cs typeface="Calibri"/>
              </a:rPr>
              <a:t> met </a:t>
            </a:r>
            <a:r>
              <a:rPr lang="en-US" err="1">
                <a:latin typeface="Calibri"/>
                <a:ea typeface="Calibri"/>
                <a:cs typeface="Calibri"/>
              </a:rPr>
              <a:t>daarop</a:t>
            </a:r>
            <a:r>
              <a:rPr lang="en-US">
                <a:latin typeface="Calibri"/>
                <a:ea typeface="Calibri"/>
                <a:cs typeface="Calibri"/>
              </a:rPr>
              <a:t> de </a:t>
            </a:r>
            <a:r>
              <a:rPr lang="en-US" err="1">
                <a:latin typeface="Calibri"/>
                <a:ea typeface="Calibri"/>
                <a:cs typeface="Calibri"/>
              </a:rPr>
              <a:t>vermelding</a:t>
            </a:r>
            <a:r>
              <a:rPr lang="en-US">
                <a:latin typeface="Calibri"/>
                <a:ea typeface="Calibri"/>
                <a:cs typeface="Calibri"/>
              </a:rPr>
              <a:t> '</a:t>
            </a:r>
            <a:r>
              <a:rPr lang="en-US" err="1">
                <a:latin typeface="Calibri"/>
                <a:ea typeface="Calibri"/>
                <a:cs typeface="Calibri"/>
              </a:rPr>
              <a:t>toegang</a:t>
            </a:r>
            <a:r>
              <a:rPr lang="en-US">
                <a:latin typeface="Calibri"/>
                <a:ea typeface="Calibri"/>
                <a:cs typeface="Calibri"/>
              </a:rPr>
              <a:t> tot de </a:t>
            </a:r>
            <a:r>
              <a:rPr lang="en-US" err="1">
                <a:latin typeface="Calibri"/>
                <a:ea typeface="Calibri"/>
                <a:cs typeface="Calibri"/>
              </a:rPr>
              <a:t>arbeidsmarkt</a:t>
            </a:r>
            <a:r>
              <a:rPr lang="en-US">
                <a:latin typeface="Calibri"/>
                <a:ea typeface="Calibri"/>
                <a:cs typeface="Calibri"/>
              </a:rPr>
              <a:t>: </a:t>
            </a:r>
            <a:r>
              <a:rPr lang="en-US" err="1">
                <a:latin typeface="Calibri"/>
                <a:ea typeface="Calibri"/>
                <a:cs typeface="Calibri"/>
              </a:rPr>
              <a:t>onbeperkt</a:t>
            </a:r>
            <a:r>
              <a:rPr lang="en-US">
                <a:latin typeface="Calibri"/>
                <a:ea typeface="Calibri"/>
                <a:cs typeface="Calibri"/>
              </a:rPr>
              <a:t>'</a:t>
            </a:r>
          </a:p>
          <a:p>
            <a:pPr marL="171450" indent="-171450">
              <a:buFont typeface="Calibri"/>
              <a:buChar char="-"/>
            </a:pPr>
            <a:endParaRPr lang="en-US">
              <a:latin typeface="Calibri"/>
              <a:ea typeface="Calibri"/>
              <a:cs typeface="Calibri"/>
            </a:endParaRPr>
          </a:p>
          <a:p>
            <a:r>
              <a:rPr lang="en-US">
                <a:latin typeface="Calibri"/>
                <a:ea typeface="Calibri"/>
                <a:cs typeface="Calibri"/>
              </a:rPr>
              <a:t>Wie mag </a:t>
            </a:r>
            <a:r>
              <a:rPr lang="en-US" err="1">
                <a:latin typeface="Calibri"/>
                <a:ea typeface="Calibri"/>
                <a:cs typeface="Calibri"/>
              </a:rPr>
              <a:t>niet</a:t>
            </a:r>
            <a:r>
              <a:rPr lang="en-US">
                <a:latin typeface="Calibri"/>
                <a:ea typeface="Calibri"/>
                <a:cs typeface="Calibri"/>
              </a:rPr>
              <a:t> </a:t>
            </a:r>
            <a:r>
              <a:rPr lang="en-US" err="1">
                <a:latin typeface="Calibri"/>
                <a:ea typeface="Calibri"/>
                <a:cs typeface="Calibri"/>
              </a:rPr>
              <a:t>werken</a:t>
            </a:r>
            <a:r>
              <a:rPr lang="en-US">
                <a:latin typeface="Calibri"/>
                <a:ea typeface="Calibri"/>
                <a:cs typeface="Calibri"/>
              </a:rPr>
              <a:t> in </a:t>
            </a:r>
            <a:r>
              <a:rPr lang="en-US" err="1">
                <a:latin typeface="Calibri"/>
                <a:ea typeface="Calibri"/>
                <a:cs typeface="Calibri"/>
              </a:rPr>
              <a:t>België</a:t>
            </a:r>
            <a:r>
              <a:rPr lang="en-US">
                <a:latin typeface="Calibri"/>
                <a:ea typeface="Calibri"/>
                <a:cs typeface="Calibri"/>
              </a:rPr>
              <a:t>?</a:t>
            </a:r>
          </a:p>
          <a:p>
            <a:pPr marL="171450" indent="-171450">
              <a:buFont typeface="Calibri"/>
              <a:buChar char="-"/>
            </a:pPr>
            <a:r>
              <a:rPr lang="en-US" err="1">
                <a:latin typeface="Calibri"/>
                <a:ea typeface="Calibri"/>
                <a:cs typeface="Calibri"/>
              </a:rPr>
              <a:t>Kinderen</a:t>
            </a:r>
            <a:r>
              <a:rPr lang="en-US">
                <a:latin typeface="Calibri"/>
                <a:ea typeface="Calibri"/>
                <a:cs typeface="Calibri"/>
              </a:rPr>
              <a:t> </a:t>
            </a:r>
            <a:r>
              <a:rPr lang="en-US" err="1">
                <a:latin typeface="Calibri"/>
                <a:ea typeface="Calibri"/>
                <a:cs typeface="Calibri"/>
              </a:rPr>
              <a:t>mogen</a:t>
            </a:r>
            <a:r>
              <a:rPr lang="en-US">
                <a:latin typeface="Calibri"/>
                <a:ea typeface="Calibri"/>
                <a:cs typeface="Calibri"/>
              </a:rPr>
              <a:t> </a:t>
            </a:r>
            <a:r>
              <a:rPr lang="en-US" err="1">
                <a:latin typeface="Calibri"/>
                <a:ea typeface="Calibri"/>
                <a:cs typeface="Calibri"/>
              </a:rPr>
              <a:t>niet</a:t>
            </a:r>
            <a:r>
              <a:rPr lang="en-US">
                <a:latin typeface="Calibri"/>
                <a:ea typeface="Calibri"/>
                <a:cs typeface="Calibri"/>
              </a:rPr>
              <a:t> </a:t>
            </a:r>
            <a:r>
              <a:rPr lang="en-US" err="1">
                <a:latin typeface="Calibri"/>
                <a:ea typeface="Calibri"/>
                <a:cs typeface="Calibri"/>
              </a:rPr>
              <a:t>werken</a:t>
            </a:r>
            <a:r>
              <a:rPr lang="en-US">
                <a:latin typeface="Calibri"/>
                <a:ea typeface="Calibri"/>
                <a:cs typeface="Calibri"/>
              </a:rPr>
              <a:t>, maar </a:t>
            </a:r>
            <a:r>
              <a:rPr lang="en-US" err="1">
                <a:latin typeface="Calibri"/>
                <a:ea typeface="Calibri"/>
                <a:cs typeface="Calibri"/>
              </a:rPr>
              <a:t>zij</a:t>
            </a:r>
            <a:r>
              <a:rPr lang="en-US">
                <a:latin typeface="Calibri"/>
                <a:ea typeface="Calibri"/>
                <a:cs typeface="Calibri"/>
              </a:rPr>
              <a:t> </a:t>
            </a:r>
            <a:r>
              <a:rPr lang="en-US" err="1">
                <a:latin typeface="Calibri"/>
                <a:ea typeface="Calibri"/>
                <a:cs typeface="Calibri"/>
              </a:rPr>
              <a:t>kunnen</a:t>
            </a:r>
            <a:r>
              <a:rPr lang="en-US">
                <a:latin typeface="Calibri"/>
                <a:ea typeface="Calibri"/>
                <a:cs typeface="Calibri"/>
              </a:rPr>
              <a:t> </a:t>
            </a:r>
            <a:r>
              <a:rPr lang="en-US" err="1">
                <a:latin typeface="Calibri"/>
                <a:ea typeface="Calibri"/>
                <a:cs typeface="Calibri"/>
              </a:rPr>
              <a:t>wel</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studentenjob</a:t>
            </a:r>
            <a:r>
              <a:rPr lang="en-US">
                <a:latin typeface="Calibri"/>
                <a:ea typeface="Calibri"/>
                <a:cs typeface="Calibri"/>
              </a:rPr>
              <a:t> </a:t>
            </a:r>
            <a:r>
              <a:rPr lang="en-US" err="1">
                <a:latin typeface="Calibri"/>
                <a:ea typeface="Calibri"/>
                <a:cs typeface="Calibri"/>
              </a:rPr>
              <a:t>doen</a:t>
            </a:r>
            <a:r>
              <a:rPr lang="en-US">
                <a:latin typeface="Calibri"/>
                <a:ea typeface="Calibri"/>
                <a:cs typeface="Calibri"/>
              </a:rPr>
              <a:t> </a:t>
            </a:r>
            <a:r>
              <a:rPr lang="en-US" err="1">
                <a:latin typeface="Calibri"/>
                <a:ea typeface="Calibri"/>
                <a:cs typeface="Calibri"/>
              </a:rPr>
              <a:t>vanaf</a:t>
            </a:r>
            <a:r>
              <a:rPr lang="en-US">
                <a:latin typeface="Calibri"/>
                <a:ea typeface="Calibri"/>
                <a:cs typeface="Calibri"/>
              </a:rPr>
              <a:t> 15 </a:t>
            </a:r>
            <a:r>
              <a:rPr lang="en-US" err="1">
                <a:latin typeface="Calibri"/>
                <a:ea typeface="Calibri"/>
                <a:cs typeface="Calibri"/>
              </a:rPr>
              <a:t>jaar</a:t>
            </a:r>
            <a:r>
              <a:rPr lang="en-US">
                <a:latin typeface="Calibri"/>
                <a:ea typeface="Calibri"/>
                <a:cs typeface="Calibri"/>
              </a:rPr>
              <a:t> (</a:t>
            </a:r>
            <a:r>
              <a:rPr lang="en-US" err="1">
                <a:latin typeface="Calibri"/>
                <a:ea typeface="Calibri"/>
                <a:cs typeface="Calibri"/>
              </a:rPr>
              <a:t>onder</a:t>
            </a:r>
            <a:r>
              <a:rPr lang="en-US">
                <a:latin typeface="Calibri"/>
                <a:ea typeface="Calibri"/>
                <a:cs typeface="Calibri"/>
              </a:rPr>
              <a:t> </a:t>
            </a:r>
            <a:r>
              <a:rPr lang="en-US" err="1">
                <a:latin typeface="Calibri"/>
                <a:ea typeface="Calibri"/>
                <a:cs typeface="Calibri"/>
              </a:rPr>
              <a:t>bepaalde</a:t>
            </a:r>
            <a:r>
              <a:rPr lang="en-US">
                <a:latin typeface="Calibri"/>
                <a:ea typeface="Calibri"/>
                <a:cs typeface="Calibri"/>
              </a:rPr>
              <a:t> </a:t>
            </a:r>
            <a:r>
              <a:rPr lang="en-US" err="1">
                <a:latin typeface="Calibri"/>
                <a:ea typeface="Calibri"/>
                <a:cs typeface="Calibri"/>
              </a:rPr>
              <a:t>voorwaarden</a:t>
            </a:r>
            <a:r>
              <a:rPr lang="en-US">
                <a:latin typeface="Calibri"/>
                <a:ea typeface="Calibri"/>
                <a:cs typeface="Calibri"/>
              </a:rPr>
              <a:t>)</a:t>
            </a:r>
          </a:p>
          <a:p>
            <a:pPr marL="171450" indent="-171450">
              <a:buFont typeface="Calibri"/>
              <a:buChar char="-"/>
            </a:pPr>
            <a:r>
              <a:rPr lang="en-US">
                <a:latin typeface="Calibri"/>
                <a:ea typeface="Calibri"/>
                <a:cs typeface="Calibri"/>
              </a:rPr>
              <a:t>Personen </a:t>
            </a:r>
            <a:r>
              <a:rPr lang="en-US" err="1">
                <a:latin typeface="Calibri"/>
                <a:ea typeface="Calibri"/>
                <a:cs typeface="Calibri"/>
              </a:rPr>
              <a:t>zonder</a:t>
            </a:r>
            <a:r>
              <a:rPr lang="en-US">
                <a:latin typeface="Calibri"/>
                <a:ea typeface="Calibri"/>
                <a:cs typeface="Calibri"/>
              </a:rPr>
              <a:t> </a:t>
            </a:r>
            <a:r>
              <a:rPr lang="en-US" err="1">
                <a:latin typeface="Calibri"/>
                <a:ea typeface="Calibri"/>
                <a:cs typeface="Calibri"/>
              </a:rPr>
              <a:t>wettige</a:t>
            </a:r>
            <a:r>
              <a:rPr lang="en-US">
                <a:latin typeface="Calibri"/>
                <a:ea typeface="Calibri"/>
                <a:cs typeface="Calibri"/>
              </a:rPr>
              <a:t> </a:t>
            </a:r>
            <a:r>
              <a:rPr lang="en-US" err="1">
                <a:latin typeface="Calibri"/>
                <a:ea typeface="Calibri"/>
                <a:cs typeface="Calibri"/>
              </a:rPr>
              <a:t>verblijfsdocumenten</a:t>
            </a:r>
            <a:r>
              <a:rPr lang="en-US">
                <a:latin typeface="Calibri"/>
                <a:ea typeface="Calibri"/>
                <a:cs typeface="Calibri"/>
              </a:rPr>
              <a:t> of </a:t>
            </a:r>
            <a:r>
              <a:rPr lang="en-US" err="1">
                <a:latin typeface="Calibri"/>
                <a:ea typeface="Calibri"/>
                <a:cs typeface="Calibri"/>
              </a:rPr>
              <a:t>zonder</a:t>
            </a:r>
            <a:r>
              <a:rPr lang="en-US">
                <a:latin typeface="Calibri"/>
                <a:ea typeface="Calibri"/>
                <a:cs typeface="Calibri"/>
              </a:rPr>
              <a:t> </a:t>
            </a:r>
            <a:r>
              <a:rPr lang="en-US" err="1">
                <a:latin typeface="Calibri"/>
                <a:ea typeface="Calibri"/>
                <a:cs typeface="Calibri"/>
              </a:rPr>
              <a:t>toegang</a:t>
            </a:r>
            <a:r>
              <a:rPr lang="en-US">
                <a:latin typeface="Calibri"/>
                <a:ea typeface="Calibri"/>
                <a:cs typeface="Calibri"/>
              </a:rPr>
              <a:t> tot de </a:t>
            </a:r>
            <a:r>
              <a:rPr lang="en-US" err="1">
                <a:latin typeface="Calibri"/>
                <a:ea typeface="Calibri"/>
                <a:cs typeface="Calibri"/>
              </a:rPr>
              <a:t>arbeidsmarkt</a:t>
            </a:r>
            <a:r>
              <a:rPr lang="en-US">
                <a:latin typeface="Calibri"/>
                <a:ea typeface="Calibri"/>
                <a:cs typeface="Calibri"/>
              </a:rPr>
              <a:t> (</a:t>
            </a:r>
            <a:r>
              <a:rPr lang="en-US" err="1">
                <a:latin typeface="Calibri"/>
                <a:ea typeface="Calibri"/>
                <a:cs typeface="Calibri"/>
              </a:rPr>
              <a:t>oranje</a:t>
            </a:r>
            <a:r>
              <a:rPr lang="en-US">
                <a:latin typeface="Calibri"/>
                <a:ea typeface="Calibri"/>
                <a:cs typeface="Calibri"/>
              </a:rPr>
              <a:t> </a:t>
            </a:r>
            <a:r>
              <a:rPr lang="en-US" err="1">
                <a:latin typeface="Calibri"/>
                <a:ea typeface="Calibri"/>
                <a:cs typeface="Calibri"/>
              </a:rPr>
              <a:t>kaart</a:t>
            </a:r>
            <a:r>
              <a:rPr lang="en-US">
                <a:latin typeface="Calibri"/>
                <a:ea typeface="Calibri"/>
                <a:cs typeface="Calibri"/>
              </a:rPr>
              <a:t>). </a:t>
            </a:r>
          </a:p>
          <a:p>
            <a:pPr marL="171450" indent="-171450">
              <a:buFont typeface="Calibri"/>
              <a:buChar char="-"/>
            </a:pPr>
            <a:endParaRPr lang="en-US">
              <a:latin typeface="Calibri"/>
              <a:ea typeface="Calibri"/>
              <a:cs typeface="Calibri"/>
            </a:endParaRPr>
          </a:p>
          <a:p>
            <a:r>
              <a:rPr lang="en-US">
                <a:latin typeface="Calibri"/>
                <a:ea typeface="Calibri"/>
                <a:cs typeface="Calibri"/>
              </a:rPr>
              <a:t>Link </a:t>
            </a:r>
            <a:r>
              <a:rPr lang="en-US" err="1">
                <a:latin typeface="Calibri"/>
                <a:ea typeface="Calibri"/>
                <a:cs typeface="Calibri"/>
              </a:rPr>
              <a:t>fedasil</a:t>
            </a:r>
            <a:r>
              <a:rPr lang="en-US">
                <a:latin typeface="Calibri"/>
                <a:ea typeface="Calibri"/>
                <a:cs typeface="Calibri"/>
              </a:rPr>
              <a:t> info: </a:t>
            </a:r>
            <a:r>
              <a:rPr lang="en-US" err="1">
                <a:hlinkClick r:id="rId3"/>
              </a:rPr>
              <a:t>Wanneer</a:t>
            </a:r>
            <a:r>
              <a:rPr lang="en-US">
                <a:hlinkClick r:id="rId3"/>
              </a:rPr>
              <a:t> mag u </a:t>
            </a:r>
            <a:r>
              <a:rPr lang="en-US" err="1">
                <a:hlinkClick r:id="rId3"/>
              </a:rPr>
              <a:t>werken</a:t>
            </a:r>
            <a:r>
              <a:rPr lang="en-US">
                <a:hlinkClick r:id="rId3"/>
              </a:rPr>
              <a:t>? | </a:t>
            </a:r>
            <a:r>
              <a:rPr lang="en-US" err="1">
                <a:hlinkClick r:id="rId3"/>
              </a:rPr>
              <a:t>Fedasil</a:t>
            </a:r>
            <a:r>
              <a:rPr lang="en-US">
                <a:hlinkClick r:id="rId3"/>
              </a:rPr>
              <a:t> info - </a:t>
            </a:r>
            <a:r>
              <a:rPr lang="en-US" err="1">
                <a:hlinkClick r:id="rId3"/>
              </a:rPr>
              <a:t>informatieplatform</a:t>
            </a:r>
            <a:r>
              <a:rPr lang="en-US">
                <a:hlinkClick r:id="rId3"/>
              </a:rPr>
              <a:t> </a:t>
            </a:r>
            <a:r>
              <a:rPr lang="en-US" err="1">
                <a:hlinkClick r:id="rId3"/>
              </a:rPr>
              <a:t>voor</a:t>
            </a:r>
            <a:r>
              <a:rPr lang="en-US">
                <a:hlinkClick r:id="rId3"/>
              </a:rPr>
              <a:t> </a:t>
            </a:r>
            <a:r>
              <a:rPr lang="en-US" err="1">
                <a:hlinkClick r:id="rId3"/>
              </a:rPr>
              <a:t>asielzoekers</a:t>
            </a:r>
            <a:r>
              <a:rPr lang="en-US">
                <a:hlinkClick r:id="rId3"/>
              </a:rPr>
              <a:t> in </a:t>
            </a:r>
            <a:r>
              <a:rPr lang="en-US" err="1">
                <a:hlinkClick r:id="rId3"/>
              </a:rPr>
              <a:t>België</a:t>
            </a:r>
            <a:endParaRPr lang="en-US" err="1">
              <a:latin typeface="Calibri"/>
              <a:ea typeface="Calibri"/>
              <a:cs typeface="Calibri"/>
            </a:endParaRP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6</a:t>
            </a:fld>
            <a:endParaRPr lang="fr-BE"/>
          </a:p>
        </p:txBody>
      </p:sp>
    </p:spTree>
    <p:extLst>
      <p:ext uri="{BB962C8B-B14F-4D97-AF65-F5344CB8AC3E}">
        <p14:creationId xmlns:p14="http://schemas.microsoft.com/office/powerpoint/2010/main" val="270700281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nl-BE" b="1"/>
              <a:t>In België is het loon dat op het contract staat vermeld niet hetzelfde als het bedrag dat je daadwerkelijk op je bankrekening ontvangt. </a:t>
            </a:r>
          </a:p>
          <a:p>
            <a:endParaRPr lang="nl-BE" b="1"/>
          </a:p>
          <a:p>
            <a:r>
              <a:rPr lang="nl-BE" b="0"/>
              <a:t>Hoe </a:t>
            </a:r>
            <a:r>
              <a:rPr lang="nl-BE"/>
              <a:t>komt dat</a:t>
            </a:r>
            <a:r>
              <a:rPr lang="nl-BE" b="0"/>
              <a:t>? </a:t>
            </a:r>
          </a:p>
          <a:p>
            <a:r>
              <a:rPr lang="nl-BE" b="0"/>
              <a:t>Antwoord: de staat houdt belastingen en sociale bijdragen in.</a:t>
            </a:r>
          </a:p>
          <a:p>
            <a:r>
              <a:rPr lang="nl-BE" b="0"/>
              <a:t>Deze bijdragen </a:t>
            </a:r>
            <a:r>
              <a:rPr lang="nl-BE"/>
              <a:t>verschillen</a:t>
            </a:r>
            <a:r>
              <a:rPr lang="nl-BE" b="0"/>
              <a:t> naargelang het bedrag van het loon dat je ontvangt.</a:t>
            </a:r>
          </a:p>
          <a:p>
            <a:endParaRPr lang="nl-BE" b="0"/>
          </a:p>
          <a:p>
            <a:r>
              <a:rPr lang="fr-BE"/>
              <a:t>Elk </a:t>
            </a:r>
            <a:r>
              <a:rPr lang="fr-BE" err="1"/>
              <a:t>jaar</a:t>
            </a:r>
            <a:r>
              <a:rPr lang="fr-BE"/>
              <a:t> </a:t>
            </a:r>
            <a:r>
              <a:rPr lang="fr-BE" err="1"/>
              <a:t>controleert</a:t>
            </a:r>
            <a:r>
              <a:rPr lang="fr-BE"/>
              <a:t> de </a:t>
            </a:r>
            <a:r>
              <a:rPr lang="fr-BE" err="1"/>
              <a:t>Belgische</a:t>
            </a:r>
            <a:r>
              <a:rPr lang="fr-BE"/>
              <a:t> </a:t>
            </a:r>
            <a:r>
              <a:rPr lang="fr-BE" err="1"/>
              <a:t>staat</a:t>
            </a:r>
            <a:r>
              <a:rPr lang="fr-BE"/>
              <a:t> of </a:t>
            </a:r>
            <a:r>
              <a:rPr lang="fr-BE" err="1"/>
              <a:t>iedereen</a:t>
            </a:r>
            <a:r>
              <a:rPr lang="fr-BE"/>
              <a:t> </a:t>
            </a:r>
            <a:r>
              <a:rPr lang="fr-BE" err="1"/>
              <a:t>zijn</a:t>
            </a:r>
            <a:r>
              <a:rPr lang="fr-BE"/>
              <a:t> </a:t>
            </a:r>
            <a:r>
              <a:rPr lang="fr-BE" err="1"/>
              <a:t>belastingen</a:t>
            </a:r>
            <a:r>
              <a:rPr lang="fr-BE"/>
              <a:t> </a:t>
            </a:r>
            <a:r>
              <a:rPr lang="fr-BE" err="1"/>
              <a:t>wel</a:t>
            </a:r>
            <a:r>
              <a:rPr lang="fr-BE"/>
              <a:t> </a:t>
            </a:r>
            <a:r>
              <a:rPr lang="fr-BE" err="1"/>
              <a:t>heeft</a:t>
            </a:r>
            <a:r>
              <a:rPr lang="fr-BE"/>
              <a:t> </a:t>
            </a:r>
            <a:r>
              <a:rPr lang="fr-BE" err="1"/>
              <a:t>betaald</a:t>
            </a:r>
            <a:r>
              <a:rPr lang="fr-BE"/>
              <a:t>. Dan </a:t>
            </a:r>
            <a:r>
              <a:rPr lang="fr-BE" err="1"/>
              <a:t>ontvangt</a:t>
            </a:r>
            <a:r>
              <a:rPr lang="fr-BE"/>
              <a:t> </a:t>
            </a:r>
            <a:r>
              <a:rPr lang="fr-BE" err="1"/>
              <a:t>iedereen</a:t>
            </a:r>
            <a:r>
              <a:rPr lang="fr-BE"/>
              <a:t> die </a:t>
            </a:r>
            <a:r>
              <a:rPr lang="fr-BE" err="1"/>
              <a:t>heeft</a:t>
            </a:r>
            <a:r>
              <a:rPr lang="fr-BE"/>
              <a:t> </a:t>
            </a:r>
            <a:r>
              <a:rPr lang="fr-BE" err="1"/>
              <a:t>gewerkt</a:t>
            </a:r>
            <a:r>
              <a:rPr lang="fr-BE"/>
              <a:t> </a:t>
            </a:r>
            <a:r>
              <a:rPr lang="fr-BE" err="1"/>
              <a:t>een</a:t>
            </a:r>
            <a:r>
              <a:rPr lang="fr-BE"/>
              <a:t> e-mail of </a:t>
            </a:r>
            <a:r>
              <a:rPr lang="fr-BE" err="1"/>
              <a:t>een</a:t>
            </a:r>
            <a:r>
              <a:rPr lang="fr-BE"/>
              <a:t> brief met de </a:t>
            </a:r>
            <a:r>
              <a:rPr lang="fr-BE" err="1"/>
              <a:t>berekening</a:t>
            </a:r>
            <a:r>
              <a:rPr lang="fr-BE"/>
              <a:t> van de </a:t>
            </a:r>
            <a:r>
              <a:rPr lang="fr-BE" err="1"/>
              <a:t>belastingen</a:t>
            </a:r>
            <a:r>
              <a:rPr lang="fr-BE"/>
              <a:t> op basis van </a:t>
            </a:r>
            <a:r>
              <a:rPr lang="fr-BE" err="1"/>
              <a:t>zijn</a:t>
            </a:r>
            <a:r>
              <a:rPr lang="fr-BE"/>
              <a:t> of </a:t>
            </a:r>
            <a:r>
              <a:rPr lang="fr-BE" err="1"/>
              <a:t>haar</a:t>
            </a:r>
            <a:r>
              <a:rPr lang="fr-BE"/>
              <a:t> </a:t>
            </a:r>
            <a:r>
              <a:rPr lang="fr-BE" err="1"/>
              <a:t>persoonlijke</a:t>
            </a:r>
            <a:r>
              <a:rPr lang="fr-BE"/>
              <a:t> </a:t>
            </a:r>
            <a:r>
              <a:rPr lang="fr-BE" err="1"/>
              <a:t>situatie</a:t>
            </a:r>
            <a:r>
              <a:rPr lang="fr-BE"/>
              <a:t>. </a:t>
            </a:r>
          </a:p>
          <a:p>
            <a:br>
              <a:rPr lang="fr-BE">
                <a:cs typeface="+mn-lt"/>
              </a:rPr>
            </a:br>
            <a:endParaRPr lang="fr-BE"/>
          </a:p>
          <a:p>
            <a:endParaRPr lang="fr-BE" b="0"/>
          </a:p>
        </p:txBody>
      </p:sp>
      <p:sp>
        <p:nvSpPr>
          <p:cNvPr id="4" name="Espace réservé du numéro de diapositive 3"/>
          <p:cNvSpPr>
            <a:spLocks noGrp="1"/>
          </p:cNvSpPr>
          <p:nvPr>
            <p:ph type="sldNum" sz="quarter" idx="10"/>
          </p:nvPr>
        </p:nvSpPr>
        <p:spPr/>
        <p:txBody>
          <a:bodyPr/>
          <a:lstStyle/>
          <a:p>
            <a:fld id="{B3A2F7B7-E22C-514E-8223-736E18D83488}" type="slidenum">
              <a:rPr lang="en-GB" smtClean="0"/>
              <a:t>64</a:t>
            </a:fld>
            <a:endParaRPr lang="en-GB"/>
          </a:p>
        </p:txBody>
      </p:sp>
    </p:spTree>
    <p:extLst>
      <p:ext uri="{BB962C8B-B14F-4D97-AF65-F5344CB8AC3E}">
        <p14:creationId xmlns:p14="http://schemas.microsoft.com/office/powerpoint/2010/main" val="90417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BE"/>
              <a:t>Waarvoor dienen de sociale bijdragen? </a:t>
            </a:r>
          </a:p>
          <a:p>
            <a:pPr marL="0" indent="0">
              <a:buNone/>
            </a:pPr>
            <a:endParaRPr lang="nl-BE"/>
          </a:p>
          <a:p>
            <a:r>
              <a:rPr lang="nl-BE"/>
              <a:t>Antwoord: het gaat om een systeem van solidariteit waarbij de staat een deel van het geld herverdeelt aan mensen die er nood aan hebben. Kan je adhv de afbeeldingen raden naar welke groepen dit geld bijvoorbeeld gaat? </a:t>
            </a:r>
          </a:p>
          <a:p>
            <a:endParaRPr lang="nl-BE"/>
          </a:p>
          <a:p>
            <a:r>
              <a:rPr lang="nl-BE"/>
              <a:t>Antwoord:</a:t>
            </a:r>
          </a:p>
          <a:p>
            <a:pPr marL="0" indent="0">
              <a:buNone/>
            </a:pPr>
            <a:endParaRPr lang="nl-BE"/>
          </a:p>
          <a:p>
            <a:pPr marL="228600" indent="-228600">
              <a:buAutoNum type="arabicPeriod"/>
            </a:pPr>
            <a:r>
              <a:rPr lang="nl-BE"/>
              <a:t>Gezondheidszorg</a:t>
            </a:r>
          </a:p>
          <a:p>
            <a:pPr marL="228600" indent="-228600">
              <a:buAutoNum type="arabicPeriod"/>
            </a:pPr>
            <a:r>
              <a:rPr lang="nl-BE"/>
              <a:t>Pensioenen</a:t>
            </a:r>
          </a:p>
          <a:p>
            <a:pPr marL="228600" indent="-228600">
              <a:buAutoNum type="arabicPeriod"/>
            </a:pPr>
            <a:r>
              <a:rPr lang="nl-BE"/>
              <a:t>Werkloosheid</a:t>
            </a:r>
          </a:p>
          <a:p>
            <a:pPr marL="228600" indent="-228600">
              <a:buAutoNum type="arabicPeriod"/>
            </a:pPr>
            <a:r>
              <a:rPr lang="nl-BE"/>
              <a:t>Kinderbijslag</a:t>
            </a:r>
          </a:p>
          <a:p>
            <a:pPr marL="228600" indent="-228600">
              <a:buAutoNum type="arabicPeriod"/>
            </a:pPr>
            <a:r>
              <a:rPr lang="nl-BE"/>
              <a:t>Uitkeringen voor personen met een handicap</a:t>
            </a:r>
          </a:p>
          <a:p>
            <a:pPr marL="228600" indent="-228600">
              <a:buAutoNum type="arabicPeriod"/>
            </a:pPr>
            <a:r>
              <a:rPr lang="nl-BE"/>
              <a:t>Personen aan wie de vluchtelingenstatus is toegekend. Zij hebben voortaan toegang tot sociale zekerheid, net als andere Belgische burgers. </a:t>
            </a:r>
          </a:p>
          <a:p>
            <a:pPr marL="0" indent="0">
              <a:buNone/>
            </a:pPr>
            <a:endParaRPr lang="nl-BE"/>
          </a:p>
          <a:p>
            <a:r>
              <a:rPr lang="nl-BE"/>
              <a:t>Door te werken zal je dus op jouw beurt ook bijdragen aan het solidariteitssysteem waarvan je nu geniet. </a:t>
            </a:r>
            <a:endParaRPr lang="fr-FR"/>
          </a:p>
        </p:txBody>
      </p:sp>
      <p:sp>
        <p:nvSpPr>
          <p:cNvPr id="4" name="Tijdelijke aanduiding voor dianummer 3"/>
          <p:cNvSpPr>
            <a:spLocks noGrp="1"/>
          </p:cNvSpPr>
          <p:nvPr>
            <p:ph type="sldNum" sz="quarter" idx="5"/>
          </p:nvPr>
        </p:nvSpPr>
        <p:spPr/>
        <p:txBody>
          <a:bodyPr/>
          <a:lstStyle/>
          <a:p>
            <a:fld id="{B3A2F7B7-E22C-514E-8223-736E18D83488}" type="slidenum">
              <a:rPr lang="en-GB" smtClean="0"/>
              <a:t>65</a:t>
            </a:fld>
            <a:endParaRPr lang="en-GB"/>
          </a:p>
        </p:txBody>
      </p:sp>
    </p:spTree>
    <p:extLst>
      <p:ext uri="{BB962C8B-B14F-4D97-AF65-F5344CB8AC3E}">
        <p14:creationId xmlns:p14="http://schemas.microsoft.com/office/powerpoint/2010/main" val="5842582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a:t>Malika is nu een maand aan het werk en ze ontvangt haar eerste loon. Er is een verschil tussen het bruto (datgene wat de werkgever moet betalen) en het netto (wat de werknemer ontvangt).  </a:t>
            </a:r>
          </a:p>
          <a:p>
            <a:endParaRPr lang="fr-FR"/>
          </a:p>
          <a:p>
            <a:r>
              <a:rPr lang="fr-FR"/>
              <a:t>Hier </a:t>
            </a:r>
            <a:r>
              <a:rPr lang="fr-FR" err="1"/>
              <a:t>een</a:t>
            </a:r>
            <a:r>
              <a:rPr lang="fr-FR"/>
              <a:t> </a:t>
            </a:r>
            <a:r>
              <a:rPr lang="fr-FR" err="1"/>
              <a:t>voorbeeld</a:t>
            </a:r>
            <a:r>
              <a:rPr lang="fr-FR"/>
              <a:t> van </a:t>
            </a:r>
            <a:r>
              <a:rPr lang="fr-FR" err="1"/>
              <a:t>een</a:t>
            </a:r>
            <a:r>
              <a:rPr lang="fr-FR"/>
              <a:t> </a:t>
            </a:r>
            <a:r>
              <a:rPr lang="fr-FR" err="1"/>
              <a:t>loonfiche</a:t>
            </a:r>
            <a:r>
              <a:rPr lang="fr-FR"/>
              <a:t>. Je </a:t>
            </a:r>
            <a:r>
              <a:rPr lang="fr-FR" err="1"/>
              <a:t>ziet</a:t>
            </a:r>
            <a:r>
              <a:rPr lang="fr-FR"/>
              <a:t> het </a:t>
            </a:r>
            <a:r>
              <a:rPr lang="fr-FR" err="1"/>
              <a:t>bruto</a:t>
            </a:r>
            <a:r>
              <a:rPr lang="fr-FR"/>
              <a:t> </a:t>
            </a:r>
            <a:r>
              <a:rPr lang="fr-FR" err="1"/>
              <a:t>loon</a:t>
            </a:r>
            <a:r>
              <a:rPr lang="fr-FR"/>
              <a:t> in het </a:t>
            </a:r>
            <a:r>
              <a:rPr lang="fr-FR" err="1"/>
              <a:t>groen</a:t>
            </a:r>
            <a:r>
              <a:rPr lang="fr-FR"/>
              <a:t>, het </a:t>
            </a:r>
            <a:r>
              <a:rPr lang="fr-FR" err="1"/>
              <a:t>netto</a:t>
            </a:r>
            <a:r>
              <a:rPr lang="fr-FR"/>
              <a:t> </a:t>
            </a:r>
            <a:r>
              <a:rPr lang="fr-FR" err="1"/>
              <a:t>loon</a:t>
            </a:r>
            <a:r>
              <a:rPr lang="fr-FR"/>
              <a:t> in het </a:t>
            </a:r>
            <a:r>
              <a:rPr lang="fr-FR" err="1"/>
              <a:t>oranje</a:t>
            </a:r>
            <a:r>
              <a:rPr lang="fr-FR"/>
              <a:t>. Het </a:t>
            </a:r>
            <a:r>
              <a:rPr lang="fr-FR" err="1"/>
              <a:t>netto</a:t>
            </a:r>
            <a:r>
              <a:rPr lang="fr-FR"/>
              <a:t> </a:t>
            </a:r>
            <a:r>
              <a:rPr lang="fr-FR" err="1"/>
              <a:t>salaris</a:t>
            </a:r>
            <a:r>
              <a:rPr lang="fr-FR"/>
              <a:t> </a:t>
            </a:r>
            <a:r>
              <a:rPr lang="fr-FR" err="1"/>
              <a:t>is</a:t>
            </a:r>
            <a:r>
              <a:rPr lang="fr-FR"/>
              <a:t> </a:t>
            </a:r>
            <a:r>
              <a:rPr lang="fr-FR" err="1"/>
              <a:t>wat</a:t>
            </a:r>
            <a:r>
              <a:rPr lang="fr-FR"/>
              <a:t> je op je </a:t>
            </a:r>
            <a:r>
              <a:rPr lang="fr-FR" err="1"/>
              <a:t>bankrekening</a:t>
            </a:r>
            <a:r>
              <a:rPr lang="fr-FR"/>
              <a:t> </a:t>
            </a:r>
            <a:r>
              <a:rPr lang="fr-FR" err="1"/>
              <a:t>ontvangt</a:t>
            </a:r>
            <a:r>
              <a:rPr lang="fr-FR"/>
              <a:t> </a:t>
            </a:r>
          </a:p>
          <a:p>
            <a:endParaRPr lang="fr-FR"/>
          </a:p>
          <a:p>
            <a:r>
              <a:rPr lang="fr-BE" err="1"/>
              <a:t>Belastingen</a:t>
            </a:r>
            <a:r>
              <a:rPr lang="fr-BE"/>
              <a:t> </a:t>
            </a:r>
            <a:r>
              <a:rPr lang="fr-BE" err="1"/>
              <a:t>worden</a:t>
            </a:r>
            <a:r>
              <a:rPr lang="fr-BE"/>
              <a:t> </a:t>
            </a:r>
            <a:r>
              <a:rPr lang="fr-BE" err="1"/>
              <a:t>gebruikt</a:t>
            </a:r>
            <a:r>
              <a:rPr lang="fr-BE"/>
              <a:t> om </a:t>
            </a:r>
            <a:r>
              <a:rPr lang="fr-BE" err="1"/>
              <a:t>openbare</a:t>
            </a:r>
            <a:r>
              <a:rPr lang="fr-BE"/>
              <a:t> </a:t>
            </a:r>
            <a:r>
              <a:rPr lang="fr-BE" err="1"/>
              <a:t>diensten</a:t>
            </a:r>
            <a:r>
              <a:rPr lang="fr-BE"/>
              <a:t> te </a:t>
            </a:r>
            <a:r>
              <a:rPr lang="fr-BE" err="1"/>
              <a:t>betalen</a:t>
            </a:r>
            <a:r>
              <a:rPr lang="fr-BE"/>
              <a:t> (</a:t>
            </a:r>
            <a:r>
              <a:rPr lang="fr-BE" err="1"/>
              <a:t>wegen</a:t>
            </a:r>
            <a:r>
              <a:rPr lang="fr-BE"/>
              <a:t>, </a:t>
            </a:r>
            <a:r>
              <a:rPr lang="fr-BE" err="1"/>
              <a:t>ziekenhuizen</a:t>
            </a:r>
            <a:r>
              <a:rPr lang="fr-BE"/>
              <a:t>, </a:t>
            </a:r>
            <a:r>
              <a:rPr lang="fr-BE" err="1"/>
              <a:t>scholen</a:t>
            </a:r>
            <a:r>
              <a:rPr lang="fr-BE"/>
              <a:t>...). </a:t>
            </a:r>
            <a:r>
              <a:rPr lang="fr-BE" err="1"/>
              <a:t>Opvangcentra</a:t>
            </a:r>
            <a:r>
              <a:rPr lang="fr-BE"/>
              <a:t> </a:t>
            </a:r>
            <a:r>
              <a:rPr lang="fr-BE" err="1"/>
              <a:t>behoren</a:t>
            </a:r>
            <a:r>
              <a:rPr lang="fr-BE"/>
              <a:t> </a:t>
            </a:r>
            <a:r>
              <a:rPr lang="fr-BE" err="1"/>
              <a:t>daar</a:t>
            </a:r>
            <a:r>
              <a:rPr lang="fr-BE"/>
              <a:t> </a:t>
            </a:r>
            <a:r>
              <a:rPr lang="fr-BE" err="1"/>
              <a:t>ook</a:t>
            </a:r>
            <a:r>
              <a:rPr lang="fr-BE"/>
              <a:t> </a:t>
            </a:r>
            <a:r>
              <a:rPr lang="fr-BE" err="1"/>
              <a:t>toe</a:t>
            </a:r>
            <a:r>
              <a:rPr lang="fr-BE"/>
              <a:t>. </a:t>
            </a:r>
          </a:p>
          <a:p>
            <a:br>
              <a:rPr lang="fr-BE">
                <a:cs typeface="+mn-lt"/>
              </a:rPr>
            </a:br>
            <a:endParaRPr lang="fr-BE"/>
          </a:p>
          <a:p>
            <a:r>
              <a:rPr lang="fr-BE"/>
              <a:t>Je </a:t>
            </a:r>
            <a:r>
              <a:rPr lang="fr-BE" err="1"/>
              <a:t>kunt</a:t>
            </a:r>
            <a:r>
              <a:rPr lang="fr-BE"/>
              <a:t> je </a:t>
            </a:r>
            <a:r>
              <a:rPr lang="fr-BE" err="1"/>
              <a:t>loonfiche</a:t>
            </a:r>
            <a:r>
              <a:rPr lang="fr-BE"/>
              <a:t> op </a:t>
            </a:r>
            <a:r>
              <a:rPr lang="fr-BE" err="1"/>
              <a:t>verschillende</a:t>
            </a:r>
            <a:r>
              <a:rPr lang="fr-BE"/>
              <a:t> </a:t>
            </a:r>
            <a:r>
              <a:rPr lang="fr-BE" err="1"/>
              <a:t>manieren</a:t>
            </a:r>
            <a:r>
              <a:rPr lang="fr-BE"/>
              <a:t> </a:t>
            </a:r>
            <a:r>
              <a:rPr lang="fr-BE" err="1"/>
              <a:t>krijgen</a:t>
            </a:r>
            <a:r>
              <a:rPr lang="fr-BE"/>
              <a:t>: op papier, via e-mail of via sms (via </a:t>
            </a:r>
            <a:r>
              <a:rPr lang="fr-BE" err="1"/>
              <a:t>een</a:t>
            </a:r>
            <a:r>
              <a:rPr lang="fr-BE"/>
              <a:t> </a:t>
            </a:r>
            <a:r>
              <a:rPr lang="fr-BE" err="1"/>
              <a:t>link</a:t>
            </a:r>
            <a:r>
              <a:rPr lang="fr-BE"/>
              <a:t>). Voor </a:t>
            </a:r>
            <a:r>
              <a:rPr lang="fr-BE" err="1"/>
              <a:t>sommige</a:t>
            </a:r>
            <a:r>
              <a:rPr lang="fr-BE"/>
              <a:t> jobs </a:t>
            </a:r>
            <a:r>
              <a:rPr lang="fr-BE" err="1"/>
              <a:t>is</a:t>
            </a:r>
            <a:r>
              <a:rPr lang="fr-BE"/>
              <a:t> het </a:t>
            </a:r>
            <a:r>
              <a:rPr lang="fr-BE" err="1"/>
              <a:t>loon</a:t>
            </a:r>
            <a:r>
              <a:rPr lang="fr-BE"/>
              <a:t> niet </a:t>
            </a:r>
            <a:r>
              <a:rPr lang="fr-BE" err="1"/>
              <a:t>maandelijks</a:t>
            </a:r>
            <a:r>
              <a:rPr lang="fr-BE"/>
              <a:t>. </a:t>
            </a:r>
            <a:r>
              <a:rPr lang="fr-BE" err="1"/>
              <a:t>Bij</a:t>
            </a:r>
            <a:r>
              <a:rPr lang="fr-BE"/>
              <a:t> </a:t>
            </a:r>
            <a:r>
              <a:rPr lang="fr-BE" err="1"/>
              <a:t>interim</a:t>
            </a:r>
            <a:r>
              <a:rPr lang="fr-BE"/>
              <a:t> </a:t>
            </a:r>
            <a:r>
              <a:rPr lang="fr-BE" err="1"/>
              <a:t>ontvang</a:t>
            </a:r>
            <a:r>
              <a:rPr lang="fr-BE"/>
              <a:t> je </a:t>
            </a:r>
            <a:r>
              <a:rPr lang="fr-BE" err="1"/>
              <a:t>bijvoorbeeld</a:t>
            </a:r>
            <a:r>
              <a:rPr lang="fr-BE"/>
              <a:t> per </a:t>
            </a:r>
            <a:r>
              <a:rPr lang="fr-BE" err="1"/>
              <a:t>opdracht</a:t>
            </a:r>
            <a:r>
              <a:rPr lang="fr-BE"/>
              <a:t> </a:t>
            </a:r>
            <a:r>
              <a:rPr lang="fr-BE" err="1"/>
              <a:t>een</a:t>
            </a:r>
            <a:r>
              <a:rPr lang="fr-BE"/>
              <a:t> </a:t>
            </a:r>
            <a:r>
              <a:rPr lang="fr-BE" err="1"/>
              <a:t>loonfiche</a:t>
            </a:r>
            <a:r>
              <a:rPr lang="fr-BE"/>
              <a:t> (en niet </a:t>
            </a:r>
            <a:r>
              <a:rPr lang="fr-BE" err="1"/>
              <a:t>één</a:t>
            </a:r>
            <a:r>
              <a:rPr lang="fr-BE"/>
              <a:t> </a:t>
            </a:r>
            <a:r>
              <a:rPr lang="fr-BE" err="1"/>
              <a:t>loonfiche</a:t>
            </a:r>
            <a:r>
              <a:rPr lang="fr-BE"/>
              <a:t> per </a:t>
            </a:r>
            <a:r>
              <a:rPr lang="fr-BE" err="1"/>
              <a:t>maand</a:t>
            </a:r>
            <a:r>
              <a:rPr lang="fr-BE"/>
              <a:t>). </a:t>
            </a:r>
          </a:p>
          <a:p>
            <a:br>
              <a:rPr lang="fr-BE">
                <a:cs typeface="+mn-lt"/>
              </a:rPr>
            </a:br>
            <a:endParaRPr lang="fr-BE"/>
          </a:p>
          <a:p>
            <a:endParaRPr lang="fr-FR"/>
          </a:p>
        </p:txBody>
      </p:sp>
      <p:sp>
        <p:nvSpPr>
          <p:cNvPr id="4" name="Tijdelijke aanduiding voor dianummer 3"/>
          <p:cNvSpPr>
            <a:spLocks noGrp="1"/>
          </p:cNvSpPr>
          <p:nvPr>
            <p:ph type="sldNum" sz="quarter" idx="5"/>
          </p:nvPr>
        </p:nvSpPr>
        <p:spPr/>
        <p:txBody>
          <a:bodyPr/>
          <a:lstStyle/>
          <a:p>
            <a:fld id="{B3A2F7B7-E22C-514E-8223-736E18D83488}" type="slidenum">
              <a:rPr lang="en-GB" smtClean="0"/>
              <a:t>66</a:t>
            </a:fld>
            <a:endParaRPr lang="en-GB"/>
          </a:p>
        </p:txBody>
      </p:sp>
    </p:spTree>
    <p:extLst>
      <p:ext uri="{BB962C8B-B14F-4D97-AF65-F5344CB8AC3E}">
        <p14:creationId xmlns:p14="http://schemas.microsoft.com/office/powerpoint/2010/main" val="16076146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BE"/>
              <a:t>Als je niet officieel in België werkt, noemt men dat „zwartwerken“. Dit betekent dat je niet dezelfde voordelen en bescherming krijgt die bij een arbeidsovereenkomst horen: vergoeding bij een arbeidsongeval, zwangerschaps- en ouderschapsverlof, pensioen, enz. </a:t>
            </a:r>
          </a:p>
          <a:p>
            <a:r>
              <a:rPr lang="nl-BE"/>
              <a:t>Zwartwerken brengt grote risico's met zich mee en is illegaal in België. Als je je in deze situatie bevindt, kan je contact opnemen met een van de volgende organisaties (zie dia).</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67</a:t>
            </a:fld>
            <a:endParaRPr lang="fr-BE"/>
          </a:p>
        </p:txBody>
      </p:sp>
    </p:spTree>
    <p:extLst>
      <p:ext uri="{BB962C8B-B14F-4D97-AF65-F5344CB8AC3E}">
        <p14:creationId xmlns:p14="http://schemas.microsoft.com/office/powerpoint/2010/main" val="347617974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atin typeface="Calibri"/>
                <a:ea typeface="Calibri"/>
                <a:cs typeface="Calibri"/>
              </a:rPr>
              <a:t>Als je </a:t>
            </a:r>
            <a:r>
              <a:rPr lang="en-US" err="1">
                <a:latin typeface="Calibri"/>
                <a:ea typeface="Calibri"/>
                <a:cs typeface="Calibri"/>
              </a:rPr>
              <a:t>werk</a:t>
            </a:r>
            <a:r>
              <a:rPr lang="en-US">
                <a:latin typeface="Calibri"/>
                <a:ea typeface="Calibri"/>
                <a:cs typeface="Calibri"/>
              </a:rPr>
              <a:t> </a:t>
            </a:r>
            <a:r>
              <a:rPr lang="en-US" err="1">
                <a:latin typeface="Calibri"/>
                <a:ea typeface="Calibri"/>
                <a:cs typeface="Calibri"/>
              </a:rPr>
              <a:t>vindt</a:t>
            </a:r>
            <a:r>
              <a:rPr lang="en-US">
                <a:latin typeface="Calibri"/>
                <a:ea typeface="Calibri"/>
                <a:cs typeface="Calibri"/>
              </a:rPr>
              <a:t>, </a:t>
            </a:r>
            <a:r>
              <a:rPr lang="en-US" err="1">
                <a:latin typeface="Calibri"/>
                <a:ea typeface="Calibri"/>
                <a:cs typeface="Calibri"/>
              </a:rPr>
              <a:t>zal</a:t>
            </a:r>
            <a:r>
              <a:rPr lang="en-US">
                <a:latin typeface="Calibri"/>
                <a:ea typeface="Calibri"/>
                <a:cs typeface="Calibri"/>
              </a:rPr>
              <a:t> </a:t>
            </a:r>
            <a:r>
              <a:rPr lang="en-US" err="1">
                <a:latin typeface="Calibri"/>
                <a:ea typeface="Calibri"/>
                <a:cs typeface="Calibri"/>
              </a:rPr>
              <a:t>dit</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impact </a:t>
            </a:r>
            <a:r>
              <a:rPr lang="en-US" err="1">
                <a:latin typeface="Calibri"/>
                <a:ea typeface="Calibri"/>
                <a:cs typeface="Calibri"/>
              </a:rPr>
              <a:t>hebben</a:t>
            </a:r>
            <a:r>
              <a:rPr lang="en-US">
                <a:latin typeface="Calibri"/>
                <a:ea typeface="Calibri"/>
                <a:cs typeface="Calibri"/>
              </a:rPr>
              <a:t> op de Kosten die je </a:t>
            </a:r>
            <a:r>
              <a:rPr lang="en-US" err="1">
                <a:latin typeface="Calibri"/>
                <a:ea typeface="Calibri"/>
                <a:cs typeface="Calibri"/>
              </a:rPr>
              <a:t>moet</a:t>
            </a:r>
            <a:r>
              <a:rPr lang="en-US">
                <a:latin typeface="Calibri"/>
                <a:ea typeface="Calibri"/>
                <a:cs typeface="Calibri"/>
              </a:rPr>
              <a:t> </a:t>
            </a:r>
            <a:r>
              <a:rPr lang="en-US" err="1">
                <a:latin typeface="Calibri"/>
                <a:ea typeface="Calibri"/>
                <a:cs typeface="Calibri"/>
              </a:rPr>
              <a:t>bijdragen</a:t>
            </a:r>
            <a:r>
              <a:rPr lang="en-US">
                <a:latin typeface="Calibri"/>
                <a:ea typeface="Calibri"/>
                <a:cs typeface="Calibri"/>
              </a:rPr>
              <a:t> </a:t>
            </a:r>
            <a:r>
              <a:rPr lang="en-US" err="1">
                <a:latin typeface="Calibri"/>
                <a:ea typeface="Calibri"/>
                <a:cs typeface="Calibri"/>
              </a:rPr>
              <a:t>aan</a:t>
            </a:r>
            <a:r>
              <a:rPr lang="en-US">
                <a:latin typeface="Calibri"/>
                <a:ea typeface="Calibri"/>
                <a:cs typeface="Calibri"/>
              </a:rPr>
              <a:t> het </a:t>
            </a:r>
            <a:r>
              <a:rPr lang="en-US" err="1">
                <a:latin typeface="Calibri"/>
                <a:ea typeface="Calibri"/>
                <a:cs typeface="Calibri"/>
              </a:rPr>
              <a:t>opvangcentrum</a:t>
            </a:r>
            <a:r>
              <a:rPr lang="en-US">
                <a:latin typeface="Calibri"/>
                <a:ea typeface="Calibri"/>
                <a:cs typeface="Calibri"/>
              </a:rPr>
              <a:t>, in </a:t>
            </a:r>
            <a:r>
              <a:rPr lang="en-US" err="1">
                <a:latin typeface="Calibri"/>
                <a:ea typeface="Calibri"/>
                <a:cs typeface="Calibri"/>
              </a:rPr>
              <a:t>ruil</a:t>
            </a:r>
            <a:r>
              <a:rPr lang="en-US">
                <a:latin typeface="Calibri"/>
                <a:ea typeface="Calibri"/>
                <a:cs typeface="Calibri"/>
              </a:rPr>
              <a:t> </a:t>
            </a:r>
            <a:r>
              <a:rPr lang="en-US" err="1">
                <a:latin typeface="Calibri"/>
                <a:ea typeface="Calibri"/>
                <a:cs typeface="Calibri"/>
              </a:rPr>
              <a:t>voor</a:t>
            </a:r>
            <a:r>
              <a:rPr lang="en-US">
                <a:latin typeface="Calibri"/>
                <a:ea typeface="Calibri"/>
                <a:cs typeface="Calibri"/>
              </a:rPr>
              <a:t> de </a:t>
            </a:r>
            <a:r>
              <a:rPr lang="en-US" err="1">
                <a:latin typeface="Calibri"/>
                <a:ea typeface="Calibri"/>
                <a:cs typeface="Calibri"/>
              </a:rPr>
              <a:t>opvang</a:t>
            </a:r>
            <a:r>
              <a:rPr lang="en-US">
                <a:latin typeface="Calibri"/>
                <a:ea typeface="Calibri"/>
                <a:cs typeface="Calibri"/>
              </a:rPr>
              <a:t>. In de </a:t>
            </a:r>
            <a:r>
              <a:rPr lang="en-US" err="1">
                <a:latin typeface="Calibri"/>
                <a:ea typeface="Calibri"/>
                <a:cs typeface="Calibri"/>
              </a:rPr>
              <a:t>volgende</a:t>
            </a:r>
            <a:r>
              <a:rPr lang="en-US">
                <a:latin typeface="Calibri"/>
                <a:ea typeface="Calibri"/>
                <a:cs typeface="Calibri"/>
              </a:rPr>
              <a:t> video </a:t>
            </a:r>
            <a:r>
              <a:rPr lang="en-US" err="1">
                <a:latin typeface="Calibri"/>
                <a:ea typeface="Calibri"/>
                <a:cs typeface="Calibri"/>
              </a:rPr>
              <a:t>zien</a:t>
            </a:r>
            <a:r>
              <a:rPr lang="en-US">
                <a:latin typeface="Calibri"/>
                <a:ea typeface="Calibri"/>
                <a:cs typeface="Calibri"/>
              </a:rPr>
              <a:t> </a:t>
            </a:r>
            <a:r>
              <a:rPr lang="en-US" err="1">
                <a:latin typeface="Calibri"/>
                <a:ea typeface="Calibri"/>
                <a:cs typeface="Calibri"/>
              </a:rPr>
              <a:t>jullie</a:t>
            </a:r>
            <a:r>
              <a:rPr lang="en-US">
                <a:latin typeface="Calibri"/>
                <a:ea typeface="Calibri"/>
                <a:cs typeface="Calibri"/>
              </a:rPr>
              <a:t> hoe </a:t>
            </a:r>
            <a:r>
              <a:rPr lang="en-US" err="1">
                <a:latin typeface="Calibri"/>
                <a:ea typeface="Calibri"/>
                <a:cs typeface="Calibri"/>
              </a:rPr>
              <a:t>dit</a:t>
            </a:r>
            <a:r>
              <a:rPr lang="en-US">
                <a:latin typeface="Calibri"/>
                <a:ea typeface="Calibri"/>
                <a:cs typeface="Calibri"/>
              </a:rPr>
              <a:t> </a:t>
            </a:r>
            <a:r>
              <a:rPr lang="en-US" err="1">
                <a:latin typeface="Calibri"/>
                <a:ea typeface="Calibri"/>
                <a:cs typeface="Calibri"/>
              </a:rPr>
              <a:t>werkt</a:t>
            </a:r>
            <a:r>
              <a:rPr lang="en-US">
                <a:latin typeface="Calibri"/>
                <a:ea typeface="Calibri"/>
                <a:cs typeface="Calibri"/>
              </a:rPr>
              <a:t>. </a:t>
            </a:r>
            <a:r>
              <a:rPr lang="en-US">
                <a:solidFill>
                  <a:srgbClr val="1B1B1B"/>
                </a:solidFill>
              </a:rPr>
              <a:t> </a:t>
            </a:r>
          </a:p>
          <a:p>
            <a:endParaRPr lang="en-US">
              <a:solidFill>
                <a:srgbClr val="1B1B1B"/>
              </a:solidFill>
            </a:endParaRPr>
          </a:p>
          <a:p>
            <a:r>
              <a:rPr lang="en-US">
                <a:solidFill>
                  <a:srgbClr val="1B1B1B"/>
                </a:solidFill>
              </a:rPr>
              <a:t>*De trainer </a:t>
            </a:r>
            <a:r>
              <a:rPr lang="en-US" err="1">
                <a:solidFill>
                  <a:srgbClr val="1B1B1B"/>
                </a:solidFill>
              </a:rPr>
              <a:t>klikt</a:t>
            </a:r>
            <a:r>
              <a:rPr lang="en-US">
                <a:solidFill>
                  <a:srgbClr val="1B1B1B"/>
                </a:solidFill>
              </a:rPr>
              <a:t> op de taal van het </a:t>
            </a:r>
            <a:r>
              <a:rPr lang="en-US" err="1">
                <a:solidFill>
                  <a:srgbClr val="1B1B1B"/>
                </a:solidFill>
              </a:rPr>
              <a:t>publiek</a:t>
            </a:r>
            <a:r>
              <a:rPr lang="en-US">
                <a:solidFill>
                  <a:srgbClr val="1B1B1B"/>
                </a:solidFill>
              </a:rPr>
              <a:t>, de link </a:t>
            </a:r>
            <a:r>
              <a:rPr lang="en-US" err="1">
                <a:solidFill>
                  <a:srgbClr val="1B1B1B"/>
                </a:solidFill>
              </a:rPr>
              <a:t>leidt</a:t>
            </a:r>
            <a:r>
              <a:rPr lang="en-US">
                <a:solidFill>
                  <a:srgbClr val="1B1B1B"/>
                </a:solidFill>
              </a:rPr>
              <a:t> </a:t>
            </a:r>
            <a:r>
              <a:rPr lang="en-US" err="1">
                <a:solidFill>
                  <a:srgbClr val="1B1B1B"/>
                </a:solidFill>
              </a:rPr>
              <a:t>rechtstreeks</a:t>
            </a:r>
            <a:r>
              <a:rPr lang="en-US">
                <a:solidFill>
                  <a:srgbClr val="1B1B1B"/>
                </a:solidFill>
              </a:rPr>
              <a:t> </a:t>
            </a:r>
            <a:r>
              <a:rPr lang="en-US" err="1">
                <a:solidFill>
                  <a:srgbClr val="1B1B1B"/>
                </a:solidFill>
              </a:rPr>
              <a:t>naar</a:t>
            </a:r>
            <a:r>
              <a:rPr lang="en-US">
                <a:solidFill>
                  <a:srgbClr val="1B1B1B"/>
                </a:solidFill>
              </a:rPr>
              <a:t> de video over </a:t>
            </a:r>
            <a:r>
              <a:rPr lang="en-US" err="1">
                <a:solidFill>
                  <a:srgbClr val="1B1B1B"/>
                </a:solidFill>
              </a:rPr>
              <a:t>cumul</a:t>
            </a:r>
            <a:r>
              <a:rPr lang="en-US">
                <a:solidFill>
                  <a:srgbClr val="1B1B1B"/>
                </a:solidFill>
              </a:rPr>
              <a:t> op </a:t>
            </a:r>
            <a:r>
              <a:rPr lang="en-US" err="1">
                <a:solidFill>
                  <a:srgbClr val="1B1B1B"/>
                </a:solidFill>
              </a:rPr>
              <a:t>Fedasilinfo</a:t>
            </a:r>
            <a:r>
              <a:rPr lang="en-US">
                <a:solidFill>
                  <a:srgbClr val="1B1B1B"/>
                </a:solidFill>
              </a:rPr>
              <a:t>*</a:t>
            </a:r>
          </a:p>
          <a:p>
            <a:endParaRPr lang="en-US">
              <a:solidFill>
                <a:srgbClr val="1B1B1B"/>
              </a:solidFill>
            </a:endParaRPr>
          </a:p>
          <a:p>
            <a:r>
              <a:rPr lang="en-US" err="1">
                <a:solidFill>
                  <a:srgbClr val="1B1B1B"/>
                </a:solidFill>
              </a:rPr>
              <a:t>Praat</a:t>
            </a:r>
            <a:r>
              <a:rPr lang="en-US">
                <a:solidFill>
                  <a:srgbClr val="1B1B1B"/>
                </a:solidFill>
              </a:rPr>
              <a:t> </a:t>
            </a:r>
            <a:r>
              <a:rPr lang="en-US" err="1">
                <a:solidFill>
                  <a:srgbClr val="1B1B1B"/>
                </a:solidFill>
              </a:rPr>
              <a:t>erover</a:t>
            </a:r>
            <a:r>
              <a:rPr lang="en-US">
                <a:solidFill>
                  <a:srgbClr val="1B1B1B"/>
                </a:solidFill>
              </a:rPr>
              <a:t> met je assistant.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68</a:t>
            </a:fld>
            <a:endParaRPr lang="fr-BE"/>
          </a:p>
        </p:txBody>
      </p:sp>
    </p:spTree>
    <p:extLst>
      <p:ext uri="{BB962C8B-B14F-4D97-AF65-F5344CB8AC3E}">
        <p14:creationId xmlns:p14="http://schemas.microsoft.com/office/powerpoint/2010/main" val="332299868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atin typeface="Calibri"/>
                <a:ea typeface="Calibri"/>
                <a:cs typeface="Calibri"/>
              </a:rPr>
              <a:t>Malika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ondertussen</a:t>
            </a:r>
            <a:r>
              <a:rPr lang="en-US">
                <a:latin typeface="Calibri"/>
                <a:ea typeface="Calibri"/>
                <a:cs typeface="Calibri"/>
              </a:rPr>
              <a:t> </a:t>
            </a:r>
            <a:r>
              <a:rPr lang="en-US" err="1">
                <a:latin typeface="Calibri"/>
                <a:ea typeface="Calibri"/>
                <a:cs typeface="Calibri"/>
              </a:rPr>
              <a:t>volgende</a:t>
            </a:r>
            <a:r>
              <a:rPr lang="en-US">
                <a:latin typeface="Calibri"/>
                <a:ea typeface="Calibri"/>
                <a:cs typeface="Calibri"/>
              </a:rPr>
              <a:t> </a:t>
            </a:r>
            <a:r>
              <a:rPr lang="en-US" err="1">
                <a:latin typeface="Calibri"/>
                <a:ea typeface="Calibri"/>
                <a:cs typeface="Calibri"/>
              </a:rPr>
              <a:t>stappen</a:t>
            </a:r>
            <a:r>
              <a:rPr lang="en-US">
                <a:latin typeface="Calibri"/>
                <a:ea typeface="Calibri"/>
                <a:cs typeface="Calibri"/>
              </a:rPr>
              <a:t> </a:t>
            </a:r>
            <a:r>
              <a:rPr lang="en-US" err="1">
                <a:latin typeface="Calibri"/>
                <a:ea typeface="Calibri"/>
                <a:cs typeface="Calibri"/>
              </a:rPr>
              <a:t>gezet</a:t>
            </a:r>
            <a:r>
              <a:rPr lang="en-US">
                <a:latin typeface="Calibri"/>
                <a:ea typeface="Calibri"/>
                <a:cs typeface="Calibri"/>
              </a:rPr>
              <a:t>:</a:t>
            </a:r>
          </a:p>
          <a:p>
            <a:endParaRPr lang="en-US">
              <a:latin typeface="Calibri"/>
              <a:ea typeface="Calibri"/>
              <a:cs typeface="Calibri"/>
            </a:endParaRPr>
          </a:p>
          <a:p>
            <a:pPr marL="171450" indent="-171450">
              <a:buFont typeface="Calibri"/>
              <a:buChar char="-"/>
            </a:pPr>
            <a:r>
              <a:rPr lang="en-US">
                <a:latin typeface="Calibri"/>
                <a:ea typeface="Calibri"/>
                <a:cs typeface="Calibri"/>
              </a:rPr>
              <a:t>Ze </a:t>
            </a:r>
            <a:r>
              <a:rPr lang="en-US" err="1">
                <a:latin typeface="Calibri"/>
                <a:ea typeface="Calibri"/>
                <a:cs typeface="Calibri"/>
              </a:rPr>
              <a:t>weet</a:t>
            </a:r>
            <a:r>
              <a:rPr lang="en-US">
                <a:latin typeface="Calibri"/>
                <a:ea typeface="Calibri"/>
                <a:cs typeface="Calibri"/>
              </a:rPr>
              <a:t> </a:t>
            </a:r>
            <a:r>
              <a:rPr lang="en-US" err="1">
                <a:latin typeface="Calibri"/>
                <a:ea typeface="Calibri"/>
                <a:cs typeface="Calibri"/>
              </a:rPr>
              <a:t>dat</a:t>
            </a:r>
            <a:r>
              <a:rPr lang="en-US">
                <a:latin typeface="Calibri"/>
                <a:ea typeface="Calibri"/>
                <a:cs typeface="Calibri"/>
              </a:rPr>
              <a:t> ze mag </a:t>
            </a:r>
            <a:r>
              <a:rPr lang="en-US" err="1">
                <a:latin typeface="Calibri"/>
                <a:ea typeface="Calibri"/>
                <a:cs typeface="Calibri"/>
              </a:rPr>
              <a:t>werken</a:t>
            </a:r>
            <a:r>
              <a:rPr lang="en-US">
                <a:latin typeface="Calibri"/>
                <a:ea typeface="Calibri"/>
                <a:cs typeface="Calibri"/>
              </a:rPr>
              <a:t> in </a:t>
            </a:r>
            <a:r>
              <a:rPr lang="en-US" err="1">
                <a:latin typeface="Calibri"/>
                <a:ea typeface="Calibri"/>
                <a:cs typeface="Calibri"/>
              </a:rPr>
              <a:t>België</a:t>
            </a:r>
            <a:endParaRPr lang="en-US">
              <a:latin typeface="Calibri"/>
              <a:ea typeface="Calibri"/>
              <a:cs typeface="Calibri"/>
            </a:endParaRPr>
          </a:p>
          <a:p>
            <a:pPr marL="171450" indent="-171450">
              <a:buFont typeface="Calibri"/>
              <a:buChar char="-"/>
            </a:pPr>
            <a:r>
              <a:rPr lang="en-US">
                <a:latin typeface="Calibri"/>
                <a:ea typeface="Calibri"/>
                <a:cs typeface="Calibri"/>
              </a:rPr>
              <a:t>Ze is </a:t>
            </a:r>
            <a:r>
              <a:rPr lang="en-US" err="1">
                <a:latin typeface="Calibri"/>
                <a:ea typeface="Calibri"/>
                <a:cs typeface="Calibri"/>
              </a:rPr>
              <a:t>ingeschreven</a:t>
            </a:r>
            <a:r>
              <a:rPr lang="en-US">
                <a:latin typeface="Calibri"/>
                <a:ea typeface="Calibri"/>
                <a:cs typeface="Calibri"/>
              </a:rPr>
              <a:t> </a:t>
            </a:r>
            <a:r>
              <a:rPr lang="en-US" err="1">
                <a:latin typeface="Calibri"/>
                <a:ea typeface="Calibri"/>
                <a:cs typeface="Calibri"/>
              </a:rPr>
              <a:t>bij</a:t>
            </a:r>
            <a:r>
              <a:rPr lang="en-US">
                <a:latin typeface="Calibri"/>
                <a:ea typeface="Calibri"/>
                <a:cs typeface="Calibri"/>
              </a:rPr>
              <a:t> VDAB</a:t>
            </a: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gezocht</a:t>
            </a:r>
            <a:r>
              <a:rPr lang="en-US">
                <a:latin typeface="Calibri"/>
                <a:ea typeface="Calibri"/>
                <a:cs typeface="Calibri"/>
              </a:rPr>
              <a:t> </a:t>
            </a:r>
            <a:r>
              <a:rPr lang="en-US" err="1">
                <a:latin typeface="Calibri"/>
                <a:ea typeface="Calibri"/>
                <a:cs typeface="Calibri"/>
              </a:rPr>
              <a:t>naar</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job</a:t>
            </a: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haar</a:t>
            </a:r>
            <a:r>
              <a:rPr lang="en-US">
                <a:latin typeface="Calibri"/>
                <a:ea typeface="Calibri"/>
                <a:cs typeface="Calibri"/>
              </a:rPr>
              <a:t> </a:t>
            </a:r>
            <a:r>
              <a:rPr lang="en-US" err="1">
                <a:latin typeface="Calibri"/>
                <a:ea typeface="Calibri"/>
                <a:cs typeface="Calibri"/>
              </a:rPr>
              <a:t>documenten</a:t>
            </a:r>
            <a:r>
              <a:rPr lang="en-US">
                <a:latin typeface="Calibri"/>
                <a:ea typeface="Calibri"/>
                <a:cs typeface="Calibri"/>
              </a:rPr>
              <a:t> om </a:t>
            </a:r>
            <a:r>
              <a:rPr lang="en-US" err="1">
                <a:latin typeface="Calibri"/>
                <a:ea typeface="Calibri"/>
                <a:cs typeface="Calibri"/>
              </a:rPr>
              <a:t>te</a:t>
            </a:r>
            <a:r>
              <a:rPr lang="en-US">
                <a:latin typeface="Calibri"/>
                <a:ea typeface="Calibri"/>
                <a:cs typeface="Calibri"/>
              </a:rPr>
              <a:t> </a:t>
            </a:r>
            <a:r>
              <a:rPr lang="en-US" err="1">
                <a:latin typeface="Calibri"/>
                <a:ea typeface="Calibri"/>
                <a:cs typeface="Calibri"/>
              </a:rPr>
              <a:t>solliciteren</a:t>
            </a:r>
            <a:r>
              <a:rPr lang="en-US">
                <a:latin typeface="Calibri"/>
                <a:ea typeface="Calibri"/>
                <a:cs typeface="Calibri"/>
              </a:rPr>
              <a:t> in </a:t>
            </a:r>
            <a:r>
              <a:rPr lang="en-US" err="1">
                <a:latin typeface="Calibri"/>
                <a:ea typeface="Calibri"/>
                <a:cs typeface="Calibri"/>
              </a:rPr>
              <a:t>orde</a:t>
            </a:r>
            <a:r>
              <a:rPr lang="en-US">
                <a:latin typeface="Calibri"/>
                <a:ea typeface="Calibri"/>
                <a:cs typeface="Calibri"/>
              </a:rPr>
              <a:t> </a:t>
            </a:r>
            <a:r>
              <a:rPr lang="en-US" err="1">
                <a:latin typeface="Calibri"/>
                <a:ea typeface="Calibri"/>
                <a:cs typeface="Calibri"/>
              </a:rPr>
              <a:t>gemaakt</a:t>
            </a:r>
            <a:endParaRPr lang="en-US">
              <a:latin typeface="Calibri"/>
              <a:ea typeface="Calibri"/>
              <a:cs typeface="Calibri"/>
            </a:endParaRP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haar</a:t>
            </a:r>
            <a:r>
              <a:rPr lang="en-US">
                <a:latin typeface="Calibri"/>
                <a:ea typeface="Calibri"/>
                <a:cs typeface="Calibri"/>
              </a:rPr>
              <a:t> </a:t>
            </a:r>
            <a:r>
              <a:rPr lang="en-US" err="1">
                <a:latin typeface="Calibri"/>
                <a:ea typeface="Calibri"/>
                <a:cs typeface="Calibri"/>
              </a:rPr>
              <a:t>sollicitatiegesprek</a:t>
            </a:r>
            <a:r>
              <a:rPr lang="en-US">
                <a:latin typeface="Calibri"/>
                <a:ea typeface="Calibri"/>
                <a:cs typeface="Calibri"/>
              </a:rPr>
              <a:t> </a:t>
            </a:r>
            <a:r>
              <a:rPr lang="en-US" err="1">
                <a:latin typeface="Calibri"/>
                <a:ea typeface="Calibri"/>
                <a:cs typeface="Calibri"/>
              </a:rPr>
              <a:t>gedaan</a:t>
            </a:r>
            <a:endParaRPr lang="en-US">
              <a:latin typeface="Calibri"/>
              <a:ea typeface="Calibri"/>
              <a:cs typeface="Calibri"/>
            </a:endParaRP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haar</a:t>
            </a:r>
            <a:r>
              <a:rPr lang="en-US">
                <a:latin typeface="Calibri"/>
                <a:ea typeface="Calibri"/>
                <a:cs typeface="Calibri"/>
              </a:rPr>
              <a:t> contract </a:t>
            </a:r>
            <a:r>
              <a:rPr lang="en-US" err="1">
                <a:latin typeface="Calibri"/>
                <a:ea typeface="Calibri"/>
                <a:cs typeface="Calibri"/>
              </a:rPr>
              <a:t>nagelezen</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hierbij</a:t>
            </a:r>
            <a:r>
              <a:rPr lang="en-US">
                <a:latin typeface="Calibri"/>
                <a:ea typeface="Calibri"/>
                <a:cs typeface="Calibri"/>
              </a:rPr>
              <a:t> </a:t>
            </a:r>
            <a:r>
              <a:rPr lang="en-US" err="1">
                <a:latin typeface="Calibri"/>
                <a:ea typeface="Calibri"/>
                <a:cs typeface="Calibri"/>
              </a:rPr>
              <a:t>hulp</a:t>
            </a:r>
            <a:r>
              <a:rPr lang="en-US">
                <a:latin typeface="Calibri"/>
                <a:ea typeface="Calibri"/>
                <a:cs typeface="Calibri"/>
              </a:rPr>
              <a:t> </a:t>
            </a:r>
            <a:r>
              <a:rPr lang="en-US" err="1">
                <a:latin typeface="Calibri"/>
                <a:ea typeface="Calibri"/>
                <a:cs typeface="Calibri"/>
              </a:rPr>
              <a:t>ingeschakeld</a:t>
            </a:r>
            <a:r>
              <a:rPr lang="en-US">
                <a:latin typeface="Calibri"/>
                <a:ea typeface="Calibri"/>
                <a:cs typeface="Calibri"/>
              </a:rPr>
              <a:t>. </a:t>
            </a:r>
          </a:p>
          <a:p>
            <a:pPr marL="171450" indent="-171450">
              <a:buFont typeface="Calibri,Sans-Serif"/>
              <a:buChar char="-"/>
            </a:pPr>
            <a:r>
              <a:rPr lang="en-US"/>
              <a:t>Ze </a:t>
            </a:r>
            <a:r>
              <a:rPr lang="en-US" err="1"/>
              <a:t>begrijpt</a:t>
            </a:r>
            <a:r>
              <a:rPr lang="en-US"/>
              <a:t> het </a:t>
            </a:r>
            <a:r>
              <a:rPr lang="en-US" err="1"/>
              <a:t>verschil</a:t>
            </a:r>
            <a:r>
              <a:rPr lang="en-US"/>
              <a:t> </a:t>
            </a:r>
            <a:r>
              <a:rPr lang="en-US" err="1"/>
              <a:t>tussen</a:t>
            </a:r>
            <a:r>
              <a:rPr lang="en-US"/>
              <a:t> </a:t>
            </a:r>
            <a:r>
              <a:rPr lang="en-US" err="1"/>
              <a:t>bruto</a:t>
            </a:r>
            <a:r>
              <a:rPr lang="en-US"/>
              <a:t> </a:t>
            </a:r>
            <a:r>
              <a:rPr lang="en-US" err="1"/>
              <a:t>en</a:t>
            </a:r>
            <a:r>
              <a:rPr lang="en-US"/>
              <a:t> </a:t>
            </a:r>
            <a:r>
              <a:rPr lang="en-US" err="1"/>
              <a:t>netto</a:t>
            </a:r>
            <a:r>
              <a:rPr lang="en-US"/>
              <a:t> loon, </a:t>
            </a:r>
            <a:r>
              <a:rPr lang="en-US" err="1"/>
              <a:t>en</a:t>
            </a:r>
            <a:r>
              <a:rPr lang="en-US"/>
              <a:t> ze </a:t>
            </a:r>
            <a:r>
              <a:rPr lang="en-US" err="1"/>
              <a:t>weet</a:t>
            </a:r>
            <a:r>
              <a:rPr lang="en-US"/>
              <a:t> </a:t>
            </a:r>
            <a:r>
              <a:rPr lang="en-US" err="1"/>
              <a:t>dat</a:t>
            </a:r>
            <a:r>
              <a:rPr lang="en-US"/>
              <a:t> ze </a:t>
            </a:r>
            <a:r>
              <a:rPr lang="en-US" err="1"/>
              <a:t>een</a:t>
            </a:r>
            <a:r>
              <a:rPr lang="en-US"/>
              <a:t> </a:t>
            </a:r>
            <a:r>
              <a:rPr lang="en-US" err="1"/>
              <a:t>deel</a:t>
            </a:r>
            <a:r>
              <a:rPr lang="en-US"/>
              <a:t> </a:t>
            </a:r>
            <a:r>
              <a:rPr lang="en-US" err="1"/>
              <a:t>moet</a:t>
            </a:r>
            <a:r>
              <a:rPr lang="en-US"/>
              <a:t> </a:t>
            </a:r>
            <a:r>
              <a:rPr lang="en-US" err="1"/>
              <a:t>afdragen</a:t>
            </a:r>
            <a:r>
              <a:rPr lang="en-US"/>
              <a:t> in </a:t>
            </a:r>
            <a:r>
              <a:rPr lang="en-US" err="1"/>
              <a:t>ruil</a:t>
            </a:r>
            <a:r>
              <a:rPr lang="en-US"/>
              <a:t> </a:t>
            </a:r>
            <a:r>
              <a:rPr lang="en-US" err="1"/>
              <a:t>voor</a:t>
            </a:r>
            <a:r>
              <a:rPr lang="en-US"/>
              <a:t> de </a:t>
            </a:r>
            <a:r>
              <a:rPr lang="en-US" err="1"/>
              <a:t>opvang</a:t>
            </a:r>
            <a:r>
              <a:rPr lang="en-US"/>
              <a:t>. </a:t>
            </a:r>
          </a:p>
          <a:p>
            <a:pPr marL="171450" indent="-171450">
              <a:buFont typeface="Calibri,Sans-Serif"/>
              <a:buChar char="-"/>
            </a:pPr>
            <a:endParaRPr lang="en-US"/>
          </a:p>
          <a:p>
            <a:r>
              <a:rPr lang="en-US"/>
              <a:t>Ik </a:t>
            </a:r>
            <a:r>
              <a:rPr lang="en-US" err="1"/>
              <a:t>gooi</a:t>
            </a:r>
            <a:r>
              <a:rPr lang="en-US"/>
              <a:t> nu de </a:t>
            </a:r>
            <a:r>
              <a:rPr lang="en-US" err="1"/>
              <a:t>bal</a:t>
            </a:r>
            <a:r>
              <a:rPr lang="en-US"/>
              <a:t> </a:t>
            </a:r>
            <a:r>
              <a:rPr lang="en-US" err="1"/>
              <a:t>naar</a:t>
            </a:r>
            <a:r>
              <a:rPr lang="en-US"/>
              <a:t> </a:t>
            </a:r>
            <a:r>
              <a:rPr lang="en-US" err="1"/>
              <a:t>een</a:t>
            </a:r>
            <a:r>
              <a:rPr lang="en-US"/>
              <a:t> </a:t>
            </a:r>
            <a:r>
              <a:rPr lang="en-US" err="1"/>
              <a:t>volgende</a:t>
            </a:r>
            <a:r>
              <a:rPr lang="en-US"/>
              <a:t> </a:t>
            </a:r>
            <a:r>
              <a:rPr lang="en-US" err="1"/>
              <a:t>deelnemer</a:t>
            </a:r>
            <a:r>
              <a:rPr lang="en-US"/>
              <a:t>.</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69</a:t>
            </a:fld>
            <a:endParaRPr lang="fr-BE"/>
          </a:p>
        </p:txBody>
      </p:sp>
    </p:spTree>
    <p:extLst>
      <p:ext uri="{BB962C8B-B14F-4D97-AF65-F5344CB8AC3E}">
        <p14:creationId xmlns:p14="http://schemas.microsoft.com/office/powerpoint/2010/main" val="25135597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BE"/>
              <a:t>Nu Malika haar arbeidscontract heeft getekend en haar eerste salaris heeft ontvangen, zijn er nog een paar zaken waar ze op moet letten. </a:t>
            </a:r>
          </a:p>
          <a:p>
            <a:endParaRPr lang="nl-BE"/>
          </a:p>
          <a:p>
            <a:r>
              <a:rPr lang="nl-BE"/>
              <a:t>Wat moet Malika doen als ze op een ochtend wakker wordt en zich niet lekker voelt? </a:t>
            </a:r>
          </a:p>
          <a:p>
            <a:endParaRPr lang="nl-BE"/>
          </a:p>
          <a:p>
            <a:r>
              <a:rPr lang="nl-BE"/>
              <a:t>Antwoord: je moet de werkgever altijd zo snel mogelijk op de hoogte brengen. Vervolgens moet je naar een dokter gaan, zodat deze kan kijken of je daadwerkelijk ziek bent en je een document geeft dat een ‘medisch attest’ wordt genoemd. Dit document moet naar de werkgever worden gestuurd en zorgt ervoor dat je niet hoeft te werken gedurende de periode die op het document staat vermeld. </a:t>
            </a:r>
          </a:p>
          <a:p>
            <a:endParaRPr lang="nl-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70</a:t>
            </a:fld>
            <a:endParaRPr lang="fr-BE"/>
          </a:p>
        </p:txBody>
      </p:sp>
    </p:spTree>
    <p:extLst>
      <p:ext uri="{BB962C8B-B14F-4D97-AF65-F5344CB8AC3E}">
        <p14:creationId xmlns:p14="http://schemas.microsoft.com/office/powerpoint/2010/main" val="248399091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BE" b="1"/>
              <a:t>Weten jullie wat een vakbond doet? </a:t>
            </a:r>
          </a:p>
          <a:p>
            <a:endParaRPr lang="nl-BE" b="1"/>
          </a:p>
          <a:p>
            <a:r>
              <a:rPr lang="nl-BE" b="1"/>
              <a:t>Antwoord: </a:t>
            </a:r>
          </a:p>
          <a:p>
            <a:endParaRPr lang="nl-BE" b="1"/>
          </a:p>
          <a:p>
            <a:pPr marL="171450" indent="-171450">
              <a:buFontTx/>
              <a:buChar char="-"/>
            </a:pPr>
            <a:r>
              <a:rPr lang="nl-BE" b="0"/>
              <a:t>Vertegenwoordiging van werknemers: komt op voor de individuele en collectieve belangen van werknemers bij werkgevers, de overheid en andere instanties.</a:t>
            </a:r>
          </a:p>
          <a:p>
            <a:pPr marL="171450" indent="-171450">
              <a:buFontTx/>
              <a:buChar char="-"/>
            </a:pPr>
            <a:r>
              <a:rPr lang="nl-BE" b="0" u="sng"/>
              <a:t>Juridische bijstand: biedt ondersteuning bij arbeidsconflicten (ontslag, pesterijen, sancties, enz.).</a:t>
            </a:r>
          </a:p>
          <a:p>
            <a:pPr marL="171450" indent="-171450">
              <a:buFontTx/>
              <a:buChar char="-"/>
            </a:pPr>
            <a:r>
              <a:rPr lang="nl-BE" b="0"/>
              <a:t>Uitbetaling van werkloosheidsuitkeringen: Als</a:t>
            </a:r>
            <a:r>
              <a:rPr lang="nl-BE"/>
              <a:t> je</a:t>
            </a:r>
            <a:r>
              <a:rPr lang="nl-BE" b="0"/>
              <a:t> aangesloten bent</a:t>
            </a:r>
            <a:r>
              <a:rPr lang="nl-BE"/>
              <a:t> bij een vakbond</a:t>
            </a:r>
            <a:r>
              <a:rPr lang="nl-BE" b="0"/>
              <a:t>, betalen de vakbonden de werkloosheidsuitkeringen namens de RVA. Als</a:t>
            </a:r>
            <a:r>
              <a:rPr lang="nl-BE"/>
              <a:t> je</a:t>
            </a:r>
            <a:r>
              <a:rPr lang="nl-BE" b="0"/>
              <a:t> niet aangesloten bent, betaalt de Hulpkas</a:t>
            </a:r>
            <a:r>
              <a:rPr lang="nl-BE"/>
              <a:t> voor</a:t>
            </a:r>
            <a:r>
              <a:rPr lang="nl-BE" b="0"/>
              <a:t> werkloosheidsuitkeringen. </a:t>
            </a:r>
          </a:p>
          <a:p>
            <a:pPr marL="171450" indent="-171450">
              <a:buFontTx/>
              <a:buChar char="-"/>
            </a:pPr>
            <a:r>
              <a:rPr lang="nl-BE" b="0" u="sng"/>
              <a:t>Advies en informatie: Geeft informatie over arbeidsrechten, contracten, lonen, verlof, enz.</a:t>
            </a:r>
          </a:p>
          <a:p>
            <a:pPr marL="171450" indent="-171450">
              <a:buFontTx/>
              <a:buChar char="-"/>
            </a:pPr>
            <a:r>
              <a:rPr lang="nl-BE" b="0"/>
              <a:t>Collectieve onderhandelingen: neemt deel aan de onderhandelingen over collectieve arbeidsovereenkomsten (CAO's) op bedrijfs-, sector- of nationaal niveau.</a:t>
            </a:r>
          </a:p>
          <a:p>
            <a:pPr marL="171450" indent="-171450">
              <a:buFontTx/>
              <a:buChar char="-"/>
            </a:pPr>
            <a:r>
              <a:rPr lang="nl-BE" b="0"/>
              <a:t>Mobilisatie en acties: organiseert stakingen, demonstraties of acties om druk uit te oefenen op de besluitvormers wanneer er een sociaal conflict is.</a:t>
            </a:r>
          </a:p>
          <a:p>
            <a:pPr marL="171450" indent="-171450">
              <a:buFontTx/>
              <a:buChar char="-"/>
            </a:pPr>
            <a:endParaRPr lang="nl-BE" b="0"/>
          </a:p>
          <a:p>
            <a:pPr marL="0" indent="0">
              <a:buFontTx/>
              <a:buNone/>
            </a:pPr>
            <a:r>
              <a:rPr lang="nl-BE" b="0"/>
              <a:t>Het lidmaatschap van een vakbond is betalend. Het is niet verplicht.</a:t>
            </a:r>
            <a:endParaRPr lang="fr-BE" b="0"/>
          </a:p>
          <a:p>
            <a:endParaRPr lang="fr-BE"/>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71</a:t>
            </a:fld>
            <a:endParaRPr lang="fr-BE"/>
          </a:p>
        </p:txBody>
      </p:sp>
    </p:spTree>
    <p:extLst>
      <p:ext uri="{BB962C8B-B14F-4D97-AF65-F5344CB8AC3E}">
        <p14:creationId xmlns:p14="http://schemas.microsoft.com/office/powerpoint/2010/main" val="340385061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Wat </a:t>
            </a:r>
            <a:r>
              <a:rPr lang="fr-BE" b="1" err="1"/>
              <a:t>beeldt</a:t>
            </a:r>
            <a:r>
              <a:rPr lang="fr-BE" b="1"/>
              <a:t> </a:t>
            </a:r>
            <a:r>
              <a:rPr lang="fr-BE" b="1" err="1"/>
              <a:t>deze</a:t>
            </a:r>
            <a:r>
              <a:rPr lang="fr-BE" b="1"/>
              <a:t> </a:t>
            </a:r>
            <a:r>
              <a:rPr lang="fr-BE" b="1" err="1"/>
              <a:t>tekening</a:t>
            </a:r>
            <a:r>
              <a:rPr lang="fr-BE" b="1"/>
              <a:t> </a:t>
            </a:r>
            <a:r>
              <a:rPr lang="fr-BE" b="1" err="1"/>
              <a:t>uit</a:t>
            </a:r>
            <a:r>
              <a:rPr lang="fr-BE" b="1"/>
              <a:t> </a:t>
            </a:r>
            <a:r>
              <a:rPr lang="fr-BE" b="1" err="1"/>
              <a:t>denk</a:t>
            </a:r>
            <a:r>
              <a:rPr lang="fr-BE" b="1"/>
              <a:t> je? </a:t>
            </a:r>
          </a:p>
          <a:p>
            <a:endParaRPr lang="fr-BE"/>
          </a:p>
          <a:p>
            <a:r>
              <a:rPr lang="fr-BE" i="1" err="1"/>
              <a:t>Antwoord</a:t>
            </a:r>
            <a:r>
              <a:rPr lang="fr-BE" i="1"/>
              <a:t>:</a:t>
            </a:r>
          </a:p>
          <a:p>
            <a:endParaRPr lang="fr-BE" i="1"/>
          </a:p>
          <a:p>
            <a:r>
              <a:rPr lang="fr-BE" err="1"/>
              <a:t>Deze</a:t>
            </a:r>
            <a:r>
              <a:rPr lang="fr-BE"/>
              <a:t> </a:t>
            </a:r>
            <a:r>
              <a:rPr lang="fr-BE" err="1"/>
              <a:t>afbeelding</a:t>
            </a:r>
            <a:r>
              <a:rPr lang="fr-BE"/>
              <a:t> </a:t>
            </a:r>
            <a:r>
              <a:rPr lang="fr-BE" err="1"/>
              <a:t>gaat</a:t>
            </a:r>
            <a:r>
              <a:rPr lang="fr-BE"/>
              <a:t> over </a:t>
            </a:r>
            <a:r>
              <a:rPr lang="fr-BE" err="1"/>
              <a:t>discriminatie</a:t>
            </a:r>
            <a:r>
              <a:rPr lang="fr-BE"/>
              <a:t> op het </a:t>
            </a:r>
            <a:r>
              <a:rPr lang="fr-BE" err="1"/>
              <a:t>werk</a:t>
            </a:r>
            <a:r>
              <a:rPr lang="fr-BE"/>
              <a:t>. </a:t>
            </a:r>
            <a:r>
              <a:rPr lang="nl-BE"/>
              <a:t>Discriminatie op het werk betekent een oneerlijke of ongelijke behandeling van een werknemer of sollicitant op grond van persoonlijke kenmerken zoals leeftijd, geslacht, afkomst, godsdienst, handicap of seksuele geaardheid. Dit kan gevolgen hebben voor de aanwerving, de beloning, de promotie of de arbeidsvoorwaarden.</a:t>
            </a:r>
          </a:p>
          <a:p>
            <a:endParaRPr lang="nl-BE"/>
          </a:p>
          <a:p>
            <a:r>
              <a:rPr lang="nl-BE"/>
              <a:t>Discriminatie is verboden in België. Unia is de overheidsinstantie die bevoegd is in geval van discriminatie op het werk. </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72</a:t>
            </a:fld>
            <a:endParaRPr lang="fr-BE"/>
          </a:p>
        </p:txBody>
      </p:sp>
    </p:spTree>
    <p:extLst>
      <p:ext uri="{BB962C8B-B14F-4D97-AF65-F5344CB8AC3E}">
        <p14:creationId xmlns:p14="http://schemas.microsoft.com/office/powerpoint/2010/main" val="20848637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err="1">
                <a:latin typeface="Calibri"/>
                <a:ea typeface="Calibri"/>
                <a:cs typeface="Calibri"/>
              </a:rPr>
              <a:t>Gooi</a:t>
            </a:r>
            <a:r>
              <a:rPr lang="en-US">
                <a:latin typeface="Calibri"/>
                <a:ea typeface="Calibri"/>
                <a:cs typeface="Calibri"/>
              </a:rPr>
              <a:t> de </a:t>
            </a:r>
            <a:r>
              <a:rPr lang="en-US" err="1">
                <a:latin typeface="Calibri"/>
                <a:ea typeface="Calibri"/>
                <a:cs typeface="Calibri"/>
              </a:rPr>
              <a:t>bal</a:t>
            </a:r>
            <a:r>
              <a:rPr lang="en-US">
                <a:latin typeface="Calibri"/>
                <a:ea typeface="Calibri"/>
                <a:cs typeface="Calibri"/>
              </a:rPr>
              <a:t> maar </a:t>
            </a:r>
            <a:r>
              <a:rPr lang="en-US" err="1">
                <a:latin typeface="Calibri"/>
                <a:ea typeface="Calibri"/>
                <a:cs typeface="Calibri"/>
              </a:rPr>
              <a:t>terug</a:t>
            </a:r>
            <a:r>
              <a:rPr lang="en-US">
                <a:latin typeface="Calibri"/>
                <a:ea typeface="Calibri"/>
                <a:cs typeface="Calibri"/>
              </a:rPr>
              <a:t>.</a:t>
            </a:r>
          </a:p>
          <a:p>
            <a:r>
              <a:rPr lang="en-US">
                <a:latin typeface="Calibri"/>
                <a:ea typeface="Calibri"/>
                <a:cs typeface="Calibri"/>
              </a:rPr>
              <a:t>Malika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ondertussen</a:t>
            </a:r>
            <a:r>
              <a:rPr lang="en-US">
                <a:latin typeface="Calibri"/>
                <a:ea typeface="Calibri"/>
                <a:cs typeface="Calibri"/>
              </a:rPr>
              <a:t> </a:t>
            </a:r>
            <a:r>
              <a:rPr lang="en-US" err="1">
                <a:latin typeface="Calibri"/>
                <a:ea typeface="Calibri"/>
                <a:cs typeface="Calibri"/>
              </a:rPr>
              <a:t>volgende</a:t>
            </a:r>
            <a:r>
              <a:rPr lang="en-US">
                <a:latin typeface="Calibri"/>
                <a:ea typeface="Calibri"/>
                <a:cs typeface="Calibri"/>
              </a:rPr>
              <a:t> </a:t>
            </a:r>
            <a:r>
              <a:rPr lang="en-US" err="1">
                <a:latin typeface="Calibri"/>
                <a:ea typeface="Calibri"/>
                <a:cs typeface="Calibri"/>
              </a:rPr>
              <a:t>stappen</a:t>
            </a:r>
            <a:r>
              <a:rPr lang="en-US">
                <a:latin typeface="Calibri"/>
                <a:ea typeface="Calibri"/>
                <a:cs typeface="Calibri"/>
              </a:rPr>
              <a:t> </a:t>
            </a:r>
            <a:r>
              <a:rPr lang="en-US" err="1">
                <a:latin typeface="Calibri"/>
                <a:ea typeface="Calibri"/>
                <a:cs typeface="Calibri"/>
              </a:rPr>
              <a:t>gezet</a:t>
            </a:r>
            <a:r>
              <a:rPr lang="en-US">
                <a:latin typeface="Calibri"/>
                <a:ea typeface="Calibri"/>
                <a:cs typeface="Calibri"/>
              </a:rPr>
              <a:t>:</a:t>
            </a:r>
          </a:p>
          <a:p>
            <a:endParaRPr lang="en-US">
              <a:latin typeface="Calibri"/>
              <a:ea typeface="Calibri"/>
              <a:cs typeface="Calibri"/>
            </a:endParaRPr>
          </a:p>
          <a:p>
            <a:pPr marL="171450" indent="-171450">
              <a:buFont typeface="Calibri"/>
              <a:buChar char="-"/>
            </a:pPr>
            <a:r>
              <a:rPr lang="en-US">
                <a:latin typeface="Calibri"/>
                <a:ea typeface="Calibri"/>
                <a:cs typeface="Calibri"/>
              </a:rPr>
              <a:t>Ze </a:t>
            </a:r>
            <a:r>
              <a:rPr lang="en-US" err="1">
                <a:latin typeface="Calibri"/>
                <a:ea typeface="Calibri"/>
                <a:cs typeface="Calibri"/>
              </a:rPr>
              <a:t>weet</a:t>
            </a:r>
            <a:r>
              <a:rPr lang="en-US">
                <a:latin typeface="Calibri"/>
                <a:ea typeface="Calibri"/>
                <a:cs typeface="Calibri"/>
              </a:rPr>
              <a:t> </a:t>
            </a:r>
            <a:r>
              <a:rPr lang="en-US" err="1">
                <a:latin typeface="Calibri"/>
                <a:ea typeface="Calibri"/>
                <a:cs typeface="Calibri"/>
              </a:rPr>
              <a:t>dat</a:t>
            </a:r>
            <a:r>
              <a:rPr lang="en-US">
                <a:latin typeface="Calibri"/>
                <a:ea typeface="Calibri"/>
                <a:cs typeface="Calibri"/>
              </a:rPr>
              <a:t> ze mag </a:t>
            </a:r>
            <a:r>
              <a:rPr lang="en-US" err="1">
                <a:latin typeface="Calibri"/>
                <a:ea typeface="Calibri"/>
                <a:cs typeface="Calibri"/>
              </a:rPr>
              <a:t>werken</a:t>
            </a:r>
            <a:r>
              <a:rPr lang="en-US">
                <a:latin typeface="Calibri"/>
                <a:ea typeface="Calibri"/>
                <a:cs typeface="Calibri"/>
              </a:rPr>
              <a:t> in </a:t>
            </a:r>
            <a:r>
              <a:rPr lang="en-US" err="1">
                <a:latin typeface="Calibri"/>
                <a:ea typeface="Calibri"/>
                <a:cs typeface="Calibri"/>
              </a:rPr>
              <a:t>België</a:t>
            </a:r>
            <a:endParaRPr lang="en-US">
              <a:latin typeface="Calibri"/>
              <a:ea typeface="Calibri"/>
              <a:cs typeface="Calibri"/>
            </a:endParaRPr>
          </a:p>
          <a:p>
            <a:pPr marL="171450" indent="-171450">
              <a:buFont typeface="Calibri"/>
              <a:buChar char="-"/>
            </a:pPr>
            <a:r>
              <a:rPr lang="en-US">
                <a:latin typeface="Calibri"/>
                <a:ea typeface="Calibri"/>
                <a:cs typeface="Calibri"/>
              </a:rPr>
              <a:t>Ze is </a:t>
            </a:r>
            <a:r>
              <a:rPr lang="en-US" err="1">
                <a:latin typeface="Calibri"/>
                <a:ea typeface="Calibri"/>
                <a:cs typeface="Calibri"/>
              </a:rPr>
              <a:t>ingeschreven</a:t>
            </a:r>
            <a:r>
              <a:rPr lang="en-US">
                <a:latin typeface="Calibri"/>
                <a:ea typeface="Calibri"/>
                <a:cs typeface="Calibri"/>
              </a:rPr>
              <a:t> </a:t>
            </a:r>
            <a:r>
              <a:rPr lang="en-US" err="1">
                <a:latin typeface="Calibri"/>
                <a:ea typeface="Calibri"/>
                <a:cs typeface="Calibri"/>
              </a:rPr>
              <a:t>bij</a:t>
            </a:r>
            <a:r>
              <a:rPr lang="en-US">
                <a:latin typeface="Calibri"/>
                <a:ea typeface="Calibri"/>
                <a:cs typeface="Calibri"/>
              </a:rPr>
              <a:t> VDAB</a:t>
            </a: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gezocht</a:t>
            </a:r>
            <a:r>
              <a:rPr lang="en-US">
                <a:latin typeface="Calibri"/>
                <a:ea typeface="Calibri"/>
                <a:cs typeface="Calibri"/>
              </a:rPr>
              <a:t> </a:t>
            </a:r>
            <a:r>
              <a:rPr lang="en-US" err="1">
                <a:latin typeface="Calibri"/>
                <a:ea typeface="Calibri"/>
                <a:cs typeface="Calibri"/>
              </a:rPr>
              <a:t>naar</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job</a:t>
            </a: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haar</a:t>
            </a:r>
            <a:r>
              <a:rPr lang="en-US">
                <a:latin typeface="Calibri"/>
                <a:ea typeface="Calibri"/>
                <a:cs typeface="Calibri"/>
              </a:rPr>
              <a:t> </a:t>
            </a:r>
            <a:r>
              <a:rPr lang="en-US" err="1">
                <a:latin typeface="Calibri"/>
                <a:ea typeface="Calibri"/>
                <a:cs typeface="Calibri"/>
              </a:rPr>
              <a:t>documenten</a:t>
            </a:r>
            <a:r>
              <a:rPr lang="en-US">
                <a:latin typeface="Calibri"/>
                <a:ea typeface="Calibri"/>
                <a:cs typeface="Calibri"/>
              </a:rPr>
              <a:t> om </a:t>
            </a:r>
            <a:r>
              <a:rPr lang="en-US" err="1">
                <a:latin typeface="Calibri"/>
                <a:ea typeface="Calibri"/>
                <a:cs typeface="Calibri"/>
              </a:rPr>
              <a:t>te</a:t>
            </a:r>
            <a:r>
              <a:rPr lang="en-US">
                <a:latin typeface="Calibri"/>
                <a:ea typeface="Calibri"/>
                <a:cs typeface="Calibri"/>
              </a:rPr>
              <a:t> </a:t>
            </a:r>
            <a:r>
              <a:rPr lang="en-US" err="1">
                <a:latin typeface="Calibri"/>
                <a:ea typeface="Calibri"/>
                <a:cs typeface="Calibri"/>
              </a:rPr>
              <a:t>solliciteren</a:t>
            </a:r>
            <a:r>
              <a:rPr lang="en-US">
                <a:latin typeface="Calibri"/>
                <a:ea typeface="Calibri"/>
                <a:cs typeface="Calibri"/>
              </a:rPr>
              <a:t> in </a:t>
            </a:r>
            <a:r>
              <a:rPr lang="en-US" err="1">
                <a:latin typeface="Calibri"/>
                <a:ea typeface="Calibri"/>
                <a:cs typeface="Calibri"/>
              </a:rPr>
              <a:t>orde</a:t>
            </a:r>
            <a:r>
              <a:rPr lang="en-US">
                <a:latin typeface="Calibri"/>
                <a:ea typeface="Calibri"/>
                <a:cs typeface="Calibri"/>
              </a:rPr>
              <a:t> </a:t>
            </a:r>
            <a:r>
              <a:rPr lang="en-US" err="1">
                <a:latin typeface="Calibri"/>
                <a:ea typeface="Calibri"/>
                <a:cs typeface="Calibri"/>
              </a:rPr>
              <a:t>gemaakt</a:t>
            </a:r>
            <a:endParaRPr lang="en-US">
              <a:latin typeface="Calibri"/>
              <a:ea typeface="Calibri"/>
              <a:cs typeface="Calibri"/>
            </a:endParaRP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haar</a:t>
            </a:r>
            <a:r>
              <a:rPr lang="en-US">
                <a:latin typeface="Calibri"/>
                <a:ea typeface="Calibri"/>
                <a:cs typeface="Calibri"/>
              </a:rPr>
              <a:t> </a:t>
            </a:r>
            <a:r>
              <a:rPr lang="en-US" err="1">
                <a:latin typeface="Calibri"/>
                <a:ea typeface="Calibri"/>
                <a:cs typeface="Calibri"/>
              </a:rPr>
              <a:t>sollicitatiegesprek</a:t>
            </a:r>
            <a:r>
              <a:rPr lang="en-US">
                <a:latin typeface="Calibri"/>
                <a:ea typeface="Calibri"/>
                <a:cs typeface="Calibri"/>
              </a:rPr>
              <a:t> </a:t>
            </a:r>
            <a:r>
              <a:rPr lang="en-US" err="1">
                <a:latin typeface="Calibri"/>
                <a:ea typeface="Calibri"/>
                <a:cs typeface="Calibri"/>
              </a:rPr>
              <a:t>gedaan</a:t>
            </a:r>
            <a:endParaRPr lang="en-US">
              <a:latin typeface="Calibri"/>
              <a:ea typeface="Calibri"/>
              <a:cs typeface="Calibri"/>
            </a:endParaRP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haar</a:t>
            </a:r>
            <a:r>
              <a:rPr lang="en-US">
                <a:latin typeface="Calibri"/>
                <a:ea typeface="Calibri"/>
                <a:cs typeface="Calibri"/>
              </a:rPr>
              <a:t> contract </a:t>
            </a:r>
            <a:r>
              <a:rPr lang="en-US" err="1">
                <a:latin typeface="Calibri"/>
                <a:ea typeface="Calibri"/>
                <a:cs typeface="Calibri"/>
              </a:rPr>
              <a:t>nagelezen</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hierbij</a:t>
            </a:r>
            <a:r>
              <a:rPr lang="en-US">
                <a:latin typeface="Calibri"/>
                <a:ea typeface="Calibri"/>
                <a:cs typeface="Calibri"/>
              </a:rPr>
              <a:t> </a:t>
            </a:r>
            <a:r>
              <a:rPr lang="en-US" err="1">
                <a:latin typeface="Calibri"/>
                <a:ea typeface="Calibri"/>
                <a:cs typeface="Calibri"/>
              </a:rPr>
              <a:t>hulp</a:t>
            </a:r>
            <a:r>
              <a:rPr lang="en-US">
                <a:latin typeface="Calibri"/>
                <a:ea typeface="Calibri"/>
                <a:cs typeface="Calibri"/>
              </a:rPr>
              <a:t> </a:t>
            </a:r>
            <a:r>
              <a:rPr lang="en-US" err="1">
                <a:latin typeface="Calibri"/>
                <a:ea typeface="Calibri"/>
                <a:cs typeface="Calibri"/>
              </a:rPr>
              <a:t>ingeschakeld</a:t>
            </a:r>
            <a:r>
              <a:rPr lang="en-US">
                <a:latin typeface="Calibri"/>
                <a:ea typeface="Calibri"/>
                <a:cs typeface="Calibri"/>
              </a:rPr>
              <a:t>. </a:t>
            </a:r>
          </a:p>
          <a:p>
            <a:pPr marL="171450" indent="-171450">
              <a:buFont typeface="Calibri,Sans-Serif"/>
              <a:buChar char="-"/>
            </a:pPr>
            <a:r>
              <a:rPr lang="en-US"/>
              <a:t>Ze </a:t>
            </a:r>
            <a:r>
              <a:rPr lang="en-US" err="1"/>
              <a:t>begrijpt</a:t>
            </a:r>
            <a:r>
              <a:rPr lang="en-US"/>
              <a:t> het </a:t>
            </a:r>
            <a:r>
              <a:rPr lang="en-US" err="1"/>
              <a:t>verschil</a:t>
            </a:r>
            <a:r>
              <a:rPr lang="en-US"/>
              <a:t> </a:t>
            </a:r>
            <a:r>
              <a:rPr lang="en-US" err="1"/>
              <a:t>tussen</a:t>
            </a:r>
            <a:r>
              <a:rPr lang="en-US"/>
              <a:t> </a:t>
            </a:r>
            <a:r>
              <a:rPr lang="en-US" err="1"/>
              <a:t>bruto</a:t>
            </a:r>
            <a:r>
              <a:rPr lang="en-US"/>
              <a:t> </a:t>
            </a:r>
            <a:r>
              <a:rPr lang="en-US" err="1"/>
              <a:t>en</a:t>
            </a:r>
            <a:r>
              <a:rPr lang="en-US"/>
              <a:t> </a:t>
            </a:r>
            <a:r>
              <a:rPr lang="en-US" err="1"/>
              <a:t>netto</a:t>
            </a:r>
            <a:r>
              <a:rPr lang="en-US"/>
              <a:t> loon, </a:t>
            </a:r>
            <a:r>
              <a:rPr lang="en-US" err="1"/>
              <a:t>en</a:t>
            </a:r>
            <a:r>
              <a:rPr lang="en-US"/>
              <a:t> ze </a:t>
            </a:r>
            <a:r>
              <a:rPr lang="en-US" err="1"/>
              <a:t>weet</a:t>
            </a:r>
            <a:r>
              <a:rPr lang="en-US"/>
              <a:t> </a:t>
            </a:r>
            <a:r>
              <a:rPr lang="en-US" err="1"/>
              <a:t>dat</a:t>
            </a:r>
            <a:r>
              <a:rPr lang="en-US"/>
              <a:t> ze </a:t>
            </a:r>
            <a:r>
              <a:rPr lang="en-US" err="1"/>
              <a:t>een</a:t>
            </a:r>
            <a:r>
              <a:rPr lang="en-US"/>
              <a:t> </a:t>
            </a:r>
            <a:r>
              <a:rPr lang="en-US" err="1"/>
              <a:t>deel</a:t>
            </a:r>
            <a:r>
              <a:rPr lang="en-US"/>
              <a:t> </a:t>
            </a:r>
            <a:r>
              <a:rPr lang="en-US" err="1"/>
              <a:t>moet</a:t>
            </a:r>
            <a:r>
              <a:rPr lang="en-US"/>
              <a:t> </a:t>
            </a:r>
            <a:r>
              <a:rPr lang="en-US" err="1"/>
              <a:t>afdragen</a:t>
            </a:r>
            <a:r>
              <a:rPr lang="en-US"/>
              <a:t> in </a:t>
            </a:r>
            <a:r>
              <a:rPr lang="en-US" err="1"/>
              <a:t>ruil</a:t>
            </a:r>
            <a:r>
              <a:rPr lang="en-US"/>
              <a:t> </a:t>
            </a:r>
            <a:r>
              <a:rPr lang="en-US" err="1"/>
              <a:t>voor</a:t>
            </a:r>
            <a:r>
              <a:rPr lang="en-US"/>
              <a:t> de </a:t>
            </a:r>
            <a:r>
              <a:rPr lang="en-US" err="1"/>
              <a:t>opvang</a:t>
            </a:r>
            <a:r>
              <a:rPr lang="en-US"/>
              <a:t>. </a:t>
            </a:r>
          </a:p>
          <a:p>
            <a:pPr marL="171450" indent="-171450">
              <a:buFont typeface="Calibri,Sans-Serif"/>
              <a:buChar char="-"/>
            </a:pPr>
            <a:r>
              <a:rPr lang="en-US"/>
              <a:t>Ze kent haar </a:t>
            </a:r>
            <a:r>
              <a:rPr lang="en-US" err="1"/>
              <a:t>rechten</a:t>
            </a:r>
            <a:r>
              <a:rPr lang="en-US"/>
              <a:t> </a:t>
            </a:r>
            <a:r>
              <a:rPr lang="en-US" err="1"/>
              <a:t>en</a:t>
            </a:r>
            <a:r>
              <a:rPr lang="en-US"/>
              <a:t> </a:t>
            </a:r>
            <a:r>
              <a:rPr lang="en-US" err="1"/>
              <a:t>plichten</a:t>
            </a:r>
            <a:r>
              <a:rPr lang="en-US"/>
              <a:t> </a:t>
            </a:r>
            <a:r>
              <a:rPr lang="en-US" err="1"/>
              <a:t>als</a:t>
            </a:r>
            <a:r>
              <a:rPr lang="en-US"/>
              <a:t> </a:t>
            </a:r>
            <a:r>
              <a:rPr lang="en-US" err="1"/>
              <a:t>werkneemster</a:t>
            </a:r>
            <a:r>
              <a:rPr lang="en-US"/>
              <a:t>.</a:t>
            </a:r>
          </a:p>
          <a:p>
            <a:pPr marL="0" indent="0">
              <a:buFont typeface="Calibri,Sans-Serif"/>
              <a:buNone/>
            </a:pPr>
            <a:endParaRPr lang="en-US"/>
          </a:p>
          <a:p>
            <a:r>
              <a:rPr lang="en-US"/>
              <a:t>Ik </a:t>
            </a:r>
            <a:r>
              <a:rPr lang="en-US" err="1"/>
              <a:t>gooi</a:t>
            </a:r>
            <a:r>
              <a:rPr lang="en-US"/>
              <a:t> de </a:t>
            </a:r>
            <a:r>
              <a:rPr lang="en-US" err="1"/>
              <a:t>bal</a:t>
            </a:r>
            <a:r>
              <a:rPr lang="en-US"/>
              <a:t> </a:t>
            </a:r>
            <a:r>
              <a:rPr lang="en-US" err="1"/>
              <a:t>nogmaals</a:t>
            </a:r>
            <a:r>
              <a:rPr lang="en-US"/>
              <a:t> </a:t>
            </a:r>
            <a:r>
              <a:rPr lang="en-US" err="1"/>
              <a:t>naar</a:t>
            </a:r>
            <a:r>
              <a:rPr lang="en-US"/>
              <a:t> </a:t>
            </a:r>
            <a:r>
              <a:rPr lang="en-US" err="1"/>
              <a:t>iemand</a:t>
            </a:r>
            <a:r>
              <a:rPr lang="en-US"/>
              <a:t> </a:t>
            </a:r>
            <a:r>
              <a:rPr lang="en-US" err="1"/>
              <a:t>anders</a:t>
            </a:r>
            <a:r>
              <a:rPr lang="en-US"/>
              <a:t>. </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73</a:t>
            </a:fld>
            <a:endParaRPr lang="fr-BE"/>
          </a:p>
        </p:txBody>
      </p:sp>
    </p:spTree>
    <p:extLst>
      <p:ext uri="{BB962C8B-B14F-4D97-AF65-F5344CB8AC3E}">
        <p14:creationId xmlns:p14="http://schemas.microsoft.com/office/powerpoint/2010/main" val="749900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err="1"/>
              <a:t>Zoals</a:t>
            </a:r>
            <a:r>
              <a:rPr lang="fr-BE"/>
              <a:t> </a:t>
            </a:r>
            <a:r>
              <a:rPr lang="fr-BE" err="1"/>
              <a:t>jullie</a:t>
            </a:r>
            <a:r>
              <a:rPr lang="fr-BE"/>
              <a:t> </a:t>
            </a:r>
            <a:r>
              <a:rPr lang="fr-BE" err="1"/>
              <a:t>zien</a:t>
            </a:r>
            <a:r>
              <a:rPr lang="fr-BE"/>
              <a:t> </a:t>
            </a:r>
            <a:r>
              <a:rPr lang="fr-BE" err="1"/>
              <a:t>is</a:t>
            </a:r>
            <a:r>
              <a:rPr lang="fr-BE"/>
              <a:t> de </a:t>
            </a:r>
            <a:r>
              <a:rPr lang="fr-BE" err="1"/>
              <a:t>weg</a:t>
            </a:r>
            <a:r>
              <a:rPr lang="fr-BE"/>
              <a:t> van Malika </a:t>
            </a:r>
            <a:r>
              <a:rPr lang="fr-BE" err="1"/>
              <a:t>naar</a:t>
            </a:r>
            <a:r>
              <a:rPr lang="fr-BE"/>
              <a:t> </a:t>
            </a:r>
            <a:r>
              <a:rPr lang="fr-BE" err="1"/>
              <a:t>een</a:t>
            </a:r>
            <a:r>
              <a:rPr lang="fr-BE"/>
              <a:t> job </a:t>
            </a:r>
            <a:r>
              <a:rPr lang="fr-BE" err="1"/>
              <a:t>als</a:t>
            </a:r>
            <a:r>
              <a:rPr lang="fr-BE"/>
              <a:t> </a:t>
            </a:r>
            <a:r>
              <a:rPr lang="fr-BE" err="1"/>
              <a:t>kassierster</a:t>
            </a:r>
            <a:r>
              <a:rPr lang="fr-BE"/>
              <a:t> </a:t>
            </a:r>
            <a:r>
              <a:rPr lang="fr-BE" err="1"/>
              <a:t>nog</a:t>
            </a:r>
            <a:r>
              <a:rPr lang="fr-BE"/>
              <a:t> </a:t>
            </a:r>
            <a:r>
              <a:rPr lang="fr-BE" err="1"/>
              <a:t>lang</a:t>
            </a:r>
            <a:r>
              <a:rPr lang="fr-BE"/>
              <a:t>. Laten </a:t>
            </a:r>
            <a:r>
              <a:rPr lang="fr-BE" err="1"/>
              <a:t>we</a:t>
            </a:r>
            <a:r>
              <a:rPr lang="fr-BE"/>
              <a:t> </a:t>
            </a:r>
            <a:r>
              <a:rPr lang="fr-BE" err="1"/>
              <a:t>samen</a:t>
            </a:r>
            <a:r>
              <a:rPr lang="fr-BE"/>
              <a:t> </a:t>
            </a:r>
            <a:r>
              <a:rPr lang="fr-BE" err="1"/>
              <a:t>helpen</a:t>
            </a:r>
            <a:r>
              <a:rPr lang="fr-BE"/>
              <a:t> om </a:t>
            </a:r>
            <a:r>
              <a:rPr lang="fr-BE" err="1"/>
              <a:t>haar</a:t>
            </a:r>
            <a:r>
              <a:rPr lang="fr-BE"/>
              <a:t> de </a:t>
            </a:r>
            <a:r>
              <a:rPr lang="fr-BE" err="1"/>
              <a:t>verschillende</a:t>
            </a:r>
            <a:r>
              <a:rPr lang="fr-BE"/>
              <a:t> </a:t>
            </a:r>
            <a:r>
              <a:rPr lang="fr-BE" err="1"/>
              <a:t>stappen</a:t>
            </a:r>
            <a:r>
              <a:rPr lang="fr-BE"/>
              <a:t> te </a:t>
            </a:r>
            <a:r>
              <a:rPr lang="fr-BE" err="1"/>
              <a:t>zetten</a:t>
            </a:r>
            <a:r>
              <a:rPr lang="fr-BE"/>
              <a:t> </a:t>
            </a:r>
            <a:r>
              <a:rPr lang="fr-BE" err="1"/>
              <a:t>naar</a:t>
            </a:r>
            <a:r>
              <a:rPr lang="fr-BE"/>
              <a:t> </a:t>
            </a:r>
            <a:r>
              <a:rPr lang="fr-BE" err="1"/>
              <a:t>een</a:t>
            </a:r>
            <a:r>
              <a:rPr lang="fr-BE"/>
              <a:t> job!</a:t>
            </a:r>
          </a:p>
          <a:p>
            <a:r>
              <a:rPr lang="fr-BE" err="1"/>
              <a:t>We</a:t>
            </a:r>
            <a:r>
              <a:rPr lang="fr-BE"/>
              <a:t> </a:t>
            </a:r>
            <a:r>
              <a:rPr lang="fr-BE" err="1"/>
              <a:t>zijn</a:t>
            </a:r>
            <a:r>
              <a:rPr lang="fr-BE"/>
              <a:t> nu </a:t>
            </a:r>
            <a:r>
              <a:rPr lang="fr-BE" err="1"/>
              <a:t>bij</a:t>
            </a:r>
            <a:r>
              <a:rPr lang="fr-BE"/>
              <a:t> de </a:t>
            </a:r>
            <a:r>
              <a:rPr lang="fr-BE" err="1"/>
              <a:t>eerste</a:t>
            </a:r>
            <a:r>
              <a:rPr lang="fr-BE"/>
              <a:t> </a:t>
            </a:r>
            <a:r>
              <a:rPr lang="fr-BE" err="1"/>
              <a:t>stap</a:t>
            </a:r>
            <a:r>
              <a:rPr lang="fr-BE"/>
              <a:t> van </a:t>
            </a:r>
            <a:r>
              <a:rPr lang="fr-BE" err="1"/>
              <a:t>haar</a:t>
            </a:r>
            <a:r>
              <a:rPr lang="fr-BE"/>
              <a:t> </a:t>
            </a:r>
            <a:r>
              <a:rPr lang="fr-BE" err="1"/>
              <a:t>traject</a:t>
            </a:r>
            <a:r>
              <a:rPr lang="fr-BE"/>
              <a:t>. </a:t>
            </a:r>
          </a:p>
          <a:p>
            <a:endParaRPr lang="fr-BE"/>
          </a:p>
          <a:p>
            <a:r>
              <a:rPr lang="fr-BE"/>
              <a:t>Voor </a:t>
            </a:r>
            <a:r>
              <a:rPr lang="fr-BE" err="1"/>
              <a:t>elke</a:t>
            </a:r>
            <a:r>
              <a:rPr lang="fr-BE"/>
              <a:t> </a:t>
            </a:r>
            <a:r>
              <a:rPr lang="fr-BE" err="1"/>
              <a:t>stap</a:t>
            </a:r>
            <a:r>
              <a:rPr lang="fr-BE"/>
              <a:t> </a:t>
            </a:r>
            <a:r>
              <a:rPr lang="fr-BE" err="1"/>
              <a:t>zal</a:t>
            </a:r>
            <a:r>
              <a:rPr lang="fr-BE"/>
              <a:t> ik </a:t>
            </a:r>
            <a:r>
              <a:rPr lang="fr-BE" err="1"/>
              <a:t>een</a:t>
            </a:r>
            <a:r>
              <a:rPr lang="fr-BE"/>
              <a:t> bal </a:t>
            </a:r>
            <a:r>
              <a:rPr lang="fr-BE" err="1"/>
              <a:t>gooien</a:t>
            </a:r>
            <a:r>
              <a:rPr lang="fr-BE"/>
              <a:t> </a:t>
            </a:r>
            <a:r>
              <a:rPr lang="fr-BE" err="1"/>
              <a:t>naar</a:t>
            </a:r>
            <a:r>
              <a:rPr lang="fr-BE"/>
              <a:t> </a:t>
            </a:r>
            <a:r>
              <a:rPr lang="fr-BE" err="1"/>
              <a:t>iemand</a:t>
            </a:r>
            <a:r>
              <a:rPr lang="fr-BE"/>
              <a:t> van </a:t>
            </a:r>
            <a:r>
              <a:rPr lang="fr-BE" err="1"/>
              <a:t>jullie</a:t>
            </a:r>
            <a:r>
              <a:rPr lang="fr-BE"/>
              <a:t>. De </a:t>
            </a:r>
            <a:r>
              <a:rPr lang="fr-BE" err="1"/>
              <a:t>persoon</a:t>
            </a:r>
            <a:r>
              <a:rPr lang="fr-BE"/>
              <a:t> die de bal in de hand </a:t>
            </a:r>
            <a:r>
              <a:rPr lang="fr-BE" err="1"/>
              <a:t>heeft</a:t>
            </a:r>
            <a:r>
              <a:rPr lang="fr-BE"/>
              <a:t>, </a:t>
            </a:r>
            <a:r>
              <a:rPr lang="fr-BE" err="1"/>
              <a:t>mag</a:t>
            </a:r>
            <a:r>
              <a:rPr lang="fr-BE"/>
              <a:t> </a:t>
            </a:r>
            <a:r>
              <a:rPr lang="fr-BE" err="1"/>
              <a:t>een</a:t>
            </a:r>
            <a:r>
              <a:rPr lang="fr-BE"/>
              <a:t> </a:t>
            </a:r>
            <a:r>
              <a:rPr lang="fr-BE" err="1"/>
              <a:t>antwoord</a:t>
            </a:r>
            <a:r>
              <a:rPr lang="fr-BE"/>
              <a:t> </a:t>
            </a:r>
            <a:r>
              <a:rPr lang="fr-BE" err="1"/>
              <a:t>geven</a:t>
            </a:r>
            <a:r>
              <a:rPr lang="fr-BE"/>
              <a:t> op </a:t>
            </a:r>
            <a:r>
              <a:rPr lang="fr-BE" err="1"/>
              <a:t>een</a:t>
            </a:r>
            <a:r>
              <a:rPr lang="fr-BE"/>
              <a:t> </a:t>
            </a:r>
            <a:r>
              <a:rPr lang="fr-BE" err="1"/>
              <a:t>vraag</a:t>
            </a:r>
            <a:r>
              <a:rPr lang="fr-BE"/>
              <a:t> om Malika </a:t>
            </a:r>
            <a:r>
              <a:rPr lang="fr-BE" err="1"/>
              <a:t>naar</a:t>
            </a:r>
            <a:r>
              <a:rPr lang="fr-BE"/>
              <a:t> </a:t>
            </a:r>
            <a:r>
              <a:rPr lang="fr-BE" err="1"/>
              <a:t>een</a:t>
            </a:r>
            <a:r>
              <a:rPr lang="fr-BE"/>
              <a:t> </a:t>
            </a:r>
            <a:r>
              <a:rPr lang="fr-BE" err="1"/>
              <a:t>volgende</a:t>
            </a:r>
            <a:r>
              <a:rPr lang="fr-BE"/>
              <a:t> </a:t>
            </a:r>
            <a:r>
              <a:rPr lang="fr-BE" err="1"/>
              <a:t>stap</a:t>
            </a:r>
            <a:r>
              <a:rPr lang="fr-BE"/>
              <a:t> te </a:t>
            </a:r>
            <a:r>
              <a:rPr lang="fr-BE" err="1"/>
              <a:t>helpen</a:t>
            </a:r>
            <a:r>
              <a:rPr lang="fr-BE"/>
              <a:t>. </a:t>
            </a:r>
            <a:r>
              <a:rPr lang="fr-BE" err="1"/>
              <a:t>Daarna</a:t>
            </a:r>
            <a:r>
              <a:rPr lang="fr-BE"/>
              <a:t> </a:t>
            </a:r>
            <a:r>
              <a:rPr lang="fr-BE" err="1"/>
              <a:t>gooit</a:t>
            </a:r>
            <a:r>
              <a:rPr lang="fr-BE"/>
              <a:t> die </a:t>
            </a:r>
            <a:r>
              <a:rPr lang="fr-BE" err="1"/>
              <a:t>persoon</a:t>
            </a:r>
            <a:r>
              <a:rPr lang="fr-BE"/>
              <a:t> de bal </a:t>
            </a:r>
            <a:r>
              <a:rPr lang="fr-BE" err="1"/>
              <a:t>terug</a:t>
            </a:r>
            <a:r>
              <a:rPr lang="fr-BE"/>
              <a:t>.</a:t>
            </a:r>
          </a:p>
          <a:p>
            <a:r>
              <a:rPr lang="fr-BE"/>
              <a:t>**De trainer </a:t>
            </a:r>
            <a:r>
              <a:rPr lang="fr-BE" err="1"/>
              <a:t>gooit</a:t>
            </a:r>
            <a:r>
              <a:rPr lang="fr-BE"/>
              <a:t> de bal </a:t>
            </a:r>
            <a:r>
              <a:rPr lang="fr-BE" err="1"/>
              <a:t>naar</a:t>
            </a:r>
            <a:r>
              <a:rPr lang="fr-BE"/>
              <a:t> </a:t>
            </a:r>
            <a:r>
              <a:rPr lang="fr-BE" err="1"/>
              <a:t>een</a:t>
            </a:r>
            <a:r>
              <a:rPr lang="fr-BE"/>
              <a:t> </a:t>
            </a:r>
            <a:r>
              <a:rPr lang="fr-BE" err="1"/>
              <a:t>deelnemer</a:t>
            </a:r>
            <a:r>
              <a:rPr lang="fr-BE"/>
              <a:t>**</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a:t>
            </a:fld>
            <a:endParaRPr lang="fr-BE"/>
          </a:p>
        </p:txBody>
      </p:sp>
    </p:spTree>
    <p:extLst>
      <p:ext uri="{BB962C8B-B14F-4D97-AF65-F5344CB8AC3E}">
        <p14:creationId xmlns:p14="http://schemas.microsoft.com/office/powerpoint/2010/main" val="152868615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BE"/>
              <a:t>Laten we nu eens kijken hoe het contract tussen Malika en Lidl zou kunnen worden beëindigd. Er zijn vijf situaties waarin een arbeidsovereenkomst kan worden beëindigd. Welke zijn dat? </a:t>
            </a:r>
          </a:p>
          <a:p>
            <a:r>
              <a:rPr lang="nl-BE"/>
              <a:t>Antwoord: </a:t>
            </a:r>
          </a:p>
          <a:p>
            <a:endParaRPr lang="nl-BE"/>
          </a:p>
          <a:p>
            <a:pPr marL="228600" indent="-228600">
              <a:buAutoNum type="arabicPeriod"/>
            </a:pPr>
            <a:r>
              <a:rPr lang="nl-BE"/>
              <a:t>Pensioen: de pensioengerechtigde leeftijd is in België vastgesteld op 67 jaar</a:t>
            </a:r>
          </a:p>
          <a:p>
            <a:pPr marL="228600" indent="-228600">
              <a:buAutoNum type="arabicPeriod"/>
            </a:pPr>
            <a:r>
              <a:rPr lang="nl-BE"/>
              <a:t>Ontslag krijgen: de werkgever kan eenzijdig besluiten de arbeidsovereenkomst te beëindigen</a:t>
            </a:r>
          </a:p>
          <a:p>
            <a:pPr marL="228600" indent="-228600">
              <a:buAutoNum type="arabicPeriod"/>
            </a:pPr>
            <a:r>
              <a:rPr lang="nl-BE"/>
              <a:t>Ontslag nemen: de werknemer kan eenzijdig besluiten zijn arbeidsovereenkomst te beëindigen. </a:t>
            </a:r>
          </a:p>
          <a:p>
            <a:pPr marL="228600" indent="-228600">
              <a:buAutoNum type="arabicPeriod"/>
            </a:pPr>
            <a:r>
              <a:rPr lang="nl-BE"/>
              <a:t>Het aflopen van een arbeidsovereenkomst voor bepaalde tijd of van de opdracht (voor uitzendkrachten)</a:t>
            </a:r>
          </a:p>
          <a:p>
            <a:pPr marL="228600" indent="-228600">
              <a:buAutoNum type="arabicPeriod"/>
            </a:pPr>
            <a:r>
              <a:rPr lang="nl-BE"/>
              <a:t>Het verstrijken van de geldigheidsduur van de oranje kaart</a:t>
            </a:r>
          </a:p>
          <a:p>
            <a:pPr marL="228600" indent="-228600">
              <a:buAutoNum type="arabicPeriod"/>
            </a:pPr>
            <a:r>
              <a:rPr lang="nl-NL"/>
              <a:t>Beëindiging van de overeenkomst in onderling overleg </a:t>
            </a:r>
            <a:br>
              <a:rPr lang="fr-BE">
                <a:cs typeface="+mn-lt"/>
              </a:rPr>
            </a:br>
            <a:endParaRPr lang="nl-BE"/>
          </a:p>
          <a:p>
            <a:pPr marL="228600" indent="-228600">
              <a:buAutoNum type="arabicPeriod"/>
            </a:pPr>
            <a:endParaRPr lang="nl-BE"/>
          </a:p>
          <a:p>
            <a:pPr marL="0" indent="0">
              <a:buNone/>
            </a:pPr>
            <a:r>
              <a:rPr lang="nl-BE"/>
              <a:t>Bij ontslag (krijgen of nemen) gelden regels met betrekking tot termijnen en procedures die moeten worden nageleefd. Dit staat vermeld in het arbeidsreglement.</a:t>
            </a:r>
          </a:p>
          <a:p>
            <a:pPr marL="0" indent="0">
              <a:buNone/>
            </a:pPr>
            <a:endParaRPr lang="nl-BE"/>
          </a:p>
          <a:p>
            <a:r>
              <a:rPr lang="fr-BE"/>
              <a:t>Let op: Als je </a:t>
            </a:r>
            <a:r>
              <a:rPr lang="fr-BE" err="1"/>
              <a:t>verblijfsvergunning</a:t>
            </a:r>
            <a:r>
              <a:rPr lang="fr-BE"/>
              <a:t> </a:t>
            </a:r>
            <a:r>
              <a:rPr lang="fr-BE" err="1"/>
              <a:t>afloopt</a:t>
            </a:r>
            <a:r>
              <a:rPr lang="fr-BE"/>
              <a:t>, </a:t>
            </a:r>
            <a:r>
              <a:rPr lang="fr-BE" err="1"/>
              <a:t>moet</a:t>
            </a:r>
            <a:r>
              <a:rPr lang="fr-BE"/>
              <a:t> je </a:t>
            </a:r>
            <a:r>
              <a:rPr lang="fr-BE" err="1"/>
              <a:t>dat</a:t>
            </a:r>
            <a:r>
              <a:rPr lang="fr-BE"/>
              <a:t> </a:t>
            </a:r>
            <a:r>
              <a:rPr lang="fr-BE" err="1"/>
              <a:t>aan</a:t>
            </a:r>
            <a:r>
              <a:rPr lang="fr-BE"/>
              <a:t> je </a:t>
            </a:r>
            <a:r>
              <a:rPr lang="fr-BE" err="1"/>
              <a:t>werkgever</a:t>
            </a:r>
            <a:r>
              <a:rPr lang="fr-BE"/>
              <a:t> </a:t>
            </a:r>
            <a:r>
              <a:rPr lang="fr-BE" err="1"/>
              <a:t>zegge</a:t>
            </a:r>
            <a:r>
              <a:rPr lang="fr-BE"/>
              <a:t>n . Je </a:t>
            </a:r>
            <a:r>
              <a:rPr lang="fr-BE" err="1"/>
              <a:t>toegang</a:t>
            </a:r>
            <a:r>
              <a:rPr lang="fr-BE"/>
              <a:t> </a:t>
            </a:r>
            <a:r>
              <a:rPr lang="fr-BE" err="1"/>
              <a:t>tot</a:t>
            </a:r>
            <a:r>
              <a:rPr lang="fr-BE"/>
              <a:t> de </a:t>
            </a:r>
            <a:r>
              <a:rPr lang="fr-BE" err="1"/>
              <a:t>arbeidsmarkt</a:t>
            </a:r>
            <a:r>
              <a:rPr lang="fr-BE"/>
              <a:t> </a:t>
            </a:r>
            <a:r>
              <a:rPr lang="fr-BE" err="1"/>
              <a:t>hangt</a:t>
            </a:r>
            <a:r>
              <a:rPr lang="fr-BE"/>
              <a:t> </a:t>
            </a:r>
            <a:r>
              <a:rPr lang="fr-BE" err="1"/>
              <a:t>rechtstreeks</a:t>
            </a:r>
            <a:r>
              <a:rPr lang="fr-BE"/>
              <a:t> </a:t>
            </a:r>
            <a:r>
              <a:rPr lang="fr-BE" err="1"/>
              <a:t>samen</a:t>
            </a:r>
            <a:r>
              <a:rPr lang="fr-BE"/>
              <a:t> met je </a:t>
            </a:r>
            <a:r>
              <a:rPr lang="fr-BE" err="1"/>
              <a:t>verblijfsvergunning</a:t>
            </a:r>
            <a:r>
              <a:rPr lang="fr-BE"/>
              <a:t>. Best </a:t>
            </a:r>
            <a:r>
              <a:rPr lang="fr-BE" err="1"/>
              <a:t>haal</a:t>
            </a:r>
            <a:r>
              <a:rPr lang="fr-BE"/>
              <a:t> je </a:t>
            </a:r>
            <a:r>
              <a:rPr lang="fr-BE" err="1"/>
              <a:t>je</a:t>
            </a:r>
            <a:r>
              <a:rPr lang="fr-BE"/>
              <a:t> </a:t>
            </a:r>
            <a:r>
              <a:rPr lang="fr-BE" err="1"/>
              <a:t>Belgische</a:t>
            </a:r>
            <a:r>
              <a:rPr lang="fr-BE"/>
              <a:t> </a:t>
            </a:r>
            <a:r>
              <a:rPr lang="fr-BE" err="1"/>
              <a:t>bankrekening</a:t>
            </a:r>
            <a:r>
              <a:rPr lang="fr-BE"/>
              <a:t> </a:t>
            </a:r>
            <a:r>
              <a:rPr lang="fr-BE" err="1"/>
              <a:t>leeg</a:t>
            </a:r>
            <a:r>
              <a:rPr lang="fr-BE"/>
              <a:t> </a:t>
            </a:r>
            <a:r>
              <a:rPr lang="fr-BE" err="1"/>
              <a:t>tvoordat</a:t>
            </a:r>
            <a:r>
              <a:rPr lang="fr-BE"/>
              <a:t> </a:t>
            </a:r>
            <a:r>
              <a:rPr lang="fr-BE" err="1"/>
              <a:t>deze</a:t>
            </a:r>
            <a:r>
              <a:rPr lang="fr-BE"/>
              <a:t> </a:t>
            </a:r>
            <a:r>
              <a:rPr lang="fr-BE" err="1"/>
              <a:t>wordt</a:t>
            </a:r>
            <a:r>
              <a:rPr lang="fr-BE"/>
              <a:t> </a:t>
            </a:r>
            <a:r>
              <a:rPr lang="fr-BE" err="1"/>
              <a:t>gesloten</a:t>
            </a:r>
            <a:r>
              <a:rPr lang="fr-BE"/>
              <a:t>. </a:t>
            </a:r>
          </a:p>
          <a:p>
            <a:br>
              <a:rPr lang="fr-BE">
                <a:cs typeface="+mn-lt"/>
              </a:rPr>
            </a:br>
            <a:endParaRPr lang="fr-BE"/>
          </a:p>
          <a:p>
            <a:pPr marL="0" indent="0">
              <a:buNone/>
            </a:pP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74</a:t>
            </a:fld>
            <a:endParaRPr lang="fr-BE"/>
          </a:p>
        </p:txBody>
      </p:sp>
    </p:spTree>
    <p:extLst>
      <p:ext uri="{BB962C8B-B14F-4D97-AF65-F5344CB8AC3E}">
        <p14:creationId xmlns:p14="http://schemas.microsoft.com/office/powerpoint/2010/main" val="130529934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Is er </a:t>
            </a:r>
            <a:r>
              <a:rPr lang="fr-BE" err="1"/>
              <a:t>een</a:t>
            </a:r>
            <a:r>
              <a:rPr lang="fr-BE"/>
              <a:t> </a:t>
            </a:r>
            <a:r>
              <a:rPr lang="fr-BE" err="1"/>
              <a:t>vrijwilliger</a:t>
            </a:r>
            <a:r>
              <a:rPr lang="fr-BE"/>
              <a:t> die </a:t>
            </a:r>
            <a:r>
              <a:rPr lang="fr-BE" err="1"/>
              <a:t>nog</a:t>
            </a:r>
            <a:r>
              <a:rPr lang="fr-BE"/>
              <a:t> </a:t>
            </a:r>
            <a:r>
              <a:rPr lang="fr-BE" err="1"/>
              <a:t>eens</a:t>
            </a:r>
            <a:r>
              <a:rPr lang="fr-BE"/>
              <a:t> </a:t>
            </a:r>
            <a:r>
              <a:rPr lang="fr-BE" err="1"/>
              <a:t>alle</a:t>
            </a:r>
            <a:r>
              <a:rPr lang="fr-BE"/>
              <a:t> </a:t>
            </a:r>
            <a:r>
              <a:rPr lang="fr-BE" err="1"/>
              <a:t>stappen</a:t>
            </a:r>
            <a:r>
              <a:rPr lang="fr-BE"/>
              <a:t> van Malika kan </a:t>
            </a:r>
            <a:r>
              <a:rPr lang="fr-BE" err="1"/>
              <a:t>overlopen</a:t>
            </a:r>
            <a:r>
              <a:rPr lang="fr-BE"/>
              <a:t>? </a:t>
            </a:r>
          </a:p>
          <a:p>
            <a:endParaRPr lang="fr-BE"/>
          </a:p>
          <a:p>
            <a:endParaRPr lang="en-US">
              <a:latin typeface="Calibri"/>
              <a:ea typeface="Calibri"/>
              <a:cs typeface="Calibri"/>
            </a:endParaRPr>
          </a:p>
          <a:p>
            <a:pPr marL="171450" indent="-171450">
              <a:buFont typeface="Calibri"/>
              <a:buChar char="-"/>
            </a:pPr>
            <a:r>
              <a:rPr lang="en-US">
                <a:latin typeface="Calibri"/>
                <a:ea typeface="Calibri"/>
                <a:cs typeface="Calibri"/>
              </a:rPr>
              <a:t>Ze </a:t>
            </a:r>
            <a:r>
              <a:rPr lang="en-US" err="1">
                <a:latin typeface="Calibri"/>
                <a:ea typeface="Calibri"/>
                <a:cs typeface="Calibri"/>
              </a:rPr>
              <a:t>weet</a:t>
            </a:r>
            <a:r>
              <a:rPr lang="en-US">
                <a:latin typeface="Calibri"/>
                <a:ea typeface="Calibri"/>
                <a:cs typeface="Calibri"/>
              </a:rPr>
              <a:t> </a:t>
            </a:r>
            <a:r>
              <a:rPr lang="en-US" err="1">
                <a:latin typeface="Calibri"/>
                <a:ea typeface="Calibri"/>
                <a:cs typeface="Calibri"/>
              </a:rPr>
              <a:t>dat</a:t>
            </a:r>
            <a:r>
              <a:rPr lang="en-US">
                <a:latin typeface="Calibri"/>
                <a:ea typeface="Calibri"/>
                <a:cs typeface="Calibri"/>
              </a:rPr>
              <a:t> ze mag </a:t>
            </a:r>
            <a:r>
              <a:rPr lang="en-US" err="1">
                <a:latin typeface="Calibri"/>
                <a:ea typeface="Calibri"/>
                <a:cs typeface="Calibri"/>
              </a:rPr>
              <a:t>werken</a:t>
            </a:r>
            <a:r>
              <a:rPr lang="en-US">
                <a:latin typeface="Calibri"/>
                <a:ea typeface="Calibri"/>
                <a:cs typeface="Calibri"/>
              </a:rPr>
              <a:t> in </a:t>
            </a:r>
            <a:r>
              <a:rPr lang="en-US" err="1">
                <a:latin typeface="Calibri"/>
                <a:ea typeface="Calibri"/>
                <a:cs typeface="Calibri"/>
              </a:rPr>
              <a:t>België</a:t>
            </a:r>
            <a:endParaRPr lang="en-US">
              <a:latin typeface="Calibri"/>
              <a:ea typeface="Calibri"/>
              <a:cs typeface="Calibri"/>
            </a:endParaRPr>
          </a:p>
          <a:p>
            <a:pPr marL="171450" indent="-171450">
              <a:buFont typeface="Calibri"/>
              <a:buChar char="-"/>
            </a:pPr>
            <a:r>
              <a:rPr lang="en-US">
                <a:latin typeface="Calibri"/>
                <a:ea typeface="Calibri"/>
                <a:cs typeface="Calibri"/>
              </a:rPr>
              <a:t>Ze is </a:t>
            </a:r>
            <a:r>
              <a:rPr lang="en-US" err="1">
                <a:latin typeface="Calibri"/>
                <a:ea typeface="Calibri"/>
                <a:cs typeface="Calibri"/>
              </a:rPr>
              <a:t>ingeschreven</a:t>
            </a:r>
            <a:r>
              <a:rPr lang="en-US">
                <a:latin typeface="Calibri"/>
                <a:ea typeface="Calibri"/>
                <a:cs typeface="Calibri"/>
              </a:rPr>
              <a:t> </a:t>
            </a:r>
            <a:r>
              <a:rPr lang="en-US" err="1">
                <a:latin typeface="Calibri"/>
                <a:ea typeface="Calibri"/>
                <a:cs typeface="Calibri"/>
              </a:rPr>
              <a:t>bij</a:t>
            </a:r>
            <a:r>
              <a:rPr lang="en-US">
                <a:latin typeface="Calibri"/>
                <a:ea typeface="Calibri"/>
                <a:cs typeface="Calibri"/>
              </a:rPr>
              <a:t> VDAB</a:t>
            </a: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gezocht</a:t>
            </a:r>
            <a:r>
              <a:rPr lang="en-US">
                <a:latin typeface="Calibri"/>
                <a:ea typeface="Calibri"/>
                <a:cs typeface="Calibri"/>
              </a:rPr>
              <a:t> </a:t>
            </a:r>
            <a:r>
              <a:rPr lang="en-US" err="1">
                <a:latin typeface="Calibri"/>
                <a:ea typeface="Calibri"/>
                <a:cs typeface="Calibri"/>
              </a:rPr>
              <a:t>naar</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job</a:t>
            </a: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haar</a:t>
            </a:r>
            <a:r>
              <a:rPr lang="en-US">
                <a:latin typeface="Calibri"/>
                <a:ea typeface="Calibri"/>
                <a:cs typeface="Calibri"/>
              </a:rPr>
              <a:t> </a:t>
            </a:r>
            <a:r>
              <a:rPr lang="en-US" err="1">
                <a:latin typeface="Calibri"/>
                <a:ea typeface="Calibri"/>
                <a:cs typeface="Calibri"/>
              </a:rPr>
              <a:t>documenten</a:t>
            </a:r>
            <a:r>
              <a:rPr lang="en-US">
                <a:latin typeface="Calibri"/>
                <a:ea typeface="Calibri"/>
                <a:cs typeface="Calibri"/>
              </a:rPr>
              <a:t> om </a:t>
            </a:r>
            <a:r>
              <a:rPr lang="en-US" err="1">
                <a:latin typeface="Calibri"/>
                <a:ea typeface="Calibri"/>
                <a:cs typeface="Calibri"/>
              </a:rPr>
              <a:t>te</a:t>
            </a:r>
            <a:r>
              <a:rPr lang="en-US">
                <a:latin typeface="Calibri"/>
                <a:ea typeface="Calibri"/>
                <a:cs typeface="Calibri"/>
              </a:rPr>
              <a:t> </a:t>
            </a:r>
            <a:r>
              <a:rPr lang="en-US" err="1">
                <a:latin typeface="Calibri"/>
                <a:ea typeface="Calibri"/>
                <a:cs typeface="Calibri"/>
              </a:rPr>
              <a:t>solliciteren</a:t>
            </a:r>
            <a:r>
              <a:rPr lang="en-US">
                <a:latin typeface="Calibri"/>
                <a:ea typeface="Calibri"/>
                <a:cs typeface="Calibri"/>
              </a:rPr>
              <a:t> in </a:t>
            </a:r>
            <a:r>
              <a:rPr lang="en-US" err="1">
                <a:latin typeface="Calibri"/>
                <a:ea typeface="Calibri"/>
                <a:cs typeface="Calibri"/>
              </a:rPr>
              <a:t>orde</a:t>
            </a:r>
            <a:r>
              <a:rPr lang="en-US">
                <a:latin typeface="Calibri"/>
                <a:ea typeface="Calibri"/>
                <a:cs typeface="Calibri"/>
              </a:rPr>
              <a:t> </a:t>
            </a:r>
            <a:r>
              <a:rPr lang="en-US" err="1">
                <a:latin typeface="Calibri"/>
                <a:ea typeface="Calibri"/>
                <a:cs typeface="Calibri"/>
              </a:rPr>
              <a:t>gemaakt</a:t>
            </a:r>
            <a:endParaRPr lang="en-US">
              <a:latin typeface="Calibri"/>
              <a:ea typeface="Calibri"/>
              <a:cs typeface="Calibri"/>
            </a:endParaRP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haar</a:t>
            </a:r>
            <a:r>
              <a:rPr lang="en-US">
                <a:latin typeface="Calibri"/>
                <a:ea typeface="Calibri"/>
                <a:cs typeface="Calibri"/>
              </a:rPr>
              <a:t> </a:t>
            </a:r>
            <a:r>
              <a:rPr lang="en-US" err="1">
                <a:latin typeface="Calibri"/>
                <a:ea typeface="Calibri"/>
                <a:cs typeface="Calibri"/>
              </a:rPr>
              <a:t>sollicitatiegesprek</a:t>
            </a:r>
            <a:r>
              <a:rPr lang="en-US">
                <a:latin typeface="Calibri"/>
                <a:ea typeface="Calibri"/>
                <a:cs typeface="Calibri"/>
              </a:rPr>
              <a:t> </a:t>
            </a:r>
            <a:r>
              <a:rPr lang="en-US" err="1">
                <a:latin typeface="Calibri"/>
                <a:ea typeface="Calibri"/>
                <a:cs typeface="Calibri"/>
              </a:rPr>
              <a:t>gedaan</a:t>
            </a:r>
            <a:endParaRPr lang="en-US">
              <a:latin typeface="Calibri"/>
              <a:ea typeface="Calibri"/>
              <a:cs typeface="Calibri"/>
            </a:endParaRP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haar</a:t>
            </a:r>
            <a:r>
              <a:rPr lang="en-US">
                <a:latin typeface="Calibri"/>
                <a:ea typeface="Calibri"/>
                <a:cs typeface="Calibri"/>
              </a:rPr>
              <a:t> contract </a:t>
            </a:r>
            <a:r>
              <a:rPr lang="en-US" err="1">
                <a:latin typeface="Calibri"/>
                <a:ea typeface="Calibri"/>
                <a:cs typeface="Calibri"/>
              </a:rPr>
              <a:t>nagelezen</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hierbij</a:t>
            </a:r>
            <a:r>
              <a:rPr lang="en-US">
                <a:latin typeface="Calibri"/>
                <a:ea typeface="Calibri"/>
                <a:cs typeface="Calibri"/>
              </a:rPr>
              <a:t> </a:t>
            </a:r>
            <a:r>
              <a:rPr lang="en-US" err="1">
                <a:latin typeface="Calibri"/>
                <a:ea typeface="Calibri"/>
                <a:cs typeface="Calibri"/>
              </a:rPr>
              <a:t>hulp</a:t>
            </a:r>
            <a:r>
              <a:rPr lang="en-US">
                <a:latin typeface="Calibri"/>
                <a:ea typeface="Calibri"/>
                <a:cs typeface="Calibri"/>
              </a:rPr>
              <a:t> </a:t>
            </a:r>
            <a:r>
              <a:rPr lang="en-US" err="1">
                <a:latin typeface="Calibri"/>
                <a:ea typeface="Calibri"/>
                <a:cs typeface="Calibri"/>
              </a:rPr>
              <a:t>ingeschakeld</a:t>
            </a:r>
            <a:r>
              <a:rPr lang="en-US">
                <a:latin typeface="Calibri"/>
                <a:ea typeface="Calibri"/>
                <a:cs typeface="Calibri"/>
              </a:rPr>
              <a:t>. </a:t>
            </a:r>
          </a:p>
          <a:p>
            <a:pPr marL="171450" indent="-171450">
              <a:buFont typeface="Calibri,Sans-Serif"/>
              <a:buChar char="-"/>
            </a:pPr>
            <a:r>
              <a:rPr lang="en-US"/>
              <a:t>Ze </a:t>
            </a:r>
            <a:r>
              <a:rPr lang="en-US" err="1"/>
              <a:t>begrijpt</a:t>
            </a:r>
            <a:r>
              <a:rPr lang="en-US"/>
              <a:t> het </a:t>
            </a:r>
            <a:r>
              <a:rPr lang="en-US" err="1"/>
              <a:t>verschil</a:t>
            </a:r>
            <a:r>
              <a:rPr lang="en-US"/>
              <a:t> </a:t>
            </a:r>
            <a:r>
              <a:rPr lang="en-US" err="1"/>
              <a:t>tussen</a:t>
            </a:r>
            <a:r>
              <a:rPr lang="en-US"/>
              <a:t> </a:t>
            </a:r>
            <a:r>
              <a:rPr lang="en-US" err="1"/>
              <a:t>bruto</a:t>
            </a:r>
            <a:r>
              <a:rPr lang="en-US"/>
              <a:t> </a:t>
            </a:r>
            <a:r>
              <a:rPr lang="en-US" err="1"/>
              <a:t>en</a:t>
            </a:r>
            <a:r>
              <a:rPr lang="en-US"/>
              <a:t> </a:t>
            </a:r>
            <a:r>
              <a:rPr lang="en-US" err="1"/>
              <a:t>netto</a:t>
            </a:r>
            <a:r>
              <a:rPr lang="en-US"/>
              <a:t> loon, </a:t>
            </a:r>
            <a:r>
              <a:rPr lang="en-US" err="1"/>
              <a:t>en</a:t>
            </a:r>
            <a:r>
              <a:rPr lang="en-US"/>
              <a:t> ze </a:t>
            </a:r>
            <a:r>
              <a:rPr lang="en-US" err="1"/>
              <a:t>weet</a:t>
            </a:r>
            <a:r>
              <a:rPr lang="en-US"/>
              <a:t> </a:t>
            </a:r>
            <a:r>
              <a:rPr lang="en-US" err="1"/>
              <a:t>dat</a:t>
            </a:r>
            <a:r>
              <a:rPr lang="en-US"/>
              <a:t> ze </a:t>
            </a:r>
            <a:r>
              <a:rPr lang="en-US" err="1"/>
              <a:t>een</a:t>
            </a:r>
            <a:r>
              <a:rPr lang="en-US"/>
              <a:t> </a:t>
            </a:r>
            <a:r>
              <a:rPr lang="en-US" err="1"/>
              <a:t>deel</a:t>
            </a:r>
            <a:r>
              <a:rPr lang="en-US"/>
              <a:t> </a:t>
            </a:r>
            <a:r>
              <a:rPr lang="en-US" err="1"/>
              <a:t>moet</a:t>
            </a:r>
            <a:r>
              <a:rPr lang="en-US"/>
              <a:t> </a:t>
            </a:r>
            <a:r>
              <a:rPr lang="en-US" err="1"/>
              <a:t>afdragen</a:t>
            </a:r>
            <a:r>
              <a:rPr lang="en-US"/>
              <a:t> in </a:t>
            </a:r>
            <a:r>
              <a:rPr lang="en-US" err="1"/>
              <a:t>ruil</a:t>
            </a:r>
            <a:r>
              <a:rPr lang="en-US"/>
              <a:t> </a:t>
            </a:r>
            <a:r>
              <a:rPr lang="en-US" err="1"/>
              <a:t>voor</a:t>
            </a:r>
            <a:r>
              <a:rPr lang="en-US"/>
              <a:t> de </a:t>
            </a:r>
            <a:r>
              <a:rPr lang="en-US" err="1"/>
              <a:t>opvang</a:t>
            </a:r>
            <a:r>
              <a:rPr lang="en-US"/>
              <a:t>. </a:t>
            </a:r>
          </a:p>
          <a:p>
            <a:pPr marL="171450" indent="-171450">
              <a:buFont typeface="Calibri,Sans-Serif"/>
              <a:buChar char="-"/>
            </a:pPr>
            <a:r>
              <a:rPr lang="en-US"/>
              <a:t>Ze is op de </a:t>
            </a:r>
            <a:r>
              <a:rPr lang="en-US" err="1"/>
              <a:t>hoogte</a:t>
            </a:r>
            <a:r>
              <a:rPr lang="en-US"/>
              <a:t> over </a:t>
            </a:r>
            <a:r>
              <a:rPr lang="en-US" err="1"/>
              <a:t>haar</a:t>
            </a:r>
            <a:r>
              <a:rPr lang="en-US"/>
              <a:t> </a:t>
            </a:r>
            <a:r>
              <a:rPr lang="en-US" err="1"/>
              <a:t>rechten</a:t>
            </a:r>
            <a:r>
              <a:rPr lang="en-US"/>
              <a:t> </a:t>
            </a:r>
            <a:r>
              <a:rPr lang="en-US" err="1"/>
              <a:t>en</a:t>
            </a:r>
            <a:r>
              <a:rPr lang="en-US"/>
              <a:t> </a:t>
            </a:r>
            <a:r>
              <a:rPr lang="en-US" err="1"/>
              <a:t>plichten</a:t>
            </a:r>
            <a:r>
              <a:rPr lang="en-US"/>
              <a:t> </a:t>
            </a:r>
            <a:r>
              <a:rPr lang="en-US" err="1"/>
              <a:t>als</a:t>
            </a:r>
            <a:r>
              <a:rPr lang="en-US"/>
              <a:t> </a:t>
            </a:r>
            <a:r>
              <a:rPr lang="en-US" err="1"/>
              <a:t>werkneemster</a:t>
            </a:r>
            <a:r>
              <a:rPr lang="en-US"/>
              <a:t>.</a:t>
            </a:r>
          </a:p>
          <a:p>
            <a:pPr marL="171450" marR="0" lvl="0" indent="-171450" algn="l" defTabSz="914400" rtl="0" eaLnBrk="1" fontAlgn="auto" latinLnBrk="0" hangingPunct="1">
              <a:lnSpc>
                <a:spcPct val="100000"/>
              </a:lnSpc>
              <a:spcBef>
                <a:spcPts val="0"/>
              </a:spcBef>
              <a:spcAft>
                <a:spcPts val="0"/>
              </a:spcAft>
              <a:buClrTx/>
              <a:buSzTx/>
              <a:buFont typeface="Calibri,Sans-Serif"/>
              <a:buChar char="-"/>
              <a:tabLst/>
              <a:defRPr/>
            </a:pPr>
            <a:r>
              <a:rPr lang="en-US"/>
              <a:t>Ze </a:t>
            </a:r>
            <a:r>
              <a:rPr lang="en-US" err="1"/>
              <a:t>weet</a:t>
            </a:r>
            <a:r>
              <a:rPr lang="en-US"/>
              <a:t> hoe het contract </a:t>
            </a:r>
            <a:r>
              <a:rPr lang="en-US" err="1"/>
              <a:t>beëindigd</a:t>
            </a:r>
            <a:r>
              <a:rPr lang="en-US"/>
              <a:t> </a:t>
            </a:r>
            <a:r>
              <a:rPr lang="en-US" err="1"/>
              <a:t>kan</a:t>
            </a:r>
            <a:r>
              <a:rPr lang="en-US"/>
              <a:t> </a:t>
            </a:r>
            <a:r>
              <a:rPr lang="en-US" err="1"/>
              <a:t>worden</a:t>
            </a:r>
            <a:endParaRPr lang="en-US"/>
          </a:p>
          <a:p>
            <a:pPr marL="171450" indent="-171450">
              <a:buFont typeface="Calibri,Sans-Serif"/>
              <a:buChar char="-"/>
            </a:pPr>
            <a:endParaRPr lang="en-US"/>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75</a:t>
            </a:fld>
            <a:endParaRPr lang="fr-BE"/>
          </a:p>
        </p:txBody>
      </p:sp>
    </p:spTree>
    <p:extLst>
      <p:ext uri="{BB962C8B-B14F-4D97-AF65-F5344CB8AC3E}">
        <p14:creationId xmlns:p14="http://schemas.microsoft.com/office/powerpoint/2010/main" val="87852815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NL"/>
              <a:t>We zijn nu aan het einde gekomen van de iinfosessie. </a:t>
            </a:r>
          </a:p>
          <a:p>
            <a:br>
              <a:rPr lang="nl-NL">
                <a:cs typeface="+mn-lt"/>
              </a:rPr>
            </a:br>
            <a:endParaRPr lang="nl-NL"/>
          </a:p>
          <a:p>
            <a:r>
              <a:rPr lang="nl-NL"/>
              <a:t>Om deze in de toekomst te verbeteren voor alle andere deelnemers, willen we jullie graag enkele vragen stellen over jouw ervaringen.</a:t>
            </a:r>
          </a:p>
          <a:p>
            <a:r>
              <a:rPr lang="nl-NL"/>
              <a:t>Deze antwoorden hebben geen invloed op de asielprocedure en zijn anoniem (je naam staat niet op het formulier). Het doel is alleen om ons te helpen deze sessie waar nodig te verbeteren. </a:t>
            </a:r>
            <a:br>
              <a:rPr lang="nl-NL">
                <a:cs typeface="+mn-lt"/>
              </a:rPr>
            </a:br>
            <a:endParaRPr lang="nl-NL"/>
          </a:p>
          <a:p>
            <a:r>
              <a:rPr lang="nl-NL"/>
              <a:t>Op de volgende dia staat een QR-code waarmee je de vragen in verschillende talen kunt beantwoorden. Je hoeft alleen maar de QR-code te scannen om toegang te krijgen. </a:t>
            </a:r>
            <a:br>
              <a:rPr lang="nl-NL">
                <a:cs typeface="+mn-lt"/>
              </a:rPr>
            </a:br>
            <a:endParaRPr lang="nl-NL"/>
          </a:p>
          <a:p>
            <a:r>
              <a:rPr lang="nl-NL"/>
              <a:t>Als je hulp nodig hebt bij het invullen van het formulier, kan ik helpen met de hulp van de tolk.</a:t>
            </a:r>
          </a:p>
          <a:p>
            <a:endParaRPr lang="nl-NL">
              <a:cs typeface="+mn-lt"/>
            </a:endParaRPr>
          </a:p>
          <a:p>
            <a:r>
              <a:rPr lang="nl-NL"/>
              <a:t>Voor mensen die geen gsm hebben, is het mogelijk om meerdere formulieren in te vullen met dezelfde gsm. </a:t>
            </a:r>
          </a:p>
          <a:p>
            <a:br>
              <a:rPr lang="nl-NL">
                <a:cs typeface="+mn-lt"/>
              </a:rPr>
            </a:br>
            <a:endParaRPr lang="nl-NL"/>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76</a:t>
            </a:fld>
            <a:endParaRPr lang="fr-BE"/>
          </a:p>
        </p:txBody>
      </p:sp>
    </p:spTree>
    <p:extLst>
      <p:ext uri="{BB962C8B-B14F-4D97-AF65-F5344CB8AC3E}">
        <p14:creationId xmlns:p14="http://schemas.microsoft.com/office/powerpoint/2010/main" val="12580373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BE"/>
              <a:t>Om de belangrijkste informatie die we vandaag hebben besproken nog eens terug te vinden, kan je de QR-code scannen van Fedasilinfo . Daar vind je alle informatie, vertaald in jouw  moedertaal. </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78</a:t>
            </a:fld>
            <a:endParaRPr lang="fr-BE"/>
          </a:p>
        </p:txBody>
      </p:sp>
    </p:spTree>
    <p:extLst>
      <p:ext uri="{BB962C8B-B14F-4D97-AF65-F5344CB8AC3E}">
        <p14:creationId xmlns:p14="http://schemas.microsoft.com/office/powerpoint/2010/main" val="275441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err="1"/>
              <a:t>We</a:t>
            </a:r>
            <a:r>
              <a:rPr lang="fr-BE"/>
              <a:t> </a:t>
            </a:r>
            <a:r>
              <a:rPr lang="fr-BE" err="1"/>
              <a:t>gaan</a:t>
            </a:r>
            <a:r>
              <a:rPr lang="fr-BE"/>
              <a:t> het </a:t>
            </a:r>
            <a:r>
              <a:rPr lang="fr-BE" err="1"/>
              <a:t>eerst</a:t>
            </a:r>
            <a:r>
              <a:rPr lang="fr-BE"/>
              <a:t> </a:t>
            </a:r>
            <a:r>
              <a:rPr lang="fr-BE" err="1"/>
              <a:t>hebben</a:t>
            </a:r>
            <a:r>
              <a:rPr lang="fr-BE"/>
              <a:t> over </a:t>
            </a:r>
            <a:r>
              <a:rPr lang="fr-BE" err="1"/>
              <a:t>tewerkstellingsdiensten</a:t>
            </a:r>
            <a:r>
              <a:rPr lang="fr-BE"/>
              <a:t>.</a:t>
            </a:r>
          </a:p>
          <a:p>
            <a:r>
              <a:rPr lang="fr-BE" err="1"/>
              <a:t>Zoals</a:t>
            </a:r>
            <a:r>
              <a:rPr lang="fr-BE"/>
              <a:t> je kan </a:t>
            </a:r>
            <a:r>
              <a:rPr lang="fr-BE" err="1"/>
              <a:t>zien</a:t>
            </a:r>
            <a:r>
              <a:rPr lang="fr-BE"/>
              <a:t> op de </a:t>
            </a:r>
            <a:r>
              <a:rPr lang="fr-BE" err="1"/>
              <a:t>kaart</a:t>
            </a:r>
            <a:r>
              <a:rPr lang="fr-BE"/>
              <a:t>, </a:t>
            </a:r>
            <a:r>
              <a:rPr lang="fr-BE" err="1"/>
              <a:t>zijn</a:t>
            </a:r>
            <a:r>
              <a:rPr lang="fr-BE"/>
              <a:t> </a:t>
            </a:r>
            <a:r>
              <a:rPr lang="fr-BE" err="1"/>
              <a:t>deze</a:t>
            </a:r>
            <a:r>
              <a:rPr lang="fr-BE"/>
              <a:t> </a:t>
            </a:r>
            <a:r>
              <a:rPr lang="fr-BE" err="1"/>
              <a:t>verdeeld</a:t>
            </a:r>
            <a:r>
              <a:rPr lang="fr-BE"/>
              <a:t> </a:t>
            </a:r>
            <a:r>
              <a:rPr lang="fr-BE" err="1"/>
              <a:t>volgens</a:t>
            </a:r>
            <a:r>
              <a:rPr lang="fr-BE"/>
              <a:t> de </a:t>
            </a:r>
            <a:r>
              <a:rPr lang="fr-BE" err="1"/>
              <a:t>regio's</a:t>
            </a:r>
            <a:r>
              <a:rPr lang="fr-BE"/>
              <a:t> in </a:t>
            </a:r>
            <a:r>
              <a:rPr lang="fr-BE" err="1"/>
              <a:t>België</a:t>
            </a:r>
            <a:r>
              <a:rPr lang="fr-BE"/>
              <a:t>: VDAB in </a:t>
            </a:r>
            <a:r>
              <a:rPr lang="fr-BE" err="1"/>
              <a:t>Vlaanderen</a:t>
            </a:r>
            <a:r>
              <a:rPr lang="fr-BE"/>
              <a:t>, </a:t>
            </a:r>
            <a:r>
              <a:rPr lang="fr-BE" err="1"/>
              <a:t>Actiris</a:t>
            </a:r>
            <a:r>
              <a:rPr lang="fr-BE"/>
              <a:t> in Brussel, </a:t>
            </a:r>
            <a:r>
              <a:rPr lang="fr-BE" err="1"/>
              <a:t>Arbeitsamt</a:t>
            </a:r>
            <a:r>
              <a:rPr lang="fr-BE"/>
              <a:t> in de </a:t>
            </a:r>
            <a:r>
              <a:rPr lang="fr-BE" err="1"/>
              <a:t>duitstalige</a:t>
            </a:r>
            <a:r>
              <a:rPr lang="fr-BE"/>
              <a:t> </a:t>
            </a:r>
            <a:r>
              <a:rPr lang="fr-BE" err="1"/>
              <a:t>gemeenschap</a:t>
            </a:r>
            <a:r>
              <a:rPr lang="fr-BE"/>
              <a:t> en Forem in </a:t>
            </a:r>
            <a:r>
              <a:rPr lang="fr-BE" err="1"/>
              <a:t>Wallonië</a:t>
            </a:r>
            <a:r>
              <a:rPr lang="fr-BE"/>
              <a:t>. </a:t>
            </a:r>
            <a:r>
              <a:rPr lang="fr-BE" err="1"/>
              <a:t>Weten</a:t>
            </a:r>
            <a:r>
              <a:rPr lang="fr-BE"/>
              <a:t> </a:t>
            </a:r>
            <a:r>
              <a:rPr lang="fr-BE" err="1"/>
              <a:t>jullie</a:t>
            </a:r>
            <a:r>
              <a:rPr lang="fr-BE"/>
              <a:t> </a:t>
            </a:r>
            <a:r>
              <a:rPr lang="fr-BE" err="1"/>
              <a:t>wat</a:t>
            </a:r>
            <a:r>
              <a:rPr lang="fr-BE"/>
              <a:t> </a:t>
            </a:r>
            <a:r>
              <a:rPr lang="fr-BE" err="1"/>
              <a:t>zo</a:t>
            </a:r>
            <a:r>
              <a:rPr lang="fr-BE"/>
              <a:t> </a:t>
            </a:r>
            <a:r>
              <a:rPr lang="fr-BE" err="1"/>
              <a:t>een</a:t>
            </a:r>
            <a:r>
              <a:rPr lang="fr-BE"/>
              <a:t> </a:t>
            </a:r>
            <a:r>
              <a:rPr lang="fr-BE" err="1"/>
              <a:t>tewerkstellingsbureau</a:t>
            </a:r>
            <a:r>
              <a:rPr lang="fr-BE"/>
              <a:t> </a:t>
            </a:r>
            <a:r>
              <a:rPr lang="fr-BE" err="1"/>
              <a:t>doet</a:t>
            </a:r>
            <a:r>
              <a:rPr lang="fr-BE"/>
              <a:t>?</a:t>
            </a:r>
          </a:p>
          <a:p>
            <a:endParaRPr lang="fr-BE"/>
          </a:p>
          <a:p>
            <a:pPr marL="171450" indent="-171450">
              <a:buFont typeface="Arial" panose="020B0604020202020204" pitchFamily="34" charset="0"/>
              <a:buChar char="•"/>
            </a:pPr>
            <a:r>
              <a:rPr lang="fr-BE" b="1" err="1"/>
              <a:t>Begeleiding</a:t>
            </a:r>
            <a:r>
              <a:rPr lang="fr-BE" b="1"/>
              <a:t> van </a:t>
            </a:r>
            <a:r>
              <a:rPr lang="fr-BE" b="1" err="1"/>
              <a:t>werkzoekenden</a:t>
            </a:r>
            <a:r>
              <a:rPr lang="fr-BE"/>
              <a:t>: </a:t>
            </a:r>
            <a:r>
              <a:rPr lang="fr-BE" err="1"/>
              <a:t>oriëntatie</a:t>
            </a:r>
            <a:r>
              <a:rPr lang="fr-BE"/>
              <a:t> </a:t>
            </a:r>
            <a:r>
              <a:rPr lang="fr-BE" err="1"/>
              <a:t>naar</a:t>
            </a:r>
            <a:r>
              <a:rPr lang="fr-BE"/>
              <a:t> </a:t>
            </a:r>
            <a:r>
              <a:rPr lang="fr-BE" err="1"/>
              <a:t>beroepen</a:t>
            </a:r>
            <a:r>
              <a:rPr lang="fr-BE"/>
              <a:t> , </a:t>
            </a:r>
            <a:r>
              <a:rPr lang="fr-BE" err="1"/>
              <a:t>hulp</a:t>
            </a:r>
            <a:r>
              <a:rPr lang="fr-BE"/>
              <a:t> </a:t>
            </a:r>
            <a:r>
              <a:rPr lang="fr-BE" err="1"/>
              <a:t>bij</a:t>
            </a:r>
            <a:r>
              <a:rPr lang="fr-BE"/>
              <a:t> het </a:t>
            </a:r>
            <a:r>
              <a:rPr lang="fr-BE" err="1"/>
              <a:t>opstellen</a:t>
            </a:r>
            <a:r>
              <a:rPr lang="fr-BE"/>
              <a:t> van </a:t>
            </a:r>
            <a:r>
              <a:rPr lang="fr-BE" err="1"/>
              <a:t>een</a:t>
            </a:r>
            <a:r>
              <a:rPr lang="fr-BE"/>
              <a:t> CV en </a:t>
            </a:r>
            <a:r>
              <a:rPr lang="fr-BE" err="1"/>
              <a:t>motivatiebrief</a:t>
            </a:r>
            <a:r>
              <a:rPr lang="fr-BE"/>
              <a:t>, </a:t>
            </a:r>
            <a:r>
              <a:rPr lang="fr-BE" err="1"/>
              <a:t>voorbereiding</a:t>
            </a:r>
            <a:r>
              <a:rPr lang="fr-BE"/>
              <a:t> van </a:t>
            </a:r>
            <a:r>
              <a:rPr lang="fr-BE" err="1"/>
              <a:t>sollicitatiegesprekken</a:t>
            </a:r>
            <a:r>
              <a:rPr lang="fr-BE"/>
              <a:t>, </a:t>
            </a:r>
            <a:r>
              <a:rPr lang="fr-BE" err="1"/>
              <a:t>persoonlijke</a:t>
            </a:r>
            <a:r>
              <a:rPr lang="fr-BE"/>
              <a:t> </a:t>
            </a:r>
            <a:r>
              <a:rPr lang="fr-BE" err="1"/>
              <a:t>opvolging</a:t>
            </a:r>
            <a:r>
              <a:rPr lang="fr-BE"/>
              <a:t>.</a:t>
            </a:r>
          </a:p>
          <a:p>
            <a:pPr marL="171450" indent="-171450">
              <a:buFont typeface="Arial" panose="020B0604020202020204" pitchFamily="34" charset="0"/>
              <a:buChar char="•"/>
            </a:pPr>
            <a:r>
              <a:rPr lang="fr-BE" b="1" err="1"/>
              <a:t>Voorstellen</a:t>
            </a:r>
            <a:r>
              <a:rPr lang="fr-BE" b="1"/>
              <a:t> van </a:t>
            </a:r>
            <a:r>
              <a:rPr lang="fr-BE" b="1" err="1"/>
              <a:t>vacatures</a:t>
            </a:r>
            <a:r>
              <a:rPr lang="fr-BE"/>
              <a:t> via de </a:t>
            </a:r>
            <a:r>
              <a:rPr lang="fr-BE" err="1"/>
              <a:t>website</a:t>
            </a:r>
            <a:r>
              <a:rPr lang="fr-BE"/>
              <a:t> of op de </a:t>
            </a:r>
            <a:r>
              <a:rPr lang="fr-BE" err="1"/>
              <a:t>kantoren</a:t>
            </a:r>
            <a:endParaRPr lang="fr-BE"/>
          </a:p>
          <a:p>
            <a:pPr marL="171450" indent="-171450">
              <a:buFont typeface="Arial" panose="020B0604020202020204" pitchFamily="34" charset="0"/>
              <a:buChar char="•"/>
            </a:pPr>
            <a:r>
              <a:rPr lang="fr-BE" b="1" err="1"/>
              <a:t>Werkgevers</a:t>
            </a:r>
            <a:r>
              <a:rPr lang="fr-BE" b="1"/>
              <a:t> en </a:t>
            </a:r>
            <a:r>
              <a:rPr lang="fr-BE" b="1" err="1"/>
              <a:t>kandidaten</a:t>
            </a:r>
            <a:r>
              <a:rPr lang="fr-BE" b="1"/>
              <a:t> met </a:t>
            </a:r>
            <a:r>
              <a:rPr lang="fr-BE" b="1" err="1"/>
              <a:t>elkaar</a:t>
            </a:r>
            <a:r>
              <a:rPr lang="fr-BE" b="1"/>
              <a:t> in contact </a:t>
            </a:r>
            <a:r>
              <a:rPr lang="fr-BE" b="1" err="1"/>
              <a:t>brengen</a:t>
            </a:r>
            <a:endParaRPr lang="fr-BE" err="1"/>
          </a:p>
          <a:p>
            <a:pPr marL="171450" indent="-171450">
              <a:buFont typeface="Arial" panose="020B0604020202020204" pitchFamily="34" charset="0"/>
              <a:buChar char="•"/>
            </a:pPr>
            <a:r>
              <a:rPr lang="fr-BE" b="1"/>
              <a:t>(</a:t>
            </a:r>
            <a:r>
              <a:rPr lang="fr-BE" b="1" err="1"/>
              <a:t>Beroeps</a:t>
            </a:r>
            <a:r>
              <a:rPr lang="fr-BE" b="1"/>
              <a:t>)</a:t>
            </a:r>
            <a:r>
              <a:rPr lang="fr-BE" b="1" err="1"/>
              <a:t>opleidingen</a:t>
            </a:r>
            <a:r>
              <a:rPr lang="fr-BE" b="1"/>
              <a:t> </a:t>
            </a:r>
            <a:r>
              <a:rPr lang="fr-BE" b="1" err="1"/>
              <a:t>organiseren</a:t>
            </a:r>
            <a:endParaRPr lang="fr-BE" err="1"/>
          </a:p>
          <a:p>
            <a:pPr marL="171450" indent="-171450">
              <a:buFont typeface="Arial" panose="020B0604020202020204" pitchFamily="34" charset="0"/>
              <a:buChar char="•"/>
            </a:pPr>
            <a:r>
              <a:rPr lang="fr-BE" b="1" err="1"/>
              <a:t>Informatie</a:t>
            </a:r>
            <a:r>
              <a:rPr lang="fr-BE" b="1"/>
              <a:t> over </a:t>
            </a:r>
            <a:r>
              <a:rPr lang="fr-BE" b="1" err="1"/>
              <a:t>beroepen</a:t>
            </a:r>
            <a:r>
              <a:rPr lang="fr-BE" b="1"/>
              <a:t> en </a:t>
            </a:r>
            <a:r>
              <a:rPr lang="fr-BE" b="1" err="1"/>
              <a:t>sectoren</a:t>
            </a:r>
            <a:r>
              <a:rPr lang="fr-BE" b="1"/>
              <a:t> </a:t>
            </a:r>
            <a:r>
              <a:rPr lang="fr-BE" b="0"/>
              <a:t>(</a:t>
            </a:r>
            <a:r>
              <a:rPr lang="fr-BE" b="0" err="1"/>
              <a:t>vaak</a:t>
            </a:r>
            <a:r>
              <a:rPr lang="fr-BE" b="0"/>
              <a:t> </a:t>
            </a:r>
            <a:r>
              <a:rPr lang="fr-BE" b="0" err="1"/>
              <a:t>knelpuntberoepen</a:t>
            </a:r>
            <a:r>
              <a:rPr lang="fr-BE" b="0"/>
              <a:t>)</a:t>
            </a:r>
          </a:p>
          <a:p>
            <a:endParaRPr lang="fr-BE"/>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8</a:t>
            </a:fld>
            <a:endParaRPr lang="fr-BE"/>
          </a:p>
        </p:txBody>
      </p:sp>
    </p:spTree>
    <p:extLst>
      <p:ext uri="{BB962C8B-B14F-4D97-AF65-F5344CB8AC3E}">
        <p14:creationId xmlns:p14="http://schemas.microsoft.com/office/powerpoint/2010/main" val="2744474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atin typeface="Calibri"/>
                <a:ea typeface="Calibri"/>
                <a:cs typeface="Calibri"/>
              </a:rPr>
              <a:t>Dat is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fout</a:t>
            </a:r>
            <a:r>
              <a:rPr lang="en-US">
                <a:latin typeface="Calibri"/>
                <a:ea typeface="Calibri"/>
                <a:cs typeface="Calibri"/>
              </a:rPr>
              <a:t> </a:t>
            </a:r>
            <a:r>
              <a:rPr lang="en-US" err="1">
                <a:latin typeface="Calibri"/>
                <a:ea typeface="Calibri"/>
                <a:cs typeface="Calibri"/>
              </a:rPr>
              <a:t>antwoord</a:t>
            </a:r>
            <a:r>
              <a:rPr lang="en-US">
                <a:latin typeface="Calibri"/>
                <a:ea typeface="Calibri"/>
                <a:cs typeface="Calibri"/>
              </a:rPr>
              <a:t> </a:t>
            </a:r>
          </a:p>
          <a:p>
            <a:r>
              <a:rPr lang="en-US" err="1">
                <a:latin typeface="Calibri"/>
                <a:ea typeface="Calibri"/>
                <a:cs typeface="Calibri"/>
              </a:rPr>
              <a:t>Herinner</a:t>
            </a:r>
            <a:r>
              <a:rPr lang="en-US">
                <a:latin typeface="Calibri"/>
                <a:ea typeface="Calibri"/>
                <a:cs typeface="Calibri"/>
              </a:rPr>
              <a:t> je </a:t>
            </a:r>
            <a:r>
              <a:rPr lang="en-US" err="1">
                <a:latin typeface="Calibri"/>
                <a:ea typeface="Calibri"/>
                <a:cs typeface="Calibri"/>
              </a:rPr>
              <a:t>je</a:t>
            </a:r>
            <a:r>
              <a:rPr lang="en-US">
                <a:latin typeface="Calibri"/>
                <a:ea typeface="Calibri"/>
                <a:cs typeface="Calibri"/>
              </a:rPr>
              <a:t> </a:t>
            </a:r>
            <a:r>
              <a:rPr lang="en-US" err="1">
                <a:latin typeface="Calibri"/>
                <a:ea typeface="Calibri"/>
                <a:cs typeface="Calibri"/>
              </a:rPr>
              <a:t>dat</a:t>
            </a:r>
            <a:r>
              <a:rPr lang="en-US">
                <a:latin typeface="Calibri"/>
                <a:ea typeface="Calibri"/>
                <a:cs typeface="Calibri"/>
              </a:rPr>
              <a:t> Malika in Vlaanderen </a:t>
            </a:r>
            <a:r>
              <a:rPr lang="en-US" err="1">
                <a:latin typeface="Calibri"/>
                <a:ea typeface="Calibri"/>
                <a:cs typeface="Calibri"/>
              </a:rPr>
              <a:t>woont</a:t>
            </a:r>
            <a:r>
              <a:rPr lang="en-US">
                <a:latin typeface="Calibri"/>
                <a:ea typeface="Calibri"/>
                <a:cs typeface="Calibri"/>
              </a:rPr>
              <a:t>? Weet je </a:t>
            </a:r>
            <a:r>
              <a:rPr lang="en-US" err="1">
                <a:latin typeface="Calibri"/>
                <a:ea typeface="Calibri"/>
                <a:cs typeface="Calibri"/>
              </a:rPr>
              <a:t>waar</a:t>
            </a:r>
            <a:r>
              <a:rPr lang="en-US">
                <a:latin typeface="Calibri"/>
                <a:ea typeface="Calibri"/>
                <a:cs typeface="Calibri"/>
              </a:rPr>
              <a:t> Vlaanderen op de </a:t>
            </a:r>
            <a:r>
              <a:rPr lang="en-US" err="1">
                <a:latin typeface="Calibri"/>
                <a:ea typeface="Calibri"/>
                <a:cs typeface="Calibri"/>
              </a:rPr>
              <a:t>kaart</a:t>
            </a:r>
            <a:r>
              <a:rPr lang="en-US">
                <a:latin typeface="Calibri"/>
                <a:ea typeface="Calibri"/>
                <a:cs typeface="Calibri"/>
              </a:rPr>
              <a:t> </a:t>
            </a:r>
            <a:r>
              <a:rPr lang="en-US" err="1">
                <a:latin typeface="Calibri"/>
                <a:ea typeface="Calibri"/>
                <a:cs typeface="Calibri"/>
              </a:rPr>
              <a:t>ligt</a:t>
            </a:r>
            <a:r>
              <a:rPr lang="en-US">
                <a:latin typeface="Calibri"/>
                <a:ea typeface="Calibri"/>
                <a:cs typeface="Calibri"/>
              </a:rPr>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9</a:t>
            </a:fld>
            <a:endParaRPr lang="fr-BE"/>
          </a:p>
        </p:txBody>
      </p:sp>
    </p:spTree>
    <p:extLst>
      <p:ext uri="{BB962C8B-B14F-4D97-AF65-F5344CB8AC3E}">
        <p14:creationId xmlns:p14="http://schemas.microsoft.com/office/powerpoint/2010/main" val="667441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51DF2E-5FB8-92B2-D955-2FD3B254B81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220DB7B2-EB81-3047-3694-D1DED7A4BC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258D86AB-8387-E01D-78FD-D1A505DF8F75}"/>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5" name="Espace réservé du pied de page 4">
            <a:extLst>
              <a:ext uri="{FF2B5EF4-FFF2-40B4-BE49-F238E27FC236}">
                <a16:creationId xmlns:a16="http://schemas.microsoft.com/office/drawing/2014/main" id="{DD6A6170-E167-706C-90CD-DBBA6E5F62A0}"/>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CBCD4B30-1C0B-23DB-0061-F833FA1872EC}"/>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3252109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6116AB-39C2-C148-3318-213556239EAD}"/>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A18558E8-9FF2-0E78-8F45-68E162FCE1D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E71DAE3E-FC35-8EFF-9AC7-2D5011BB6290}"/>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5" name="Espace réservé du pied de page 4">
            <a:extLst>
              <a:ext uri="{FF2B5EF4-FFF2-40B4-BE49-F238E27FC236}">
                <a16:creationId xmlns:a16="http://schemas.microsoft.com/office/drawing/2014/main" id="{734FC255-D758-3CF8-563F-C6E096B1B33D}"/>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AFB27DDB-2927-0731-98B3-5ECC976AE267}"/>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3876240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3B5F862-D443-268F-DAF0-486FFE4C36B6}"/>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E42CB50D-9A19-9537-0848-8C082DA1EC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24F9DC73-5F1D-48DC-0829-C0E235D2522D}"/>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5" name="Espace réservé du pied de page 4">
            <a:extLst>
              <a:ext uri="{FF2B5EF4-FFF2-40B4-BE49-F238E27FC236}">
                <a16:creationId xmlns:a16="http://schemas.microsoft.com/office/drawing/2014/main" id="{CB380B40-83ED-FC4F-9886-47C642B5C837}"/>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C67CCB77-8A16-A8C2-0CB8-0A6E70647F21}"/>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134754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ON'T USE 2">
    <p:bg>
      <p:bgPr>
        <a:solidFill>
          <a:srgbClr val="EFE553"/>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37390" y="2025548"/>
            <a:ext cx="5240503" cy="1440000"/>
          </a:xfrm>
        </p:spPr>
        <p:txBody>
          <a:bodyPr>
            <a:normAutofit/>
          </a:bodyPr>
          <a:lstStyle>
            <a:lvl1pPr>
              <a:defRPr sz="1875"/>
            </a:lvl1pPr>
          </a:lstStyle>
          <a:p>
            <a:r>
              <a:rPr lang="nl-BE"/>
              <a:t>TITELSTIJL VAN MODEL BEWERKEN</a:t>
            </a:r>
            <a:endParaRPr lang="nl-NL"/>
          </a:p>
        </p:txBody>
      </p:sp>
      <p:sp>
        <p:nvSpPr>
          <p:cNvPr id="4" name="Tijdelijke aanduiding voor inhoud 3"/>
          <p:cNvSpPr>
            <a:spLocks noGrp="1"/>
          </p:cNvSpPr>
          <p:nvPr>
            <p:ph sz="half" idx="2"/>
          </p:nvPr>
        </p:nvSpPr>
        <p:spPr>
          <a:xfrm>
            <a:off x="6037390" y="3580642"/>
            <a:ext cx="5240503" cy="2047006"/>
          </a:xfrm>
        </p:spPr>
        <p:txBody>
          <a:bodyPr>
            <a:normAutofit/>
          </a:bodyPr>
          <a:lstStyle>
            <a:lvl1pPr>
              <a:defRPr sz="1350"/>
            </a:lvl1pPr>
            <a:lvl2pPr>
              <a:defRPr sz="1350"/>
            </a:lvl2pPr>
            <a:lvl3pPr>
              <a:defRPr sz="1200"/>
            </a:lvl3pPr>
            <a:lvl4pPr>
              <a:defRPr sz="1200"/>
            </a:lvl4pPr>
            <a:lvl5pPr>
              <a:defRPr sz="9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A7864C04-540A-4F47-BB97-D2DF1ECEC762}" type="datetimeFigureOut">
              <a:rPr lang="fr-FR" smtClean="0"/>
              <a:t>16/07/2026</a:t>
            </a:fld>
            <a:endParaRPr lang="fr-FR"/>
          </a:p>
        </p:txBody>
      </p:sp>
      <p:sp>
        <p:nvSpPr>
          <p:cNvPr id="8" name="Tijdelijke aanduiding voor voettekst 7"/>
          <p:cNvSpPr>
            <a:spLocks noGrp="1"/>
          </p:cNvSpPr>
          <p:nvPr>
            <p:ph type="ftr" sz="quarter" idx="11"/>
          </p:nvPr>
        </p:nvSpPr>
        <p:spPr/>
        <p:txBody>
          <a:bodyPr/>
          <a:lstStyle/>
          <a:p>
            <a:endParaRPr lang="fr-FR"/>
          </a:p>
        </p:txBody>
      </p:sp>
      <p:sp>
        <p:nvSpPr>
          <p:cNvPr id="9" name="Tijdelijke aanduiding voor dianummer 8"/>
          <p:cNvSpPr>
            <a:spLocks noGrp="1"/>
          </p:cNvSpPr>
          <p:nvPr>
            <p:ph type="sldNum" sz="quarter" idx="12"/>
          </p:nvPr>
        </p:nvSpPr>
        <p:spPr/>
        <p:txBody>
          <a:bodyPr/>
          <a:lstStyle/>
          <a:p>
            <a:fld id="{FB36CEB1-AFB9-4FF0-A96E-C9B725955488}" type="slidenum">
              <a:rPr lang="fr-FR" smtClean="0"/>
              <a:t>‹#›</a:t>
            </a:fld>
            <a:endParaRPr lang="fr-FR"/>
          </a:p>
        </p:txBody>
      </p:sp>
      <p:sp>
        <p:nvSpPr>
          <p:cNvPr id="15" name="Tijdelijke aanduiding voor afbeelding 13"/>
          <p:cNvSpPr>
            <a:spLocks noGrp="1"/>
          </p:cNvSpPr>
          <p:nvPr>
            <p:ph type="pic" sz="quarter" idx="13"/>
          </p:nvPr>
        </p:nvSpPr>
        <p:spPr>
          <a:xfrm>
            <a:off x="0" y="0"/>
            <a:ext cx="5401733" cy="6858000"/>
          </a:xfrm>
        </p:spPr>
        <p:txBody>
          <a:bodyPr/>
          <a:lstStyle/>
          <a:p>
            <a:r>
              <a:rPr lang="nl-NL"/>
              <a:t>Klik op het pictogram als u een afbeelding wilt toevoegen</a:t>
            </a:r>
            <a:endParaRPr lang="en-GB"/>
          </a:p>
        </p:txBody>
      </p:sp>
    </p:spTree>
    <p:extLst>
      <p:ext uri="{BB962C8B-B14F-4D97-AF65-F5344CB8AC3E}">
        <p14:creationId xmlns:p14="http://schemas.microsoft.com/office/powerpoint/2010/main" val="1186044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Vergelijk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440000" y="0"/>
            <a:ext cx="9600000" cy="1440000"/>
          </a:xfrm>
        </p:spPr>
        <p:txBody>
          <a:bodyPr/>
          <a:lstStyle>
            <a:lvl1pPr>
              <a:defRPr/>
            </a:lvl1pPr>
          </a:lstStyle>
          <a:p>
            <a:r>
              <a:rPr lang="nl-BE"/>
              <a:t>TITELSTIJL VAN MODEL BEWERKEN</a:t>
            </a:r>
            <a:endParaRPr lang="nl-NL"/>
          </a:p>
        </p:txBody>
      </p:sp>
      <p:sp>
        <p:nvSpPr>
          <p:cNvPr id="3" name="Tijdelijke aanduiding voor tekst 2"/>
          <p:cNvSpPr>
            <a:spLocks noGrp="1"/>
          </p:cNvSpPr>
          <p:nvPr>
            <p:ph type="body" idx="1"/>
          </p:nvPr>
        </p:nvSpPr>
        <p:spPr>
          <a:xfrm>
            <a:off x="1439997" y="1620002"/>
            <a:ext cx="4560000" cy="639763"/>
          </a:xfrm>
        </p:spPr>
        <p:txBody>
          <a:bodyPr anchor="t">
            <a:normAutofit/>
          </a:bodyPr>
          <a:lstStyle>
            <a:lvl1pPr marL="0" indent="0">
              <a:buNone/>
              <a:defRPr sz="1500" b="0" i="0">
                <a:solidFill>
                  <a:schemeClr val="accent1"/>
                </a:solidFill>
                <a:latin typeface="Roboto Slab" charset="0"/>
                <a:ea typeface="Roboto Slab" charset="0"/>
                <a:cs typeface="Roboto Slab"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4" name="Tijdelijke aanduiding voor inhoud 3"/>
          <p:cNvSpPr>
            <a:spLocks noGrp="1"/>
          </p:cNvSpPr>
          <p:nvPr>
            <p:ph sz="half" idx="2"/>
          </p:nvPr>
        </p:nvSpPr>
        <p:spPr>
          <a:xfrm>
            <a:off x="1439997" y="2376311"/>
            <a:ext cx="4560000" cy="3749852"/>
          </a:xfrm>
        </p:spPr>
        <p:txBody>
          <a:bodyPr>
            <a:normAutofit/>
          </a:bodyPr>
          <a:lstStyle>
            <a:lvl1pPr>
              <a:defRPr sz="1200"/>
            </a:lvl1pPr>
            <a:lvl2pPr>
              <a:defRPr sz="1200"/>
            </a:lvl2pPr>
            <a:lvl3pPr>
              <a:defRPr sz="1200"/>
            </a:lvl3pPr>
            <a:lvl4pPr>
              <a:defRPr sz="1200"/>
            </a:lvl4pPr>
            <a:lvl5pPr>
              <a:defRPr sz="9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A7864C04-540A-4F47-BB97-D2DF1ECEC762}" type="datetimeFigureOut">
              <a:rPr lang="fr-FR" smtClean="0"/>
              <a:t>16/07/2026</a:t>
            </a:fld>
            <a:endParaRPr lang="fr-FR"/>
          </a:p>
        </p:txBody>
      </p:sp>
      <p:sp>
        <p:nvSpPr>
          <p:cNvPr id="8" name="Tijdelijke aanduiding voor voettekst 7"/>
          <p:cNvSpPr>
            <a:spLocks noGrp="1"/>
          </p:cNvSpPr>
          <p:nvPr>
            <p:ph type="ftr" sz="quarter" idx="11"/>
          </p:nvPr>
        </p:nvSpPr>
        <p:spPr/>
        <p:txBody>
          <a:bodyPr/>
          <a:lstStyle/>
          <a:p>
            <a:endParaRPr lang="fr-FR"/>
          </a:p>
        </p:txBody>
      </p:sp>
      <p:sp>
        <p:nvSpPr>
          <p:cNvPr id="9" name="Tijdelijke aanduiding voor dianummer 8"/>
          <p:cNvSpPr>
            <a:spLocks noGrp="1"/>
          </p:cNvSpPr>
          <p:nvPr>
            <p:ph type="sldNum" sz="quarter" idx="12"/>
          </p:nvPr>
        </p:nvSpPr>
        <p:spPr/>
        <p:txBody>
          <a:bodyPr/>
          <a:lstStyle/>
          <a:p>
            <a:fld id="{FB36CEB1-AFB9-4FF0-A96E-C9B725955488}" type="slidenum">
              <a:rPr lang="fr-FR" smtClean="0"/>
              <a:t>‹#›</a:t>
            </a:fld>
            <a:endParaRPr lang="fr-FR"/>
          </a:p>
        </p:txBody>
      </p:sp>
      <p:sp>
        <p:nvSpPr>
          <p:cNvPr id="12" name="Tijdelijke aanduiding voor tekst 2"/>
          <p:cNvSpPr>
            <a:spLocks noGrp="1"/>
          </p:cNvSpPr>
          <p:nvPr>
            <p:ph type="body" idx="13"/>
          </p:nvPr>
        </p:nvSpPr>
        <p:spPr>
          <a:xfrm>
            <a:off x="6480000" y="1620002"/>
            <a:ext cx="4560000" cy="639763"/>
          </a:xfrm>
        </p:spPr>
        <p:txBody>
          <a:bodyPr anchor="t">
            <a:normAutofit/>
          </a:bodyPr>
          <a:lstStyle>
            <a:lvl1pPr marL="0" indent="0">
              <a:buNone/>
              <a:defRPr sz="1500" b="0" i="0">
                <a:solidFill>
                  <a:schemeClr val="accent1"/>
                </a:solidFill>
                <a:latin typeface="Roboto Slab" charset="0"/>
                <a:ea typeface="Roboto Slab" charset="0"/>
                <a:cs typeface="Roboto Slab"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13" name="Tijdelijke aanduiding voor inhoud 3"/>
          <p:cNvSpPr>
            <a:spLocks noGrp="1"/>
          </p:cNvSpPr>
          <p:nvPr>
            <p:ph sz="half" idx="14"/>
          </p:nvPr>
        </p:nvSpPr>
        <p:spPr>
          <a:xfrm>
            <a:off x="6480000" y="2376311"/>
            <a:ext cx="4560000" cy="3749852"/>
          </a:xfrm>
        </p:spPr>
        <p:txBody>
          <a:bodyPr>
            <a:normAutofit/>
          </a:bodyPr>
          <a:lstStyle>
            <a:lvl1pPr>
              <a:defRPr sz="1200"/>
            </a:lvl1pPr>
            <a:lvl2pPr>
              <a:defRPr sz="1200"/>
            </a:lvl2pPr>
            <a:lvl3pPr>
              <a:defRPr sz="1200"/>
            </a:lvl3pPr>
            <a:lvl4pPr>
              <a:defRPr sz="1200"/>
            </a:lvl4pPr>
            <a:lvl5pPr>
              <a:defRPr sz="9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34405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C54750-B8DA-D014-A596-76128146F674}"/>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CB836C2E-1F36-8137-9180-0B33A75210B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D3AD1848-595D-CC3B-A19A-D544541B746E}"/>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5" name="Espace réservé du pied de page 4">
            <a:extLst>
              <a:ext uri="{FF2B5EF4-FFF2-40B4-BE49-F238E27FC236}">
                <a16:creationId xmlns:a16="http://schemas.microsoft.com/office/drawing/2014/main" id="{445C3A15-16B4-846E-CCE9-EA8DC6785B78}"/>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72AC0737-2058-DB15-C861-B4FE7973453D}"/>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284679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37AB5-8579-71AD-4189-572BD816079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345D6A3B-43E4-89CE-D1AB-8B9BDDB7451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6232769-0EE9-058B-46A2-5ED462A55B40}"/>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5" name="Espace réservé du pied de page 4">
            <a:extLst>
              <a:ext uri="{FF2B5EF4-FFF2-40B4-BE49-F238E27FC236}">
                <a16:creationId xmlns:a16="http://schemas.microsoft.com/office/drawing/2014/main" id="{234BE82D-77D5-9FA6-9B23-89468C38B76D}"/>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644F3B46-6FD7-E12F-D6B7-EEE147391CEA}"/>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2046651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37733B-DAFD-49FA-72BA-3B69CD108CFD}"/>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C3F899EA-6F98-68F4-612D-305D519FED0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E9BAE342-0196-240E-AA2C-4CAD4E61A782}"/>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0BF6945D-7E3B-D580-F872-D5CD02433B1B}"/>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6" name="Espace réservé du pied de page 5">
            <a:extLst>
              <a:ext uri="{FF2B5EF4-FFF2-40B4-BE49-F238E27FC236}">
                <a16:creationId xmlns:a16="http://schemas.microsoft.com/office/drawing/2014/main" id="{ABC47A79-9BC0-0B69-C4D2-8AF1DE2E5C1E}"/>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E8DE2308-046E-11B4-535C-C6426FCFDF51}"/>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1464915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5A01BD-BD13-6EBF-E2ED-FF7478660466}"/>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B87D13FD-4D7A-4FAF-1304-A686ECC92A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42E4A0E-6796-7B49-AE94-E39F16EDF0A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8965900B-8EA2-3215-510E-C7ADB320E0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FCC6876-5438-3E1B-DCCB-AAD293EA6B0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7F94FB50-95EC-8363-2C7C-4D49CDDCACFB}"/>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8" name="Espace réservé du pied de page 7">
            <a:extLst>
              <a:ext uri="{FF2B5EF4-FFF2-40B4-BE49-F238E27FC236}">
                <a16:creationId xmlns:a16="http://schemas.microsoft.com/office/drawing/2014/main" id="{67C6773B-A9DF-986D-10D5-A7BFC2757D68}"/>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52C4DAE1-3817-5AC6-39FF-E35D56ED5177}"/>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2033772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A00AD5-A879-B866-7633-FCB2E61D6683}"/>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3AB6FE46-91C6-E9F9-AD0B-383A9F8810F8}"/>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4" name="Espace réservé du pied de page 3">
            <a:extLst>
              <a:ext uri="{FF2B5EF4-FFF2-40B4-BE49-F238E27FC236}">
                <a16:creationId xmlns:a16="http://schemas.microsoft.com/office/drawing/2014/main" id="{D06F2BA0-D423-2191-0EE9-6188D2F7DBBC}"/>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5E95E283-AA5C-02C6-0BCD-54367FDD89D5}"/>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3921490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8C33860-01BA-38AF-F097-3AB22442FAE6}"/>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3" name="Espace réservé du pied de page 2">
            <a:extLst>
              <a:ext uri="{FF2B5EF4-FFF2-40B4-BE49-F238E27FC236}">
                <a16:creationId xmlns:a16="http://schemas.microsoft.com/office/drawing/2014/main" id="{58D720B2-5D08-2CE1-14E1-6A7C7599E7D6}"/>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95D63734-926E-EE61-8085-3F39BE487689}"/>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2003068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DA4613-E505-0ED9-91BE-C40366D9AF6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D4424508-E55A-BE27-8102-0E0462EE6F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0CC8944E-3212-51F4-36C2-9D96252F53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0B43138-865C-1C10-A8FC-D5B9B500BE0D}"/>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6" name="Espace réservé du pied de page 5">
            <a:extLst>
              <a:ext uri="{FF2B5EF4-FFF2-40B4-BE49-F238E27FC236}">
                <a16:creationId xmlns:a16="http://schemas.microsoft.com/office/drawing/2014/main" id="{1C75F19E-4222-731A-BCBD-9319EE179714}"/>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5DFA7A2D-4BBE-02A2-9500-421C41F8333E}"/>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1602313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982F50-51B5-B9B6-4590-4F7081CE10B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225ADE2A-FEED-6B31-B1E8-B6BB1EFF5C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A782C79E-1689-E9E8-F109-3CE47CB808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27A91BE-7129-FC9E-F516-9EE8C066CED6}"/>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6" name="Espace réservé du pied de page 5">
            <a:extLst>
              <a:ext uri="{FF2B5EF4-FFF2-40B4-BE49-F238E27FC236}">
                <a16:creationId xmlns:a16="http://schemas.microsoft.com/office/drawing/2014/main" id="{CCB6B7D8-3AED-DC9D-2CB9-2974A4889816}"/>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81ADA233-3B93-2966-112A-8B875DD4D6BE}"/>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1106638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D63877F-30A5-5551-11E8-EFE6BCD0A9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070DFE9E-B362-CD11-4711-53290CB00F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22192EA6-2845-9120-6240-644723782E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2F7C7D3-9F47-476C-9DC7-D8F3926A1D40}" type="datetimeFigureOut">
              <a:rPr lang="fr-BE" smtClean="0"/>
              <a:t>16-07-26</a:t>
            </a:fld>
            <a:endParaRPr lang="fr-BE"/>
          </a:p>
        </p:txBody>
      </p:sp>
      <p:sp>
        <p:nvSpPr>
          <p:cNvPr id="5" name="Espace réservé du pied de page 4">
            <a:extLst>
              <a:ext uri="{FF2B5EF4-FFF2-40B4-BE49-F238E27FC236}">
                <a16:creationId xmlns:a16="http://schemas.microsoft.com/office/drawing/2014/main" id="{F763359E-ACF3-8772-209F-B587460A35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32278BD2-0A40-C07D-AB71-02BE748B8A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02A2A4-141D-4E3B-AD62-4D68945EF6C6}" type="slidenum">
              <a:rPr lang="fr-BE" smtClean="0"/>
              <a:t>‹#›</a:t>
            </a:fld>
            <a:endParaRPr lang="fr-BE"/>
          </a:p>
        </p:txBody>
      </p:sp>
    </p:spTree>
    <p:extLst>
      <p:ext uri="{BB962C8B-B14F-4D97-AF65-F5344CB8AC3E}">
        <p14:creationId xmlns:p14="http://schemas.microsoft.com/office/powerpoint/2010/main" val="1314189862"/>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5.jpeg"/><Relationship Id="rId7" Type="http://schemas.openxmlformats.org/officeDocument/2006/relationships/slide" Target="slide1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2.png"/><Relationship Id="rId5" Type="http://schemas.openxmlformats.org/officeDocument/2006/relationships/image" Target="../media/image26.png"/><Relationship Id="rId10" Type="http://schemas.openxmlformats.org/officeDocument/2006/relationships/image" Target="../media/image30.svg"/><Relationship Id="rId4" Type="http://schemas.openxmlformats.org/officeDocument/2006/relationships/slide" Target="slide9.xml"/><Relationship Id="rId9"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7.png"/><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3.png"/><Relationship Id="rId9"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5.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6.png"/><Relationship Id="rId7" Type="http://schemas.openxmlformats.org/officeDocument/2006/relationships/image" Target="../media/image32.png"/><Relationship Id="rId12"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1.png"/><Relationship Id="rId11" Type="http://schemas.microsoft.com/office/2007/relationships/hdphoto" Target="../media/hdphoto2.wdp"/><Relationship Id="rId5" Type="http://schemas.openxmlformats.org/officeDocument/2006/relationships/image" Target="../media/image38.png"/><Relationship Id="rId10" Type="http://schemas.openxmlformats.org/officeDocument/2006/relationships/image" Target="../media/image40.png"/><Relationship Id="rId4" Type="http://schemas.openxmlformats.org/officeDocument/2006/relationships/image" Target="../media/image37.png"/><Relationship Id="rId9"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4.svg"/><Relationship Id="rId11" Type="http://schemas.openxmlformats.org/officeDocument/2006/relationships/image" Target="../media/image24.pn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png"/><Relationship Id="rId9" Type="http://schemas.openxmlformats.org/officeDocument/2006/relationships/image" Target="../media/image47.png"/></Relationships>
</file>

<file path=ppt/slides/_rels/slide17.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3" Type="http://schemas.openxmlformats.org/officeDocument/2006/relationships/image" Target="../media/image43.pn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5" Type="http://schemas.openxmlformats.org/officeDocument/2006/relationships/image" Target="../media/image24.png"/><Relationship Id="rId10" Type="http://schemas.openxmlformats.org/officeDocument/2006/relationships/image" Target="../media/image54.jpeg"/><Relationship Id="rId4" Type="http://schemas.openxmlformats.org/officeDocument/2006/relationships/image" Target="../media/image47.png"/><Relationship Id="rId9" Type="http://schemas.openxmlformats.org/officeDocument/2006/relationships/image" Target="../media/image53.png"/><Relationship Id="rId14" Type="http://schemas.openxmlformats.org/officeDocument/2006/relationships/image" Target="../media/image58.png"/></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2.svg"/><Relationship Id="rId5" Type="http://schemas.openxmlformats.org/officeDocument/2006/relationships/image" Target="../media/image61.jpeg"/><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2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7.png"/><Relationship Id="rId7"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24.png"/><Relationship Id="rId4" Type="http://schemas.openxmlformats.org/officeDocument/2006/relationships/image" Target="../media/image13.png"/><Relationship Id="rId9" Type="http://schemas.openxmlformats.org/officeDocument/2006/relationships/image" Target="../media/image23.svg"/></Relationships>
</file>

<file path=ppt/slides/_rels/slide2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76.png"/><Relationship Id="rId4" Type="http://schemas.openxmlformats.org/officeDocument/2006/relationships/image" Target="../media/image75.png"/></Relationships>
</file>

<file path=ppt/slides/_rels/slide2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69.png"/><Relationship Id="rId7" Type="http://schemas.openxmlformats.org/officeDocument/2006/relationships/image" Target="../media/image80.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2.jpeg"/><Relationship Id="rId10" Type="http://schemas.openxmlformats.org/officeDocument/2006/relationships/image" Target="../media/image2.png"/><Relationship Id="rId4" Type="http://schemas.openxmlformats.org/officeDocument/2006/relationships/image" Target="../media/image70.png"/><Relationship Id="rId9" Type="http://schemas.openxmlformats.org/officeDocument/2006/relationships/image" Target="../media/image82.svg"/></Relationships>
</file>

<file path=ppt/slides/_rels/slide3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77.png"/><Relationship Id="rId7" Type="http://schemas.openxmlformats.org/officeDocument/2006/relationships/image" Target="../media/image80.png"/><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73.jpeg"/><Relationship Id="rId4" Type="http://schemas.openxmlformats.org/officeDocument/2006/relationships/image" Target="../media/image79.png"/><Relationship Id="rId9" Type="http://schemas.openxmlformats.org/officeDocument/2006/relationships/image" Target="../media/image2.png"/></Relationships>
</file>

<file path=ppt/slides/_rels/slide3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7.png"/><Relationship Id="rId7"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24.png"/><Relationship Id="rId5" Type="http://schemas.openxmlformats.org/officeDocument/2006/relationships/image" Target="../media/image13.png"/><Relationship Id="rId10" Type="http://schemas.openxmlformats.org/officeDocument/2006/relationships/image" Target="../media/image23.svg"/><Relationship Id="rId4" Type="http://schemas.openxmlformats.org/officeDocument/2006/relationships/image" Target="../media/image65.png"/><Relationship Id="rId9"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85.png"/></Relationships>
</file>

<file path=ppt/slides/_rels/slide3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86.jpeg"/><Relationship Id="rId4" Type="http://schemas.openxmlformats.org/officeDocument/2006/relationships/image" Target="../media/image85.png"/></Relationships>
</file>

<file path=ppt/slides/_rels/slide3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87.jpeg"/><Relationship Id="rId4" Type="http://schemas.openxmlformats.org/officeDocument/2006/relationships/image" Target="../media/image85.png"/></Relationships>
</file>

<file path=ppt/slides/_rels/slide3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88.png"/><Relationship Id="rId4" Type="http://schemas.openxmlformats.org/officeDocument/2006/relationships/image" Target="../media/image85.png"/></Relationships>
</file>

<file path=ppt/slides/_rels/slide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89.jpeg"/><Relationship Id="rId4" Type="http://schemas.openxmlformats.org/officeDocument/2006/relationships/image" Target="../media/image85.png"/></Relationships>
</file>

<file path=ppt/slides/_rels/slide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0.png"/><Relationship Id="rId4" Type="http://schemas.openxmlformats.org/officeDocument/2006/relationships/image" Target="../media/image85.png"/></Relationships>
</file>

<file path=ppt/slides/_rels/slide4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7.png"/><Relationship Id="rId7" Type="http://schemas.openxmlformats.org/officeDocument/2006/relationships/image" Target="../media/image32.png"/><Relationship Id="rId12"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23.svg"/><Relationship Id="rId5" Type="http://schemas.openxmlformats.org/officeDocument/2006/relationships/image" Target="../media/image13.png"/><Relationship Id="rId10" Type="http://schemas.openxmlformats.org/officeDocument/2006/relationships/image" Target="../media/image91.png"/><Relationship Id="rId4" Type="http://schemas.openxmlformats.org/officeDocument/2006/relationships/image" Target="../media/image65.png"/><Relationship Id="rId9" Type="http://schemas.openxmlformats.org/officeDocument/2006/relationships/image" Target="../media/image36.png"/></Relationships>
</file>

<file path=ppt/slides/_rels/slide4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93.jpeg"/><Relationship Id="rId7" Type="http://schemas.openxmlformats.org/officeDocument/2006/relationships/image" Target="../media/image96.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slide" Target="slide44.xml"/><Relationship Id="rId4" Type="http://schemas.openxmlformats.org/officeDocument/2006/relationships/image" Target="../media/image94.svg"/><Relationship Id="rId9"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97.jpeg"/><Relationship Id="rId7" Type="http://schemas.openxmlformats.org/officeDocument/2006/relationships/image" Target="../media/image96.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image" Target="../media/image94.svg"/><Relationship Id="rId4" Type="http://schemas.openxmlformats.org/officeDocument/2006/relationships/slide" Target="slide46.xml"/><Relationship Id="rId9" Type="http://schemas.openxmlformats.org/officeDocument/2006/relationships/image" Target="../media/image2.png"/></Relationships>
</file>

<file path=ppt/slides/_rels/slide48.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98.jpeg"/><Relationship Id="rId7" Type="http://schemas.openxmlformats.org/officeDocument/2006/relationships/image" Target="../media/image96.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image" Target="../media/image94.svg"/><Relationship Id="rId4" Type="http://schemas.openxmlformats.org/officeDocument/2006/relationships/slide" Target="slide48.xml"/><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slide" Target="slide6.xml"/><Relationship Id="rId7" Type="http://schemas.openxmlformats.org/officeDocument/2006/relationships/image" Target="../media/image20.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9.svg"/><Relationship Id="rId5" Type="http://schemas.openxmlformats.org/officeDocument/2006/relationships/image" Target="../media/image13.png"/><Relationship Id="rId4" Type="http://schemas.openxmlformats.org/officeDocument/2006/relationships/slide" Target="slide3.xml"/><Relationship Id="rId9"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99.jpeg"/><Relationship Id="rId7" Type="http://schemas.openxmlformats.org/officeDocument/2006/relationships/image" Target="../media/image96.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slide" Target="slide50.xml"/><Relationship Id="rId4" Type="http://schemas.openxmlformats.org/officeDocument/2006/relationships/image" Target="../media/image94.svg"/><Relationship Id="rId9"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00.jpeg"/><Relationship Id="rId7" Type="http://schemas.openxmlformats.org/officeDocument/2006/relationships/image" Target="../media/image96.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image" Target="../media/image94.svg"/><Relationship Id="rId4" Type="http://schemas.openxmlformats.org/officeDocument/2006/relationships/slide" Target="slide52.xml"/><Relationship Id="rId9"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01.jpeg"/><Relationship Id="rId7" Type="http://schemas.openxmlformats.org/officeDocument/2006/relationships/image" Target="../media/image96.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slide" Target="slide54.xml"/><Relationship Id="rId4" Type="http://schemas.openxmlformats.org/officeDocument/2006/relationships/image" Target="../media/image94.svg"/><Relationship Id="rId9"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02.jpeg"/><Relationship Id="rId7" Type="http://schemas.openxmlformats.org/officeDocument/2006/relationships/image" Target="../media/image96.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slide" Target="slide56.xml"/><Relationship Id="rId4" Type="http://schemas.openxmlformats.org/officeDocument/2006/relationships/image" Target="../media/image94.svg"/><Relationship Id="rId9"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24.png"/><Relationship Id="rId3" Type="http://schemas.openxmlformats.org/officeDocument/2006/relationships/image" Target="../media/image17.png"/><Relationship Id="rId7" Type="http://schemas.openxmlformats.org/officeDocument/2006/relationships/image" Target="../media/image32.png"/><Relationship Id="rId12" Type="http://schemas.openxmlformats.org/officeDocument/2006/relationships/image" Target="../media/image23.svg"/><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65.png"/><Relationship Id="rId5" Type="http://schemas.openxmlformats.org/officeDocument/2006/relationships/image" Target="../media/image103.jpeg"/><Relationship Id="rId10" Type="http://schemas.openxmlformats.org/officeDocument/2006/relationships/image" Target="../media/image91.png"/><Relationship Id="rId4" Type="http://schemas.openxmlformats.org/officeDocument/2006/relationships/image" Target="../media/image13.png"/><Relationship Id="rId9" Type="http://schemas.openxmlformats.org/officeDocument/2006/relationships/image" Target="../media/image36.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8" Type="http://schemas.openxmlformats.org/officeDocument/2006/relationships/image" Target="../media/image107.jpeg"/><Relationship Id="rId3" Type="http://schemas.openxmlformats.org/officeDocument/2006/relationships/slide" Target="slide60.xml"/><Relationship Id="rId7" Type="http://schemas.openxmlformats.org/officeDocument/2006/relationships/slide" Target="slide62.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06.jpeg"/><Relationship Id="rId5" Type="http://schemas.openxmlformats.org/officeDocument/2006/relationships/image" Target="../media/image105.jpeg"/><Relationship Id="rId10" Type="http://schemas.openxmlformats.org/officeDocument/2006/relationships/image" Target="../media/image24.png"/><Relationship Id="rId4" Type="http://schemas.openxmlformats.org/officeDocument/2006/relationships/image" Target="../media/image104.jpeg"/><Relationship Id="rId9" Type="http://schemas.openxmlformats.org/officeDocument/2006/relationships/image" Target="../media/image30.svg"/></Relationships>
</file>

<file path=ppt/slides/_rels/slide6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09.png"/><Relationship Id="rId7" Type="http://schemas.openxmlformats.org/officeDocument/2006/relationships/image" Target="../media/image112.svg"/><Relationship Id="rId2" Type="http://schemas.openxmlformats.org/officeDocument/2006/relationships/notesSlide" Target="../notesSlides/notesSlide60.xml"/><Relationship Id="rId1" Type="http://schemas.openxmlformats.org/officeDocument/2006/relationships/slideLayout" Target="../slideLayouts/slideLayout13.xml"/><Relationship Id="rId6" Type="http://schemas.openxmlformats.org/officeDocument/2006/relationships/image" Target="../media/image111.png"/><Relationship Id="rId5" Type="http://schemas.microsoft.com/office/2007/relationships/hdphoto" Target="../media/hdphoto3.wdp"/><Relationship Id="rId4" Type="http://schemas.openxmlformats.org/officeDocument/2006/relationships/image" Target="../media/image110.png"/><Relationship Id="rId9" Type="http://schemas.openxmlformats.org/officeDocument/2006/relationships/image" Target="../media/image2.png"/></Relationships>
</file>

<file path=ppt/slides/_rels/slide65.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notesSlide" Target="../notesSlides/notesSlide61.xml"/><Relationship Id="rId1" Type="http://schemas.openxmlformats.org/officeDocument/2006/relationships/slideLayout" Target="../slideLayouts/slideLayout6.xml"/><Relationship Id="rId6" Type="http://schemas.openxmlformats.org/officeDocument/2006/relationships/image" Target="../media/image117.png"/><Relationship Id="rId11" Type="http://schemas.openxmlformats.org/officeDocument/2006/relationships/image" Target="../media/image24.png"/><Relationship Id="rId5" Type="http://schemas.openxmlformats.org/officeDocument/2006/relationships/image" Target="../media/image116.png"/><Relationship Id="rId10" Type="http://schemas.openxmlformats.org/officeDocument/2006/relationships/image" Target="../media/image121.png"/><Relationship Id="rId4" Type="http://schemas.openxmlformats.org/officeDocument/2006/relationships/image" Target="../media/image115.png"/><Relationship Id="rId9" Type="http://schemas.openxmlformats.org/officeDocument/2006/relationships/image" Target="../media/image120.png"/></Relationships>
</file>

<file path=ppt/slides/_rels/slide66.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62.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24.png"/><Relationship Id="rId4" Type="http://schemas.openxmlformats.org/officeDocument/2006/relationships/image" Target="../media/image123.png"/></Relationships>
</file>

<file path=ppt/slides/_rels/slide67.xml.rels><?xml version="1.0" encoding="UTF-8" standalone="yes"?>
<Relationships xmlns="http://schemas.openxmlformats.org/package/2006/relationships"><Relationship Id="rId8" Type="http://schemas.openxmlformats.org/officeDocument/2006/relationships/image" Target="../media/image130.png"/><Relationship Id="rId13" Type="http://schemas.openxmlformats.org/officeDocument/2006/relationships/image" Target="../media/image24.png"/><Relationship Id="rId3" Type="http://schemas.openxmlformats.org/officeDocument/2006/relationships/image" Target="../media/image125.png"/><Relationship Id="rId7" Type="http://schemas.openxmlformats.org/officeDocument/2006/relationships/image" Target="../media/image129.png"/><Relationship Id="rId12" Type="http://schemas.openxmlformats.org/officeDocument/2006/relationships/image" Target="../media/image134.png"/><Relationship Id="rId2" Type="http://schemas.openxmlformats.org/officeDocument/2006/relationships/notesSlide" Target="../notesSlides/notesSlide63.xml"/><Relationship Id="rId1" Type="http://schemas.openxmlformats.org/officeDocument/2006/relationships/slideLayout" Target="../slideLayouts/slideLayout12.xml"/><Relationship Id="rId6" Type="http://schemas.openxmlformats.org/officeDocument/2006/relationships/image" Target="../media/image128.png"/><Relationship Id="rId11" Type="http://schemas.openxmlformats.org/officeDocument/2006/relationships/image" Target="../media/image133.png"/><Relationship Id="rId5" Type="http://schemas.openxmlformats.org/officeDocument/2006/relationships/image" Target="../media/image127.png"/><Relationship Id="rId10" Type="http://schemas.openxmlformats.org/officeDocument/2006/relationships/image" Target="../media/image132.png"/><Relationship Id="rId4" Type="http://schemas.openxmlformats.org/officeDocument/2006/relationships/image" Target="../media/image126.png"/><Relationship Id="rId9" Type="http://schemas.openxmlformats.org/officeDocument/2006/relationships/image" Target="../media/image131.png"/></Relationships>
</file>

<file path=ppt/slides/_rels/slide68.xml.rels><?xml version="1.0" encoding="UTF-8" standalone="yes"?>
<Relationships xmlns="http://schemas.openxmlformats.org/package/2006/relationships"><Relationship Id="rId8" Type="http://schemas.openxmlformats.org/officeDocument/2006/relationships/hyperlink" Target="https://fedasilinfo.be/es/trabajo-remunerado-y-contribucion-para-la-acogida" TargetMode="External"/><Relationship Id="rId13" Type="http://schemas.openxmlformats.org/officeDocument/2006/relationships/hyperlink" Target="https://fedasilinfo.be/ti/ganezabe-zekxefalo-seraahhene-nemaaekale-meqhebaale-aagaayeshe-zegebare-ganezabaawi-aabareketone" TargetMode="External"/><Relationship Id="rId18" Type="http://schemas.openxmlformats.org/officeDocument/2006/relationships/image" Target="../media/image21.svg"/><Relationship Id="rId3" Type="http://schemas.openxmlformats.org/officeDocument/2006/relationships/image" Target="../media/image135.jpeg"/><Relationship Id="rId7" Type="http://schemas.openxmlformats.org/officeDocument/2006/relationships/hyperlink" Target="https://fedasilinfo.be/ar/alml-mdfw-alajr-walmsahmt-fy-df-tkalyf-alaqamt-fy-mrkz-alastqbal" TargetMode="External"/><Relationship Id="rId12" Type="http://schemas.openxmlformats.org/officeDocument/2006/relationships/hyperlink" Target="https://fedasilinfo.be/fa/kar-ba-hqwq-w-prdakht-shm-hzynhhay-pdhyrsh" TargetMode="External"/><Relationship Id="rId17" Type="http://schemas.openxmlformats.org/officeDocument/2006/relationships/hyperlink" Target="https://fedasilinfo.be/so/shaqada-mushaarka-iyo-tabaruucada-qaabilaadasoo-dhaweynta" TargetMode="External"/><Relationship Id="rId2" Type="http://schemas.openxmlformats.org/officeDocument/2006/relationships/notesSlide" Target="../notesSlides/notesSlide64.xml"/><Relationship Id="rId16" Type="http://schemas.openxmlformats.org/officeDocument/2006/relationships/hyperlink" Target="https://fedasilinfo.be/de/bezahlte-arbeit-und-ihr-beitrag-zur-aufnahme" TargetMode="External"/><Relationship Id="rId1" Type="http://schemas.openxmlformats.org/officeDocument/2006/relationships/slideLayout" Target="../slideLayouts/slideLayout12.xml"/><Relationship Id="rId6" Type="http://schemas.openxmlformats.org/officeDocument/2006/relationships/hyperlink" Target="https://fedasilinfo.be/nl/betaald-werk-en-bijdrage-voor-opvang" TargetMode="External"/><Relationship Id="rId11" Type="http://schemas.openxmlformats.org/officeDocument/2006/relationships/hyperlink" Target="https://fedasilinfo.be/ps/tnkhwa-lrwnky-kar-aw-d-hrkly-lparh-kdwn" TargetMode="External"/><Relationship Id="rId5" Type="http://schemas.openxmlformats.org/officeDocument/2006/relationships/hyperlink" Target="https://fedasilinfo.be/fr/emploi-remunere-et-contribution-au-logement" TargetMode="External"/><Relationship Id="rId15" Type="http://schemas.openxmlformats.org/officeDocument/2006/relationships/hyperlink" Target="https://fedasilinfo.be/pt-br/trabalho-remunerado-e-contribuicao-para-viver-no-centro-de-acolhimento" TargetMode="External"/><Relationship Id="rId10" Type="http://schemas.openxmlformats.org/officeDocument/2006/relationships/hyperlink" Target="https://fedasilinfo.be/ru/oplachivaemaya-rabota-i-vznosy-za-priyom" TargetMode="External"/><Relationship Id="rId19" Type="http://schemas.openxmlformats.org/officeDocument/2006/relationships/image" Target="../media/image2.png"/><Relationship Id="rId4" Type="http://schemas.openxmlformats.org/officeDocument/2006/relationships/hyperlink" Target="https://fedasilinfo.be/en/paid-work-and-contribution-reception" TargetMode="External"/><Relationship Id="rId9" Type="http://schemas.openxmlformats.org/officeDocument/2006/relationships/hyperlink" Target="https://fedasilinfo.be/tr/maasli-ve-agirlama-merkezi-katki-payi" TargetMode="External"/><Relationship Id="rId14" Type="http://schemas.openxmlformats.org/officeDocument/2006/relationships/hyperlink" Target="https://fedasilinfo.be/sq/puna-me-pagese-dhe-kontributi-pritjen" TargetMode="External"/></Relationships>
</file>

<file path=ppt/slides/_rels/slide6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23.svg"/><Relationship Id="rId3" Type="http://schemas.openxmlformats.org/officeDocument/2006/relationships/image" Target="../media/image17.png"/><Relationship Id="rId7" Type="http://schemas.openxmlformats.org/officeDocument/2006/relationships/image" Target="../media/image31.png"/><Relationship Id="rId12" Type="http://schemas.openxmlformats.org/officeDocument/2006/relationships/image" Target="../media/image65.png"/><Relationship Id="rId2" Type="http://schemas.openxmlformats.org/officeDocument/2006/relationships/notesSlide" Target="../notesSlides/notesSlide65.xml"/><Relationship Id="rId1" Type="http://schemas.openxmlformats.org/officeDocument/2006/relationships/slideLayout" Target="../slideLayouts/slideLayout1.xml"/><Relationship Id="rId6" Type="http://schemas.openxmlformats.org/officeDocument/2006/relationships/image" Target="../media/image103.jpeg"/><Relationship Id="rId11" Type="http://schemas.openxmlformats.org/officeDocument/2006/relationships/image" Target="../media/image91.png"/><Relationship Id="rId5" Type="http://schemas.openxmlformats.org/officeDocument/2006/relationships/image" Target="../media/image136.png"/><Relationship Id="rId10" Type="http://schemas.openxmlformats.org/officeDocument/2006/relationships/image" Target="../media/image36.png"/><Relationship Id="rId4" Type="http://schemas.openxmlformats.org/officeDocument/2006/relationships/image" Target="../media/image13.png"/><Relationship Id="rId9" Type="http://schemas.openxmlformats.org/officeDocument/2006/relationships/image" Target="../media/image33.png"/><Relationship Id="rId1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72.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140.png"/></Relationships>
</file>

<file path=ppt/slides/_rels/slide73.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65.png"/><Relationship Id="rId3" Type="http://schemas.openxmlformats.org/officeDocument/2006/relationships/image" Target="../media/image17.png"/><Relationship Id="rId7" Type="http://schemas.openxmlformats.org/officeDocument/2006/relationships/image" Target="../media/image103.jpeg"/><Relationship Id="rId12" Type="http://schemas.openxmlformats.org/officeDocument/2006/relationships/image" Target="../media/image91.png"/><Relationship Id="rId2" Type="http://schemas.openxmlformats.org/officeDocument/2006/relationships/notesSlide" Target="../notesSlides/notesSlide69.xml"/><Relationship Id="rId1" Type="http://schemas.openxmlformats.org/officeDocument/2006/relationships/slideLayout" Target="../slideLayouts/slideLayout1.xml"/><Relationship Id="rId6" Type="http://schemas.openxmlformats.org/officeDocument/2006/relationships/image" Target="../media/image136.png"/><Relationship Id="rId11" Type="http://schemas.openxmlformats.org/officeDocument/2006/relationships/image" Target="../media/image36.png"/><Relationship Id="rId5" Type="http://schemas.openxmlformats.org/officeDocument/2006/relationships/image" Target="../media/image141.png"/><Relationship Id="rId15" Type="http://schemas.openxmlformats.org/officeDocument/2006/relationships/image" Target="../media/image24.png"/><Relationship Id="rId10" Type="http://schemas.openxmlformats.org/officeDocument/2006/relationships/image" Target="../media/image33.png"/><Relationship Id="rId4" Type="http://schemas.openxmlformats.org/officeDocument/2006/relationships/image" Target="../media/image13.png"/><Relationship Id="rId9" Type="http://schemas.openxmlformats.org/officeDocument/2006/relationships/image" Target="../media/image32.png"/><Relationship Id="rId14" Type="http://schemas.openxmlformats.org/officeDocument/2006/relationships/image" Target="../media/image23.svg"/></Relationships>
</file>

<file path=ppt/slides/_rels/slide7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42.png"/><Relationship Id="rId7" Type="http://schemas.openxmlformats.org/officeDocument/2006/relationships/image" Target="../media/image146.png"/><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image" Target="../media/image145.png"/><Relationship Id="rId5" Type="http://schemas.openxmlformats.org/officeDocument/2006/relationships/image" Target="../media/image144.png"/><Relationship Id="rId10" Type="http://schemas.openxmlformats.org/officeDocument/2006/relationships/image" Target="../media/image147.png"/><Relationship Id="rId4" Type="http://schemas.openxmlformats.org/officeDocument/2006/relationships/image" Target="../media/image143.png"/><Relationship Id="rId9" Type="http://schemas.openxmlformats.org/officeDocument/2006/relationships/image" Target="../media/image24.png"/></Relationships>
</file>

<file path=ppt/slides/_rels/slide75.xml.rels><?xml version="1.0" encoding="UTF-8" standalone="yes"?>
<Relationships xmlns="http://schemas.openxmlformats.org/package/2006/relationships"><Relationship Id="rId8" Type="http://schemas.openxmlformats.org/officeDocument/2006/relationships/image" Target="../media/image136.png"/><Relationship Id="rId13" Type="http://schemas.openxmlformats.org/officeDocument/2006/relationships/image" Target="../media/image33.png"/><Relationship Id="rId3" Type="http://schemas.openxmlformats.org/officeDocument/2006/relationships/image" Target="../media/image17.png"/><Relationship Id="rId7" Type="http://schemas.openxmlformats.org/officeDocument/2006/relationships/image" Target="../media/image103.jpeg"/><Relationship Id="rId12" Type="http://schemas.openxmlformats.org/officeDocument/2006/relationships/image" Target="../media/image32.png"/><Relationship Id="rId2" Type="http://schemas.openxmlformats.org/officeDocument/2006/relationships/notesSlide" Target="../notesSlides/notesSlide71.xml"/><Relationship Id="rId1" Type="http://schemas.openxmlformats.org/officeDocument/2006/relationships/slideLayout" Target="../slideLayouts/slideLayout1.xml"/><Relationship Id="rId6" Type="http://schemas.openxmlformats.org/officeDocument/2006/relationships/image" Target="../media/image91.png"/><Relationship Id="rId11" Type="http://schemas.openxmlformats.org/officeDocument/2006/relationships/image" Target="../media/image31.png"/><Relationship Id="rId5" Type="http://schemas.openxmlformats.org/officeDocument/2006/relationships/image" Target="../media/image65.png"/><Relationship Id="rId15" Type="http://schemas.openxmlformats.org/officeDocument/2006/relationships/image" Target="../media/image24.png"/><Relationship Id="rId10" Type="http://schemas.openxmlformats.org/officeDocument/2006/relationships/image" Target="../media/image149.png"/><Relationship Id="rId4" Type="http://schemas.openxmlformats.org/officeDocument/2006/relationships/image" Target="../media/image148.png"/><Relationship Id="rId9" Type="http://schemas.openxmlformats.org/officeDocument/2006/relationships/image" Target="../media/image141.png"/><Relationship Id="rId14" Type="http://schemas.openxmlformats.org/officeDocument/2006/relationships/image" Target="../media/image23.svg"/></Relationships>
</file>

<file path=ppt/slides/_rels/slide76.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8" Type="http://schemas.openxmlformats.org/officeDocument/2006/relationships/image" Target="../media/image156.png"/><Relationship Id="rId13" Type="http://schemas.openxmlformats.org/officeDocument/2006/relationships/image" Target="../media/image161.png"/><Relationship Id="rId3" Type="http://schemas.openxmlformats.org/officeDocument/2006/relationships/image" Target="../media/image151.png"/><Relationship Id="rId7" Type="http://schemas.openxmlformats.org/officeDocument/2006/relationships/image" Target="../media/image155.png"/><Relationship Id="rId12" Type="http://schemas.openxmlformats.org/officeDocument/2006/relationships/image" Target="../media/image160.png"/><Relationship Id="rId17" Type="http://schemas.openxmlformats.org/officeDocument/2006/relationships/image" Target="../media/image165.png"/><Relationship Id="rId2" Type="http://schemas.openxmlformats.org/officeDocument/2006/relationships/image" Target="../media/image150.png"/><Relationship Id="rId16" Type="http://schemas.openxmlformats.org/officeDocument/2006/relationships/image" Target="../media/image164.png"/><Relationship Id="rId1" Type="http://schemas.openxmlformats.org/officeDocument/2006/relationships/slideLayout" Target="../slideLayouts/slideLayout2.xml"/><Relationship Id="rId6" Type="http://schemas.openxmlformats.org/officeDocument/2006/relationships/image" Target="../media/image154.png"/><Relationship Id="rId11" Type="http://schemas.openxmlformats.org/officeDocument/2006/relationships/image" Target="../media/image159.png"/><Relationship Id="rId5" Type="http://schemas.openxmlformats.org/officeDocument/2006/relationships/image" Target="../media/image153.png"/><Relationship Id="rId15" Type="http://schemas.openxmlformats.org/officeDocument/2006/relationships/image" Target="../media/image163.png"/><Relationship Id="rId10" Type="http://schemas.openxmlformats.org/officeDocument/2006/relationships/image" Target="../media/image158.png"/><Relationship Id="rId4" Type="http://schemas.openxmlformats.org/officeDocument/2006/relationships/image" Target="../media/image152.png"/><Relationship Id="rId9" Type="http://schemas.openxmlformats.org/officeDocument/2006/relationships/image" Target="../media/image157.png"/><Relationship Id="rId14" Type="http://schemas.openxmlformats.org/officeDocument/2006/relationships/image" Target="../media/image162.png"/></Relationships>
</file>

<file path=ppt/slides/_rels/slide78.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A8C6D35-2233-79E9-EABE-DF4D476322E4}"/>
              </a:ext>
            </a:extLst>
          </p:cNvPr>
          <p:cNvPicPr>
            <a:picLocks noChangeAspect="1"/>
          </p:cNvPicPr>
          <p:nvPr/>
        </p:nvPicPr>
        <p:blipFill>
          <a:blip r:embed="rId3">
            <a:alphaModFix amt="54000"/>
          </a:blip>
          <a:srcRect l="7165" t="22529" r="24818" b="3693"/>
          <a:stretch>
            <a:fillRect/>
          </a:stretch>
        </p:blipFill>
        <p:spPr>
          <a:xfrm>
            <a:off x="2771868" y="-3433"/>
            <a:ext cx="9418411" cy="6869788"/>
          </a:xfrm>
          <a:prstGeom prst="rect">
            <a:avLst/>
          </a:prstGeom>
        </p:spPr>
      </p:pic>
      <p:sp>
        <p:nvSpPr>
          <p:cNvPr id="4" name="Rectangle 3">
            <a:extLst>
              <a:ext uri="{FF2B5EF4-FFF2-40B4-BE49-F238E27FC236}">
                <a16:creationId xmlns:a16="http://schemas.microsoft.com/office/drawing/2014/main" id="{3D03B664-982F-93C9-69DD-99AE7162748F}"/>
              </a:ext>
            </a:extLst>
          </p:cNvPr>
          <p:cNvSpPr/>
          <p:nvPr/>
        </p:nvSpPr>
        <p:spPr>
          <a:xfrm>
            <a:off x="-2140" y="-3767"/>
            <a:ext cx="2784771" cy="6858127"/>
          </a:xfrm>
          <a:prstGeom prst="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a:latin typeface="Aptos Display"/>
            </a:endParaRPr>
          </a:p>
        </p:txBody>
      </p:sp>
      <p:sp>
        <p:nvSpPr>
          <p:cNvPr id="6" name="TextBox 5">
            <a:extLst>
              <a:ext uri="{FF2B5EF4-FFF2-40B4-BE49-F238E27FC236}">
                <a16:creationId xmlns:a16="http://schemas.microsoft.com/office/drawing/2014/main" id="{B48E95AF-4A66-3E42-7E0D-90F4D65E4855}"/>
              </a:ext>
            </a:extLst>
          </p:cNvPr>
          <p:cNvSpPr txBox="1"/>
          <p:nvPr/>
        </p:nvSpPr>
        <p:spPr>
          <a:xfrm>
            <a:off x="2931790" y="5406361"/>
            <a:ext cx="942534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600" b="1">
                <a:solidFill>
                  <a:srgbClr val="544F98"/>
                </a:solidFill>
                <a:latin typeface="Aptos Display"/>
              </a:rPr>
              <a:t>WERK</a:t>
            </a:r>
            <a:endParaRPr lang="en-US" sz="9600">
              <a:solidFill>
                <a:srgbClr val="544F98"/>
              </a:solidFill>
            </a:endParaRPr>
          </a:p>
        </p:txBody>
      </p:sp>
      <p:pic>
        <p:nvPicPr>
          <p:cNvPr id="8" name="Picture 7">
            <a:extLst>
              <a:ext uri="{FF2B5EF4-FFF2-40B4-BE49-F238E27FC236}">
                <a16:creationId xmlns:a16="http://schemas.microsoft.com/office/drawing/2014/main" id="{8B163D03-1958-3D97-2223-462CA192FDD7}"/>
              </a:ext>
            </a:extLst>
          </p:cNvPr>
          <p:cNvPicPr>
            <a:picLocks noChangeAspect="1"/>
          </p:cNvPicPr>
          <p:nvPr/>
        </p:nvPicPr>
        <p:blipFill>
          <a:blip r:embed="rId4"/>
          <a:stretch>
            <a:fillRect/>
          </a:stretch>
        </p:blipFill>
        <p:spPr>
          <a:xfrm rot="16200000">
            <a:off x="-1783888" y="2699488"/>
            <a:ext cx="6534495" cy="1785766"/>
          </a:xfrm>
          <a:prstGeom prst="rect">
            <a:avLst/>
          </a:prstGeom>
        </p:spPr>
      </p:pic>
    </p:spTree>
    <p:extLst>
      <p:ext uri="{BB962C8B-B14F-4D97-AF65-F5344CB8AC3E}">
        <p14:creationId xmlns:p14="http://schemas.microsoft.com/office/powerpoint/2010/main" val="2718315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F62A74FF-ACCA-3D6A-50B2-9D96B025E26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A090FB9-8520-62CA-91C3-78AA243F4F21}"/>
              </a:ext>
            </a:extLst>
          </p:cNvPr>
          <p:cNvSpPr/>
          <p:nvPr/>
        </p:nvSpPr>
        <p:spPr>
          <a:xfrm>
            <a:off x="739250" y="213006"/>
            <a:ext cx="10439400" cy="63318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 name="Image 1">
            <a:extLst>
              <a:ext uri="{FF2B5EF4-FFF2-40B4-BE49-F238E27FC236}">
                <a16:creationId xmlns:a16="http://schemas.microsoft.com/office/drawing/2014/main" id="{9C6181DB-AF1A-1BD1-0F23-287B410295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0335" y="1784837"/>
            <a:ext cx="4912493" cy="4198712"/>
          </a:xfrm>
          <a:prstGeom prst="rect">
            <a:avLst/>
          </a:prstGeom>
        </p:spPr>
      </p:pic>
      <p:pic>
        <p:nvPicPr>
          <p:cNvPr id="3" name="Image 2">
            <a:hlinkClick r:id="rId4" action="ppaction://hlinksldjump"/>
            <a:extLst>
              <a:ext uri="{FF2B5EF4-FFF2-40B4-BE49-F238E27FC236}">
                <a16:creationId xmlns:a16="http://schemas.microsoft.com/office/drawing/2014/main" id="{D651C8E7-99AC-7AD8-7AFD-4FEC0F590E42}"/>
              </a:ext>
            </a:extLst>
          </p:cNvPr>
          <p:cNvPicPr>
            <a:picLocks noChangeAspect="1"/>
          </p:cNvPicPr>
          <p:nvPr/>
        </p:nvPicPr>
        <p:blipFill>
          <a:blip r:embed="rId5"/>
          <a:stretch>
            <a:fillRect/>
          </a:stretch>
        </p:blipFill>
        <p:spPr>
          <a:xfrm>
            <a:off x="7860584" y="4886795"/>
            <a:ext cx="1251116" cy="1251116"/>
          </a:xfrm>
          <a:prstGeom prst="rect">
            <a:avLst/>
          </a:prstGeom>
        </p:spPr>
      </p:pic>
      <p:pic>
        <p:nvPicPr>
          <p:cNvPr id="4" name="Image 3">
            <a:hlinkClick r:id="rId4" action="ppaction://hlinksldjump"/>
            <a:extLst>
              <a:ext uri="{FF2B5EF4-FFF2-40B4-BE49-F238E27FC236}">
                <a16:creationId xmlns:a16="http://schemas.microsoft.com/office/drawing/2014/main" id="{DE0CEF57-008F-3158-E01F-72F830B3AAF5}"/>
              </a:ext>
            </a:extLst>
          </p:cNvPr>
          <p:cNvPicPr>
            <a:picLocks noChangeAspect="1"/>
          </p:cNvPicPr>
          <p:nvPr/>
        </p:nvPicPr>
        <p:blipFill>
          <a:blip r:embed="rId6"/>
          <a:stretch>
            <a:fillRect/>
          </a:stretch>
        </p:blipFill>
        <p:spPr>
          <a:xfrm>
            <a:off x="8266126" y="2911778"/>
            <a:ext cx="950710" cy="950710"/>
          </a:xfrm>
          <a:prstGeom prst="rect">
            <a:avLst/>
          </a:prstGeom>
          <a:ln>
            <a:noFill/>
          </a:ln>
        </p:spPr>
      </p:pic>
      <p:pic>
        <p:nvPicPr>
          <p:cNvPr id="5" name="Image 4">
            <a:hlinkClick r:id="rId7" action="ppaction://hlinksldjump"/>
            <a:extLst>
              <a:ext uri="{FF2B5EF4-FFF2-40B4-BE49-F238E27FC236}">
                <a16:creationId xmlns:a16="http://schemas.microsoft.com/office/drawing/2014/main" id="{A7D362EB-A513-B55B-CB93-24D12BC3BB51}"/>
              </a:ext>
            </a:extLst>
          </p:cNvPr>
          <p:cNvPicPr>
            <a:picLocks noChangeAspect="1"/>
          </p:cNvPicPr>
          <p:nvPr/>
        </p:nvPicPr>
        <p:blipFill>
          <a:blip r:embed="rId8"/>
          <a:stretch>
            <a:fillRect/>
          </a:stretch>
        </p:blipFill>
        <p:spPr>
          <a:xfrm>
            <a:off x="8106088" y="2122972"/>
            <a:ext cx="1251616" cy="715209"/>
          </a:xfrm>
          <a:prstGeom prst="rect">
            <a:avLst/>
          </a:prstGeom>
          <a:ln>
            <a:noFill/>
          </a:ln>
        </p:spPr>
      </p:pic>
      <p:cxnSp>
        <p:nvCxnSpPr>
          <p:cNvPr id="7" name="Connecteur droit avec flèche 6">
            <a:extLst>
              <a:ext uri="{FF2B5EF4-FFF2-40B4-BE49-F238E27FC236}">
                <a16:creationId xmlns:a16="http://schemas.microsoft.com/office/drawing/2014/main" id="{B00DB870-67D8-97A2-880B-70DDF87E6FDD}"/>
              </a:ext>
            </a:extLst>
          </p:cNvPr>
          <p:cNvCxnSpPr>
            <a:cxnSpLocks/>
          </p:cNvCxnSpPr>
          <p:nvPr/>
        </p:nvCxnSpPr>
        <p:spPr>
          <a:xfrm>
            <a:off x="5869073" y="2519623"/>
            <a:ext cx="1327593" cy="0"/>
          </a:xfrm>
          <a:prstGeom prst="straightConnector1">
            <a:avLst/>
          </a:prstGeom>
          <a:ln>
            <a:solidFill>
              <a:srgbClr val="544F98"/>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6B5BA4E9-714B-86AA-319B-173C1E4247E7}"/>
              </a:ext>
            </a:extLst>
          </p:cNvPr>
          <p:cNvCxnSpPr>
            <a:cxnSpLocks/>
          </p:cNvCxnSpPr>
          <p:nvPr/>
        </p:nvCxnSpPr>
        <p:spPr>
          <a:xfrm>
            <a:off x="4366581" y="3188216"/>
            <a:ext cx="3562460" cy="0"/>
          </a:xfrm>
          <a:prstGeom prst="straightConnector1">
            <a:avLst/>
          </a:prstGeom>
          <a:ln>
            <a:solidFill>
              <a:srgbClr val="544F98"/>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FF3A0217-6FDB-DCB2-51C2-7776346F3B33}"/>
              </a:ext>
            </a:extLst>
          </p:cNvPr>
          <p:cNvSpPr txBox="1"/>
          <p:nvPr/>
        </p:nvSpPr>
        <p:spPr>
          <a:xfrm>
            <a:off x="1323046" y="776184"/>
            <a:ext cx="9536670" cy="1200329"/>
          </a:xfrm>
          <a:prstGeom prst="rect">
            <a:avLst/>
          </a:prstGeom>
          <a:noFill/>
        </p:spPr>
        <p:txBody>
          <a:bodyPr wrap="square" lIns="91440" tIns="45720" rIns="91440" bIns="45720" rtlCol="0" anchor="t">
            <a:spAutoFit/>
          </a:bodyPr>
          <a:lstStyle/>
          <a:p>
            <a:pPr algn="ctr"/>
            <a:r>
              <a:rPr lang="fr-BE" sz="3600">
                <a:solidFill>
                  <a:srgbClr val="544F98"/>
                </a:solidFill>
                <a:latin typeface="Aptos Display"/>
                <a:ea typeface="+mn-lt"/>
                <a:cs typeface="Arial"/>
              </a:rPr>
              <a:t>In </a:t>
            </a:r>
            <a:r>
              <a:rPr lang="fr-BE" sz="3600" err="1">
                <a:solidFill>
                  <a:srgbClr val="544F98"/>
                </a:solidFill>
                <a:latin typeface="Aptos Display"/>
                <a:ea typeface="+mn-lt"/>
                <a:cs typeface="Arial"/>
              </a:rPr>
              <a:t>welke</a:t>
            </a:r>
            <a:r>
              <a:rPr lang="fr-BE" sz="3600">
                <a:solidFill>
                  <a:srgbClr val="544F98"/>
                </a:solidFill>
                <a:latin typeface="Aptos Display"/>
                <a:ea typeface="+mn-lt"/>
                <a:cs typeface="Arial"/>
              </a:rPr>
              <a:t> </a:t>
            </a:r>
            <a:r>
              <a:rPr lang="fr-BE" sz="3600" b="1" err="1">
                <a:solidFill>
                  <a:srgbClr val="544F98"/>
                </a:solidFill>
                <a:latin typeface="Aptos Display"/>
                <a:ea typeface="+mn-lt"/>
                <a:cs typeface="Arial"/>
              </a:rPr>
              <a:t>dienst</a:t>
            </a:r>
            <a:r>
              <a:rPr lang="fr-BE" sz="3600">
                <a:solidFill>
                  <a:srgbClr val="544F98"/>
                </a:solidFill>
                <a:latin typeface="Aptos Display"/>
                <a:ea typeface="+mn-lt"/>
                <a:cs typeface="Arial"/>
              </a:rPr>
              <a:t> </a:t>
            </a:r>
            <a:r>
              <a:rPr lang="nl-NL" sz="3600">
                <a:solidFill>
                  <a:srgbClr val="544F98"/>
                </a:solidFill>
                <a:latin typeface="Aptos Display"/>
                <a:ea typeface="+mn-lt"/>
                <a:cs typeface="Arial"/>
              </a:rPr>
              <a:t>kan </a:t>
            </a:r>
            <a:r>
              <a:rPr lang="nl-NL" sz="3600" err="1">
                <a:solidFill>
                  <a:srgbClr val="544F98"/>
                </a:solidFill>
                <a:latin typeface="Aptos Display"/>
                <a:ea typeface="+mn-lt"/>
                <a:cs typeface="Arial"/>
              </a:rPr>
              <a:t>Malika</a:t>
            </a:r>
            <a:r>
              <a:rPr lang="nl-NL" sz="3600">
                <a:solidFill>
                  <a:srgbClr val="544F98"/>
                </a:solidFill>
                <a:latin typeface="Aptos Display"/>
                <a:ea typeface="+mn-lt"/>
                <a:cs typeface="Arial"/>
              </a:rPr>
              <a:t> terecht om werk te zoeken?</a:t>
            </a:r>
            <a:endParaRPr lang="en-US"/>
          </a:p>
        </p:txBody>
      </p:sp>
      <p:pic>
        <p:nvPicPr>
          <p:cNvPr id="11" name="Image 10">
            <a:hlinkClick r:id="rId4" action="ppaction://hlinksldjump"/>
            <a:extLst>
              <a:ext uri="{FF2B5EF4-FFF2-40B4-BE49-F238E27FC236}">
                <a16:creationId xmlns:a16="http://schemas.microsoft.com/office/drawing/2014/main" id="{5FEF7C5D-83E3-E069-D873-DF7FD4565E1C}"/>
              </a:ext>
            </a:extLst>
          </p:cNvPr>
          <p:cNvPicPr>
            <a:picLocks noChangeAspect="1"/>
          </p:cNvPicPr>
          <p:nvPr/>
        </p:nvPicPr>
        <p:blipFill>
          <a:blip r:embed="rId9"/>
          <a:stretch>
            <a:fillRect/>
          </a:stretch>
        </p:blipFill>
        <p:spPr>
          <a:xfrm>
            <a:off x="8266126" y="3852678"/>
            <a:ext cx="1251117" cy="572856"/>
          </a:xfrm>
          <a:prstGeom prst="rect">
            <a:avLst/>
          </a:prstGeom>
          <a:ln>
            <a:noFill/>
          </a:ln>
        </p:spPr>
      </p:pic>
      <p:cxnSp>
        <p:nvCxnSpPr>
          <p:cNvPr id="16" name="Connecteur droit avec flèche 15">
            <a:extLst>
              <a:ext uri="{FF2B5EF4-FFF2-40B4-BE49-F238E27FC236}">
                <a16:creationId xmlns:a16="http://schemas.microsoft.com/office/drawing/2014/main" id="{D319990A-7027-A342-A25F-800AC2360ECC}"/>
              </a:ext>
            </a:extLst>
          </p:cNvPr>
          <p:cNvCxnSpPr>
            <a:cxnSpLocks/>
          </p:cNvCxnSpPr>
          <p:nvPr/>
        </p:nvCxnSpPr>
        <p:spPr>
          <a:xfrm>
            <a:off x="6577324" y="3588859"/>
            <a:ext cx="1351717" cy="295334"/>
          </a:xfrm>
          <a:prstGeom prst="straightConnector1">
            <a:avLst/>
          </a:prstGeom>
          <a:ln>
            <a:solidFill>
              <a:srgbClr val="544F98"/>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6">
            <a:extLst>
              <a:ext uri="{FF2B5EF4-FFF2-40B4-BE49-F238E27FC236}">
                <a16:creationId xmlns:a16="http://schemas.microsoft.com/office/drawing/2014/main" id="{F42EFB82-2C70-07FA-E468-3DC2A61F260E}"/>
              </a:ext>
            </a:extLst>
          </p:cNvPr>
          <p:cNvCxnSpPr>
            <a:cxnSpLocks/>
          </p:cNvCxnSpPr>
          <p:nvPr/>
        </p:nvCxnSpPr>
        <p:spPr>
          <a:xfrm>
            <a:off x="5990993" y="5455863"/>
            <a:ext cx="1683193" cy="0"/>
          </a:xfrm>
          <a:prstGeom prst="straightConnector1">
            <a:avLst/>
          </a:prstGeom>
          <a:ln>
            <a:solidFill>
              <a:srgbClr val="544F98"/>
            </a:solidFill>
            <a:tailEnd type="triangle"/>
          </a:ln>
        </p:spPr>
        <p:style>
          <a:lnRef idx="1">
            <a:schemeClr val="accent1"/>
          </a:lnRef>
          <a:fillRef idx="0">
            <a:schemeClr val="accent1"/>
          </a:fillRef>
          <a:effectRef idx="0">
            <a:schemeClr val="accent1"/>
          </a:effectRef>
          <a:fontRef idx="minor">
            <a:schemeClr val="tx1"/>
          </a:fontRef>
        </p:style>
      </p:cxnSp>
      <p:pic>
        <p:nvPicPr>
          <p:cNvPr id="18" name="Graphic 17" descr="Curseur avec un remplissage uni">
            <a:extLst>
              <a:ext uri="{FF2B5EF4-FFF2-40B4-BE49-F238E27FC236}">
                <a16:creationId xmlns:a16="http://schemas.microsoft.com/office/drawing/2014/main" id="{6B5AE2CF-A44A-D72F-9E2C-62D2E0D440CE}"/>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269465" y="2604444"/>
            <a:ext cx="497840" cy="528320"/>
          </a:xfrm>
          <a:prstGeom prst="rect">
            <a:avLst/>
          </a:prstGeom>
        </p:spPr>
      </p:pic>
      <p:pic>
        <p:nvPicPr>
          <p:cNvPr id="19" name="Graphic 18" descr="Curseur avec un remplissage uni">
            <a:extLst>
              <a:ext uri="{FF2B5EF4-FFF2-40B4-BE49-F238E27FC236}">
                <a16:creationId xmlns:a16="http://schemas.microsoft.com/office/drawing/2014/main" id="{1BD88688-08D3-067A-5EF8-AB826AD9265A}"/>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20940000">
            <a:off x="9218665" y="3315643"/>
            <a:ext cx="497840" cy="528320"/>
          </a:xfrm>
          <a:prstGeom prst="rect">
            <a:avLst/>
          </a:prstGeom>
        </p:spPr>
      </p:pic>
      <p:pic>
        <p:nvPicPr>
          <p:cNvPr id="21" name="Graphic 20" descr="Curseur avec un remplissage uni">
            <a:extLst>
              <a:ext uri="{FF2B5EF4-FFF2-40B4-BE49-F238E27FC236}">
                <a16:creationId xmlns:a16="http://schemas.microsoft.com/office/drawing/2014/main" id="{A68FB63C-DAB9-30FC-8629-C15B76332C29}"/>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350745" y="4169083"/>
            <a:ext cx="497840" cy="528320"/>
          </a:xfrm>
          <a:prstGeom prst="rect">
            <a:avLst/>
          </a:prstGeom>
        </p:spPr>
      </p:pic>
      <p:pic>
        <p:nvPicPr>
          <p:cNvPr id="22" name="Graphic 21" descr="Curseur avec un remplissage uni">
            <a:extLst>
              <a:ext uri="{FF2B5EF4-FFF2-40B4-BE49-F238E27FC236}">
                <a16:creationId xmlns:a16="http://schemas.microsoft.com/office/drawing/2014/main" id="{0ACAF134-140F-CE1A-8D04-E879EA17993E}"/>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21420000">
            <a:off x="9015465" y="5845483"/>
            <a:ext cx="497840" cy="528320"/>
          </a:xfrm>
          <a:prstGeom prst="rect">
            <a:avLst/>
          </a:prstGeom>
        </p:spPr>
      </p:pic>
      <p:pic>
        <p:nvPicPr>
          <p:cNvPr id="13" name="Picture 12">
            <a:extLst>
              <a:ext uri="{FF2B5EF4-FFF2-40B4-BE49-F238E27FC236}">
                <a16:creationId xmlns:a16="http://schemas.microsoft.com/office/drawing/2014/main" id="{E959C4B3-46E4-FDA0-6026-464135D7F8A1}"/>
              </a:ext>
            </a:extLst>
          </p:cNvPr>
          <p:cNvPicPr>
            <a:picLocks noChangeAspect="1"/>
          </p:cNvPicPr>
          <p:nvPr/>
        </p:nvPicPr>
        <p:blipFill>
          <a:blip r:embed="rId11"/>
          <a:stretch>
            <a:fillRect/>
          </a:stretch>
        </p:blipFill>
        <p:spPr>
          <a:xfrm>
            <a:off x="11132849" y="6442386"/>
            <a:ext cx="925074" cy="261767"/>
          </a:xfrm>
          <a:prstGeom prst="rect">
            <a:avLst/>
          </a:prstGeom>
        </p:spPr>
      </p:pic>
      <p:sp>
        <p:nvSpPr>
          <p:cNvPr id="14" name="Rectangle 13">
            <a:extLst>
              <a:ext uri="{FF2B5EF4-FFF2-40B4-BE49-F238E27FC236}">
                <a16:creationId xmlns:a16="http://schemas.microsoft.com/office/drawing/2014/main" id="{DB6A80D8-3AEF-EE95-1F4F-021426C26A5E}"/>
              </a:ext>
            </a:extLst>
          </p:cNvPr>
          <p:cNvSpPr/>
          <p:nvPr/>
        </p:nvSpPr>
        <p:spPr>
          <a:xfrm>
            <a:off x="2453330" y="4431127"/>
            <a:ext cx="2058197" cy="61133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b="1" err="1">
                <a:solidFill>
                  <a:srgbClr val="000000"/>
                </a:solidFill>
              </a:rPr>
              <a:t>Vlaams</a:t>
            </a:r>
            <a:r>
              <a:rPr lang="en-US" sz="1200" b="1">
                <a:solidFill>
                  <a:srgbClr val="000000"/>
                </a:solidFill>
              </a:rPr>
              <a:t> </a:t>
            </a:r>
            <a:r>
              <a:rPr lang="en-US" sz="1200" b="1" err="1">
                <a:solidFill>
                  <a:srgbClr val="000000"/>
                </a:solidFill>
              </a:rPr>
              <a:t>Gewest</a:t>
            </a:r>
          </a:p>
          <a:p>
            <a:r>
              <a:rPr lang="en-US" sz="1200" b="1">
                <a:solidFill>
                  <a:srgbClr val="000000"/>
                </a:solidFill>
              </a:rPr>
              <a:t>Waals </a:t>
            </a:r>
            <a:r>
              <a:rPr lang="en-US" sz="1200" b="1" err="1">
                <a:solidFill>
                  <a:srgbClr val="000000"/>
                </a:solidFill>
              </a:rPr>
              <a:t>Gewest</a:t>
            </a:r>
            <a:r>
              <a:rPr lang="en-US" sz="1200" b="1">
                <a:solidFill>
                  <a:srgbClr val="000000"/>
                </a:solidFill>
              </a:rPr>
              <a:t> </a:t>
            </a:r>
          </a:p>
          <a:p>
            <a:r>
              <a:rPr lang="en-US" sz="1200" b="1">
                <a:solidFill>
                  <a:srgbClr val="000000"/>
                </a:solidFill>
              </a:rPr>
              <a:t>Brussel </a:t>
            </a:r>
            <a:r>
              <a:rPr lang="en-US" sz="1200" b="1" err="1">
                <a:solidFill>
                  <a:srgbClr val="000000"/>
                </a:solidFill>
              </a:rPr>
              <a:t>Hoofdstad</a:t>
            </a:r>
            <a:r>
              <a:rPr lang="en-US" sz="1200" b="1" err="1">
                <a:solidFill>
                  <a:srgbClr val="FFFFFF"/>
                </a:solidFill>
              </a:rPr>
              <a:t>f</a:t>
            </a:r>
            <a:endParaRPr lang="en-US" sz="1200" b="1"/>
          </a:p>
        </p:txBody>
      </p:sp>
    </p:spTree>
    <p:extLst>
      <p:ext uri="{BB962C8B-B14F-4D97-AF65-F5344CB8AC3E}">
        <p14:creationId xmlns:p14="http://schemas.microsoft.com/office/powerpoint/2010/main" val="3997334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A15BC520-C763-EC80-6C72-9EFFC44B814C}"/>
            </a:ext>
          </a:extLst>
        </p:cNvPr>
        <p:cNvGrpSpPr/>
        <p:nvPr/>
      </p:nvGrpSpPr>
      <p:grpSpPr>
        <a:xfrm>
          <a:off x="0" y="0"/>
          <a:ext cx="0" cy="0"/>
          <a:chOff x="0" y="0"/>
          <a:chExt cx="0" cy="0"/>
        </a:xfrm>
      </p:grpSpPr>
      <p:pic>
        <p:nvPicPr>
          <p:cNvPr id="2" name="Picture 2" descr="Well done Detailed Rounded Lineal color icon">
            <a:extLst>
              <a:ext uri="{FF2B5EF4-FFF2-40B4-BE49-F238E27FC236}">
                <a16:creationId xmlns:a16="http://schemas.microsoft.com/office/drawing/2014/main" id="{B830AFB6-7987-9922-4A20-B9CEA8A86F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3661" y="829235"/>
            <a:ext cx="4378362" cy="43783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7D483A2-FB4B-4D1A-4DF1-7B8978BEA48A}"/>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408343304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7EBF87E-C7A4-28E5-3F75-9563882C30DB}"/>
              </a:ext>
            </a:extLst>
          </p:cNvPr>
          <p:cNvSpPr/>
          <p:nvPr/>
        </p:nvSpPr>
        <p:spPr>
          <a:xfrm>
            <a:off x="1776549" y="274320"/>
            <a:ext cx="8843554" cy="1410789"/>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err="1">
                <a:latin typeface="Aptos"/>
              </a:rPr>
              <a:t>Voorbeelden</a:t>
            </a:r>
            <a:r>
              <a:rPr lang="en-US" sz="2800">
                <a:latin typeface="Aptos"/>
              </a:rPr>
              <a:t> van </a:t>
            </a:r>
            <a:r>
              <a:rPr lang="en-US" sz="2800" b="1" err="1">
                <a:latin typeface="Aptos"/>
              </a:rPr>
              <a:t>andere</a:t>
            </a:r>
            <a:r>
              <a:rPr lang="en-US" sz="2800" b="1">
                <a:latin typeface="Aptos"/>
              </a:rPr>
              <a:t> </a:t>
            </a:r>
            <a:r>
              <a:rPr lang="en-US" sz="2800" b="1" err="1">
                <a:latin typeface="Aptos"/>
              </a:rPr>
              <a:t>organisaties</a:t>
            </a:r>
            <a:r>
              <a:rPr lang="en-US" sz="2800">
                <a:latin typeface="Aptos"/>
              </a:rPr>
              <a:t> in de </a:t>
            </a:r>
            <a:r>
              <a:rPr lang="en-US" sz="2800" err="1">
                <a:latin typeface="Aptos"/>
              </a:rPr>
              <a:t>buurt</a:t>
            </a:r>
            <a:r>
              <a:rPr lang="en-US" sz="2800">
                <a:latin typeface="Aptos"/>
              </a:rPr>
              <a:t> die je </a:t>
            </a:r>
            <a:r>
              <a:rPr lang="en-US" sz="2800" err="1">
                <a:latin typeface="Aptos"/>
              </a:rPr>
              <a:t>kunnen</a:t>
            </a:r>
            <a:r>
              <a:rPr lang="en-US" sz="2800">
                <a:latin typeface="Aptos"/>
              </a:rPr>
              <a:t> </a:t>
            </a:r>
            <a:r>
              <a:rPr lang="en-US" sz="2800" err="1">
                <a:latin typeface="Aptos"/>
              </a:rPr>
              <a:t>helpen</a:t>
            </a:r>
            <a:r>
              <a:rPr lang="en-US" sz="2800">
                <a:latin typeface="Aptos"/>
              </a:rPr>
              <a:t> in </a:t>
            </a:r>
            <a:r>
              <a:rPr lang="en-US" sz="2800" err="1">
                <a:latin typeface="Aptos"/>
              </a:rPr>
              <a:t>jouw</a:t>
            </a:r>
            <a:r>
              <a:rPr lang="en-US" sz="2800">
                <a:latin typeface="Aptos"/>
              </a:rPr>
              <a:t> </a:t>
            </a:r>
            <a:r>
              <a:rPr lang="en-US" sz="2800" b="1" err="1">
                <a:latin typeface="Aptos"/>
              </a:rPr>
              <a:t>zoektocht</a:t>
            </a:r>
            <a:r>
              <a:rPr lang="en-US" sz="2800" b="1">
                <a:latin typeface="Aptos"/>
              </a:rPr>
              <a:t> </a:t>
            </a:r>
            <a:r>
              <a:rPr lang="en-US" sz="2800" b="1" err="1">
                <a:latin typeface="Aptos"/>
              </a:rPr>
              <a:t>naar</a:t>
            </a:r>
            <a:r>
              <a:rPr lang="en-US" sz="2800" b="1">
                <a:latin typeface="Aptos"/>
              </a:rPr>
              <a:t> </a:t>
            </a:r>
            <a:r>
              <a:rPr lang="en-US" sz="2800" b="1" err="1">
                <a:latin typeface="Aptos"/>
              </a:rPr>
              <a:t>werk</a:t>
            </a:r>
            <a:r>
              <a:rPr lang="en-US" sz="2800" b="1">
                <a:latin typeface="Aptos"/>
              </a:rPr>
              <a:t>: </a:t>
            </a:r>
            <a:endParaRPr lang="en-US" b="1"/>
          </a:p>
        </p:txBody>
      </p:sp>
      <p:pic>
        <p:nvPicPr>
          <p:cNvPr id="3" name="Picture 2">
            <a:extLst>
              <a:ext uri="{FF2B5EF4-FFF2-40B4-BE49-F238E27FC236}">
                <a16:creationId xmlns:a16="http://schemas.microsoft.com/office/drawing/2014/main" id="{1AE9DDB4-9A81-A583-B003-071DF0CCE539}"/>
              </a:ext>
            </a:extLst>
          </p:cNvPr>
          <p:cNvPicPr>
            <a:picLocks noChangeAspect="1"/>
          </p:cNvPicPr>
          <p:nvPr/>
        </p:nvPicPr>
        <p:blipFill>
          <a:blip r:embed="rId3"/>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926899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D26D5F-9754-0568-095F-191A59F4F9C5}"/>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3E655CA4-BCA8-B26D-3EED-B43D27B9097B}"/>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74A0649B-3F3C-114B-AD6D-A04C799111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471529"/>
            <a:ext cx="1405527" cy="1405527"/>
          </a:xfrm>
          <a:prstGeom prst="rect">
            <a:avLst/>
          </a:prstGeom>
        </p:spPr>
      </p:pic>
      <p:sp>
        <p:nvSpPr>
          <p:cNvPr id="14" name="Ellipse 13">
            <a:extLst>
              <a:ext uri="{FF2B5EF4-FFF2-40B4-BE49-F238E27FC236}">
                <a16:creationId xmlns:a16="http://schemas.microsoft.com/office/drawing/2014/main" id="{130BB09E-CE01-3901-947C-5B25C0D23A0A}"/>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7C7EE6C9-63B9-5868-F92E-63FD7BBEC6A2}"/>
              </a:ext>
            </a:extLst>
          </p:cNvPr>
          <p:cNvSpPr/>
          <p:nvPr/>
        </p:nvSpPr>
        <p:spPr>
          <a:xfrm>
            <a:off x="1800961"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6A87087C-3FFC-9337-AC90-C91C66B2FCEE}"/>
              </a:ext>
            </a:extLst>
          </p:cNvPr>
          <p:cNvSpPr/>
          <p:nvPr/>
        </p:nvSpPr>
        <p:spPr>
          <a:xfrm>
            <a:off x="3049543" y="397764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757FCFD1-5CF4-283E-0826-A1A564AE11E0}"/>
              </a:ext>
            </a:extLst>
          </p:cNvPr>
          <p:cNvSpPr/>
          <p:nvPr/>
        </p:nvSpPr>
        <p:spPr>
          <a:xfrm>
            <a:off x="432234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F8F5D0E7-0AB4-D578-6C78-13EE8942A796}"/>
              </a:ext>
            </a:extLst>
          </p:cNvPr>
          <p:cNvSpPr/>
          <p:nvPr/>
        </p:nvSpPr>
        <p:spPr>
          <a:xfrm>
            <a:off x="562758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9AD64C1A-E899-701B-9600-AEDAF8058252}"/>
              </a:ext>
            </a:extLst>
          </p:cNvPr>
          <p:cNvSpPr/>
          <p:nvPr/>
        </p:nvSpPr>
        <p:spPr>
          <a:xfrm>
            <a:off x="7086600"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D94DC6AF-B5B7-6E60-BB57-6F47228F9EF9}"/>
              </a:ext>
            </a:extLst>
          </p:cNvPr>
          <p:cNvSpPr/>
          <p:nvPr/>
        </p:nvSpPr>
        <p:spPr>
          <a:xfrm>
            <a:off x="9881616"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1F56C5BF-0D18-C12A-8167-DE455D50F74B}"/>
              </a:ext>
            </a:extLst>
          </p:cNvPr>
          <p:cNvSpPr/>
          <p:nvPr/>
        </p:nvSpPr>
        <p:spPr>
          <a:xfrm>
            <a:off x="1117230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C3EAF392-ECA4-D73B-9787-B4178D08A023}"/>
              </a:ext>
            </a:extLst>
          </p:cNvPr>
          <p:cNvSpPr/>
          <p:nvPr/>
        </p:nvSpPr>
        <p:spPr>
          <a:xfrm>
            <a:off x="842467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Image 2" descr="Une image contenant clipart, dessin humoristique, Dessin animé&#10;&#10;Le contenu généré par l’IA peut être incorrect.">
            <a:extLst>
              <a:ext uri="{FF2B5EF4-FFF2-40B4-BE49-F238E27FC236}">
                <a16:creationId xmlns:a16="http://schemas.microsoft.com/office/drawing/2014/main" id="{16870BF2-6380-2BE9-3762-6615F3F971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069" y="2180968"/>
            <a:ext cx="1453647" cy="1453647"/>
          </a:xfrm>
          <a:prstGeom prst="rect">
            <a:avLst/>
          </a:prstGeom>
        </p:spPr>
      </p:pic>
      <p:pic>
        <p:nvPicPr>
          <p:cNvPr id="1032" name="Picture 8" descr="Vdab - Vdab Gif Clipart - Large Size Png Image - PikPng">
            <a:extLst>
              <a:ext uri="{FF2B5EF4-FFF2-40B4-BE49-F238E27FC236}">
                <a16:creationId xmlns:a16="http://schemas.microsoft.com/office/drawing/2014/main" id="{5C9C2F6E-62EB-9695-EEE8-1AFD0610BCC7}"/>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43578" y="4439372"/>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ortes déc'ouvertes Carrefour des Métiers de Verviers - Cité des ...">
            <a:extLst>
              <a:ext uri="{FF2B5EF4-FFF2-40B4-BE49-F238E27FC236}">
                <a16:creationId xmlns:a16="http://schemas.microsoft.com/office/drawing/2014/main" id="{7600C554-916C-0059-0035-9DA7C9B0327D}"/>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69061" y="5193601"/>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ctiris Coordination Platform | IOM Belgium and Luxembourg">
            <a:extLst>
              <a:ext uri="{FF2B5EF4-FFF2-40B4-BE49-F238E27FC236}">
                <a16:creationId xmlns:a16="http://schemas.microsoft.com/office/drawing/2014/main" id="{E9446E82-DBAF-46EC-F5BE-67DE55447ECE}"/>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43578" y="5681705"/>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Badge Tick1 contour">
            <a:extLst>
              <a:ext uri="{FF2B5EF4-FFF2-40B4-BE49-F238E27FC236}">
                <a16:creationId xmlns:a16="http://schemas.microsoft.com/office/drawing/2014/main" id="{86662A5D-B852-6C14-92CC-D1E398C84D0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64160" y="4385807"/>
            <a:ext cx="629920" cy="619760"/>
          </a:xfrm>
          <a:prstGeom prst="rect">
            <a:avLst/>
          </a:prstGeom>
        </p:spPr>
      </p:pic>
      <p:pic>
        <p:nvPicPr>
          <p:cNvPr id="6" name="Picture 5">
            <a:extLst>
              <a:ext uri="{FF2B5EF4-FFF2-40B4-BE49-F238E27FC236}">
                <a16:creationId xmlns:a16="http://schemas.microsoft.com/office/drawing/2014/main" id="{D11A6C08-4D67-3C67-8C9D-DBDD69A296D5}"/>
              </a:ext>
            </a:extLst>
          </p:cNvPr>
          <p:cNvPicPr>
            <a:picLocks noChangeAspect="1"/>
          </p:cNvPicPr>
          <p:nvPr/>
        </p:nvPicPr>
        <p:blipFill>
          <a:blip r:embed="rId9"/>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62989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36"/>
                                        </p:tgtEl>
                                        <p:attrNameLst>
                                          <p:attrName>style.visibility</p:attrName>
                                        </p:attrNameLst>
                                      </p:cBhvr>
                                      <p:to>
                                        <p:strVal val="visible"/>
                                      </p:to>
                                    </p:set>
                                  </p:childTnLst>
                                </p:cTn>
                              </p:par>
                              <p:par>
                                <p:cTn id="11" presetID="21" presetClass="emph" presetSubtype="0" fill="hold" grpId="0" nodeType="withEffect">
                                  <p:stCondLst>
                                    <p:cond delay="0"/>
                                  </p:stCondLst>
                                  <p:childTnLst>
                                    <p:animClr clrSpc="hsl" dir="cw">
                                      <p:cBhvr override="childStyle">
                                        <p:cTn id="12" dur="500" fill="hold"/>
                                        <p:tgtEl>
                                          <p:spTgt spid="16"/>
                                        </p:tgtEl>
                                        <p:attrNameLst>
                                          <p:attrName>style.color</p:attrName>
                                        </p:attrNameLst>
                                      </p:cBhvr>
                                      <p:by>
                                        <p:hsl h="7200000" s="0" l="0"/>
                                      </p:by>
                                    </p:animClr>
                                    <p:animClr clrSpc="hsl" dir="cw">
                                      <p:cBhvr>
                                        <p:cTn id="13" dur="500" fill="hold"/>
                                        <p:tgtEl>
                                          <p:spTgt spid="16"/>
                                        </p:tgtEl>
                                        <p:attrNameLst>
                                          <p:attrName>fillcolor</p:attrName>
                                        </p:attrNameLst>
                                      </p:cBhvr>
                                      <p:by>
                                        <p:hsl h="7200000" s="0" l="0"/>
                                      </p:by>
                                    </p:animClr>
                                    <p:animClr clrSpc="hsl" dir="cw">
                                      <p:cBhvr>
                                        <p:cTn id="14" dur="500" fill="hold"/>
                                        <p:tgtEl>
                                          <p:spTgt spid="16"/>
                                        </p:tgtEl>
                                        <p:attrNameLst>
                                          <p:attrName>stroke.color</p:attrName>
                                        </p:attrNameLst>
                                      </p:cBhvr>
                                      <p:by>
                                        <p:hsl h="7200000" s="0" l="0"/>
                                      </p:by>
                                    </p:animClr>
                                    <p:set>
                                      <p:cBhvr>
                                        <p:cTn id="15" dur="500" fill="hold"/>
                                        <p:tgtEl>
                                          <p:spTgt spid="16"/>
                                        </p:tgtEl>
                                        <p:attrNameLst>
                                          <p:attrName>fill.type</p:attrName>
                                        </p:attrNameLst>
                                      </p:cBhvr>
                                      <p:to>
                                        <p:strVal val="solid"/>
                                      </p:to>
                                    </p:set>
                                  </p:childTnLst>
                                </p:cTn>
                              </p:par>
                              <p:par>
                                <p:cTn id="16" presetID="37" presetClass="path" presetSubtype="0" accel="50000" decel="50000" fill="hold" nodeType="withEffect">
                                  <p:stCondLst>
                                    <p:cond delay="0"/>
                                  </p:stCondLst>
                                  <p:childTnLst>
                                    <p:animMotion origin="layout" path="M -8.33333E-7 -3.33333E-6 L 0.02813 -0.10625 C 0.03399 -0.12986 0.04284 -0.14259 0.05208 -0.14259 C 0.06263 -0.14259 0.07109 -0.12986 0.07695 -0.10625 L 0.10534 -3.33333E-6 " pathEditMode="relative" rAng="0" ptsTypes="AAAAA">
                                      <p:cBhvr>
                                        <p:cTn id="17" dur="2000" fill="hold"/>
                                        <p:tgtEl>
                                          <p:spTgt spid="3"/>
                                        </p:tgtEl>
                                        <p:attrNameLst>
                                          <p:attrName>ppt_x</p:attrName>
                                          <p:attrName>ppt_y</p:attrName>
                                        </p:attrNameLst>
                                      </p:cBhvr>
                                      <p:rCtr x="5260" y="-713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F3FE2654-07C5-9C14-4418-24754A1C61AD}"/>
              </a:ext>
            </a:extLst>
          </p:cNvPr>
          <p:cNvSpPr/>
          <p:nvPr/>
        </p:nvSpPr>
        <p:spPr>
          <a:xfrm>
            <a:off x="1101379" y="718073"/>
            <a:ext cx="2932739" cy="5338482"/>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Espace réservé du contenu 4">
            <a:extLst>
              <a:ext uri="{FF2B5EF4-FFF2-40B4-BE49-F238E27FC236}">
                <a16:creationId xmlns:a16="http://schemas.microsoft.com/office/drawing/2014/main" id="{99BF1198-2449-6F28-AD49-A18693C4DACB}"/>
              </a:ext>
            </a:extLst>
          </p:cNvPr>
          <p:cNvPicPr>
            <a:picLocks noGrp="1" noChangeAspect="1"/>
          </p:cNvPicPr>
          <p:nvPr>
            <p:ph idx="1"/>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10000"/>
                    </a14:imgEffect>
                  </a14:imgLayer>
                </a14:imgProps>
              </a:ext>
            </a:extLst>
          </a:blip>
          <a:stretch>
            <a:fillRect/>
          </a:stretch>
        </p:blipFill>
        <p:spPr>
          <a:xfrm>
            <a:off x="392021" y="1253331"/>
            <a:ext cx="4351338" cy="4351338"/>
          </a:xfrm>
          <a:ln>
            <a:noFill/>
          </a:ln>
        </p:spPr>
      </p:pic>
      <p:sp>
        <p:nvSpPr>
          <p:cNvPr id="4" name="Bulle narrative : ronde 3">
            <a:extLst>
              <a:ext uri="{FF2B5EF4-FFF2-40B4-BE49-F238E27FC236}">
                <a16:creationId xmlns:a16="http://schemas.microsoft.com/office/drawing/2014/main" id="{3B62DC5E-8F9C-295C-C614-33C93FBF60C8}"/>
              </a:ext>
            </a:extLst>
          </p:cNvPr>
          <p:cNvSpPr/>
          <p:nvPr/>
        </p:nvSpPr>
        <p:spPr>
          <a:xfrm>
            <a:off x="5289754" y="460762"/>
            <a:ext cx="4921046" cy="3255832"/>
          </a:xfrm>
          <a:prstGeom prst="wedgeEllipseCallout">
            <a:avLst>
              <a:gd name="adj1" fmla="val -68517"/>
              <a:gd name="adj2" fmla="val 12447"/>
            </a:avLst>
          </a:prstGeom>
          <a:ln>
            <a:no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fr-BE" sz="2800" b="1" err="1">
                <a:solidFill>
                  <a:srgbClr val="544F98"/>
                </a:solidFill>
                <a:latin typeface="Aptos Display"/>
              </a:rPr>
              <a:t>Vraag</a:t>
            </a:r>
            <a:r>
              <a:rPr lang="fr-BE" sz="2800" b="1">
                <a:solidFill>
                  <a:srgbClr val="544F98"/>
                </a:solidFill>
                <a:latin typeface="Aptos Display"/>
              </a:rPr>
              <a:t>:</a:t>
            </a:r>
            <a:endParaRPr lang="en-US"/>
          </a:p>
          <a:p>
            <a:pPr algn="ctr"/>
            <a:r>
              <a:rPr lang="fr-BE" sz="2800">
                <a:solidFill>
                  <a:srgbClr val="544F98"/>
                </a:solidFill>
                <a:latin typeface="Aptos Display"/>
              </a:rPr>
              <a:t>Op </a:t>
            </a:r>
            <a:r>
              <a:rPr lang="fr-BE" sz="2800" err="1">
                <a:solidFill>
                  <a:srgbClr val="544F98"/>
                </a:solidFill>
                <a:latin typeface="Aptos Display"/>
              </a:rPr>
              <a:t>welke</a:t>
            </a:r>
            <a:r>
              <a:rPr lang="fr-BE" sz="2800">
                <a:solidFill>
                  <a:srgbClr val="544F98"/>
                </a:solidFill>
                <a:latin typeface="Aptos Display"/>
              </a:rPr>
              <a:t> </a:t>
            </a:r>
            <a:r>
              <a:rPr lang="fr-BE" sz="2800" err="1">
                <a:solidFill>
                  <a:srgbClr val="544F98"/>
                </a:solidFill>
                <a:latin typeface="Aptos Display"/>
              </a:rPr>
              <a:t>manieren</a:t>
            </a:r>
            <a:r>
              <a:rPr lang="fr-BE" sz="2800">
                <a:solidFill>
                  <a:srgbClr val="544F98"/>
                </a:solidFill>
                <a:latin typeface="Aptos Display"/>
              </a:rPr>
              <a:t> kan Malika </a:t>
            </a:r>
            <a:r>
              <a:rPr lang="fr-BE" sz="2800" err="1">
                <a:solidFill>
                  <a:srgbClr val="544F98"/>
                </a:solidFill>
                <a:latin typeface="Aptos Display"/>
              </a:rPr>
              <a:t>een</a:t>
            </a:r>
            <a:r>
              <a:rPr lang="fr-BE" sz="2800">
                <a:solidFill>
                  <a:srgbClr val="544F98"/>
                </a:solidFill>
                <a:latin typeface="Aptos Display"/>
              </a:rPr>
              <a:t> job </a:t>
            </a:r>
            <a:r>
              <a:rPr lang="fr-BE" sz="2800" err="1">
                <a:solidFill>
                  <a:srgbClr val="544F98"/>
                </a:solidFill>
                <a:latin typeface="Aptos Display"/>
              </a:rPr>
              <a:t>als</a:t>
            </a:r>
            <a:r>
              <a:rPr lang="fr-BE" sz="2800">
                <a:solidFill>
                  <a:srgbClr val="544F98"/>
                </a:solidFill>
                <a:latin typeface="Aptos Display"/>
              </a:rPr>
              <a:t> </a:t>
            </a:r>
            <a:r>
              <a:rPr lang="fr-BE" sz="2800" err="1">
                <a:solidFill>
                  <a:srgbClr val="544F98"/>
                </a:solidFill>
                <a:latin typeface="Aptos Display"/>
              </a:rPr>
              <a:t>kassierster</a:t>
            </a:r>
            <a:r>
              <a:rPr lang="fr-BE" sz="2800">
                <a:solidFill>
                  <a:srgbClr val="544F98"/>
                </a:solidFill>
                <a:latin typeface="Aptos Display"/>
              </a:rPr>
              <a:t> </a:t>
            </a:r>
            <a:r>
              <a:rPr lang="fr-BE" sz="2800" err="1">
                <a:solidFill>
                  <a:srgbClr val="544F98"/>
                </a:solidFill>
                <a:latin typeface="Aptos Display"/>
              </a:rPr>
              <a:t>zoeken</a:t>
            </a:r>
            <a:r>
              <a:rPr lang="fr-BE" sz="2800">
                <a:solidFill>
                  <a:srgbClr val="544F98"/>
                </a:solidFill>
                <a:latin typeface="Aptos Display"/>
              </a:rPr>
              <a:t>?  </a:t>
            </a:r>
          </a:p>
        </p:txBody>
      </p:sp>
      <p:pic>
        <p:nvPicPr>
          <p:cNvPr id="4098" name="Picture 2" descr="Clip Art Transparent Library Jobs Job Announcement - Find A Job Cartoon ...">
            <a:extLst>
              <a:ext uri="{FF2B5EF4-FFF2-40B4-BE49-F238E27FC236}">
                <a16:creationId xmlns:a16="http://schemas.microsoft.com/office/drawing/2014/main" id="{E2C56E2D-8231-E661-F33C-13D676B45A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6086" y="3938003"/>
            <a:ext cx="3134956" cy="24592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90F9988-ED20-BED4-D029-98627A8A56E1}"/>
              </a:ext>
            </a:extLst>
          </p:cNvPr>
          <p:cNvPicPr>
            <a:picLocks noChangeAspect="1"/>
          </p:cNvPicPr>
          <p:nvPr/>
        </p:nvPicPr>
        <p:blipFill>
          <a:blip r:embed="rId6"/>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693224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32D73882-3C76-8884-8606-05A1BE12E14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3DDEEC2-9140-E46E-A7AD-1971B1830E20}"/>
              </a:ext>
            </a:extLst>
          </p:cNvPr>
          <p:cNvSpPr/>
          <p:nvPr/>
        </p:nvSpPr>
        <p:spPr>
          <a:xfrm>
            <a:off x="579603" y="839604"/>
            <a:ext cx="2932739" cy="5338482"/>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 coins arrondis 9">
            <a:extLst>
              <a:ext uri="{FF2B5EF4-FFF2-40B4-BE49-F238E27FC236}">
                <a16:creationId xmlns:a16="http://schemas.microsoft.com/office/drawing/2014/main" id="{CA78B686-B286-6655-AEAF-1B3032E06AA3}"/>
              </a:ext>
            </a:extLst>
          </p:cNvPr>
          <p:cNvSpPr/>
          <p:nvPr/>
        </p:nvSpPr>
        <p:spPr>
          <a:xfrm>
            <a:off x="3915784" y="838654"/>
            <a:ext cx="8123816" cy="543177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4338" name="Picture 2" descr="Businessman, creative, idea icon - Download on Iconfinder">
            <a:extLst>
              <a:ext uri="{FF2B5EF4-FFF2-40B4-BE49-F238E27FC236}">
                <a16:creationId xmlns:a16="http://schemas.microsoft.com/office/drawing/2014/main" id="{9DDD25D3-E09A-6A4E-1F16-1F1B88FBCB0E}"/>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87" y="1670520"/>
            <a:ext cx="3676650" cy="3676650"/>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Computer Research Icon">
            <a:extLst>
              <a:ext uri="{FF2B5EF4-FFF2-40B4-BE49-F238E27FC236}">
                <a16:creationId xmlns:a16="http://schemas.microsoft.com/office/drawing/2014/main" id="{48BA9232-B317-B3FF-9C31-7CA00B94561F}"/>
              </a:ext>
            </a:extLst>
          </p:cNvPr>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89929" y="1026658"/>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4DB3E0B2-591C-5DFA-FECF-3131C0DDC43E}"/>
              </a:ext>
            </a:extLst>
          </p:cNvPr>
          <p:cNvPicPr>
            <a:picLocks noChangeAspect="1"/>
          </p:cNvPicPr>
          <p:nvPr/>
        </p:nvPicPr>
        <p:blipFill>
          <a:blip r:embed="rId5">
            <a:duotone>
              <a:schemeClr val="accent1">
                <a:shade val="45000"/>
                <a:satMod val="135000"/>
              </a:schemeClr>
              <a:prstClr val="white"/>
            </a:duotone>
          </a:blip>
          <a:stretch>
            <a:fillRect/>
          </a:stretch>
        </p:blipFill>
        <p:spPr>
          <a:xfrm>
            <a:off x="9556069" y="1359942"/>
            <a:ext cx="1571625" cy="1571625"/>
          </a:xfrm>
          <a:prstGeom prst="rect">
            <a:avLst/>
          </a:prstGeom>
        </p:spPr>
      </p:pic>
      <p:pic>
        <p:nvPicPr>
          <p:cNvPr id="7" name="Picture 8" descr="Vdab - Vdab Gif Clipart - Large Size Png Image - PikPng">
            <a:extLst>
              <a:ext uri="{FF2B5EF4-FFF2-40B4-BE49-F238E27FC236}">
                <a16:creationId xmlns:a16="http://schemas.microsoft.com/office/drawing/2014/main" id="{376A25E0-5D15-C40E-A089-31C06AF9E4D1}"/>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509947" y="3769995"/>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ortes déc'ouvertes Carrefour des Métiers de Verviers - Cité des ...">
            <a:extLst>
              <a:ext uri="{FF2B5EF4-FFF2-40B4-BE49-F238E27FC236}">
                <a16:creationId xmlns:a16="http://schemas.microsoft.com/office/drawing/2014/main" id="{AABC0A09-7E5A-E2B4-4503-701A0E7595ED}"/>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35430" y="4524224"/>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Actiris Coordination Platform | IOM Belgium and Luxembourg">
            <a:extLst>
              <a:ext uri="{FF2B5EF4-FFF2-40B4-BE49-F238E27FC236}">
                <a16:creationId xmlns:a16="http://schemas.microsoft.com/office/drawing/2014/main" id="{718F6112-8E2C-CD69-FA88-5A347AC90254}"/>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509947" y="5012328"/>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FB58D5F9-8970-5B64-295C-925DC0B505E1}"/>
              </a:ext>
            </a:extLst>
          </p:cNvPr>
          <p:cNvPicPr>
            <a:picLocks noChangeAspect="1"/>
          </p:cNvPicPr>
          <p:nvPr/>
        </p:nvPicPr>
        <p:blipFill>
          <a:blip r:embed="rId9">
            <a:duotone>
              <a:schemeClr val="accent1">
                <a:shade val="45000"/>
                <a:satMod val="135000"/>
              </a:schemeClr>
              <a:prstClr val="white"/>
            </a:duotone>
          </a:blip>
          <a:stretch>
            <a:fillRect/>
          </a:stretch>
        </p:blipFill>
        <p:spPr>
          <a:xfrm>
            <a:off x="4886750" y="3968115"/>
            <a:ext cx="1508760" cy="1508760"/>
          </a:xfrm>
          <a:prstGeom prst="rect">
            <a:avLst/>
          </a:prstGeom>
        </p:spPr>
      </p:pic>
      <p:pic>
        <p:nvPicPr>
          <p:cNvPr id="4" name="Picture 16" descr="Free Store Front Clipart">
            <a:extLst>
              <a:ext uri="{FF2B5EF4-FFF2-40B4-BE49-F238E27FC236}">
                <a16:creationId xmlns:a16="http://schemas.microsoft.com/office/drawing/2014/main" id="{41294450-7224-A92F-F299-1D3B2FF7C4AF}"/>
              </a:ext>
            </a:extLst>
          </p:cNvPr>
          <p:cNvPicPr>
            <a:picLocks noChangeAspect="1" noChangeArrowheads="1"/>
          </p:cNvPicPr>
          <p:nvPr/>
        </p:nvPicPr>
        <p:blipFill>
          <a:blip r:embed="rId10">
            <a:duotone>
              <a:prstClr val="black"/>
              <a:schemeClr val="accent1">
                <a:tint val="45000"/>
                <a:satMod val="400000"/>
              </a:schemeClr>
            </a:duotone>
            <a:extLst>
              <a:ext uri="{BEBA8EAE-BF5A-486C-A8C5-ECC9F3942E4B}">
                <a14:imgProps xmlns:a14="http://schemas.microsoft.com/office/drawing/2010/main">
                  <a14:imgLayer r:embed="rId11">
                    <a14:imgEffect>
                      <a14:brightnessContrast contrast="-3000"/>
                    </a14:imgEffect>
                  </a14:imgLayer>
                </a14:imgProps>
              </a:ext>
              <a:ext uri="{28A0092B-C50C-407E-A947-70E740481C1C}">
                <a14:useLocalDpi xmlns:a14="http://schemas.microsoft.com/office/drawing/2010/main" val="0"/>
              </a:ext>
            </a:extLst>
          </a:blip>
          <a:srcRect/>
          <a:stretch>
            <a:fillRect/>
          </a:stretch>
        </p:blipFill>
        <p:spPr bwMode="auto">
          <a:xfrm>
            <a:off x="7014057" y="2668587"/>
            <a:ext cx="1921173" cy="142406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320A3A2-51E9-1668-E56D-91B435069031}"/>
              </a:ext>
            </a:extLst>
          </p:cNvPr>
          <p:cNvSpPr/>
          <p:nvPr/>
        </p:nvSpPr>
        <p:spPr>
          <a:xfrm>
            <a:off x="7593900" y="2723449"/>
            <a:ext cx="763093" cy="134581"/>
          </a:xfrm>
          <a:prstGeom prst="rect">
            <a:avLst/>
          </a:prstGeom>
          <a:solidFill>
            <a:srgbClr val="7A90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050"/>
              <a:t>INTERIM</a:t>
            </a:r>
            <a:endParaRPr lang="fr-BE"/>
          </a:p>
        </p:txBody>
      </p:sp>
      <p:pic>
        <p:nvPicPr>
          <p:cNvPr id="11" name="Picture 10">
            <a:extLst>
              <a:ext uri="{FF2B5EF4-FFF2-40B4-BE49-F238E27FC236}">
                <a16:creationId xmlns:a16="http://schemas.microsoft.com/office/drawing/2014/main" id="{B0C5E7DD-E779-B654-1451-1E712D7F7329}"/>
              </a:ext>
            </a:extLst>
          </p:cNvPr>
          <p:cNvPicPr>
            <a:picLocks noChangeAspect="1"/>
          </p:cNvPicPr>
          <p:nvPr/>
        </p:nvPicPr>
        <p:blipFill>
          <a:blip r:embed="rId12"/>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22131336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3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 coins arrondis 34">
            <a:extLst>
              <a:ext uri="{FF2B5EF4-FFF2-40B4-BE49-F238E27FC236}">
                <a16:creationId xmlns:a16="http://schemas.microsoft.com/office/drawing/2014/main" id="{D5C24CCF-122F-A2B0-D508-989324D49C40}"/>
              </a:ext>
            </a:extLst>
          </p:cNvPr>
          <p:cNvSpPr/>
          <p:nvPr/>
        </p:nvSpPr>
        <p:spPr>
          <a:xfrm>
            <a:off x="1702111" y="1523214"/>
            <a:ext cx="3276600" cy="1566737"/>
          </a:xfrm>
          <a:prstGeom prst="roundRect">
            <a:avLst/>
          </a:prstGeom>
          <a:solidFill>
            <a:srgbClr val="D8D8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Ellipse 5">
            <a:extLst>
              <a:ext uri="{FF2B5EF4-FFF2-40B4-BE49-F238E27FC236}">
                <a16:creationId xmlns:a16="http://schemas.microsoft.com/office/drawing/2014/main" id="{757A2737-0D85-1574-9D2B-CCD6AD3492A3}"/>
              </a:ext>
            </a:extLst>
          </p:cNvPr>
          <p:cNvSpPr/>
          <p:nvPr/>
        </p:nvSpPr>
        <p:spPr>
          <a:xfrm>
            <a:off x="8589835" y="3313031"/>
            <a:ext cx="3377184" cy="3500774"/>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 name="Ellipse 4">
            <a:extLst>
              <a:ext uri="{FF2B5EF4-FFF2-40B4-BE49-F238E27FC236}">
                <a16:creationId xmlns:a16="http://schemas.microsoft.com/office/drawing/2014/main" id="{BB5057DB-6F2B-C77B-1559-1179B194529E}"/>
              </a:ext>
            </a:extLst>
          </p:cNvPr>
          <p:cNvSpPr/>
          <p:nvPr/>
        </p:nvSpPr>
        <p:spPr>
          <a:xfrm>
            <a:off x="4407407" y="3313031"/>
            <a:ext cx="3377184" cy="3500774"/>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Ellipse 3">
            <a:extLst>
              <a:ext uri="{FF2B5EF4-FFF2-40B4-BE49-F238E27FC236}">
                <a16:creationId xmlns:a16="http://schemas.microsoft.com/office/drawing/2014/main" id="{1691373F-4630-FE3A-0C51-92A08333A4A3}"/>
              </a:ext>
            </a:extLst>
          </p:cNvPr>
          <p:cNvSpPr/>
          <p:nvPr/>
        </p:nvSpPr>
        <p:spPr>
          <a:xfrm>
            <a:off x="234124" y="3313031"/>
            <a:ext cx="3377184" cy="3500774"/>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Titre 1">
            <a:extLst>
              <a:ext uri="{FF2B5EF4-FFF2-40B4-BE49-F238E27FC236}">
                <a16:creationId xmlns:a16="http://schemas.microsoft.com/office/drawing/2014/main" id="{029AF6F5-BB47-AA2D-FA40-381D3ED302BB}"/>
              </a:ext>
            </a:extLst>
          </p:cNvPr>
          <p:cNvSpPr>
            <a:spLocks noGrp="1"/>
          </p:cNvSpPr>
          <p:nvPr>
            <p:ph type="title"/>
          </p:nvPr>
        </p:nvSpPr>
        <p:spPr>
          <a:xfrm>
            <a:off x="4803816" y="1824"/>
            <a:ext cx="2387600" cy="1325563"/>
          </a:xfrm>
        </p:spPr>
        <p:txBody>
          <a:bodyPr>
            <a:normAutofit fontScale="90000"/>
          </a:bodyPr>
          <a:lstStyle/>
          <a:p>
            <a:r>
              <a:rPr lang="fr-BE" sz="6000" b="1" err="1">
                <a:solidFill>
                  <a:srgbClr val="544F98"/>
                </a:solidFill>
              </a:rPr>
              <a:t>Interim</a:t>
            </a:r>
            <a:endParaRPr lang="fr-BE" sz="6000" b="1">
              <a:solidFill>
                <a:srgbClr val="544F98"/>
              </a:solidFill>
            </a:endParaRPr>
          </a:p>
        </p:txBody>
      </p:sp>
      <p:pic>
        <p:nvPicPr>
          <p:cNvPr id="2060" name="Picture 12" descr="Lipstick, ceo, boss, female, woman, power icon - Download on Iconfinder">
            <a:extLst>
              <a:ext uri="{FF2B5EF4-FFF2-40B4-BE49-F238E27FC236}">
                <a16:creationId xmlns:a16="http://schemas.microsoft.com/office/drawing/2014/main" id="{4121829D-C757-86AA-8926-D00723FA54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6152" y="3207256"/>
            <a:ext cx="3006710" cy="300671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Construction Worker Mixing Cement Illustration - Free Download Services ...">
            <a:extLst>
              <a:ext uri="{FF2B5EF4-FFF2-40B4-BE49-F238E27FC236}">
                <a16:creationId xmlns:a16="http://schemas.microsoft.com/office/drawing/2014/main" id="{D610A4A9-DB4D-40C6-F4CC-6559B69588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31" y="3128675"/>
            <a:ext cx="3710368" cy="371036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64" name="Picture 16" descr="Free Store Front Clipart">
            <a:extLst>
              <a:ext uri="{FF2B5EF4-FFF2-40B4-BE49-F238E27FC236}">
                <a16:creationId xmlns:a16="http://schemas.microsoft.com/office/drawing/2014/main" id="{878485EB-ECA4-9BAB-6609-C06ACA0ECF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7932" y="3855790"/>
            <a:ext cx="2876133" cy="213193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ACB77C2E-5F32-6EF2-4E0F-522686A9CD4B}"/>
              </a:ext>
            </a:extLst>
          </p:cNvPr>
          <p:cNvSpPr/>
          <p:nvPr/>
        </p:nvSpPr>
        <p:spPr>
          <a:xfrm>
            <a:off x="3611308" y="4921755"/>
            <a:ext cx="805244" cy="63249"/>
          </a:xfrm>
          <a:prstGeom prst="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Rectangle 7">
            <a:extLst>
              <a:ext uri="{FF2B5EF4-FFF2-40B4-BE49-F238E27FC236}">
                <a16:creationId xmlns:a16="http://schemas.microsoft.com/office/drawing/2014/main" id="{3D3E4120-0013-828A-9913-C5AEFDD65DB4}"/>
              </a:ext>
            </a:extLst>
          </p:cNvPr>
          <p:cNvSpPr/>
          <p:nvPr/>
        </p:nvSpPr>
        <p:spPr>
          <a:xfrm>
            <a:off x="7793736" y="4952235"/>
            <a:ext cx="805244" cy="63249"/>
          </a:xfrm>
          <a:prstGeom prst="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Rectangle 8">
            <a:extLst>
              <a:ext uri="{FF2B5EF4-FFF2-40B4-BE49-F238E27FC236}">
                <a16:creationId xmlns:a16="http://schemas.microsoft.com/office/drawing/2014/main" id="{C1300FA8-848B-E158-1435-A17C938DE00D}"/>
              </a:ext>
            </a:extLst>
          </p:cNvPr>
          <p:cNvSpPr/>
          <p:nvPr/>
        </p:nvSpPr>
        <p:spPr>
          <a:xfrm>
            <a:off x="5540644" y="3924300"/>
            <a:ext cx="1263112" cy="201478"/>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a:t>INTERIM</a:t>
            </a:r>
          </a:p>
        </p:txBody>
      </p:sp>
      <p:pic>
        <p:nvPicPr>
          <p:cNvPr id="33" name="Graphique 32" descr="Retour contour">
            <a:extLst>
              <a:ext uri="{FF2B5EF4-FFF2-40B4-BE49-F238E27FC236}">
                <a16:creationId xmlns:a16="http://schemas.microsoft.com/office/drawing/2014/main" id="{860755F5-F009-14FE-45DD-14426B65546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771704">
            <a:off x="4892161" y="2217390"/>
            <a:ext cx="1143359" cy="922625"/>
          </a:xfrm>
          <a:prstGeom prst="rect">
            <a:avLst/>
          </a:prstGeom>
        </p:spPr>
      </p:pic>
      <p:pic>
        <p:nvPicPr>
          <p:cNvPr id="2066" name="Picture 18" descr="illustration money euro 53756913 PNG">
            <a:extLst>
              <a:ext uri="{FF2B5EF4-FFF2-40B4-BE49-F238E27FC236}">
                <a16:creationId xmlns:a16="http://schemas.microsoft.com/office/drawing/2014/main" id="{1F3DDE0A-5D00-B3B1-5C9D-1211358101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6782" y="1854836"/>
            <a:ext cx="1105119" cy="1065888"/>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signature du contrat. poignée de main sur le fond d'un contrat signé ...">
            <a:extLst>
              <a:ext uri="{FF2B5EF4-FFF2-40B4-BE49-F238E27FC236}">
                <a16:creationId xmlns:a16="http://schemas.microsoft.com/office/drawing/2014/main" id="{9A391BB9-4B42-BE64-FB99-A88CA6E11B8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82761" y="1715810"/>
            <a:ext cx="1327150" cy="1154276"/>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 coins arrondis 35">
            <a:extLst>
              <a:ext uri="{FF2B5EF4-FFF2-40B4-BE49-F238E27FC236}">
                <a16:creationId xmlns:a16="http://schemas.microsoft.com/office/drawing/2014/main" id="{8DE4E7B4-DCAB-9D08-59F3-2F30BD143DC6}"/>
              </a:ext>
            </a:extLst>
          </p:cNvPr>
          <p:cNvSpPr/>
          <p:nvPr/>
        </p:nvSpPr>
        <p:spPr>
          <a:xfrm>
            <a:off x="6015768" y="1561938"/>
            <a:ext cx="3276600" cy="1566737"/>
          </a:xfrm>
          <a:prstGeom prst="roundRect">
            <a:avLst/>
          </a:prstGeom>
          <a:solidFill>
            <a:srgbClr val="D8D8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072" name="Picture 24" descr="Construction Illustrations - Free Download in SVG, PNG">
            <a:extLst>
              <a:ext uri="{FF2B5EF4-FFF2-40B4-BE49-F238E27FC236}">
                <a16:creationId xmlns:a16="http://schemas.microsoft.com/office/drawing/2014/main" id="{234F2FFE-3E1A-A34F-89F6-03C5365B72C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17490" y="1550598"/>
            <a:ext cx="2218662" cy="1479108"/>
          </a:xfrm>
          <a:prstGeom prst="rect">
            <a:avLst/>
          </a:prstGeom>
          <a:noFill/>
          <a:extLst>
            <a:ext uri="{909E8E84-426E-40DD-AFC4-6F175D3DCCD1}">
              <a14:hiddenFill xmlns:a14="http://schemas.microsoft.com/office/drawing/2010/main">
                <a:solidFill>
                  <a:srgbClr val="FFFFFF"/>
                </a:solidFill>
              </a14:hiddenFill>
            </a:ext>
          </a:extLst>
        </p:spPr>
      </p:pic>
      <p:pic>
        <p:nvPicPr>
          <p:cNvPr id="38" name="Graphique 37" descr="Retour contour">
            <a:extLst>
              <a:ext uri="{FF2B5EF4-FFF2-40B4-BE49-F238E27FC236}">
                <a16:creationId xmlns:a16="http://schemas.microsoft.com/office/drawing/2014/main" id="{0C5763E0-C494-9B01-BDF8-1C3000819F5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3296691">
            <a:off x="9340452" y="2175280"/>
            <a:ext cx="1532981" cy="864273"/>
          </a:xfrm>
          <a:prstGeom prst="rect">
            <a:avLst/>
          </a:prstGeom>
        </p:spPr>
      </p:pic>
      <p:pic>
        <p:nvPicPr>
          <p:cNvPr id="39" name="Graphique 38" descr="Retour contour">
            <a:extLst>
              <a:ext uri="{FF2B5EF4-FFF2-40B4-BE49-F238E27FC236}">
                <a16:creationId xmlns:a16="http://schemas.microsoft.com/office/drawing/2014/main" id="{81C3FF44-A567-7CD4-BF87-9C87E34C7F5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454336" y="2628919"/>
            <a:ext cx="3707231" cy="914400"/>
          </a:xfrm>
          <a:prstGeom prst="rect">
            <a:avLst/>
          </a:prstGeom>
        </p:spPr>
      </p:pic>
      <p:pic>
        <p:nvPicPr>
          <p:cNvPr id="40" name="Graphique 39" descr="Retour contour">
            <a:extLst>
              <a:ext uri="{FF2B5EF4-FFF2-40B4-BE49-F238E27FC236}">
                <a16:creationId xmlns:a16="http://schemas.microsoft.com/office/drawing/2014/main" id="{376F7C10-0BC4-1EC7-AE4E-A979632BD11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7785466">
            <a:off x="407172" y="2256996"/>
            <a:ext cx="1143359" cy="922625"/>
          </a:xfrm>
          <a:prstGeom prst="rect">
            <a:avLst/>
          </a:prstGeom>
        </p:spPr>
      </p:pic>
      <p:pic>
        <p:nvPicPr>
          <p:cNvPr id="10" name="Picture 9">
            <a:extLst>
              <a:ext uri="{FF2B5EF4-FFF2-40B4-BE49-F238E27FC236}">
                <a16:creationId xmlns:a16="http://schemas.microsoft.com/office/drawing/2014/main" id="{C7665CB4-6614-9C46-AB7A-0AC621B1B03E}"/>
              </a:ext>
            </a:extLst>
          </p:cNvPr>
          <p:cNvPicPr>
            <a:picLocks noChangeAspect="1"/>
          </p:cNvPicPr>
          <p:nvPr/>
        </p:nvPicPr>
        <p:blipFill>
          <a:blip r:embed="rId11"/>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2673251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064"/>
                                        </p:tgtEl>
                                        <p:attrNameLst>
                                          <p:attrName>style.visibility</p:attrName>
                                        </p:attrNameLst>
                                      </p:cBhvr>
                                      <p:to>
                                        <p:strVal val="visible"/>
                                      </p:to>
                                    </p:set>
                                    <p:anim calcmode="lin" valueType="num">
                                      <p:cBhvr additive="base">
                                        <p:cTn id="19" dur="500" fill="hold"/>
                                        <p:tgtEl>
                                          <p:spTgt spid="2064"/>
                                        </p:tgtEl>
                                        <p:attrNameLst>
                                          <p:attrName>ppt_x</p:attrName>
                                        </p:attrNameLst>
                                      </p:cBhvr>
                                      <p:tavLst>
                                        <p:tav tm="0">
                                          <p:val>
                                            <p:strVal val="#ppt_x"/>
                                          </p:val>
                                        </p:tav>
                                        <p:tav tm="100000">
                                          <p:val>
                                            <p:strVal val="#ppt_x"/>
                                          </p:val>
                                        </p:tav>
                                      </p:tavLst>
                                    </p:anim>
                                    <p:anim calcmode="lin" valueType="num">
                                      <p:cBhvr additive="base">
                                        <p:cTn id="20" dur="500" fill="hold"/>
                                        <p:tgtEl>
                                          <p:spTgt spid="206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7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39"/>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72"/>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36"/>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06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07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5" grpId="0" animBg="1"/>
      <p:bldP spid="7" grpId="0" animBg="1"/>
      <p:bldP spid="8" grpId="0" animBg="1"/>
      <p:bldP spid="9" grpId="0" animBg="1"/>
      <p:bldP spid="36" grpId="0" animBg="1"/>
      <p:bldP spid="36"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llipse 14">
            <a:extLst>
              <a:ext uri="{FF2B5EF4-FFF2-40B4-BE49-F238E27FC236}">
                <a16:creationId xmlns:a16="http://schemas.microsoft.com/office/drawing/2014/main" id="{99F5C7E0-EBC5-A83B-2A8A-7507F7AF3B65}"/>
              </a:ext>
            </a:extLst>
          </p:cNvPr>
          <p:cNvSpPr/>
          <p:nvPr/>
        </p:nvSpPr>
        <p:spPr>
          <a:xfrm>
            <a:off x="9390346" y="2953857"/>
            <a:ext cx="2803357" cy="2773179"/>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4" name="Ellipse 13">
            <a:extLst>
              <a:ext uri="{FF2B5EF4-FFF2-40B4-BE49-F238E27FC236}">
                <a16:creationId xmlns:a16="http://schemas.microsoft.com/office/drawing/2014/main" id="{9C224AAF-8B52-B24A-8D61-F52E943FB163}"/>
              </a:ext>
            </a:extLst>
          </p:cNvPr>
          <p:cNvSpPr/>
          <p:nvPr/>
        </p:nvSpPr>
        <p:spPr>
          <a:xfrm>
            <a:off x="6336647" y="2953857"/>
            <a:ext cx="2794337" cy="2769450"/>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3" name="Ellipse 12">
            <a:extLst>
              <a:ext uri="{FF2B5EF4-FFF2-40B4-BE49-F238E27FC236}">
                <a16:creationId xmlns:a16="http://schemas.microsoft.com/office/drawing/2014/main" id="{5B479DAA-E7C5-C300-DE02-1485F9E4625B}"/>
              </a:ext>
            </a:extLst>
          </p:cNvPr>
          <p:cNvSpPr/>
          <p:nvPr/>
        </p:nvSpPr>
        <p:spPr>
          <a:xfrm>
            <a:off x="3125577" y="2943831"/>
            <a:ext cx="2949712" cy="2721531"/>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Ellipse 11">
            <a:extLst>
              <a:ext uri="{FF2B5EF4-FFF2-40B4-BE49-F238E27FC236}">
                <a16:creationId xmlns:a16="http://schemas.microsoft.com/office/drawing/2014/main" id="{0034555C-8994-4B12-1940-96DC1197E9B0}"/>
              </a:ext>
            </a:extLst>
          </p:cNvPr>
          <p:cNvSpPr/>
          <p:nvPr/>
        </p:nvSpPr>
        <p:spPr>
          <a:xfrm>
            <a:off x="0" y="2943831"/>
            <a:ext cx="2836489" cy="2721531"/>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Picture 16" descr="Free Store Front Clipart">
            <a:extLst>
              <a:ext uri="{FF2B5EF4-FFF2-40B4-BE49-F238E27FC236}">
                <a16:creationId xmlns:a16="http://schemas.microsoft.com/office/drawing/2014/main" id="{DB41608C-CBB5-6B6F-AD81-17D0D8F2EB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4341" y="83380"/>
            <a:ext cx="3413577" cy="253031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C27386F-FF7E-1752-0272-FBA8FAF7D3ED}"/>
              </a:ext>
            </a:extLst>
          </p:cNvPr>
          <p:cNvSpPr/>
          <p:nvPr/>
        </p:nvSpPr>
        <p:spPr>
          <a:xfrm>
            <a:off x="5405497" y="143545"/>
            <a:ext cx="1381006" cy="240530"/>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t>INTERIM</a:t>
            </a:r>
          </a:p>
        </p:txBody>
      </p:sp>
      <p:pic>
        <p:nvPicPr>
          <p:cNvPr id="4098" name="Picture 2" descr="Construction Illustrations - Free Download in SVG, PNG">
            <a:extLst>
              <a:ext uri="{FF2B5EF4-FFF2-40B4-BE49-F238E27FC236}">
                <a16:creationId xmlns:a16="http://schemas.microsoft.com/office/drawing/2014/main" id="{DCC5C8AC-4CD8-6640-6CF7-A3F6CC19BF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46" y="3139191"/>
            <a:ext cx="2950979" cy="1967319"/>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Nettoyage PNG pour téléchargement gratuit">
            <a:extLst>
              <a:ext uri="{FF2B5EF4-FFF2-40B4-BE49-F238E27FC236}">
                <a16:creationId xmlns:a16="http://schemas.microsoft.com/office/drawing/2014/main" id="{DB48167F-7457-6068-9A39-9C0BBF8934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0318" y="3129350"/>
            <a:ext cx="2054612" cy="1995026"/>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Waiter PNGs for Free Download">
            <a:extLst>
              <a:ext uri="{FF2B5EF4-FFF2-40B4-BE49-F238E27FC236}">
                <a16:creationId xmlns:a16="http://schemas.microsoft.com/office/drawing/2014/main" id="{F8022D3B-D9F6-B1B3-C267-1D37A83573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0557" y="3307431"/>
            <a:ext cx="918394" cy="2027320"/>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descr="Évoluer lorsque l'on est déjà aide-soignant | IFSO">
            <a:extLst>
              <a:ext uri="{FF2B5EF4-FFF2-40B4-BE49-F238E27FC236}">
                <a16:creationId xmlns:a16="http://schemas.microsoft.com/office/drawing/2014/main" id="{C2A7F5AD-688A-822F-B1E0-4CCC3EE7B78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15307" y="3288710"/>
            <a:ext cx="2552700" cy="23766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Randstad Logo - LogoDix">
            <a:extLst>
              <a:ext uri="{FF2B5EF4-FFF2-40B4-BE49-F238E27FC236}">
                <a16:creationId xmlns:a16="http://schemas.microsoft.com/office/drawing/2014/main" id="{15735FC5-FEBF-BD6C-2A26-63DC6D2CEF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88294" y="5838187"/>
            <a:ext cx="1450064" cy="76128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Adecco Logo, symbol, meaning, history, PNG, brand">
            <a:extLst>
              <a:ext uri="{FF2B5EF4-FFF2-40B4-BE49-F238E27FC236}">
                <a16:creationId xmlns:a16="http://schemas.microsoft.com/office/drawing/2014/main" id="{F426B28C-8ECD-0B58-00EF-E52CC5362B0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70729" y="5750239"/>
            <a:ext cx="1450064" cy="814936"/>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Manpower logo histoire et signification, evolution, symbole Manpower">
            <a:extLst>
              <a:ext uri="{FF2B5EF4-FFF2-40B4-BE49-F238E27FC236}">
                <a16:creationId xmlns:a16="http://schemas.microsoft.com/office/drawing/2014/main" id="{B4FE5101-0764-12AC-AF67-28CA5A72725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42332" y="5888542"/>
            <a:ext cx="1485063" cy="83534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124" name="Picture 4" descr="Tempo Team logo, Vector Logo of Tempo Team brand free download (eps, ai ...">
            <a:extLst>
              <a:ext uri="{FF2B5EF4-FFF2-40B4-BE49-F238E27FC236}">
                <a16:creationId xmlns:a16="http://schemas.microsoft.com/office/drawing/2014/main" id="{3C7756FC-1393-F7FF-0C87-2F361D216DB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26703" y="5859210"/>
            <a:ext cx="864680" cy="86468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132" name="Picture 12" descr="Jobs &amp; internships at Daoust | Student.be">
            <a:extLst>
              <a:ext uri="{FF2B5EF4-FFF2-40B4-BE49-F238E27FC236}">
                <a16:creationId xmlns:a16="http://schemas.microsoft.com/office/drawing/2014/main" id="{1BB2A6EB-B9A5-97B5-76BF-73B9131D288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01337" y="5928174"/>
            <a:ext cx="1107029" cy="58130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128" name="Picture 8" descr="start-people Download png">
            <a:extLst>
              <a:ext uri="{FF2B5EF4-FFF2-40B4-BE49-F238E27FC236}">
                <a16:creationId xmlns:a16="http://schemas.microsoft.com/office/drawing/2014/main" id="{6970282E-B84A-2FBB-04C7-A035AFFE983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12255" y="5416262"/>
            <a:ext cx="1482890" cy="1482890"/>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Accent.jobs Logo Download png">
            <a:extLst>
              <a:ext uri="{FF2B5EF4-FFF2-40B4-BE49-F238E27FC236}">
                <a16:creationId xmlns:a16="http://schemas.microsoft.com/office/drawing/2014/main" id="{09327749-2D41-D9F5-A900-F116198F679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3731" y="5341034"/>
            <a:ext cx="1516966" cy="15169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9483B3C-FDD7-6986-DEFC-E6001B4A5EED}"/>
              </a:ext>
            </a:extLst>
          </p:cNvPr>
          <p:cNvPicPr>
            <a:picLocks noChangeAspect="1"/>
          </p:cNvPicPr>
          <p:nvPr/>
        </p:nvPicPr>
        <p:blipFill>
          <a:blip r:embed="rId15"/>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87498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10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124"/>
                                        </p:tgtEl>
                                        <p:attrNameLst>
                                          <p:attrName>style.visibility</p:attrName>
                                        </p:attrNameLst>
                                      </p:cBhvr>
                                      <p:to>
                                        <p:strVal val="visible"/>
                                      </p:to>
                                    </p:set>
                                    <p:anim calcmode="lin" valueType="num">
                                      <p:cBhvr additive="base">
                                        <p:cTn id="31" dur="500" fill="hold"/>
                                        <p:tgtEl>
                                          <p:spTgt spid="5124"/>
                                        </p:tgtEl>
                                        <p:attrNameLst>
                                          <p:attrName>ppt_x</p:attrName>
                                        </p:attrNameLst>
                                      </p:cBhvr>
                                      <p:tavLst>
                                        <p:tav tm="0">
                                          <p:val>
                                            <p:strVal val="#ppt_x"/>
                                          </p:val>
                                        </p:tav>
                                        <p:tav tm="100000">
                                          <p:val>
                                            <p:strVal val="#ppt_x"/>
                                          </p:val>
                                        </p:tav>
                                      </p:tavLst>
                                    </p:anim>
                                    <p:anim calcmode="lin" valueType="num">
                                      <p:cBhvr additive="base">
                                        <p:cTn id="32" dur="500" fill="hold"/>
                                        <p:tgtEl>
                                          <p:spTgt spid="512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130"/>
                                        </p:tgtEl>
                                        <p:attrNameLst>
                                          <p:attrName>style.visibility</p:attrName>
                                        </p:attrNameLst>
                                      </p:cBhvr>
                                      <p:to>
                                        <p:strVal val="visible"/>
                                      </p:to>
                                    </p:set>
                                    <p:anim calcmode="lin" valueType="num">
                                      <p:cBhvr additive="base">
                                        <p:cTn id="35" dur="500" fill="hold"/>
                                        <p:tgtEl>
                                          <p:spTgt spid="5130"/>
                                        </p:tgtEl>
                                        <p:attrNameLst>
                                          <p:attrName>ppt_x</p:attrName>
                                        </p:attrNameLst>
                                      </p:cBhvr>
                                      <p:tavLst>
                                        <p:tav tm="0">
                                          <p:val>
                                            <p:strVal val="#ppt_x"/>
                                          </p:val>
                                        </p:tav>
                                        <p:tav tm="100000">
                                          <p:val>
                                            <p:strVal val="#ppt_x"/>
                                          </p:val>
                                        </p:tav>
                                      </p:tavLst>
                                    </p:anim>
                                    <p:anim calcmode="lin" valueType="num">
                                      <p:cBhvr additive="base">
                                        <p:cTn id="36" dur="500" fill="hold"/>
                                        <p:tgtEl>
                                          <p:spTgt spid="5130"/>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5132"/>
                                        </p:tgtEl>
                                        <p:attrNameLst>
                                          <p:attrName>style.visibility</p:attrName>
                                        </p:attrNameLst>
                                      </p:cBhvr>
                                      <p:to>
                                        <p:strVal val="visible"/>
                                      </p:to>
                                    </p:set>
                                    <p:anim calcmode="lin" valueType="num">
                                      <p:cBhvr additive="base">
                                        <p:cTn id="39" dur="500" fill="hold"/>
                                        <p:tgtEl>
                                          <p:spTgt spid="5132"/>
                                        </p:tgtEl>
                                        <p:attrNameLst>
                                          <p:attrName>ppt_x</p:attrName>
                                        </p:attrNameLst>
                                      </p:cBhvr>
                                      <p:tavLst>
                                        <p:tav tm="0">
                                          <p:val>
                                            <p:strVal val="#ppt_x"/>
                                          </p:val>
                                        </p:tav>
                                        <p:tav tm="100000">
                                          <p:val>
                                            <p:strVal val="#ppt_x"/>
                                          </p:val>
                                        </p:tav>
                                      </p:tavLst>
                                    </p:anim>
                                    <p:anim calcmode="lin" valueType="num">
                                      <p:cBhvr additive="base">
                                        <p:cTn id="40" dur="500" fill="hold"/>
                                        <p:tgtEl>
                                          <p:spTgt spid="513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5128"/>
                                        </p:tgtEl>
                                        <p:attrNameLst>
                                          <p:attrName>style.visibility</p:attrName>
                                        </p:attrNameLst>
                                      </p:cBhvr>
                                      <p:to>
                                        <p:strVal val="visible"/>
                                      </p:to>
                                    </p:set>
                                    <p:anim calcmode="lin" valueType="num">
                                      <p:cBhvr additive="base">
                                        <p:cTn id="43" dur="500" fill="hold"/>
                                        <p:tgtEl>
                                          <p:spTgt spid="5128"/>
                                        </p:tgtEl>
                                        <p:attrNameLst>
                                          <p:attrName>ppt_x</p:attrName>
                                        </p:attrNameLst>
                                      </p:cBhvr>
                                      <p:tavLst>
                                        <p:tav tm="0">
                                          <p:val>
                                            <p:strVal val="#ppt_x"/>
                                          </p:val>
                                        </p:tav>
                                        <p:tav tm="100000">
                                          <p:val>
                                            <p:strVal val="#ppt_x"/>
                                          </p:val>
                                        </p:tav>
                                      </p:tavLst>
                                    </p:anim>
                                    <p:anim calcmode="lin" valueType="num">
                                      <p:cBhvr additive="base">
                                        <p:cTn id="44" dur="500" fill="hold"/>
                                        <p:tgtEl>
                                          <p:spTgt spid="5128"/>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ppt_x"/>
                                          </p:val>
                                        </p:tav>
                                        <p:tav tm="100000">
                                          <p:val>
                                            <p:strVal val="#ppt_x"/>
                                          </p:val>
                                        </p:tav>
                                      </p:tavLst>
                                    </p:anim>
                                    <p:anim calcmode="lin" valueType="num">
                                      <p:cBhvr additive="base">
                                        <p:cTn id="48" dur="500" fill="hold"/>
                                        <p:tgtEl>
                                          <p:spTgt spid="16"/>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5126"/>
                                        </p:tgtEl>
                                        <p:attrNameLst>
                                          <p:attrName>style.visibility</p:attrName>
                                        </p:attrNameLst>
                                      </p:cBhvr>
                                      <p:to>
                                        <p:strVal val="visible"/>
                                      </p:to>
                                    </p:set>
                                    <p:anim calcmode="lin" valueType="num">
                                      <p:cBhvr additive="base">
                                        <p:cTn id="51" dur="500" fill="hold"/>
                                        <p:tgtEl>
                                          <p:spTgt spid="5126"/>
                                        </p:tgtEl>
                                        <p:attrNameLst>
                                          <p:attrName>ppt_x</p:attrName>
                                        </p:attrNameLst>
                                      </p:cBhvr>
                                      <p:tavLst>
                                        <p:tav tm="0">
                                          <p:val>
                                            <p:strVal val="#ppt_x"/>
                                          </p:val>
                                        </p:tav>
                                        <p:tav tm="100000">
                                          <p:val>
                                            <p:strVal val="#ppt_x"/>
                                          </p:val>
                                        </p:tav>
                                      </p:tavLst>
                                    </p:anim>
                                    <p:anim calcmode="lin" valueType="num">
                                      <p:cBhvr additive="base">
                                        <p:cTn id="52" dur="500" fill="hold"/>
                                        <p:tgtEl>
                                          <p:spTgt spid="5126"/>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5134"/>
                                        </p:tgtEl>
                                        <p:attrNameLst>
                                          <p:attrName>style.visibility</p:attrName>
                                        </p:attrNameLst>
                                      </p:cBhvr>
                                      <p:to>
                                        <p:strVal val="visible"/>
                                      </p:to>
                                    </p:set>
                                    <p:anim calcmode="lin" valueType="num">
                                      <p:cBhvr additive="base">
                                        <p:cTn id="55" dur="500" fill="hold"/>
                                        <p:tgtEl>
                                          <p:spTgt spid="5134"/>
                                        </p:tgtEl>
                                        <p:attrNameLst>
                                          <p:attrName>ppt_x</p:attrName>
                                        </p:attrNameLst>
                                      </p:cBhvr>
                                      <p:tavLst>
                                        <p:tav tm="0">
                                          <p:val>
                                            <p:strVal val="#ppt_x"/>
                                          </p:val>
                                        </p:tav>
                                        <p:tav tm="100000">
                                          <p:val>
                                            <p:strVal val="#ppt_x"/>
                                          </p:val>
                                        </p:tav>
                                      </p:tavLst>
                                    </p:anim>
                                    <p:anim calcmode="lin" valueType="num">
                                      <p:cBhvr additive="base">
                                        <p:cTn id="56" dur="500" fill="hold"/>
                                        <p:tgtEl>
                                          <p:spTgt spid="5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13"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 coins arrondis 10">
            <a:extLst>
              <a:ext uri="{FF2B5EF4-FFF2-40B4-BE49-F238E27FC236}">
                <a16:creationId xmlns:a16="http://schemas.microsoft.com/office/drawing/2014/main" id="{A5EF71A8-FBA8-B8EA-0D25-9AF99AB53DF1}"/>
              </a:ext>
            </a:extLst>
          </p:cNvPr>
          <p:cNvSpPr/>
          <p:nvPr/>
        </p:nvSpPr>
        <p:spPr>
          <a:xfrm>
            <a:off x="7104215" y="4309908"/>
            <a:ext cx="2242096" cy="2235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 coins arrondis 9">
            <a:extLst>
              <a:ext uri="{FF2B5EF4-FFF2-40B4-BE49-F238E27FC236}">
                <a16:creationId xmlns:a16="http://schemas.microsoft.com/office/drawing/2014/main" id="{428FFB2F-D632-FE8A-EA57-556C7DDE8B63}"/>
              </a:ext>
            </a:extLst>
          </p:cNvPr>
          <p:cNvSpPr/>
          <p:nvPr/>
        </p:nvSpPr>
        <p:spPr>
          <a:xfrm>
            <a:off x="4974952" y="312892"/>
            <a:ext cx="2242096" cy="2235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Rectangle : coins arrondis 8">
            <a:extLst>
              <a:ext uri="{FF2B5EF4-FFF2-40B4-BE49-F238E27FC236}">
                <a16:creationId xmlns:a16="http://schemas.microsoft.com/office/drawing/2014/main" id="{83FEF2B0-A893-A120-95C5-594DBA75D7D8}"/>
              </a:ext>
            </a:extLst>
          </p:cNvPr>
          <p:cNvSpPr/>
          <p:nvPr/>
        </p:nvSpPr>
        <p:spPr>
          <a:xfrm>
            <a:off x="2423951" y="4216400"/>
            <a:ext cx="2242096" cy="2235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138" name="Picture 18" descr="main tenant un chronomètre 12067332 PNG">
            <a:extLst>
              <a:ext uri="{FF2B5EF4-FFF2-40B4-BE49-F238E27FC236}">
                <a16:creationId xmlns:a16="http://schemas.microsoft.com/office/drawing/2014/main" id="{AD1E0431-0C3D-2E77-096C-5246D0204B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6491" y="386562"/>
            <a:ext cx="2117724" cy="1895290"/>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Poor, Underprivileged, Needy, Disadvantaged, Low-Income PNG">
            <a:extLst>
              <a:ext uri="{FF2B5EF4-FFF2-40B4-BE49-F238E27FC236}">
                <a16:creationId xmlns:a16="http://schemas.microsoft.com/office/drawing/2014/main" id="{7F36E8B8-0F0F-1CFD-826D-FC254BC029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9849" y="4556996"/>
            <a:ext cx="1110828" cy="1554008"/>
          </a:xfrm>
          <a:prstGeom prst="rect">
            <a:avLst/>
          </a:prstGeom>
          <a:noFill/>
          <a:extLst>
            <a:ext uri="{909E8E84-426E-40DD-AFC4-6F175D3DCCD1}">
              <a14:hiddenFill xmlns:a14="http://schemas.microsoft.com/office/drawing/2010/main">
                <a:solidFill>
                  <a:srgbClr val="FFFFFF"/>
                </a:solidFill>
              </a14:hiddenFill>
            </a:ext>
          </a:extLst>
        </p:spPr>
      </p:pic>
      <p:pic>
        <p:nvPicPr>
          <p:cNvPr id="5144" name="Picture 24" descr="Young woman speak on old corded phone at home. Female have conversation ...">
            <a:extLst>
              <a:ext uri="{FF2B5EF4-FFF2-40B4-BE49-F238E27FC236}">
                <a16:creationId xmlns:a16="http://schemas.microsoft.com/office/drawing/2014/main" id="{97C627DC-A1EF-F0F3-AD5C-487CC649D0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5551" y="4309908"/>
            <a:ext cx="1862291" cy="1862291"/>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1" descr="Avertissement avec un remplissage uni">
            <a:extLst>
              <a:ext uri="{FF2B5EF4-FFF2-40B4-BE49-F238E27FC236}">
                <a16:creationId xmlns:a16="http://schemas.microsoft.com/office/drawing/2014/main" id="{7A6632D5-D6FA-473B-3B6F-DE82D89C6FE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275221" y="1658353"/>
            <a:ext cx="3531268" cy="3531268"/>
          </a:xfrm>
          <a:prstGeom prst="rect">
            <a:avLst/>
          </a:prstGeom>
        </p:spPr>
      </p:pic>
      <p:pic>
        <p:nvPicPr>
          <p:cNvPr id="4" name="Picture 3">
            <a:extLst>
              <a:ext uri="{FF2B5EF4-FFF2-40B4-BE49-F238E27FC236}">
                <a16:creationId xmlns:a16="http://schemas.microsoft.com/office/drawing/2014/main" id="{C64168BF-D9F2-899D-48D9-85C51A066DE5}"/>
              </a:ext>
            </a:extLst>
          </p:cNvPr>
          <p:cNvPicPr>
            <a:picLocks noChangeAspect="1"/>
          </p:cNvPicPr>
          <p:nvPr/>
        </p:nvPicPr>
        <p:blipFill>
          <a:blip r:embed="rId7"/>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4000164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38"/>
                                        </p:tgtEl>
                                        <p:attrNameLst>
                                          <p:attrName>style.visibility</p:attrName>
                                        </p:attrNameLst>
                                      </p:cBhvr>
                                      <p:to>
                                        <p:strVal val="visible"/>
                                      </p:to>
                                    </p:set>
                                    <p:animEffect transition="in" filter="fade">
                                      <p:cBhvr>
                                        <p:cTn id="7" dur="1000"/>
                                        <p:tgtEl>
                                          <p:spTgt spid="5138"/>
                                        </p:tgtEl>
                                      </p:cBhvr>
                                    </p:animEffect>
                                    <p:anim calcmode="lin" valueType="num">
                                      <p:cBhvr>
                                        <p:cTn id="8" dur="1000" fill="hold"/>
                                        <p:tgtEl>
                                          <p:spTgt spid="5138"/>
                                        </p:tgtEl>
                                        <p:attrNameLst>
                                          <p:attrName>ppt_x</p:attrName>
                                        </p:attrNameLst>
                                      </p:cBhvr>
                                      <p:tavLst>
                                        <p:tav tm="0">
                                          <p:val>
                                            <p:strVal val="#ppt_x"/>
                                          </p:val>
                                        </p:tav>
                                        <p:tav tm="100000">
                                          <p:val>
                                            <p:strVal val="#ppt_x"/>
                                          </p:val>
                                        </p:tav>
                                      </p:tavLst>
                                    </p:anim>
                                    <p:anim calcmode="lin" valueType="num">
                                      <p:cBhvr>
                                        <p:cTn id="9" dur="1000" fill="hold"/>
                                        <p:tgtEl>
                                          <p:spTgt spid="513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140"/>
                                        </p:tgtEl>
                                        <p:attrNameLst>
                                          <p:attrName>style.visibility</p:attrName>
                                        </p:attrNameLst>
                                      </p:cBhvr>
                                      <p:to>
                                        <p:strVal val="visible"/>
                                      </p:to>
                                    </p:set>
                                    <p:animEffect transition="in" filter="fade">
                                      <p:cBhvr>
                                        <p:cTn id="19" dur="1000"/>
                                        <p:tgtEl>
                                          <p:spTgt spid="5140"/>
                                        </p:tgtEl>
                                      </p:cBhvr>
                                    </p:animEffect>
                                    <p:anim calcmode="lin" valueType="num">
                                      <p:cBhvr>
                                        <p:cTn id="20" dur="1000" fill="hold"/>
                                        <p:tgtEl>
                                          <p:spTgt spid="5140"/>
                                        </p:tgtEl>
                                        <p:attrNameLst>
                                          <p:attrName>ppt_x</p:attrName>
                                        </p:attrNameLst>
                                      </p:cBhvr>
                                      <p:tavLst>
                                        <p:tav tm="0">
                                          <p:val>
                                            <p:strVal val="#ppt_x"/>
                                          </p:val>
                                        </p:tav>
                                        <p:tav tm="100000">
                                          <p:val>
                                            <p:strVal val="#ppt_x"/>
                                          </p:val>
                                        </p:tav>
                                      </p:tavLst>
                                    </p:anim>
                                    <p:anim calcmode="lin" valueType="num">
                                      <p:cBhvr>
                                        <p:cTn id="21" dur="1000" fill="hold"/>
                                        <p:tgtEl>
                                          <p:spTgt spid="514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144"/>
                                        </p:tgtEl>
                                        <p:attrNameLst>
                                          <p:attrName>style.visibility</p:attrName>
                                        </p:attrNameLst>
                                      </p:cBhvr>
                                      <p:to>
                                        <p:strVal val="visible"/>
                                      </p:to>
                                    </p:set>
                                    <p:animEffect transition="in" filter="fade">
                                      <p:cBhvr>
                                        <p:cTn id="31" dur="1000"/>
                                        <p:tgtEl>
                                          <p:spTgt spid="5144"/>
                                        </p:tgtEl>
                                      </p:cBhvr>
                                    </p:animEffect>
                                    <p:anim calcmode="lin" valueType="num">
                                      <p:cBhvr>
                                        <p:cTn id="32" dur="1000" fill="hold"/>
                                        <p:tgtEl>
                                          <p:spTgt spid="5144"/>
                                        </p:tgtEl>
                                        <p:attrNameLst>
                                          <p:attrName>ppt_x</p:attrName>
                                        </p:attrNameLst>
                                      </p:cBhvr>
                                      <p:tavLst>
                                        <p:tav tm="0">
                                          <p:val>
                                            <p:strVal val="#ppt_x"/>
                                          </p:val>
                                        </p:tav>
                                        <p:tav tm="100000">
                                          <p:val>
                                            <p:strVal val="#ppt_x"/>
                                          </p:val>
                                        </p:tav>
                                      </p:tavLst>
                                    </p:anim>
                                    <p:anim calcmode="lin" valueType="num">
                                      <p:cBhvr>
                                        <p:cTn id="33" dur="1000" fill="hold"/>
                                        <p:tgtEl>
                                          <p:spTgt spid="5144"/>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7174" name="Picture 6" descr="Computer icons design in blue circle. 14179564 PNG">
            <a:extLst>
              <a:ext uri="{FF2B5EF4-FFF2-40B4-BE49-F238E27FC236}">
                <a16:creationId xmlns:a16="http://schemas.microsoft.com/office/drawing/2014/main" id="{CCC4C5C5-4903-70DC-2EAE-D7AD00D14379}"/>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96567" y="199292"/>
            <a:ext cx="6459416" cy="6459416"/>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Lidl Job Opportunities - aJoboo">
            <a:extLst>
              <a:ext uri="{FF2B5EF4-FFF2-40B4-BE49-F238E27FC236}">
                <a16:creationId xmlns:a16="http://schemas.microsoft.com/office/drawing/2014/main" id="{14E9FBE0-221B-14C2-B69D-C3D7AA11BC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7984" y="2454212"/>
            <a:ext cx="2331063" cy="14345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FCF51C0-3B63-9F92-FD9F-25F3A02A4058}"/>
              </a:ext>
            </a:extLst>
          </p:cNvPr>
          <p:cNvPicPr>
            <a:picLocks noChangeAspect="1"/>
          </p:cNvPicPr>
          <p:nvPr/>
        </p:nvPicPr>
        <p:blipFill>
          <a:blip r:embed="rId5"/>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39554887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5" name="Image 4" descr="Une image contenant personne, Visage humain, habits, mur&#10;&#10;Le contenu généré par l’IA peut être incorrect.">
            <a:extLst>
              <a:ext uri="{FF2B5EF4-FFF2-40B4-BE49-F238E27FC236}">
                <a16:creationId xmlns:a16="http://schemas.microsoft.com/office/drawing/2014/main" id="{6422E954-B2A4-27EB-3C89-3992EA3C9D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695" y="2524262"/>
            <a:ext cx="2965585" cy="1860759"/>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Image 6" descr="Une image contenant personne, habits, Boucher, intérieur&#10;&#10;Le contenu généré par l’IA peut être incorrect.">
            <a:extLst>
              <a:ext uri="{FF2B5EF4-FFF2-40B4-BE49-F238E27FC236}">
                <a16:creationId xmlns:a16="http://schemas.microsoft.com/office/drawing/2014/main" id="{371F8C91-B9A2-4632-1BB6-4E28D66D3D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5520" y="2479583"/>
            <a:ext cx="2880000" cy="1916853"/>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Image 8" descr="Une image contenant personne, Salon de beauté, Coiffeur, habits&#10;&#10;Le contenu généré par l’IA peut être incorrect.">
            <a:extLst>
              <a:ext uri="{FF2B5EF4-FFF2-40B4-BE49-F238E27FC236}">
                <a16:creationId xmlns:a16="http://schemas.microsoft.com/office/drawing/2014/main" id="{3BFC5593-E7D7-5700-3D33-06DA0437B17D}"/>
              </a:ext>
            </a:extLst>
          </p:cNvPr>
          <p:cNvPicPr>
            <a:picLocks noChangeAspect="1"/>
          </p:cNvPicPr>
          <p:nvPr/>
        </p:nvPicPr>
        <p:blipFill>
          <a:blip r:embed="rId5">
            <a:extLst>
              <a:ext uri="{28A0092B-C50C-407E-A947-70E740481C1C}">
                <a14:useLocalDpi xmlns:a14="http://schemas.microsoft.com/office/drawing/2010/main" val="0"/>
              </a:ext>
            </a:extLst>
          </a:blip>
          <a:srcRect r="21032"/>
          <a:stretch>
            <a:fillRect/>
          </a:stretch>
        </p:blipFill>
        <p:spPr>
          <a:xfrm>
            <a:off x="8193697" y="2516142"/>
            <a:ext cx="2768943" cy="1916852"/>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Image 10" descr="Une image contenant plein air, véhicule, Visage humain, voiture&#10;&#10;Le contenu généré par l’IA peut être incorrect.">
            <a:extLst>
              <a:ext uri="{FF2B5EF4-FFF2-40B4-BE49-F238E27FC236}">
                <a16:creationId xmlns:a16="http://schemas.microsoft.com/office/drawing/2014/main" id="{B8C44BEA-DACD-F2E7-40CE-B4416A7291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5696" y="4684182"/>
            <a:ext cx="2903832" cy="1939669"/>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p:spPr>
      </p:pic>
      <p:pic>
        <p:nvPicPr>
          <p:cNvPr id="1026" name="Picture 2" descr="Free Photo | Man cleaning his home">
            <a:extLst>
              <a:ext uri="{FF2B5EF4-FFF2-40B4-BE49-F238E27FC236}">
                <a16:creationId xmlns:a16="http://schemas.microsoft.com/office/drawing/2014/main" id="{C4B79AE0-1187-E1B4-6DEC-FA987A33135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9376" y="4684182"/>
            <a:ext cx="2851760" cy="1904211"/>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Le métier d'Infirmier(e) Anesthésiste Diplômé(e) d'Etat | CH Perpignan">
            <a:extLst>
              <a:ext uri="{FF2B5EF4-FFF2-40B4-BE49-F238E27FC236}">
                <a16:creationId xmlns:a16="http://schemas.microsoft.com/office/drawing/2014/main" id="{83CE0705-B545-F2FE-2B72-4BEF1FFD748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03425" y="4728860"/>
            <a:ext cx="2759215" cy="1839476"/>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2" name="Picture 4" descr="189 900+ Maçon Photos, taleaux et images libre de droits - iStock">
            <a:extLst>
              <a:ext uri="{FF2B5EF4-FFF2-40B4-BE49-F238E27FC236}">
                <a16:creationId xmlns:a16="http://schemas.microsoft.com/office/drawing/2014/main" id="{2CA2DC99-0684-3053-B099-7B1C3019F87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4115" y="234149"/>
            <a:ext cx="2987165" cy="1991443"/>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0" name="Picture 2" descr="Fiche Métier Caissier / caissière (H/F) | Ouest-France Emploi">
            <a:extLst>
              <a:ext uri="{FF2B5EF4-FFF2-40B4-BE49-F238E27FC236}">
                <a16:creationId xmlns:a16="http://schemas.microsoft.com/office/drawing/2014/main" id="{B192BE00-5894-A810-8D03-46957F31A13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6863" t="712" r="442" b="-1805"/>
          <a:stretch>
            <a:fillRect/>
          </a:stretch>
        </p:blipFill>
        <p:spPr bwMode="auto">
          <a:xfrm>
            <a:off x="4562452" y="283231"/>
            <a:ext cx="2858557" cy="1946233"/>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0" name="Picture 6" descr="Réussir son métier de livreur de colis auto-entrepreneur">
            <a:extLst>
              <a:ext uri="{FF2B5EF4-FFF2-40B4-BE49-F238E27FC236}">
                <a16:creationId xmlns:a16="http://schemas.microsoft.com/office/drawing/2014/main" id="{E2CAC98B-147A-988D-1EF9-9035060F017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70849" y="289664"/>
            <a:ext cx="2987165" cy="1993904"/>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DC2BEA7-2707-8789-E44C-353A267D01E1}"/>
              </a:ext>
            </a:extLst>
          </p:cNvPr>
          <p:cNvPicPr>
            <a:picLocks noChangeAspect="1"/>
          </p:cNvPicPr>
          <p:nvPr/>
        </p:nvPicPr>
        <p:blipFill>
          <a:blip r:embed="rId12"/>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348069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050"/>
                                        </p:tgtEl>
                                      </p:cBhvr>
                                    </p:animEffect>
                                    <p:animScale>
                                      <p:cBhvr>
                                        <p:cTn id="7" dur="250" autoRev="1" fill="hold"/>
                                        <p:tgtEl>
                                          <p:spTgt spid="205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E298EE-A134-BB9C-B4E4-2EED1A4A4F71}"/>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7AAF4781-C18E-233F-A839-D4DE90894297}"/>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F18F5FA6-E56F-A0A3-B4EB-A326175601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399323"/>
            <a:ext cx="1405527" cy="1405527"/>
          </a:xfrm>
          <a:prstGeom prst="rect">
            <a:avLst/>
          </a:prstGeom>
        </p:spPr>
      </p:pic>
      <p:sp>
        <p:nvSpPr>
          <p:cNvPr id="14" name="Ellipse 13">
            <a:extLst>
              <a:ext uri="{FF2B5EF4-FFF2-40B4-BE49-F238E27FC236}">
                <a16:creationId xmlns:a16="http://schemas.microsoft.com/office/drawing/2014/main" id="{513DD6F7-9E02-FC38-EF43-78690F35E78F}"/>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06664029-1DF5-7FE2-2143-06DEECB6B758}"/>
              </a:ext>
            </a:extLst>
          </p:cNvPr>
          <p:cNvSpPr/>
          <p:nvPr/>
        </p:nvSpPr>
        <p:spPr>
          <a:xfrm>
            <a:off x="1800961"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7837E0DA-4AD9-6A4B-DD70-48A52FA3DD11}"/>
              </a:ext>
            </a:extLst>
          </p:cNvPr>
          <p:cNvSpPr/>
          <p:nvPr/>
        </p:nvSpPr>
        <p:spPr>
          <a:xfrm>
            <a:off x="3049543"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D2773569-39C4-AE60-3A11-7EC43896D050}"/>
              </a:ext>
            </a:extLst>
          </p:cNvPr>
          <p:cNvSpPr/>
          <p:nvPr/>
        </p:nvSpPr>
        <p:spPr>
          <a:xfrm>
            <a:off x="432234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76918226-0C59-1176-F0E4-37B09283D48C}"/>
              </a:ext>
            </a:extLst>
          </p:cNvPr>
          <p:cNvSpPr/>
          <p:nvPr/>
        </p:nvSpPr>
        <p:spPr>
          <a:xfrm>
            <a:off x="562758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D771B974-329F-CB79-053E-B6A2370DB24E}"/>
              </a:ext>
            </a:extLst>
          </p:cNvPr>
          <p:cNvSpPr/>
          <p:nvPr/>
        </p:nvSpPr>
        <p:spPr>
          <a:xfrm>
            <a:off x="7086600"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32837035-1C85-CF61-274C-B10885D8BB96}"/>
              </a:ext>
            </a:extLst>
          </p:cNvPr>
          <p:cNvSpPr/>
          <p:nvPr/>
        </p:nvSpPr>
        <p:spPr>
          <a:xfrm>
            <a:off x="9881616"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AE85CDB4-9DFF-A3B3-D0AB-ADCA18DFAEBE}"/>
              </a:ext>
            </a:extLst>
          </p:cNvPr>
          <p:cNvSpPr/>
          <p:nvPr/>
        </p:nvSpPr>
        <p:spPr>
          <a:xfrm>
            <a:off x="1117230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320FE952-A3F8-4433-0360-28E9E438D877}"/>
              </a:ext>
            </a:extLst>
          </p:cNvPr>
          <p:cNvSpPr/>
          <p:nvPr/>
        </p:nvSpPr>
        <p:spPr>
          <a:xfrm>
            <a:off x="842467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7" name="Image 6" descr="Une image contenant clipart, dessin humoristique, Dessin animé&#10;&#10;Le contenu généré par l’IA peut être incorrect.">
            <a:extLst>
              <a:ext uri="{FF2B5EF4-FFF2-40B4-BE49-F238E27FC236}">
                <a16:creationId xmlns:a16="http://schemas.microsoft.com/office/drawing/2014/main" id="{C05CDA9D-DB45-5351-434D-2BA8175D63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3009" y="2249270"/>
            <a:ext cx="1453647" cy="1453647"/>
          </a:xfrm>
          <a:prstGeom prst="rect">
            <a:avLst/>
          </a:prstGeom>
        </p:spPr>
      </p:pic>
      <p:pic>
        <p:nvPicPr>
          <p:cNvPr id="8" name="Picture 8" descr="Vdab - Vdab Gif Clipart - Large Size Png Image - PikPng">
            <a:extLst>
              <a:ext uri="{FF2B5EF4-FFF2-40B4-BE49-F238E27FC236}">
                <a16:creationId xmlns:a16="http://schemas.microsoft.com/office/drawing/2014/main" id="{7C9B613F-286C-01FF-D696-7129C8AE5997}"/>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4496504"/>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Portes déc'ouvertes Carrefour des Métiers de Verviers - Cité des ...">
            <a:extLst>
              <a:ext uri="{FF2B5EF4-FFF2-40B4-BE49-F238E27FC236}">
                <a16:creationId xmlns:a16="http://schemas.microsoft.com/office/drawing/2014/main" id="{F6FD20CC-441B-DCE0-3C9F-4D83C3134B0D}"/>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4674" y="5250733"/>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Actiris Coordination Platform | IOM Belgium and Luxembourg">
            <a:extLst>
              <a:ext uri="{FF2B5EF4-FFF2-40B4-BE49-F238E27FC236}">
                <a16:creationId xmlns:a16="http://schemas.microsoft.com/office/drawing/2014/main" id="{90AC1474-F852-F157-5E66-CCCADA15637F}"/>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5738837"/>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Businessman, creative, idea icon - Download on Iconfinder">
            <a:extLst>
              <a:ext uri="{FF2B5EF4-FFF2-40B4-BE49-F238E27FC236}">
                <a16:creationId xmlns:a16="http://schemas.microsoft.com/office/drawing/2014/main" id="{5AA62B61-5003-E793-8DE0-DE61637E409D}"/>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13741" y="4381289"/>
            <a:ext cx="1109347" cy="1109347"/>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descr="Badge Tick1 contour">
            <a:extLst>
              <a:ext uri="{FF2B5EF4-FFF2-40B4-BE49-F238E27FC236}">
                <a16:creationId xmlns:a16="http://schemas.microsoft.com/office/drawing/2014/main" id="{6E5F2147-E7C3-07FA-3ECE-ACA47A45E80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64160" y="4385807"/>
            <a:ext cx="629920" cy="619760"/>
          </a:xfrm>
          <a:prstGeom prst="rect">
            <a:avLst/>
          </a:prstGeom>
        </p:spPr>
      </p:pic>
      <p:pic>
        <p:nvPicPr>
          <p:cNvPr id="5" name="Picture 4">
            <a:extLst>
              <a:ext uri="{FF2B5EF4-FFF2-40B4-BE49-F238E27FC236}">
                <a16:creationId xmlns:a16="http://schemas.microsoft.com/office/drawing/2014/main" id="{7A9E9CE1-A3F9-B601-3A2B-EE96768E647A}"/>
              </a:ext>
            </a:extLst>
          </p:cNvPr>
          <p:cNvPicPr>
            <a:picLocks noChangeAspect="1"/>
          </p:cNvPicPr>
          <p:nvPr/>
        </p:nvPicPr>
        <p:blipFill>
          <a:blip r:embed="rId10"/>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3963410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21" presetClass="emph" presetSubtype="0" fill="hold" grpId="0" nodeType="withEffect">
                                  <p:stCondLst>
                                    <p:cond delay="0"/>
                                  </p:stCondLst>
                                  <p:childTnLst>
                                    <p:animClr clrSpc="hsl" dir="cw">
                                      <p:cBhvr override="childStyle">
                                        <p:cTn id="8" dur="500" fill="hold"/>
                                        <p:tgtEl>
                                          <p:spTgt spid="17"/>
                                        </p:tgtEl>
                                        <p:attrNameLst>
                                          <p:attrName>style.color</p:attrName>
                                        </p:attrNameLst>
                                      </p:cBhvr>
                                      <p:by>
                                        <p:hsl h="7200000" s="0" l="0"/>
                                      </p:by>
                                    </p:animClr>
                                    <p:animClr clrSpc="hsl" dir="cw">
                                      <p:cBhvr>
                                        <p:cTn id="9" dur="500" fill="hold"/>
                                        <p:tgtEl>
                                          <p:spTgt spid="17"/>
                                        </p:tgtEl>
                                        <p:attrNameLst>
                                          <p:attrName>fillcolor</p:attrName>
                                        </p:attrNameLst>
                                      </p:cBhvr>
                                      <p:by>
                                        <p:hsl h="7200000" s="0" l="0"/>
                                      </p:by>
                                    </p:animClr>
                                    <p:animClr clrSpc="hsl" dir="cw">
                                      <p:cBhvr>
                                        <p:cTn id="10" dur="500" fill="hold"/>
                                        <p:tgtEl>
                                          <p:spTgt spid="17"/>
                                        </p:tgtEl>
                                        <p:attrNameLst>
                                          <p:attrName>stroke.color</p:attrName>
                                        </p:attrNameLst>
                                      </p:cBhvr>
                                      <p:by>
                                        <p:hsl h="7200000" s="0" l="0"/>
                                      </p:by>
                                    </p:animClr>
                                    <p:set>
                                      <p:cBhvr>
                                        <p:cTn id="11" dur="500" fill="hold"/>
                                        <p:tgtEl>
                                          <p:spTgt spid="17"/>
                                        </p:tgtEl>
                                        <p:attrNameLst>
                                          <p:attrName>fill.type</p:attrName>
                                        </p:attrNameLst>
                                      </p:cBhvr>
                                      <p:to>
                                        <p:strVal val="solid"/>
                                      </p:to>
                                    </p:set>
                                  </p:childTnLst>
                                </p:cTn>
                              </p:par>
                              <p:par>
                                <p:cTn id="12" presetID="37" presetClass="path" presetSubtype="0" accel="50000" decel="50000" fill="hold" nodeType="withEffect">
                                  <p:stCondLst>
                                    <p:cond delay="0"/>
                                  </p:stCondLst>
                                  <p:childTnLst>
                                    <p:animMotion origin="layout" path="M -1.875E-6 0.00393 L 0.02748 -0.06459 C 0.03321 -0.08009 0.0418 -0.0882 0.05078 -0.0882 C 0.06107 -0.0882 0.06927 -0.08009 0.075 -0.06459 L 0.10261 0.00393 " pathEditMode="relative" rAng="0" ptsTypes="AAAAA">
                                      <p:cBhvr>
                                        <p:cTn id="13" dur="2000" fill="hold"/>
                                        <p:tgtEl>
                                          <p:spTgt spid="7"/>
                                        </p:tgtEl>
                                        <p:attrNameLst>
                                          <p:attrName>ppt_x</p:attrName>
                                          <p:attrName>ppt_y</p:attrName>
                                        </p:attrNameLst>
                                      </p:cBhvr>
                                      <p:rCtr x="5130" y="-46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557F0798-80DD-356D-3DCF-4D0AAD7AFC17}"/>
              </a:ext>
            </a:extLst>
          </p:cNvPr>
          <p:cNvSpPr/>
          <p:nvPr/>
        </p:nvSpPr>
        <p:spPr>
          <a:xfrm>
            <a:off x="3427979" y="1000332"/>
            <a:ext cx="5070999" cy="4852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Espace réservé du contenu 4">
            <a:extLst>
              <a:ext uri="{FF2B5EF4-FFF2-40B4-BE49-F238E27FC236}">
                <a16:creationId xmlns:a16="http://schemas.microsoft.com/office/drawing/2014/main" id="{3269FFC1-3475-5CE6-112B-0B6A70381D03}"/>
              </a:ext>
            </a:extLst>
          </p:cNvPr>
          <p:cNvPicPr>
            <a:picLocks noGrp="1" noChangeAspect="1"/>
          </p:cNvPicPr>
          <p:nvPr>
            <p:ph idx="1"/>
          </p:nvPr>
        </p:nvPicPr>
        <p:blipFill>
          <a:blip r:embed="rId3"/>
          <a:stretch>
            <a:fillRect/>
          </a:stretch>
        </p:blipFill>
        <p:spPr>
          <a:xfrm>
            <a:off x="4410750" y="1871766"/>
            <a:ext cx="3114469" cy="3103425"/>
          </a:xfrm>
        </p:spPr>
      </p:pic>
      <p:pic>
        <p:nvPicPr>
          <p:cNvPr id="4" name="Picture 3">
            <a:extLst>
              <a:ext uri="{FF2B5EF4-FFF2-40B4-BE49-F238E27FC236}">
                <a16:creationId xmlns:a16="http://schemas.microsoft.com/office/drawing/2014/main" id="{48623708-F2DE-7861-380D-BC606248BDFC}"/>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833728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9A1389E-A30E-05B4-937C-D0D42052FC96}"/>
              </a:ext>
            </a:extLst>
          </p:cNvPr>
          <p:cNvSpPr>
            <a:spLocks noGrp="1"/>
          </p:cNvSpPr>
          <p:nvPr>
            <p:ph idx="1"/>
          </p:nvPr>
        </p:nvSpPr>
        <p:spPr>
          <a:xfrm>
            <a:off x="468448" y="4349723"/>
            <a:ext cx="11124290" cy="1162139"/>
          </a:xfrm>
        </p:spPr>
        <p:txBody>
          <a:bodyPr vert="horz" lIns="91440" tIns="45720" rIns="91440" bIns="45720" rtlCol="0" anchor="t">
            <a:normAutofit/>
          </a:bodyPr>
          <a:lstStyle/>
          <a:p>
            <a:pPr marL="0" indent="0">
              <a:buNone/>
            </a:pPr>
            <a:r>
              <a:rPr lang="fr-BE" sz="3200">
                <a:solidFill>
                  <a:srgbClr val="544F98"/>
                </a:solidFill>
                <a:latin typeface="Aptos"/>
              </a:rPr>
              <a:t>Malika </a:t>
            </a:r>
            <a:r>
              <a:rPr lang="fr-BE" sz="3200" err="1">
                <a:solidFill>
                  <a:srgbClr val="544F98"/>
                </a:solidFill>
                <a:latin typeface="Aptos"/>
              </a:rPr>
              <a:t>heeft</a:t>
            </a:r>
            <a:r>
              <a:rPr lang="fr-BE" sz="3200">
                <a:solidFill>
                  <a:srgbClr val="544F98"/>
                </a:solidFill>
                <a:latin typeface="Aptos"/>
              </a:rPr>
              <a:t> </a:t>
            </a:r>
            <a:r>
              <a:rPr lang="fr-BE" sz="3200" b="1" err="1">
                <a:solidFill>
                  <a:srgbClr val="544F98"/>
                </a:solidFill>
                <a:latin typeface="Aptos"/>
              </a:rPr>
              <a:t>geen</a:t>
            </a:r>
            <a:r>
              <a:rPr lang="fr-BE" sz="3200" b="1">
                <a:solidFill>
                  <a:srgbClr val="544F98"/>
                </a:solidFill>
                <a:latin typeface="Aptos"/>
              </a:rPr>
              <a:t> </a:t>
            </a:r>
            <a:r>
              <a:rPr lang="fr-BE" sz="3200" b="1" err="1">
                <a:solidFill>
                  <a:srgbClr val="544F98"/>
                </a:solidFill>
                <a:latin typeface="Aptos"/>
              </a:rPr>
              <a:t>Belgisch</a:t>
            </a:r>
            <a:r>
              <a:rPr lang="fr-BE" sz="3200" b="1">
                <a:solidFill>
                  <a:srgbClr val="544F98"/>
                </a:solidFill>
                <a:latin typeface="Aptos"/>
              </a:rPr>
              <a:t> </a:t>
            </a:r>
            <a:r>
              <a:rPr lang="fr-BE" sz="3200" b="1" err="1">
                <a:solidFill>
                  <a:srgbClr val="544F98"/>
                </a:solidFill>
                <a:latin typeface="Aptos"/>
              </a:rPr>
              <a:t>telefoonnumer</a:t>
            </a:r>
            <a:r>
              <a:rPr lang="fr-BE" sz="3200" b="1">
                <a:solidFill>
                  <a:srgbClr val="544F98"/>
                </a:solidFill>
                <a:latin typeface="Aptos"/>
              </a:rPr>
              <a:t>.</a:t>
            </a:r>
            <a:endParaRPr lang="en-US" sz="3200" b="1">
              <a:solidFill>
                <a:srgbClr val="544F98"/>
              </a:solidFill>
              <a:latin typeface="Aptos"/>
            </a:endParaRPr>
          </a:p>
          <a:p>
            <a:pPr marL="0" indent="0">
              <a:buNone/>
            </a:pPr>
            <a:r>
              <a:rPr lang="fr-BE" sz="3200" err="1">
                <a:solidFill>
                  <a:srgbClr val="544F98"/>
                </a:solidFill>
                <a:latin typeface="Aptos"/>
              </a:rPr>
              <a:t>Ze</a:t>
            </a:r>
            <a:r>
              <a:rPr lang="fr-BE" sz="3200">
                <a:solidFill>
                  <a:srgbClr val="544F98"/>
                </a:solidFill>
                <a:latin typeface="Aptos"/>
              </a:rPr>
              <a:t> </a:t>
            </a:r>
            <a:r>
              <a:rPr lang="fr-BE" sz="3200" err="1">
                <a:solidFill>
                  <a:srgbClr val="544F98"/>
                </a:solidFill>
                <a:latin typeface="Aptos"/>
              </a:rPr>
              <a:t>communiceert</a:t>
            </a:r>
            <a:r>
              <a:rPr lang="fr-BE" sz="3200">
                <a:solidFill>
                  <a:srgbClr val="544F98"/>
                </a:solidFill>
                <a:latin typeface="Aptos"/>
              </a:rPr>
              <a:t> </a:t>
            </a:r>
            <a:r>
              <a:rPr lang="fr-BE" sz="3200" err="1">
                <a:solidFill>
                  <a:srgbClr val="544F98"/>
                </a:solidFill>
                <a:latin typeface="Aptos"/>
              </a:rPr>
              <a:t>alleen</a:t>
            </a:r>
            <a:r>
              <a:rPr lang="fr-BE" sz="3200">
                <a:solidFill>
                  <a:srgbClr val="544F98"/>
                </a:solidFill>
                <a:latin typeface="Aptos"/>
              </a:rPr>
              <a:t> via </a:t>
            </a:r>
            <a:r>
              <a:rPr lang="fr-BE" sz="3200" b="1" err="1">
                <a:solidFill>
                  <a:srgbClr val="544F98"/>
                </a:solidFill>
                <a:latin typeface="Aptos"/>
              </a:rPr>
              <a:t>whatsapp</a:t>
            </a:r>
            <a:r>
              <a:rPr lang="fr-BE" sz="3200">
                <a:solidFill>
                  <a:srgbClr val="544F98"/>
                </a:solidFill>
                <a:latin typeface="Aptos"/>
              </a:rPr>
              <a:t>, </a:t>
            </a:r>
            <a:r>
              <a:rPr lang="fr-BE" sz="3200" err="1">
                <a:solidFill>
                  <a:srgbClr val="544F98"/>
                </a:solidFill>
                <a:latin typeface="Aptos"/>
              </a:rPr>
              <a:t>wanneer</a:t>
            </a:r>
            <a:r>
              <a:rPr lang="fr-BE" sz="3200">
                <a:solidFill>
                  <a:srgbClr val="544F98"/>
                </a:solidFill>
                <a:latin typeface="Aptos"/>
              </a:rPr>
              <a:t> </a:t>
            </a:r>
            <a:r>
              <a:rPr lang="fr-BE" sz="3200" err="1">
                <a:solidFill>
                  <a:srgbClr val="544F98"/>
                </a:solidFill>
                <a:latin typeface="Aptos"/>
              </a:rPr>
              <a:t>ze</a:t>
            </a:r>
            <a:r>
              <a:rPr lang="fr-BE" sz="3200">
                <a:solidFill>
                  <a:srgbClr val="544F98"/>
                </a:solidFill>
                <a:latin typeface="Aptos"/>
              </a:rPr>
              <a:t> </a:t>
            </a:r>
            <a:r>
              <a:rPr lang="fr-BE" sz="3200" b="1">
                <a:solidFill>
                  <a:srgbClr val="544F98"/>
                </a:solidFill>
                <a:latin typeface="Aptos"/>
              </a:rPr>
              <a:t>Wifi </a:t>
            </a:r>
            <a:r>
              <a:rPr lang="fr-BE" sz="3200" b="1" err="1">
                <a:solidFill>
                  <a:srgbClr val="544F98"/>
                </a:solidFill>
                <a:latin typeface="Aptos"/>
              </a:rPr>
              <a:t>heeft</a:t>
            </a:r>
            <a:r>
              <a:rPr lang="fr-BE" sz="3200">
                <a:solidFill>
                  <a:srgbClr val="544F98"/>
                </a:solidFill>
                <a:latin typeface="Aptos"/>
              </a:rPr>
              <a:t>. </a:t>
            </a:r>
            <a:endParaRPr lang="fr-BE" sz="3200">
              <a:solidFill>
                <a:srgbClr val="544F98"/>
              </a:solidFill>
            </a:endParaRPr>
          </a:p>
        </p:txBody>
      </p:sp>
      <p:pic>
        <p:nvPicPr>
          <p:cNvPr id="1026" name="Picture 2" descr="WhatsApp : toutes nos astuces pour utiliser au mieux la messagerie ...">
            <a:extLst>
              <a:ext uri="{FF2B5EF4-FFF2-40B4-BE49-F238E27FC236}">
                <a16:creationId xmlns:a16="http://schemas.microsoft.com/office/drawing/2014/main" id="{8CFBC2A3-8AB2-D204-8A15-C641BD2B5A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808" y="611922"/>
            <a:ext cx="6175565" cy="344612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i-Fi logo PNG transparent image download, size: 1600x1600px">
            <a:extLst>
              <a:ext uri="{FF2B5EF4-FFF2-40B4-BE49-F238E27FC236}">
                <a16:creationId xmlns:a16="http://schemas.microsoft.com/office/drawing/2014/main" id="{BDCCEC30-AC78-CF64-CA91-611A86F69D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4177" y="612502"/>
            <a:ext cx="3016795" cy="29877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 coins arrondis 5">
            <a:extLst>
              <a:ext uri="{FF2B5EF4-FFF2-40B4-BE49-F238E27FC236}">
                <a16:creationId xmlns:a16="http://schemas.microsoft.com/office/drawing/2014/main" id="{45E92AA1-1486-6B3E-65FC-3A8473F2BC44}"/>
              </a:ext>
            </a:extLst>
          </p:cNvPr>
          <p:cNvSpPr/>
          <p:nvPr/>
        </p:nvSpPr>
        <p:spPr>
          <a:xfrm>
            <a:off x="562677" y="5762964"/>
            <a:ext cx="4293135" cy="582023"/>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3200" b="1">
                <a:solidFill>
                  <a:schemeClr val="bg1"/>
                </a:solidFill>
                <a:latin typeface="Aptos Display"/>
              </a:rPr>
              <a:t>Wat kan </a:t>
            </a:r>
            <a:r>
              <a:rPr lang="fr-BE" sz="3200" b="1" err="1">
                <a:solidFill>
                  <a:schemeClr val="bg1"/>
                </a:solidFill>
                <a:latin typeface="Aptos Display"/>
              </a:rPr>
              <a:t>ze</a:t>
            </a:r>
            <a:r>
              <a:rPr lang="fr-BE" sz="3200" b="1">
                <a:solidFill>
                  <a:schemeClr val="bg1"/>
                </a:solidFill>
                <a:latin typeface="Aptos Display"/>
              </a:rPr>
              <a:t> best </a:t>
            </a:r>
            <a:r>
              <a:rPr lang="fr-BE" sz="3200" b="1" err="1">
                <a:solidFill>
                  <a:schemeClr val="bg1"/>
                </a:solidFill>
                <a:latin typeface="Aptos Display"/>
              </a:rPr>
              <a:t>doen</a:t>
            </a:r>
            <a:r>
              <a:rPr lang="fr-BE" sz="3200" b="1">
                <a:solidFill>
                  <a:schemeClr val="bg1"/>
                </a:solidFill>
                <a:latin typeface="Aptos Display"/>
              </a:rPr>
              <a:t>?</a:t>
            </a:r>
            <a:endParaRPr lang="en-US" sz="3200" b="1">
              <a:solidFill>
                <a:schemeClr val="bg1"/>
              </a:solidFill>
              <a:latin typeface="Aptos Display"/>
            </a:endParaRPr>
          </a:p>
        </p:txBody>
      </p:sp>
      <p:pic>
        <p:nvPicPr>
          <p:cNvPr id="5" name="Picture 4">
            <a:extLst>
              <a:ext uri="{FF2B5EF4-FFF2-40B4-BE49-F238E27FC236}">
                <a16:creationId xmlns:a16="http://schemas.microsoft.com/office/drawing/2014/main" id="{9364C2B3-71FA-49BE-4873-253835CD0B8E}"/>
              </a:ext>
            </a:extLst>
          </p:cNvPr>
          <p:cNvPicPr>
            <a:picLocks noChangeAspect="1"/>
          </p:cNvPicPr>
          <p:nvPr/>
        </p:nvPicPr>
        <p:blipFill>
          <a:blip r:embed="rId5"/>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92765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FCEE7C-23B0-39BB-D126-7756EB6F7B59}"/>
              </a:ext>
            </a:extLst>
          </p:cNvPr>
          <p:cNvSpPr/>
          <p:nvPr/>
        </p:nvSpPr>
        <p:spPr>
          <a:xfrm>
            <a:off x="6488826" y="383231"/>
            <a:ext cx="5185954" cy="549626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Titre 1">
            <a:extLst>
              <a:ext uri="{FF2B5EF4-FFF2-40B4-BE49-F238E27FC236}">
                <a16:creationId xmlns:a16="http://schemas.microsoft.com/office/drawing/2014/main" id="{D68C78D4-CEE7-F1B2-88AD-47F65E36DEDA}"/>
              </a:ext>
            </a:extLst>
          </p:cNvPr>
          <p:cNvSpPr>
            <a:spLocks noGrp="1"/>
          </p:cNvSpPr>
          <p:nvPr>
            <p:ph type="title"/>
          </p:nvPr>
        </p:nvSpPr>
        <p:spPr>
          <a:xfrm>
            <a:off x="6687097" y="248194"/>
            <a:ext cx="4770120" cy="5388626"/>
          </a:xfrm>
        </p:spPr>
        <p:txBody>
          <a:bodyPr>
            <a:normAutofit/>
          </a:bodyPr>
          <a:lstStyle/>
          <a:p>
            <a:pPr algn="ctr"/>
            <a:br>
              <a:rPr lang="fr-BE"/>
            </a:br>
            <a:br>
              <a:rPr lang="fr-BE"/>
            </a:br>
            <a:r>
              <a:rPr lang="fr-BE" sz="3200">
                <a:solidFill>
                  <a:srgbClr val="544F98"/>
                </a:solidFill>
              </a:rPr>
              <a:t>Malika </a:t>
            </a:r>
            <a:r>
              <a:rPr lang="fr-BE" sz="3200" err="1">
                <a:solidFill>
                  <a:srgbClr val="544F98"/>
                </a:solidFill>
              </a:rPr>
              <a:t>heeft</a:t>
            </a:r>
            <a:r>
              <a:rPr lang="fr-BE" sz="3200">
                <a:solidFill>
                  <a:srgbClr val="544F98"/>
                </a:solidFill>
              </a:rPr>
              <a:t> </a:t>
            </a:r>
            <a:r>
              <a:rPr lang="fr-BE" sz="3200" err="1">
                <a:solidFill>
                  <a:srgbClr val="544F98"/>
                </a:solidFill>
              </a:rPr>
              <a:t>een</a:t>
            </a:r>
            <a:r>
              <a:rPr lang="fr-BE" sz="3200">
                <a:solidFill>
                  <a:srgbClr val="544F98"/>
                </a:solidFill>
              </a:rPr>
              <a:t> </a:t>
            </a:r>
            <a:r>
              <a:rPr lang="fr-BE" sz="3200" b="1">
                <a:solidFill>
                  <a:srgbClr val="544F98"/>
                </a:solidFill>
              </a:rPr>
              <a:t>e-</a:t>
            </a:r>
            <a:r>
              <a:rPr lang="fr-BE" sz="3200" b="1" err="1">
                <a:solidFill>
                  <a:srgbClr val="544F98"/>
                </a:solidFill>
              </a:rPr>
              <a:t>mailadres</a:t>
            </a:r>
            <a:r>
              <a:rPr lang="fr-BE" sz="3200">
                <a:solidFill>
                  <a:srgbClr val="544F98"/>
                </a:solidFill>
              </a:rPr>
              <a:t> maar </a:t>
            </a:r>
            <a:r>
              <a:rPr lang="fr-BE" sz="3200" err="1">
                <a:solidFill>
                  <a:srgbClr val="544F98"/>
                </a:solidFill>
              </a:rPr>
              <a:t>ze</a:t>
            </a:r>
            <a:r>
              <a:rPr lang="fr-BE" sz="3200">
                <a:solidFill>
                  <a:srgbClr val="544F98"/>
                </a:solidFill>
              </a:rPr>
              <a:t> </a:t>
            </a:r>
            <a:r>
              <a:rPr lang="fr-BE" sz="3200" err="1">
                <a:solidFill>
                  <a:srgbClr val="544F98"/>
                </a:solidFill>
              </a:rPr>
              <a:t>kijkt</a:t>
            </a:r>
            <a:r>
              <a:rPr lang="fr-BE" sz="3200">
                <a:solidFill>
                  <a:srgbClr val="544F98"/>
                </a:solidFill>
              </a:rPr>
              <a:t> </a:t>
            </a:r>
            <a:r>
              <a:rPr lang="fr-BE" sz="3200" err="1">
                <a:solidFill>
                  <a:srgbClr val="544F98"/>
                </a:solidFill>
              </a:rPr>
              <a:t>nooit</a:t>
            </a:r>
            <a:r>
              <a:rPr lang="fr-BE" sz="3200">
                <a:solidFill>
                  <a:srgbClr val="544F98"/>
                </a:solidFill>
              </a:rPr>
              <a:t> </a:t>
            </a:r>
            <a:r>
              <a:rPr lang="fr-BE" sz="3200" err="1">
                <a:solidFill>
                  <a:srgbClr val="544F98"/>
                </a:solidFill>
              </a:rPr>
              <a:t>naar</a:t>
            </a:r>
            <a:r>
              <a:rPr lang="fr-BE" sz="3200">
                <a:solidFill>
                  <a:srgbClr val="544F98"/>
                </a:solidFill>
              </a:rPr>
              <a:t> </a:t>
            </a:r>
            <a:r>
              <a:rPr lang="fr-BE" sz="3200" err="1">
                <a:solidFill>
                  <a:srgbClr val="544F98"/>
                </a:solidFill>
              </a:rPr>
              <a:t>haar</a:t>
            </a:r>
            <a:r>
              <a:rPr lang="fr-BE" sz="3200">
                <a:solidFill>
                  <a:srgbClr val="544F98"/>
                </a:solidFill>
              </a:rPr>
              <a:t> </a:t>
            </a:r>
            <a:r>
              <a:rPr lang="fr-BE" sz="3200" err="1">
                <a:solidFill>
                  <a:srgbClr val="544F98"/>
                </a:solidFill>
              </a:rPr>
              <a:t>inbox</a:t>
            </a:r>
            <a:r>
              <a:rPr lang="fr-BE" sz="3200">
                <a:solidFill>
                  <a:srgbClr val="544F98"/>
                </a:solidFill>
              </a:rPr>
              <a:t> en </a:t>
            </a:r>
            <a:r>
              <a:rPr lang="fr-BE" sz="3200" err="1">
                <a:solidFill>
                  <a:srgbClr val="544F98"/>
                </a:solidFill>
              </a:rPr>
              <a:t>is</a:t>
            </a:r>
            <a:r>
              <a:rPr lang="fr-BE" sz="3200">
                <a:solidFill>
                  <a:srgbClr val="544F98"/>
                </a:solidFill>
              </a:rPr>
              <a:t> </a:t>
            </a:r>
            <a:r>
              <a:rPr lang="fr-BE" sz="3200" err="1">
                <a:solidFill>
                  <a:srgbClr val="544F98"/>
                </a:solidFill>
              </a:rPr>
              <a:t>zelfs</a:t>
            </a:r>
            <a:r>
              <a:rPr lang="fr-BE" sz="3200">
                <a:solidFill>
                  <a:srgbClr val="544F98"/>
                </a:solidFill>
              </a:rPr>
              <a:t> </a:t>
            </a:r>
            <a:r>
              <a:rPr lang="fr-BE" sz="3200" err="1">
                <a:solidFill>
                  <a:srgbClr val="544F98"/>
                </a:solidFill>
              </a:rPr>
              <a:t>haar</a:t>
            </a:r>
            <a:r>
              <a:rPr lang="fr-BE" sz="3200">
                <a:solidFill>
                  <a:srgbClr val="544F98"/>
                </a:solidFill>
              </a:rPr>
              <a:t> </a:t>
            </a:r>
            <a:r>
              <a:rPr lang="fr-BE" sz="3200" err="1">
                <a:solidFill>
                  <a:srgbClr val="544F98"/>
                </a:solidFill>
              </a:rPr>
              <a:t>paswoord</a:t>
            </a:r>
            <a:r>
              <a:rPr lang="fr-BE" sz="3200">
                <a:solidFill>
                  <a:srgbClr val="544F98"/>
                </a:solidFill>
              </a:rPr>
              <a:t> </a:t>
            </a:r>
            <a:r>
              <a:rPr lang="fr-BE" sz="3200" err="1">
                <a:solidFill>
                  <a:srgbClr val="544F98"/>
                </a:solidFill>
              </a:rPr>
              <a:t>vergeten</a:t>
            </a:r>
            <a:r>
              <a:rPr lang="fr-BE" sz="3200">
                <a:solidFill>
                  <a:srgbClr val="544F98"/>
                </a:solidFill>
              </a:rPr>
              <a:t>. </a:t>
            </a:r>
            <a:br>
              <a:rPr lang="fr-BE" sz="3600"/>
            </a:br>
            <a:br>
              <a:rPr lang="fr-BE" sz="3600"/>
            </a:br>
            <a:r>
              <a:rPr lang="fr-BE" sz="3200" b="1">
                <a:solidFill>
                  <a:srgbClr val="544F98"/>
                </a:solidFill>
              </a:rPr>
              <a:t>Wat kan </a:t>
            </a:r>
            <a:r>
              <a:rPr lang="fr-BE" sz="3200" b="1" err="1">
                <a:solidFill>
                  <a:srgbClr val="544F98"/>
                </a:solidFill>
              </a:rPr>
              <a:t>ze</a:t>
            </a:r>
            <a:r>
              <a:rPr lang="fr-BE" sz="3200" b="1">
                <a:solidFill>
                  <a:srgbClr val="544F98"/>
                </a:solidFill>
              </a:rPr>
              <a:t> best </a:t>
            </a:r>
            <a:r>
              <a:rPr lang="fr-BE" sz="3200" b="1" err="1">
                <a:solidFill>
                  <a:srgbClr val="544F98"/>
                </a:solidFill>
              </a:rPr>
              <a:t>doen</a:t>
            </a:r>
            <a:r>
              <a:rPr lang="fr-BE" sz="3200" b="1">
                <a:solidFill>
                  <a:srgbClr val="544F98"/>
                </a:solidFill>
              </a:rPr>
              <a:t>? </a:t>
            </a:r>
            <a:br>
              <a:rPr lang="fr-BE"/>
            </a:br>
            <a:endParaRPr lang="fr-BE"/>
          </a:p>
        </p:txBody>
      </p:sp>
      <p:pic>
        <p:nvPicPr>
          <p:cNvPr id="2050" name="Picture 2" descr="How to Change Your Gmail Password (On Desktop and iPhone App)">
            <a:extLst>
              <a:ext uri="{FF2B5EF4-FFF2-40B4-BE49-F238E27FC236}">
                <a16:creationId xmlns:a16="http://schemas.microsoft.com/office/drawing/2014/main" id="{B2B1CEE7-582D-83FD-E6BC-DACFB4AE3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198" y="457200"/>
            <a:ext cx="4874623" cy="535291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1AF951-087C-24FC-DE77-863E6F437D6E}"/>
              </a:ext>
            </a:extLst>
          </p:cNvPr>
          <p:cNvSpPr/>
          <p:nvPr/>
        </p:nvSpPr>
        <p:spPr>
          <a:xfrm>
            <a:off x="3082834" y="2103119"/>
            <a:ext cx="927463" cy="3788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a:solidFill>
                  <a:schemeClr val="tx1"/>
                </a:solidFill>
              </a:rPr>
              <a:t>Malika</a:t>
            </a:r>
          </a:p>
        </p:txBody>
      </p:sp>
      <p:pic>
        <p:nvPicPr>
          <p:cNvPr id="6" name="Picture 5">
            <a:extLst>
              <a:ext uri="{FF2B5EF4-FFF2-40B4-BE49-F238E27FC236}">
                <a16:creationId xmlns:a16="http://schemas.microsoft.com/office/drawing/2014/main" id="{6E740A64-8C05-A770-7C15-673EC0C5688D}"/>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3245390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5E4E2"/>
        </a:solidFill>
        <a:effectLst/>
      </p:bgPr>
    </p:bg>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336869D5-C55D-7EE1-1B2D-1EBCAC2D98E9}"/>
              </a:ext>
            </a:extLst>
          </p:cNvPr>
          <p:cNvPicPr>
            <a:picLocks noChangeAspect="1"/>
          </p:cNvPicPr>
          <p:nvPr/>
        </p:nvPicPr>
        <p:blipFill>
          <a:blip r:embed="rId3"/>
          <a:stretch>
            <a:fillRect/>
          </a:stretch>
        </p:blipFill>
        <p:spPr>
          <a:xfrm>
            <a:off x="3784055" y="121478"/>
            <a:ext cx="4844484" cy="6572250"/>
          </a:xfrm>
          <a:prstGeom prst="rect">
            <a:avLst/>
          </a:prstGeom>
        </p:spPr>
      </p:pic>
      <p:sp>
        <p:nvSpPr>
          <p:cNvPr id="10" name="Ellipse 9">
            <a:extLst>
              <a:ext uri="{FF2B5EF4-FFF2-40B4-BE49-F238E27FC236}">
                <a16:creationId xmlns:a16="http://schemas.microsoft.com/office/drawing/2014/main" id="{F1C7CECC-710A-C2CC-6C92-97559ADDCFDD}"/>
              </a:ext>
            </a:extLst>
          </p:cNvPr>
          <p:cNvSpPr/>
          <p:nvPr/>
        </p:nvSpPr>
        <p:spPr>
          <a:xfrm>
            <a:off x="3948872" y="2121728"/>
            <a:ext cx="1409700" cy="1428750"/>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Ellipse 11">
            <a:extLst>
              <a:ext uri="{FF2B5EF4-FFF2-40B4-BE49-F238E27FC236}">
                <a16:creationId xmlns:a16="http://schemas.microsoft.com/office/drawing/2014/main" id="{A86AE43E-DE13-3861-4837-0C60D8986C5E}"/>
              </a:ext>
            </a:extLst>
          </p:cNvPr>
          <p:cNvSpPr/>
          <p:nvPr/>
        </p:nvSpPr>
        <p:spPr>
          <a:xfrm>
            <a:off x="3993046" y="4257675"/>
            <a:ext cx="1333500" cy="1019175"/>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B3126730-0117-B659-8794-1E0E777C9B4D}"/>
              </a:ext>
            </a:extLst>
          </p:cNvPr>
          <p:cNvSpPr/>
          <p:nvPr/>
        </p:nvSpPr>
        <p:spPr>
          <a:xfrm>
            <a:off x="5669580" y="2331278"/>
            <a:ext cx="1870217" cy="1028700"/>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AF29A198-6419-9276-64D6-FEBF5F700B46}"/>
              </a:ext>
            </a:extLst>
          </p:cNvPr>
          <p:cNvSpPr/>
          <p:nvPr/>
        </p:nvSpPr>
        <p:spPr>
          <a:xfrm>
            <a:off x="5614362" y="3164508"/>
            <a:ext cx="1980651" cy="1035188"/>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F14B4E5C-184D-DF41-CD0F-CF71ACCA965C}"/>
              </a:ext>
            </a:extLst>
          </p:cNvPr>
          <p:cNvSpPr/>
          <p:nvPr/>
        </p:nvSpPr>
        <p:spPr>
          <a:xfrm>
            <a:off x="5599799" y="4188653"/>
            <a:ext cx="2016197" cy="1152525"/>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Picture 2">
            <a:extLst>
              <a:ext uri="{FF2B5EF4-FFF2-40B4-BE49-F238E27FC236}">
                <a16:creationId xmlns:a16="http://schemas.microsoft.com/office/drawing/2014/main" id="{2FAA877E-05FD-A3F4-8FF0-DEEE5787C4C3}"/>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32790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7" grpId="0" animBg="1"/>
      <p:bldP spid="18" grpId="0" animBg="1"/>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5E4E2"/>
        </a:solidFill>
        <a:effectLst/>
      </p:bgPr>
    </p:bg>
    <p:spTree>
      <p:nvGrpSpPr>
        <p:cNvPr id="1" name=""/>
        <p:cNvGrpSpPr/>
        <p:nvPr/>
      </p:nvGrpSpPr>
      <p:grpSpPr>
        <a:xfrm>
          <a:off x="0" y="0"/>
          <a:ext cx="0" cy="0"/>
          <a:chOff x="0" y="0"/>
          <a:chExt cx="0" cy="0"/>
        </a:xfrm>
      </p:grpSpPr>
      <p:pic>
        <p:nvPicPr>
          <p:cNvPr id="16386" name="Picture 2" descr="Motivation Letter for Job Application Sample with Examples">
            <a:extLst>
              <a:ext uri="{FF2B5EF4-FFF2-40B4-BE49-F238E27FC236}">
                <a16:creationId xmlns:a16="http://schemas.microsoft.com/office/drawing/2014/main" id="{61B08609-82B0-6583-169B-09725667294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139463" y="815975"/>
            <a:ext cx="4551213" cy="50609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DB93DD6-7493-4172-E881-48F9E0F640C5}"/>
              </a:ext>
            </a:extLst>
          </p:cNvPr>
          <p:cNvPicPr>
            <a:picLocks noChangeAspect="1"/>
          </p:cNvPicPr>
          <p:nvPr/>
        </p:nvPicPr>
        <p:blipFill>
          <a:blip r:embed="rId4"/>
          <a:stretch>
            <a:fillRect/>
          </a:stretch>
        </p:blipFill>
        <p:spPr>
          <a:xfrm>
            <a:off x="11130614" y="6441475"/>
            <a:ext cx="917717" cy="254076"/>
          </a:xfrm>
          <a:prstGeom prst="rect">
            <a:avLst/>
          </a:prstGeom>
        </p:spPr>
      </p:pic>
      <p:pic>
        <p:nvPicPr>
          <p:cNvPr id="2" name="Picture 1">
            <a:extLst>
              <a:ext uri="{FF2B5EF4-FFF2-40B4-BE49-F238E27FC236}">
                <a16:creationId xmlns:a16="http://schemas.microsoft.com/office/drawing/2014/main" id="{5A749CD8-9246-75E6-E5ED-B6644D5CE603}"/>
              </a:ext>
            </a:extLst>
          </p:cNvPr>
          <p:cNvPicPr>
            <a:picLocks noChangeAspect="1"/>
          </p:cNvPicPr>
          <p:nvPr/>
        </p:nvPicPr>
        <p:blipFill>
          <a:blip r:embed="rId5"/>
          <a:stretch>
            <a:fillRect/>
          </a:stretch>
        </p:blipFill>
        <p:spPr>
          <a:xfrm>
            <a:off x="3219450" y="0"/>
            <a:ext cx="5753100" cy="6858000"/>
          </a:xfrm>
          <a:prstGeom prst="rect">
            <a:avLst/>
          </a:prstGeom>
        </p:spPr>
      </p:pic>
    </p:spTree>
    <p:extLst>
      <p:ext uri="{BB962C8B-B14F-4D97-AF65-F5344CB8AC3E}">
        <p14:creationId xmlns:p14="http://schemas.microsoft.com/office/powerpoint/2010/main" val="4247484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5E4E2"/>
        </a:solidFill>
        <a:effectLst/>
      </p:bgPr>
    </p:bg>
    <p:spTree>
      <p:nvGrpSpPr>
        <p:cNvPr id="1" name=""/>
        <p:cNvGrpSpPr/>
        <p:nvPr/>
      </p:nvGrpSpPr>
      <p:grpSpPr>
        <a:xfrm>
          <a:off x="0" y="0"/>
          <a:ext cx="0" cy="0"/>
          <a:chOff x="0" y="0"/>
          <a:chExt cx="0" cy="0"/>
        </a:xfrm>
      </p:grpSpPr>
      <p:pic>
        <p:nvPicPr>
          <p:cNvPr id="17410" name="Picture 2" descr="acheter permis de conduire belge - echt-rijbewijs">
            <a:extLst>
              <a:ext uri="{FF2B5EF4-FFF2-40B4-BE49-F238E27FC236}">
                <a16:creationId xmlns:a16="http://schemas.microsoft.com/office/drawing/2014/main" id="{C34D6B71-59ED-B467-0806-FC3BBD50F2D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01189" y="1425575"/>
            <a:ext cx="6989622" cy="43513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FC3F114-429D-3899-670B-F406D53B2F52}"/>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39564655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5E4E2"/>
        </a:solidFill>
        <a:effectLst/>
      </p:bgPr>
    </p:bg>
    <p:spTree>
      <p:nvGrpSpPr>
        <p:cNvPr id="1" name=""/>
        <p:cNvGrpSpPr/>
        <p:nvPr/>
      </p:nvGrpSpPr>
      <p:grpSpPr>
        <a:xfrm>
          <a:off x="0" y="0"/>
          <a:ext cx="0" cy="0"/>
          <a:chOff x="0" y="0"/>
          <a:chExt cx="0" cy="0"/>
        </a:xfrm>
      </p:grpSpPr>
      <p:pic>
        <p:nvPicPr>
          <p:cNvPr id="19458" name="Picture 2" descr="Accès au casier judiciaire ? - RTBF Actus">
            <a:extLst>
              <a:ext uri="{FF2B5EF4-FFF2-40B4-BE49-F238E27FC236}">
                <a16:creationId xmlns:a16="http://schemas.microsoft.com/office/drawing/2014/main" id="{04BDFEC1-E1B7-6EA1-E32F-A8DE86CE4B5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76959" y="1397000"/>
            <a:ext cx="7742881" cy="43513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4967963-3DDF-8275-4BDE-1A5379C39C2D}"/>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1665021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5E4E2"/>
        </a:solidFill>
        <a:effectLst/>
      </p:bgPr>
    </p:bg>
    <p:spTree>
      <p:nvGrpSpPr>
        <p:cNvPr id="1" name=""/>
        <p:cNvGrpSpPr/>
        <p:nvPr/>
      </p:nvGrpSpPr>
      <p:grpSpPr>
        <a:xfrm>
          <a:off x="0" y="0"/>
          <a:ext cx="0" cy="0"/>
          <a:chOff x="0" y="0"/>
          <a:chExt cx="0" cy="0"/>
        </a:xfrm>
      </p:grpSpPr>
      <p:pic>
        <p:nvPicPr>
          <p:cNvPr id="18436" name="Picture 4" descr="Marcos Para Diploma Png Png Transparent Stock Clip Art Png Image Images">
            <a:extLst>
              <a:ext uri="{FF2B5EF4-FFF2-40B4-BE49-F238E27FC236}">
                <a16:creationId xmlns:a16="http://schemas.microsoft.com/office/drawing/2014/main" id="{E588029C-D616-4782-99A1-9D562DF735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560406"/>
            <a:ext cx="5486400" cy="3737188"/>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Online diploma laten erkennen | Tracé Brussel">
            <a:extLst>
              <a:ext uri="{FF2B5EF4-FFF2-40B4-BE49-F238E27FC236}">
                <a16:creationId xmlns:a16="http://schemas.microsoft.com/office/drawing/2014/main" id="{7DD6A357-A3CE-DA25-AE9C-D6DA958EE8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34325" y="1417531"/>
            <a:ext cx="2286000" cy="110490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082F714B-7F14-8827-E60A-743DF55B198A}"/>
              </a:ext>
            </a:extLst>
          </p:cNvPr>
          <p:cNvPicPr>
            <a:picLocks noChangeAspect="1"/>
          </p:cNvPicPr>
          <p:nvPr/>
        </p:nvPicPr>
        <p:blipFill>
          <a:blip r:embed="rId5"/>
          <a:stretch>
            <a:fillRect/>
          </a:stretch>
        </p:blipFill>
        <p:spPr>
          <a:xfrm>
            <a:off x="6571866" y="3662306"/>
            <a:ext cx="5506218" cy="809738"/>
          </a:xfrm>
          <a:prstGeom prst="rect">
            <a:avLst/>
          </a:prstGeom>
        </p:spPr>
      </p:pic>
      <p:pic>
        <p:nvPicPr>
          <p:cNvPr id="3" name="Picture 2">
            <a:extLst>
              <a:ext uri="{FF2B5EF4-FFF2-40B4-BE49-F238E27FC236}">
                <a16:creationId xmlns:a16="http://schemas.microsoft.com/office/drawing/2014/main" id="{2DEA3BB2-FB10-DCF5-63CB-75CF634BE199}"/>
              </a:ext>
            </a:extLst>
          </p:cNvPr>
          <p:cNvPicPr>
            <a:picLocks noChangeAspect="1"/>
          </p:cNvPicPr>
          <p:nvPr/>
        </p:nvPicPr>
        <p:blipFill>
          <a:blip r:embed="rId6"/>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1347960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5E4E2"/>
        </a:solidFill>
        <a:effectLst/>
      </p:bgPr>
    </p:bg>
    <p:spTree>
      <p:nvGrpSpPr>
        <p:cNvPr id="1" name=""/>
        <p:cNvGrpSpPr/>
        <p:nvPr/>
      </p:nvGrpSpPr>
      <p:grpSpPr>
        <a:xfrm>
          <a:off x="0" y="0"/>
          <a:ext cx="0" cy="0"/>
          <a:chOff x="0" y="0"/>
          <a:chExt cx="0" cy="0"/>
        </a:xfrm>
      </p:grpSpPr>
      <p:pic>
        <p:nvPicPr>
          <p:cNvPr id="2050" name="Picture 2" descr="Tarjeta de crédito PNG">
            <a:extLst>
              <a:ext uri="{FF2B5EF4-FFF2-40B4-BE49-F238E27FC236}">
                <a16:creationId xmlns:a16="http://schemas.microsoft.com/office/drawing/2014/main" id="{4D5DF5BA-F369-F98A-CC50-6275914BD5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4100" y="490220"/>
            <a:ext cx="5570220" cy="55702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0C06B59-4C93-27A4-B2E6-09670FB657B8}"/>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4083691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8A80EE8-4423-1DC9-5533-253CFBF32172}"/>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rial"/>
                <a:cs typeface="Arial"/>
              </a:rPr>
              <a:t>Niet </a:t>
            </a:r>
            <a:r>
              <a:rPr lang="fr-BE" sz="4800" b="1" err="1">
                <a:solidFill>
                  <a:schemeClr val="bg1"/>
                </a:solidFill>
                <a:latin typeface="Arial"/>
                <a:cs typeface="Arial"/>
              </a:rPr>
              <a:t>juist</a:t>
            </a:r>
            <a:r>
              <a:rPr lang="fr-BE" sz="4800" b="1">
                <a:solidFill>
                  <a:schemeClr val="bg1"/>
                </a:solidFill>
                <a:latin typeface="Arial"/>
                <a:cs typeface="Arial"/>
              </a:rPr>
              <a:t>… </a:t>
            </a:r>
            <a:r>
              <a:rPr lang="fr-BE" sz="4800" b="1" err="1">
                <a:solidFill>
                  <a:schemeClr val="bg1"/>
                </a:solidFill>
                <a:latin typeface="Arial"/>
                <a:cs typeface="Arial"/>
              </a:rPr>
              <a:t>Probeer</a:t>
            </a:r>
            <a:r>
              <a:rPr lang="fr-BE" sz="4800" b="1">
                <a:solidFill>
                  <a:schemeClr val="bg1"/>
                </a:solidFill>
                <a:latin typeface="Arial"/>
                <a:cs typeface="Arial"/>
              </a:rPr>
              <a:t> </a:t>
            </a:r>
            <a:r>
              <a:rPr lang="fr-BE" sz="4800" b="1" err="1">
                <a:solidFill>
                  <a:schemeClr val="bg1"/>
                </a:solidFill>
                <a:latin typeface="Arial"/>
                <a:cs typeface="Arial"/>
              </a:rPr>
              <a:t>opnieuw</a:t>
            </a:r>
            <a:r>
              <a:rPr lang="fr-BE" sz="4800" b="1">
                <a:solidFill>
                  <a:schemeClr val="bg1"/>
                </a:solidFill>
                <a:latin typeface="Arial"/>
                <a:cs typeface="Arial"/>
              </a:rPr>
              <a:t>!</a:t>
            </a:r>
            <a:endParaRPr lang="en-US">
              <a:solidFill>
                <a:schemeClr val="bg1"/>
              </a:solidFill>
              <a:latin typeface="Arial"/>
            </a:endParaRPr>
          </a:p>
        </p:txBody>
      </p:sp>
      <p:pic>
        <p:nvPicPr>
          <p:cNvPr id="2" name="Graphic 1" descr="Actualiser avec un remplissage uni">
            <a:extLst>
              <a:ext uri="{FF2B5EF4-FFF2-40B4-BE49-F238E27FC236}">
                <a16:creationId xmlns:a16="http://schemas.microsoft.com/office/drawing/2014/main" id="{68DFE424-D298-BF07-B2E4-1BB736730C3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03630" y="1419045"/>
            <a:ext cx="2984739" cy="2955984"/>
          </a:xfrm>
          <a:prstGeom prst="rect">
            <a:avLst/>
          </a:prstGeom>
        </p:spPr>
      </p:pic>
      <p:pic>
        <p:nvPicPr>
          <p:cNvPr id="5" name="Picture 4">
            <a:extLst>
              <a:ext uri="{FF2B5EF4-FFF2-40B4-BE49-F238E27FC236}">
                <a16:creationId xmlns:a16="http://schemas.microsoft.com/office/drawing/2014/main" id="{5C008D15-507D-7F55-C1FF-49D52BCBD737}"/>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515413397"/>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5E4E2"/>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A5DB082-C760-8189-87F1-2E1F112325A7}"/>
              </a:ext>
            </a:extLst>
          </p:cNvPr>
          <p:cNvPicPr>
            <a:picLocks noChangeAspect="1"/>
          </p:cNvPicPr>
          <p:nvPr/>
        </p:nvPicPr>
        <p:blipFill>
          <a:blip r:embed="rId3"/>
          <a:stretch>
            <a:fillRect/>
          </a:stretch>
        </p:blipFill>
        <p:spPr>
          <a:xfrm rot="5400000">
            <a:off x="2881282" y="813579"/>
            <a:ext cx="6429434" cy="5230843"/>
          </a:xfrm>
          <a:prstGeom prst="rect">
            <a:avLst/>
          </a:prstGeom>
        </p:spPr>
      </p:pic>
      <p:sp>
        <p:nvSpPr>
          <p:cNvPr id="6" name="Ellipse 5">
            <a:extLst>
              <a:ext uri="{FF2B5EF4-FFF2-40B4-BE49-F238E27FC236}">
                <a16:creationId xmlns:a16="http://schemas.microsoft.com/office/drawing/2014/main" id="{E8C104A0-D224-28C3-D904-935E5F5E6454}"/>
              </a:ext>
            </a:extLst>
          </p:cNvPr>
          <p:cNvSpPr/>
          <p:nvPr/>
        </p:nvSpPr>
        <p:spPr>
          <a:xfrm>
            <a:off x="5265174" y="1892709"/>
            <a:ext cx="1986116" cy="491613"/>
          </a:xfrm>
          <a:prstGeom prst="ellipse">
            <a:avLst/>
          </a:prstGeom>
          <a:noFill/>
          <a:ln w="76200">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Picture 3">
            <a:extLst>
              <a:ext uri="{FF2B5EF4-FFF2-40B4-BE49-F238E27FC236}">
                <a16:creationId xmlns:a16="http://schemas.microsoft.com/office/drawing/2014/main" id="{B23C3703-2E7C-73D0-76F5-08EF8D02F38B}"/>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2233593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5E4E2"/>
        </a:solidFill>
        <a:effectLst/>
      </p:bgPr>
    </p:bg>
    <p:spTree>
      <p:nvGrpSpPr>
        <p:cNvPr id="1" name=""/>
        <p:cNvGrpSpPr/>
        <p:nvPr/>
      </p:nvGrpSpPr>
      <p:grpSpPr>
        <a:xfrm>
          <a:off x="0" y="0"/>
          <a:ext cx="0" cy="0"/>
          <a:chOff x="0" y="0"/>
          <a:chExt cx="0" cy="0"/>
        </a:xfrm>
      </p:grpSpPr>
      <p:pic>
        <p:nvPicPr>
          <p:cNvPr id="4098" name="Picture 2" descr="Best Premium Foreign Language Translation Illustration download in PNG ...">
            <a:extLst>
              <a:ext uri="{FF2B5EF4-FFF2-40B4-BE49-F238E27FC236}">
                <a16:creationId xmlns:a16="http://schemas.microsoft.com/office/drawing/2014/main" id="{D3387A04-6DCA-4B7C-82F9-01CCF8EB95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7513" y="594994"/>
            <a:ext cx="6666277" cy="532828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5A3A654-CC6E-87BB-75E6-910E258E0B2C}"/>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3254979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E260E3B6-87BD-9FFE-DA58-41561E8200A7}"/>
              </a:ext>
            </a:extLst>
          </p:cNvPr>
          <p:cNvPicPr>
            <a:picLocks noChangeAspect="1"/>
          </p:cNvPicPr>
          <p:nvPr/>
        </p:nvPicPr>
        <p:blipFill>
          <a:blip r:embed="rId3"/>
          <a:stretch>
            <a:fillRect/>
          </a:stretch>
        </p:blipFill>
        <p:spPr>
          <a:xfrm>
            <a:off x="205625" y="2339271"/>
            <a:ext cx="2408007" cy="3266813"/>
          </a:xfrm>
          <a:prstGeom prst="rect">
            <a:avLst/>
          </a:prstGeom>
        </p:spPr>
      </p:pic>
      <p:sp>
        <p:nvSpPr>
          <p:cNvPr id="5" name="Rectangle : coins arrondis 2">
            <a:extLst>
              <a:ext uri="{FF2B5EF4-FFF2-40B4-BE49-F238E27FC236}">
                <a16:creationId xmlns:a16="http://schemas.microsoft.com/office/drawing/2014/main" id="{D8031783-14C5-8611-02A0-1E6C172858C9}"/>
              </a:ext>
            </a:extLst>
          </p:cNvPr>
          <p:cNvSpPr/>
          <p:nvPr/>
        </p:nvSpPr>
        <p:spPr>
          <a:xfrm>
            <a:off x="2256144" y="364232"/>
            <a:ext cx="7564270" cy="156698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53278250-493D-2B3D-0FD1-7AED8FCA4FB7}"/>
              </a:ext>
            </a:extLst>
          </p:cNvPr>
          <p:cNvSpPr>
            <a:spLocks noGrp="1"/>
          </p:cNvSpPr>
          <p:nvPr>
            <p:ph type="title"/>
          </p:nvPr>
        </p:nvSpPr>
        <p:spPr>
          <a:xfrm>
            <a:off x="2431473" y="434398"/>
            <a:ext cx="7225146" cy="1417925"/>
          </a:xfrm>
          <a:ln>
            <a:noFill/>
          </a:ln>
        </p:spPr>
        <p:txBody>
          <a:bodyPr>
            <a:normAutofit fontScale="90000"/>
          </a:bodyPr>
          <a:lstStyle/>
          <a:p>
            <a:pPr algn="ctr"/>
            <a:r>
              <a:rPr lang="fr-BE">
                <a:solidFill>
                  <a:srgbClr val="544F98"/>
                </a:solidFill>
              </a:rPr>
              <a:t>Wat </a:t>
            </a:r>
            <a:r>
              <a:rPr lang="fr-BE" err="1">
                <a:solidFill>
                  <a:srgbClr val="544F98"/>
                </a:solidFill>
              </a:rPr>
              <a:t>heeft</a:t>
            </a:r>
            <a:r>
              <a:rPr lang="fr-BE">
                <a:solidFill>
                  <a:srgbClr val="544F98"/>
                </a:solidFill>
              </a:rPr>
              <a:t> Malika </a:t>
            </a:r>
            <a:r>
              <a:rPr lang="fr-BE" b="1" err="1">
                <a:solidFill>
                  <a:srgbClr val="544F98"/>
                </a:solidFill>
              </a:rPr>
              <a:t>allemaal</a:t>
            </a:r>
            <a:r>
              <a:rPr lang="fr-BE" b="1">
                <a:solidFill>
                  <a:srgbClr val="544F98"/>
                </a:solidFill>
              </a:rPr>
              <a:t> </a:t>
            </a:r>
            <a:r>
              <a:rPr lang="fr-BE" b="1" err="1">
                <a:solidFill>
                  <a:srgbClr val="544F98"/>
                </a:solidFill>
              </a:rPr>
              <a:t>nodig</a:t>
            </a:r>
            <a:r>
              <a:rPr lang="fr-BE">
                <a:solidFill>
                  <a:srgbClr val="544F98"/>
                </a:solidFill>
              </a:rPr>
              <a:t> om </a:t>
            </a:r>
            <a:r>
              <a:rPr lang="fr-BE" err="1">
                <a:solidFill>
                  <a:srgbClr val="544F98"/>
                </a:solidFill>
              </a:rPr>
              <a:t>bij</a:t>
            </a:r>
            <a:r>
              <a:rPr lang="fr-BE">
                <a:solidFill>
                  <a:srgbClr val="544F98"/>
                </a:solidFill>
              </a:rPr>
              <a:t> Lidl te </a:t>
            </a:r>
            <a:r>
              <a:rPr lang="fr-BE" b="1">
                <a:solidFill>
                  <a:srgbClr val="544F98"/>
                </a:solidFill>
              </a:rPr>
              <a:t>solliciteren?</a:t>
            </a:r>
            <a:r>
              <a:rPr lang="fr-BE">
                <a:solidFill>
                  <a:srgbClr val="544F98"/>
                </a:solidFill>
              </a:rPr>
              <a:t> </a:t>
            </a:r>
            <a:endParaRPr lang="en-US"/>
          </a:p>
        </p:txBody>
      </p:sp>
      <p:pic>
        <p:nvPicPr>
          <p:cNvPr id="7" name="Picture 4" descr="Motivation Letter for Job Application Sample with Examples">
            <a:extLst>
              <a:ext uri="{FF2B5EF4-FFF2-40B4-BE49-F238E27FC236}">
                <a16:creationId xmlns:a16="http://schemas.microsoft.com/office/drawing/2014/main" id="{9E1A1592-145E-642A-A327-F424F3B114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1647" y="2339363"/>
            <a:ext cx="2938873" cy="3269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cheter permis de conduire belge - echt-rijbewijs">
            <a:extLst>
              <a:ext uri="{FF2B5EF4-FFF2-40B4-BE49-F238E27FC236}">
                <a16:creationId xmlns:a16="http://schemas.microsoft.com/office/drawing/2014/main" id="{B0927865-7FBB-6B8C-600C-A7989DC3CC00}"/>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8759063" y="2776666"/>
            <a:ext cx="3218133" cy="20034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Marcos Para Diploma Png Png Transparent Stock Clip Art Png Image Images">
            <a:extLst>
              <a:ext uri="{FF2B5EF4-FFF2-40B4-BE49-F238E27FC236}">
                <a16:creationId xmlns:a16="http://schemas.microsoft.com/office/drawing/2014/main" id="{765A8807-0DD0-0450-DDA0-08FCE68980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9371" y="3117252"/>
            <a:ext cx="2677023" cy="18235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Validate Vector Icon Isolated On Transparent Backgrou - vrogue.co">
            <a:extLst>
              <a:ext uri="{FF2B5EF4-FFF2-40B4-BE49-F238E27FC236}">
                <a16:creationId xmlns:a16="http://schemas.microsoft.com/office/drawing/2014/main" id="{DE084F69-C846-E4C1-A699-6FC65AF937C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8049" y="2980394"/>
            <a:ext cx="1836986" cy="18369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Validate Vector Icon Isolated On Transparent Backgrou - vrogue.co">
            <a:extLst>
              <a:ext uri="{FF2B5EF4-FFF2-40B4-BE49-F238E27FC236}">
                <a16:creationId xmlns:a16="http://schemas.microsoft.com/office/drawing/2014/main" id="{49D6A25F-F72E-AB70-1C3E-2FD421C157E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34497" y="3049667"/>
            <a:ext cx="1836986" cy="1836986"/>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Blocked PNG Images Transparent Background | PNG Play">
            <a:extLst>
              <a:ext uri="{FF2B5EF4-FFF2-40B4-BE49-F238E27FC236}">
                <a16:creationId xmlns:a16="http://schemas.microsoft.com/office/drawing/2014/main" id="{DE0520CC-41DA-1165-83FF-90D9C895360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55359" y="2949702"/>
            <a:ext cx="1855839" cy="185583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Blocked PNG Images Transparent Background | PNG Play">
            <a:extLst>
              <a:ext uri="{FF2B5EF4-FFF2-40B4-BE49-F238E27FC236}">
                <a16:creationId xmlns:a16="http://schemas.microsoft.com/office/drawing/2014/main" id="{2303C05B-5B06-EA88-CBD4-22751E58689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98529" y="2924252"/>
            <a:ext cx="1855839" cy="1855839"/>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descr="Curseur avec un remplissage uni">
            <a:extLst>
              <a:ext uri="{FF2B5EF4-FFF2-40B4-BE49-F238E27FC236}">
                <a16:creationId xmlns:a16="http://schemas.microsoft.com/office/drawing/2014/main" id="{BBD20798-1EDE-3026-F7D6-8E0241977D9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1290552" y="5680835"/>
            <a:ext cx="497840" cy="528320"/>
          </a:xfrm>
          <a:prstGeom prst="rect">
            <a:avLst/>
          </a:prstGeom>
        </p:spPr>
      </p:pic>
      <p:pic>
        <p:nvPicPr>
          <p:cNvPr id="3" name="Graphic 2" descr="Curseur avec un remplissage uni">
            <a:extLst>
              <a:ext uri="{FF2B5EF4-FFF2-40B4-BE49-F238E27FC236}">
                <a16:creationId xmlns:a16="http://schemas.microsoft.com/office/drawing/2014/main" id="{C534482B-B6FD-3DDE-8A35-3241A7CB962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4007247" y="5680835"/>
            <a:ext cx="497840" cy="528320"/>
          </a:xfrm>
          <a:prstGeom prst="rect">
            <a:avLst/>
          </a:prstGeom>
        </p:spPr>
      </p:pic>
      <p:pic>
        <p:nvPicPr>
          <p:cNvPr id="4" name="Graphic 3" descr="Curseur avec un remplissage uni">
            <a:extLst>
              <a:ext uri="{FF2B5EF4-FFF2-40B4-BE49-F238E27FC236}">
                <a16:creationId xmlns:a16="http://schemas.microsoft.com/office/drawing/2014/main" id="{E725BBB6-469F-49F0-4D66-B071D4E2E7D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7298204" y="4963008"/>
            <a:ext cx="497840" cy="528320"/>
          </a:xfrm>
          <a:prstGeom prst="rect">
            <a:avLst/>
          </a:prstGeom>
        </p:spPr>
      </p:pic>
      <p:pic>
        <p:nvPicPr>
          <p:cNvPr id="6" name="Graphic 5" descr="Curseur avec un remplissage uni">
            <a:extLst>
              <a:ext uri="{FF2B5EF4-FFF2-40B4-BE49-F238E27FC236}">
                <a16:creationId xmlns:a16="http://schemas.microsoft.com/office/drawing/2014/main" id="{724B4B94-F3D0-9248-8952-63215084F95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9981769" y="4907791"/>
            <a:ext cx="497840" cy="528320"/>
          </a:xfrm>
          <a:prstGeom prst="rect">
            <a:avLst/>
          </a:prstGeom>
        </p:spPr>
      </p:pic>
      <p:pic>
        <p:nvPicPr>
          <p:cNvPr id="16" name="Picture 15">
            <a:extLst>
              <a:ext uri="{FF2B5EF4-FFF2-40B4-BE49-F238E27FC236}">
                <a16:creationId xmlns:a16="http://schemas.microsoft.com/office/drawing/2014/main" id="{FBF7C00A-2650-59A7-0A5C-66EB85334E9C}"/>
              </a:ext>
            </a:extLst>
          </p:cNvPr>
          <p:cNvPicPr>
            <a:picLocks noChangeAspect="1"/>
          </p:cNvPicPr>
          <p:nvPr/>
        </p:nvPicPr>
        <p:blipFill>
          <a:blip r:embed="rId10"/>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7341585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195"/>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36752685-4E40-BCCC-4941-38FAF66391E0}"/>
              </a:ext>
            </a:extLst>
          </p:cNvPr>
          <p:cNvPicPr>
            <a:picLocks noChangeAspect="1"/>
          </p:cNvPicPr>
          <p:nvPr/>
        </p:nvPicPr>
        <p:blipFill>
          <a:blip r:embed="rId2"/>
          <a:stretch>
            <a:fillRect/>
          </a:stretch>
        </p:blipFill>
        <p:spPr>
          <a:xfrm>
            <a:off x="7675028" y="4675776"/>
            <a:ext cx="2272618" cy="1848951"/>
          </a:xfrm>
          <a:prstGeom prst="rect">
            <a:avLst/>
          </a:prstGeom>
        </p:spPr>
      </p:pic>
      <p:pic>
        <p:nvPicPr>
          <p:cNvPr id="4" name="Picture 2" descr="Tarjeta de crédito PNG">
            <a:extLst>
              <a:ext uri="{FF2B5EF4-FFF2-40B4-BE49-F238E27FC236}">
                <a16:creationId xmlns:a16="http://schemas.microsoft.com/office/drawing/2014/main" id="{4ABDF35E-3E9F-880E-97A7-196655F911E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71750" y="1861447"/>
            <a:ext cx="2821217" cy="282121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Best Premium Foreign Language Translation Illustration download in PNG ...">
            <a:extLst>
              <a:ext uri="{FF2B5EF4-FFF2-40B4-BE49-F238E27FC236}">
                <a16:creationId xmlns:a16="http://schemas.microsoft.com/office/drawing/2014/main" id="{546F864A-BB62-2221-20CF-F686B341ED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2114" y="2114812"/>
            <a:ext cx="2992912" cy="238794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Accès au casier judiciaire ? - RTBF Actus">
            <a:extLst>
              <a:ext uri="{FF2B5EF4-FFF2-40B4-BE49-F238E27FC236}">
                <a16:creationId xmlns:a16="http://schemas.microsoft.com/office/drawing/2014/main" id="{77D34B72-F629-4A4D-5D13-59079AA1F7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5269" y="4679635"/>
            <a:ext cx="3289598" cy="184868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Blocked PNG Images Transparent Background | PNG Play">
            <a:extLst>
              <a:ext uri="{FF2B5EF4-FFF2-40B4-BE49-F238E27FC236}">
                <a16:creationId xmlns:a16="http://schemas.microsoft.com/office/drawing/2014/main" id="{1D009996-BD18-E552-73B9-329DCEA3E8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3132" y="4824710"/>
            <a:ext cx="1510445" cy="15104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Validate Vector Icon Isolated On Transparent Backgrou - vrogue.co">
            <a:extLst>
              <a:ext uri="{FF2B5EF4-FFF2-40B4-BE49-F238E27FC236}">
                <a16:creationId xmlns:a16="http://schemas.microsoft.com/office/drawing/2014/main" id="{04B61C2B-C926-92D9-B45B-2372FAB000E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76360" y="2641744"/>
            <a:ext cx="1304070" cy="130407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Validate Vector Icon Isolated On Transparent Backgrou - vrogue.co">
            <a:extLst>
              <a:ext uri="{FF2B5EF4-FFF2-40B4-BE49-F238E27FC236}">
                <a16:creationId xmlns:a16="http://schemas.microsoft.com/office/drawing/2014/main" id="{DC6C057E-D494-DDB3-FED6-7D422E030B8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4088" y="2646717"/>
            <a:ext cx="1334498" cy="133449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Validate Vector Icon Isolated On Transparent Backgrou - vrogue.co">
            <a:extLst>
              <a:ext uri="{FF2B5EF4-FFF2-40B4-BE49-F238E27FC236}">
                <a16:creationId xmlns:a16="http://schemas.microsoft.com/office/drawing/2014/main" id="{01C08172-9878-9DA5-B9E6-EC2EFFCD50B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30699" y="5140498"/>
            <a:ext cx="1157572" cy="1157572"/>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 coins arrondis 2">
            <a:extLst>
              <a:ext uri="{FF2B5EF4-FFF2-40B4-BE49-F238E27FC236}">
                <a16:creationId xmlns:a16="http://schemas.microsoft.com/office/drawing/2014/main" id="{D1119E0B-CA6F-0092-54F8-964F8A9308AA}"/>
              </a:ext>
            </a:extLst>
          </p:cNvPr>
          <p:cNvSpPr/>
          <p:nvPr/>
        </p:nvSpPr>
        <p:spPr>
          <a:xfrm>
            <a:off x="2256144" y="364232"/>
            <a:ext cx="7564270" cy="156698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Titre 1">
            <a:extLst>
              <a:ext uri="{FF2B5EF4-FFF2-40B4-BE49-F238E27FC236}">
                <a16:creationId xmlns:a16="http://schemas.microsoft.com/office/drawing/2014/main" id="{E2C9833F-CA36-1037-93DC-E11D61D989D9}"/>
              </a:ext>
            </a:extLst>
          </p:cNvPr>
          <p:cNvSpPr>
            <a:spLocks noGrp="1"/>
          </p:cNvSpPr>
          <p:nvPr>
            <p:ph type="title"/>
          </p:nvPr>
        </p:nvSpPr>
        <p:spPr>
          <a:xfrm>
            <a:off x="2431473" y="434398"/>
            <a:ext cx="7225146" cy="1417925"/>
          </a:xfrm>
          <a:ln>
            <a:noFill/>
          </a:ln>
        </p:spPr>
        <p:txBody>
          <a:bodyPr>
            <a:normAutofit fontScale="90000"/>
          </a:bodyPr>
          <a:lstStyle/>
          <a:p>
            <a:pPr algn="ctr"/>
            <a:r>
              <a:rPr lang="fr-BE">
                <a:solidFill>
                  <a:srgbClr val="544F98"/>
                </a:solidFill>
              </a:rPr>
              <a:t>Wat </a:t>
            </a:r>
            <a:r>
              <a:rPr lang="fr-BE" err="1">
                <a:solidFill>
                  <a:srgbClr val="544F98"/>
                </a:solidFill>
              </a:rPr>
              <a:t>heeft</a:t>
            </a:r>
            <a:r>
              <a:rPr lang="fr-BE">
                <a:solidFill>
                  <a:srgbClr val="544F98"/>
                </a:solidFill>
              </a:rPr>
              <a:t> Malika </a:t>
            </a:r>
            <a:r>
              <a:rPr lang="fr-BE" b="1" err="1">
                <a:solidFill>
                  <a:srgbClr val="544F98"/>
                </a:solidFill>
              </a:rPr>
              <a:t>allemaal</a:t>
            </a:r>
            <a:r>
              <a:rPr lang="fr-BE" b="1">
                <a:solidFill>
                  <a:srgbClr val="544F98"/>
                </a:solidFill>
              </a:rPr>
              <a:t> </a:t>
            </a:r>
            <a:r>
              <a:rPr lang="fr-BE" b="1" err="1">
                <a:solidFill>
                  <a:srgbClr val="544F98"/>
                </a:solidFill>
              </a:rPr>
              <a:t>nodig</a:t>
            </a:r>
            <a:r>
              <a:rPr lang="fr-BE">
                <a:solidFill>
                  <a:srgbClr val="544F98"/>
                </a:solidFill>
              </a:rPr>
              <a:t> om </a:t>
            </a:r>
            <a:r>
              <a:rPr lang="fr-BE" err="1">
                <a:solidFill>
                  <a:srgbClr val="544F98"/>
                </a:solidFill>
              </a:rPr>
              <a:t>bij</a:t>
            </a:r>
            <a:r>
              <a:rPr lang="fr-BE">
                <a:solidFill>
                  <a:srgbClr val="544F98"/>
                </a:solidFill>
              </a:rPr>
              <a:t> Lidl te </a:t>
            </a:r>
            <a:r>
              <a:rPr lang="fr-BE" b="1">
                <a:solidFill>
                  <a:srgbClr val="544F98"/>
                </a:solidFill>
              </a:rPr>
              <a:t>solliciteren?</a:t>
            </a:r>
            <a:r>
              <a:rPr lang="fr-BE">
                <a:solidFill>
                  <a:srgbClr val="544F98"/>
                </a:solidFill>
              </a:rPr>
              <a:t> </a:t>
            </a:r>
            <a:endParaRPr lang="en-US"/>
          </a:p>
        </p:txBody>
      </p:sp>
      <p:pic>
        <p:nvPicPr>
          <p:cNvPr id="23" name="Graphic 22" descr="Curseur avec un remplissage uni">
            <a:extLst>
              <a:ext uri="{FF2B5EF4-FFF2-40B4-BE49-F238E27FC236}">
                <a16:creationId xmlns:a16="http://schemas.microsoft.com/office/drawing/2014/main" id="{48E5006E-2311-6797-83B0-A2EBB8501C7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21420000">
            <a:off x="4712705" y="3166014"/>
            <a:ext cx="497840" cy="528320"/>
          </a:xfrm>
          <a:prstGeom prst="rect">
            <a:avLst/>
          </a:prstGeom>
        </p:spPr>
      </p:pic>
      <p:pic>
        <p:nvPicPr>
          <p:cNvPr id="25" name="Graphic 24" descr="Curseur avec un remplissage uni">
            <a:extLst>
              <a:ext uri="{FF2B5EF4-FFF2-40B4-BE49-F238E27FC236}">
                <a16:creationId xmlns:a16="http://schemas.microsoft.com/office/drawing/2014/main" id="{D85358AB-2244-ACCF-6406-199965E9CD8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21420000">
            <a:off x="4844785" y="5594254"/>
            <a:ext cx="497840" cy="528320"/>
          </a:xfrm>
          <a:prstGeom prst="rect">
            <a:avLst/>
          </a:prstGeom>
        </p:spPr>
      </p:pic>
      <p:pic>
        <p:nvPicPr>
          <p:cNvPr id="27" name="Graphic 26" descr="Curseur avec un remplissage uni">
            <a:extLst>
              <a:ext uri="{FF2B5EF4-FFF2-40B4-BE49-F238E27FC236}">
                <a16:creationId xmlns:a16="http://schemas.microsoft.com/office/drawing/2014/main" id="{8CA74A77-33E8-B18C-E1EE-42964839EE1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21420000">
            <a:off x="10209265" y="3013614"/>
            <a:ext cx="497840" cy="528320"/>
          </a:xfrm>
          <a:prstGeom prst="rect">
            <a:avLst/>
          </a:prstGeom>
        </p:spPr>
      </p:pic>
      <p:pic>
        <p:nvPicPr>
          <p:cNvPr id="29" name="Graphic 28" descr="Curseur avec un remplissage uni">
            <a:extLst>
              <a:ext uri="{FF2B5EF4-FFF2-40B4-BE49-F238E27FC236}">
                <a16:creationId xmlns:a16="http://schemas.microsoft.com/office/drawing/2014/main" id="{17925ED6-25CD-A5B3-8C86-72D4238B1BB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21420000">
            <a:off x="10300705" y="5594254"/>
            <a:ext cx="497840" cy="528320"/>
          </a:xfrm>
          <a:prstGeom prst="rect">
            <a:avLst/>
          </a:prstGeom>
        </p:spPr>
      </p:pic>
      <p:pic>
        <p:nvPicPr>
          <p:cNvPr id="3" name="Picture 2">
            <a:extLst>
              <a:ext uri="{FF2B5EF4-FFF2-40B4-BE49-F238E27FC236}">
                <a16:creationId xmlns:a16="http://schemas.microsoft.com/office/drawing/2014/main" id="{9665AC34-2B17-7718-FF87-37C3B2F4EF57}"/>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5855318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A70466-B4DC-84A5-74C1-8C2A4F80B8E2}"/>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847269C0-1BC0-929C-F135-0EF8FE5514C8}"/>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8332A49C-E79C-12F7-7478-6B6B9EF72F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463331"/>
            <a:ext cx="1405527" cy="1405527"/>
          </a:xfrm>
          <a:prstGeom prst="rect">
            <a:avLst/>
          </a:prstGeom>
        </p:spPr>
      </p:pic>
      <p:sp>
        <p:nvSpPr>
          <p:cNvPr id="14" name="Ellipse 13">
            <a:extLst>
              <a:ext uri="{FF2B5EF4-FFF2-40B4-BE49-F238E27FC236}">
                <a16:creationId xmlns:a16="http://schemas.microsoft.com/office/drawing/2014/main" id="{368EC59B-92B1-4C91-26F3-768AC409C0CF}"/>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CC6D322A-73E8-DFAD-5A88-927973277CFD}"/>
              </a:ext>
            </a:extLst>
          </p:cNvPr>
          <p:cNvSpPr/>
          <p:nvPr/>
        </p:nvSpPr>
        <p:spPr>
          <a:xfrm>
            <a:off x="1800961"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69B4B6F3-4A36-649A-DC90-B93537CC40F6}"/>
              </a:ext>
            </a:extLst>
          </p:cNvPr>
          <p:cNvSpPr/>
          <p:nvPr/>
        </p:nvSpPr>
        <p:spPr>
          <a:xfrm>
            <a:off x="3049543"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FEA7F894-F7D1-3BAE-347A-601C9AA50445}"/>
              </a:ext>
            </a:extLst>
          </p:cNvPr>
          <p:cNvSpPr/>
          <p:nvPr/>
        </p:nvSpPr>
        <p:spPr>
          <a:xfrm>
            <a:off x="432234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9CF8BB6F-5BF3-3650-1D90-0CE808D8EA9A}"/>
              </a:ext>
            </a:extLst>
          </p:cNvPr>
          <p:cNvSpPr/>
          <p:nvPr/>
        </p:nvSpPr>
        <p:spPr>
          <a:xfrm>
            <a:off x="562758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F30D72A0-702E-22D3-3715-32B72E2170F7}"/>
              </a:ext>
            </a:extLst>
          </p:cNvPr>
          <p:cNvSpPr/>
          <p:nvPr/>
        </p:nvSpPr>
        <p:spPr>
          <a:xfrm>
            <a:off x="7086600"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2208B7BF-EE4A-6595-8ED1-35A1CA2C32F7}"/>
              </a:ext>
            </a:extLst>
          </p:cNvPr>
          <p:cNvSpPr/>
          <p:nvPr/>
        </p:nvSpPr>
        <p:spPr>
          <a:xfrm>
            <a:off x="9881616"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3AD65022-79AC-8A58-6238-79C5FD6E4893}"/>
              </a:ext>
            </a:extLst>
          </p:cNvPr>
          <p:cNvSpPr/>
          <p:nvPr/>
        </p:nvSpPr>
        <p:spPr>
          <a:xfrm>
            <a:off x="1117230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D7B513DB-619B-EBB3-A7BE-B296C91CFC8F}"/>
              </a:ext>
            </a:extLst>
          </p:cNvPr>
          <p:cNvSpPr/>
          <p:nvPr/>
        </p:nvSpPr>
        <p:spPr>
          <a:xfrm>
            <a:off x="842467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Image 4">
            <a:extLst>
              <a:ext uri="{FF2B5EF4-FFF2-40B4-BE49-F238E27FC236}">
                <a16:creationId xmlns:a16="http://schemas.microsoft.com/office/drawing/2014/main" id="{D1A1F6E1-FBC9-003A-205B-8295D01C7863}"/>
              </a:ext>
            </a:extLst>
          </p:cNvPr>
          <p:cNvPicPr>
            <a:picLocks noChangeAspect="1"/>
          </p:cNvPicPr>
          <p:nvPr/>
        </p:nvPicPr>
        <p:blipFill>
          <a:blip r:embed="rId4">
            <a:duotone>
              <a:schemeClr val="accent1">
                <a:shade val="45000"/>
                <a:satMod val="135000"/>
              </a:schemeClr>
              <a:prstClr val="white"/>
            </a:duotone>
          </a:blip>
          <a:stretch>
            <a:fillRect/>
          </a:stretch>
        </p:blipFill>
        <p:spPr>
          <a:xfrm>
            <a:off x="4117259" y="4418571"/>
            <a:ext cx="701629" cy="701629"/>
          </a:xfrm>
          <a:prstGeom prst="rect">
            <a:avLst/>
          </a:prstGeom>
        </p:spPr>
      </p:pic>
      <p:pic>
        <p:nvPicPr>
          <p:cNvPr id="6" name="Image 5" descr="Une image contenant clipart, dessin humoristique, Dessin animé&#10;&#10;Le contenu généré par l’IA peut être incorrect.">
            <a:extLst>
              <a:ext uri="{FF2B5EF4-FFF2-40B4-BE49-F238E27FC236}">
                <a16:creationId xmlns:a16="http://schemas.microsoft.com/office/drawing/2014/main" id="{E5CCC94A-8129-2CF0-46B0-B1837629A1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1591" y="2261161"/>
            <a:ext cx="1453647" cy="1453647"/>
          </a:xfrm>
          <a:prstGeom prst="rect">
            <a:avLst/>
          </a:prstGeom>
        </p:spPr>
      </p:pic>
      <p:pic>
        <p:nvPicPr>
          <p:cNvPr id="7" name="Picture 8" descr="Vdab - Vdab Gif Clipart - Large Size Png Image - PikPng">
            <a:extLst>
              <a:ext uri="{FF2B5EF4-FFF2-40B4-BE49-F238E27FC236}">
                <a16:creationId xmlns:a16="http://schemas.microsoft.com/office/drawing/2014/main" id="{880FED17-C0DE-EB80-5DD2-2AF463B1EE39}"/>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4496504"/>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ortes déc'ouvertes Carrefour des Métiers de Verviers - Cité des ...">
            <a:extLst>
              <a:ext uri="{FF2B5EF4-FFF2-40B4-BE49-F238E27FC236}">
                <a16:creationId xmlns:a16="http://schemas.microsoft.com/office/drawing/2014/main" id="{AF267B9A-8293-1522-1F38-7303958E6304}"/>
              </a:ext>
            </a:extLst>
          </p:cNvPr>
          <p:cNvPicPr>
            <a:picLocks noChangeAspect="1" noChangeArrowheads="1"/>
          </p:cNvPicPr>
          <p:nvPr/>
        </p:nvPicPr>
        <p:blipFill>
          <a:blip r:embed="rId7">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4674" y="5250733"/>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Actiris Coordination Platform | IOM Belgium and Luxembourg">
            <a:extLst>
              <a:ext uri="{FF2B5EF4-FFF2-40B4-BE49-F238E27FC236}">
                <a16:creationId xmlns:a16="http://schemas.microsoft.com/office/drawing/2014/main" id="{48ECAEA1-9DA6-497B-2F60-7D8CCDB8B704}"/>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5738837"/>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Businessman, creative, idea icon - Download on Iconfinder">
            <a:extLst>
              <a:ext uri="{FF2B5EF4-FFF2-40B4-BE49-F238E27FC236}">
                <a16:creationId xmlns:a16="http://schemas.microsoft.com/office/drawing/2014/main" id="{EAFA6A9D-7A04-032F-66F2-0213C3DB576D}"/>
              </a:ext>
            </a:extLst>
          </p:cNvPr>
          <p:cNvPicPr>
            <a:picLocks noChangeAspect="1" noChangeArrowheads="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65760" y="4453128"/>
            <a:ext cx="1109347" cy="1109347"/>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descr="Badge Tick1 contour">
            <a:extLst>
              <a:ext uri="{FF2B5EF4-FFF2-40B4-BE49-F238E27FC236}">
                <a16:creationId xmlns:a16="http://schemas.microsoft.com/office/drawing/2014/main" id="{4ABAD2A4-7B54-7D50-A12E-8866A5E621D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64160" y="4385807"/>
            <a:ext cx="629920" cy="619760"/>
          </a:xfrm>
          <a:prstGeom prst="rect">
            <a:avLst/>
          </a:prstGeom>
        </p:spPr>
      </p:pic>
      <p:pic>
        <p:nvPicPr>
          <p:cNvPr id="13" name="Picture 12">
            <a:extLst>
              <a:ext uri="{FF2B5EF4-FFF2-40B4-BE49-F238E27FC236}">
                <a16:creationId xmlns:a16="http://schemas.microsoft.com/office/drawing/2014/main" id="{995E430B-710A-7955-F417-0A0BC2812AC9}"/>
              </a:ext>
            </a:extLst>
          </p:cNvPr>
          <p:cNvPicPr>
            <a:picLocks noChangeAspect="1"/>
          </p:cNvPicPr>
          <p:nvPr/>
        </p:nvPicPr>
        <p:blipFill>
          <a:blip r:embed="rId11"/>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1601298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21" presetClass="emph" presetSubtype="0" fill="hold" grpId="0" nodeType="withEffect">
                                  <p:stCondLst>
                                    <p:cond delay="0"/>
                                  </p:stCondLst>
                                  <p:childTnLst>
                                    <p:animClr clrSpc="hsl" dir="cw">
                                      <p:cBhvr override="childStyle">
                                        <p:cTn id="8" dur="500" fill="hold"/>
                                        <p:tgtEl>
                                          <p:spTgt spid="18"/>
                                        </p:tgtEl>
                                        <p:attrNameLst>
                                          <p:attrName>style.color</p:attrName>
                                        </p:attrNameLst>
                                      </p:cBhvr>
                                      <p:by>
                                        <p:hsl h="7200000" s="0" l="0"/>
                                      </p:by>
                                    </p:animClr>
                                    <p:animClr clrSpc="hsl" dir="cw">
                                      <p:cBhvr>
                                        <p:cTn id="9" dur="500" fill="hold"/>
                                        <p:tgtEl>
                                          <p:spTgt spid="18"/>
                                        </p:tgtEl>
                                        <p:attrNameLst>
                                          <p:attrName>fillcolor</p:attrName>
                                        </p:attrNameLst>
                                      </p:cBhvr>
                                      <p:by>
                                        <p:hsl h="7200000" s="0" l="0"/>
                                      </p:by>
                                    </p:animClr>
                                    <p:animClr clrSpc="hsl" dir="cw">
                                      <p:cBhvr>
                                        <p:cTn id="10" dur="500" fill="hold"/>
                                        <p:tgtEl>
                                          <p:spTgt spid="18"/>
                                        </p:tgtEl>
                                        <p:attrNameLst>
                                          <p:attrName>stroke.color</p:attrName>
                                        </p:attrNameLst>
                                      </p:cBhvr>
                                      <p:by>
                                        <p:hsl h="7200000" s="0" l="0"/>
                                      </p:by>
                                    </p:animClr>
                                    <p:set>
                                      <p:cBhvr>
                                        <p:cTn id="11" dur="500" fill="hold"/>
                                        <p:tgtEl>
                                          <p:spTgt spid="18"/>
                                        </p:tgtEl>
                                        <p:attrNameLst>
                                          <p:attrName>fill.type</p:attrName>
                                        </p:attrNameLst>
                                      </p:cBhvr>
                                      <p:to>
                                        <p:strVal val="solid"/>
                                      </p:to>
                                    </p:set>
                                  </p:childTnLst>
                                </p:cTn>
                              </p:par>
                              <p:par>
                                <p:cTn id="12" presetID="37" presetClass="path" presetSubtype="0" accel="50000" decel="50000" fill="hold" nodeType="withEffect">
                                  <p:stCondLst>
                                    <p:cond delay="0"/>
                                  </p:stCondLst>
                                  <p:childTnLst>
                                    <p:animMotion origin="layout" path="M 4.16667E-6 0.00278 L 0.02812 -0.08611 C 0.03398 -0.10602 0.04283 -0.11667 0.05208 -0.11667 C 0.0625 -0.11667 0.07096 -0.10602 0.07682 -0.08611 L 0.10507 0.00278 " pathEditMode="relative" rAng="0" ptsTypes="AAAAA">
                                      <p:cBhvr>
                                        <p:cTn id="13" dur="2000" fill="hold"/>
                                        <p:tgtEl>
                                          <p:spTgt spid="6"/>
                                        </p:tgtEl>
                                        <p:attrNameLst>
                                          <p:attrName>ppt_x</p:attrName>
                                          <p:attrName>ppt_y</p:attrName>
                                        </p:attrNameLst>
                                      </p:cBhvr>
                                      <p:rCtr x="5247" y="-59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39" name="Image 38">
            <a:extLst>
              <a:ext uri="{FF2B5EF4-FFF2-40B4-BE49-F238E27FC236}">
                <a16:creationId xmlns:a16="http://schemas.microsoft.com/office/drawing/2014/main" id="{626C91F9-C2BC-91CC-4B2E-6F3250B8B57B}"/>
              </a:ext>
            </a:extLst>
          </p:cNvPr>
          <p:cNvPicPr>
            <a:picLocks noChangeAspect="1"/>
          </p:cNvPicPr>
          <p:nvPr/>
        </p:nvPicPr>
        <p:blipFill>
          <a:blip r:embed="rId3"/>
          <a:stretch>
            <a:fillRect/>
          </a:stretch>
        </p:blipFill>
        <p:spPr>
          <a:xfrm>
            <a:off x="1118764" y="845651"/>
            <a:ext cx="2512519" cy="5235880"/>
          </a:xfrm>
          <a:prstGeom prst="rect">
            <a:avLst/>
          </a:prstGeom>
        </p:spPr>
      </p:pic>
      <p:sp>
        <p:nvSpPr>
          <p:cNvPr id="24" name="Ellipse 23">
            <a:extLst>
              <a:ext uri="{FF2B5EF4-FFF2-40B4-BE49-F238E27FC236}">
                <a16:creationId xmlns:a16="http://schemas.microsoft.com/office/drawing/2014/main" id="{F2AE3EBA-B092-2057-191C-1C2029A2DCB1}"/>
              </a:ext>
            </a:extLst>
          </p:cNvPr>
          <p:cNvSpPr/>
          <p:nvPr/>
        </p:nvSpPr>
        <p:spPr>
          <a:xfrm>
            <a:off x="7802882" y="1371600"/>
            <a:ext cx="1111493" cy="313376"/>
          </a:xfrm>
          <a:prstGeom prst="ellipse">
            <a:avLst/>
          </a:prstGeom>
          <a:noFill/>
          <a:ln w="63500">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6" name="Ellipse 25">
            <a:extLst>
              <a:ext uri="{FF2B5EF4-FFF2-40B4-BE49-F238E27FC236}">
                <a16:creationId xmlns:a16="http://schemas.microsoft.com/office/drawing/2014/main" id="{EBADD045-3B74-A0B0-6E28-4D81A42F8501}"/>
              </a:ext>
            </a:extLst>
          </p:cNvPr>
          <p:cNvSpPr/>
          <p:nvPr/>
        </p:nvSpPr>
        <p:spPr>
          <a:xfrm>
            <a:off x="7728068" y="2265680"/>
            <a:ext cx="1111493" cy="3328558"/>
          </a:xfrm>
          <a:prstGeom prst="ellipse">
            <a:avLst/>
          </a:prstGeom>
          <a:noFill/>
          <a:ln w="63500">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7" name="Ellipse 26">
            <a:extLst>
              <a:ext uri="{FF2B5EF4-FFF2-40B4-BE49-F238E27FC236}">
                <a16:creationId xmlns:a16="http://schemas.microsoft.com/office/drawing/2014/main" id="{71C871BA-78BD-8C12-09D8-34C6DD0D1232}"/>
              </a:ext>
            </a:extLst>
          </p:cNvPr>
          <p:cNvSpPr/>
          <p:nvPr/>
        </p:nvSpPr>
        <p:spPr>
          <a:xfrm>
            <a:off x="7910947" y="1706880"/>
            <a:ext cx="666897" cy="368428"/>
          </a:xfrm>
          <a:prstGeom prst="ellipse">
            <a:avLst/>
          </a:prstGeom>
          <a:noFill/>
          <a:ln w="63500">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1" name="Ellipse 30">
            <a:extLst>
              <a:ext uri="{FF2B5EF4-FFF2-40B4-BE49-F238E27FC236}">
                <a16:creationId xmlns:a16="http://schemas.microsoft.com/office/drawing/2014/main" id="{1CC4C135-A536-98D2-1FDD-C0C9157E8A6B}"/>
              </a:ext>
            </a:extLst>
          </p:cNvPr>
          <p:cNvSpPr/>
          <p:nvPr/>
        </p:nvSpPr>
        <p:spPr>
          <a:xfrm>
            <a:off x="7813040" y="3886200"/>
            <a:ext cx="1060195" cy="707213"/>
          </a:xfrm>
          <a:prstGeom prst="ellipse">
            <a:avLst/>
          </a:prstGeom>
          <a:noFill/>
          <a:ln w="63500">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2" name="Ellipse 31">
            <a:extLst>
              <a:ext uri="{FF2B5EF4-FFF2-40B4-BE49-F238E27FC236}">
                <a16:creationId xmlns:a16="http://schemas.microsoft.com/office/drawing/2014/main" id="{51A84516-42B3-B18F-018E-16F00B4D22AD}"/>
              </a:ext>
            </a:extLst>
          </p:cNvPr>
          <p:cNvSpPr/>
          <p:nvPr/>
        </p:nvSpPr>
        <p:spPr>
          <a:xfrm>
            <a:off x="4588804" y="477970"/>
            <a:ext cx="645734" cy="735362"/>
          </a:xfrm>
          <a:prstGeom prst="ellipse">
            <a:avLst/>
          </a:prstGeom>
          <a:noFill/>
          <a:ln w="63500">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3" name="Ellipse 32">
            <a:extLst>
              <a:ext uri="{FF2B5EF4-FFF2-40B4-BE49-F238E27FC236}">
                <a16:creationId xmlns:a16="http://schemas.microsoft.com/office/drawing/2014/main" id="{481C08E0-81B6-E7EF-24F6-6FC6B772B4A5}"/>
              </a:ext>
            </a:extLst>
          </p:cNvPr>
          <p:cNvSpPr/>
          <p:nvPr/>
        </p:nvSpPr>
        <p:spPr>
          <a:xfrm>
            <a:off x="7045961" y="137160"/>
            <a:ext cx="701096" cy="724152"/>
          </a:xfrm>
          <a:prstGeom prst="ellipse">
            <a:avLst/>
          </a:prstGeom>
          <a:noFill/>
          <a:ln w="63500">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Rectangle : coins arrondis 2">
            <a:extLst>
              <a:ext uri="{FF2B5EF4-FFF2-40B4-BE49-F238E27FC236}">
                <a16:creationId xmlns:a16="http://schemas.microsoft.com/office/drawing/2014/main" id="{404212A3-FF75-102C-B196-3C8E533AE6D6}"/>
              </a:ext>
            </a:extLst>
          </p:cNvPr>
          <p:cNvSpPr/>
          <p:nvPr/>
        </p:nvSpPr>
        <p:spPr>
          <a:xfrm>
            <a:off x="4930028" y="1698985"/>
            <a:ext cx="6928854" cy="30583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39">
            <a:extLst>
              <a:ext uri="{FF2B5EF4-FFF2-40B4-BE49-F238E27FC236}">
                <a16:creationId xmlns:a16="http://schemas.microsoft.com/office/drawing/2014/main" id="{284ACDA8-974A-826E-E7EA-4E0EAFE99B8E}"/>
              </a:ext>
            </a:extLst>
          </p:cNvPr>
          <p:cNvSpPr txBox="1"/>
          <p:nvPr/>
        </p:nvSpPr>
        <p:spPr>
          <a:xfrm>
            <a:off x="4831491" y="1727071"/>
            <a:ext cx="7190647" cy="1846659"/>
          </a:xfrm>
          <a:prstGeom prst="rect">
            <a:avLst/>
          </a:prstGeom>
          <a:noFill/>
          <a:ln>
            <a:noFill/>
          </a:ln>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3200" b="1">
                <a:solidFill>
                  <a:srgbClr val="544F98"/>
                </a:solidFill>
                <a:latin typeface="Aptos Display"/>
              </a:rPr>
              <a:t>Open </a:t>
            </a:r>
            <a:r>
              <a:rPr lang="fr-BE" sz="3200" b="1" err="1">
                <a:solidFill>
                  <a:srgbClr val="544F98"/>
                </a:solidFill>
                <a:latin typeface="Aptos Display"/>
              </a:rPr>
              <a:t>vraag</a:t>
            </a:r>
            <a:r>
              <a:rPr lang="fr-BE" sz="3200" b="1">
                <a:solidFill>
                  <a:srgbClr val="544F98"/>
                </a:solidFill>
                <a:latin typeface="Aptos Display"/>
              </a:rPr>
              <a:t>: </a:t>
            </a:r>
          </a:p>
          <a:p>
            <a:pPr algn="ctr"/>
            <a:endParaRPr lang="en-US"/>
          </a:p>
          <a:p>
            <a:pPr algn="ctr"/>
            <a:r>
              <a:rPr lang="fr-BE" sz="3200" err="1">
                <a:solidFill>
                  <a:srgbClr val="544F98"/>
                </a:solidFill>
                <a:latin typeface="Aptos Display"/>
              </a:rPr>
              <a:t>Waar</a:t>
            </a:r>
            <a:r>
              <a:rPr lang="fr-BE" sz="3200">
                <a:solidFill>
                  <a:srgbClr val="544F98"/>
                </a:solidFill>
                <a:latin typeface="Aptos Display"/>
              </a:rPr>
              <a:t> </a:t>
            </a:r>
            <a:r>
              <a:rPr lang="fr-BE" sz="3200" err="1">
                <a:solidFill>
                  <a:srgbClr val="544F98"/>
                </a:solidFill>
                <a:latin typeface="Aptos Display"/>
              </a:rPr>
              <a:t>moet</a:t>
            </a:r>
            <a:r>
              <a:rPr lang="fr-BE" sz="3200">
                <a:solidFill>
                  <a:srgbClr val="544F98"/>
                </a:solidFill>
                <a:latin typeface="Aptos Display"/>
              </a:rPr>
              <a:t> je op </a:t>
            </a:r>
            <a:r>
              <a:rPr lang="fr-BE" sz="3200" err="1">
                <a:solidFill>
                  <a:srgbClr val="544F98"/>
                </a:solidFill>
                <a:latin typeface="Aptos Display"/>
              </a:rPr>
              <a:t>letten</a:t>
            </a:r>
            <a:r>
              <a:rPr lang="fr-BE" sz="3200">
                <a:solidFill>
                  <a:srgbClr val="544F98"/>
                </a:solidFill>
                <a:latin typeface="Aptos Display"/>
              </a:rPr>
              <a:t> </a:t>
            </a:r>
            <a:r>
              <a:rPr lang="fr-BE" sz="3200" err="1">
                <a:solidFill>
                  <a:srgbClr val="544F98"/>
                </a:solidFill>
                <a:latin typeface="Aptos Display"/>
              </a:rPr>
              <a:t>tijdens</a:t>
            </a:r>
            <a:r>
              <a:rPr lang="fr-BE" sz="3200">
                <a:solidFill>
                  <a:srgbClr val="544F98"/>
                </a:solidFill>
                <a:latin typeface="Aptos Display"/>
              </a:rPr>
              <a:t> </a:t>
            </a:r>
            <a:r>
              <a:rPr lang="fr-BE" sz="3200" err="1">
                <a:solidFill>
                  <a:srgbClr val="544F98"/>
                </a:solidFill>
                <a:latin typeface="Aptos Display"/>
              </a:rPr>
              <a:t>een</a:t>
            </a:r>
            <a:r>
              <a:rPr lang="fr-BE" sz="3200">
                <a:solidFill>
                  <a:srgbClr val="544F98"/>
                </a:solidFill>
                <a:latin typeface="Aptos Display"/>
              </a:rPr>
              <a:t> </a:t>
            </a:r>
            <a:r>
              <a:rPr lang="fr-BE" sz="3200" err="1">
                <a:solidFill>
                  <a:srgbClr val="544F98"/>
                </a:solidFill>
                <a:latin typeface="Aptos Display"/>
              </a:rPr>
              <a:t>sollicitatiegesprek</a:t>
            </a:r>
            <a:r>
              <a:rPr lang="fr-BE" sz="3200">
                <a:solidFill>
                  <a:srgbClr val="544F98"/>
                </a:solidFill>
                <a:latin typeface="Aptos Display"/>
              </a:rPr>
              <a:t>?</a:t>
            </a:r>
            <a:endParaRPr lang="fr-BE">
              <a:solidFill>
                <a:srgbClr val="544F98"/>
              </a:solidFill>
              <a:latin typeface="Aptos Display"/>
            </a:endParaRPr>
          </a:p>
        </p:txBody>
      </p:sp>
      <p:pic>
        <p:nvPicPr>
          <p:cNvPr id="3" name="Picture 2">
            <a:extLst>
              <a:ext uri="{FF2B5EF4-FFF2-40B4-BE49-F238E27FC236}">
                <a16:creationId xmlns:a16="http://schemas.microsoft.com/office/drawing/2014/main" id="{AA47A2A1-858F-FC08-F6E1-72C054492837}"/>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767850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1" presetClass="exit" presetSubtype="0" fill="hold" grpId="1" nodeType="withEffect">
                                  <p:stCondLst>
                                    <p:cond delay="0"/>
                                  </p:stCondLst>
                                  <p:childTnLst>
                                    <p:set>
                                      <p:cBhvr>
                                        <p:cTn id="11" dur="1" fill="hold">
                                          <p:stCondLst>
                                            <p:cond delay="0"/>
                                          </p:stCondLst>
                                        </p:cTn>
                                        <p:tgtEl>
                                          <p:spTgt spid="24"/>
                                        </p:tgtEl>
                                        <p:attrNameLst>
                                          <p:attrName>style.visibility</p:attrName>
                                        </p:attrNameLst>
                                      </p:cBhvr>
                                      <p:to>
                                        <p:strVal val="hidden"/>
                                      </p:to>
                                    </p:set>
                                  </p:childTnLst>
                                </p:cTn>
                              </p:par>
                              <p:par>
                                <p:cTn id="12" presetID="42" presetClass="entr" presetSubtype="0" fill="hold" grpId="0" nodeType="with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par>
                                <p:cTn id="17" presetID="1" presetClass="exit" presetSubtype="0" fill="hold" grpId="1" nodeType="withEffect">
                                  <p:stCondLst>
                                    <p:cond delay="0"/>
                                  </p:stCondLst>
                                  <p:childTnLst>
                                    <p:set>
                                      <p:cBhvr>
                                        <p:cTn id="18" dur="1" fill="hold">
                                          <p:stCondLst>
                                            <p:cond delay="0"/>
                                          </p:stCondLst>
                                        </p:cTn>
                                        <p:tgtEl>
                                          <p:spTgt spid="27"/>
                                        </p:tgtEl>
                                        <p:attrNameLst>
                                          <p:attrName>style.visibility</p:attrName>
                                        </p:attrNameLst>
                                      </p:cBhvr>
                                      <p:to>
                                        <p:strVal val="hidden"/>
                                      </p:to>
                                    </p:set>
                                  </p:childTnLst>
                                </p:cTn>
                              </p:par>
                              <p:par>
                                <p:cTn id="19" presetID="42"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1000"/>
                                        <p:tgtEl>
                                          <p:spTgt spid="26"/>
                                        </p:tgtEl>
                                      </p:cBhvr>
                                    </p:animEffect>
                                    <p:anim calcmode="lin" valueType="num">
                                      <p:cBhvr>
                                        <p:cTn id="22" dur="1000" fill="hold"/>
                                        <p:tgtEl>
                                          <p:spTgt spid="26"/>
                                        </p:tgtEl>
                                        <p:attrNameLst>
                                          <p:attrName>ppt_x</p:attrName>
                                        </p:attrNameLst>
                                      </p:cBhvr>
                                      <p:tavLst>
                                        <p:tav tm="0">
                                          <p:val>
                                            <p:strVal val="#ppt_x"/>
                                          </p:val>
                                        </p:tav>
                                        <p:tav tm="100000">
                                          <p:val>
                                            <p:strVal val="#ppt_x"/>
                                          </p:val>
                                        </p:tav>
                                      </p:tavLst>
                                    </p:anim>
                                    <p:anim calcmode="lin" valueType="num">
                                      <p:cBhvr>
                                        <p:cTn id="23" dur="1000" fill="hold"/>
                                        <p:tgtEl>
                                          <p:spTgt spid="26"/>
                                        </p:tgtEl>
                                        <p:attrNameLst>
                                          <p:attrName>ppt_y</p:attrName>
                                        </p:attrNameLst>
                                      </p:cBhvr>
                                      <p:tavLst>
                                        <p:tav tm="0">
                                          <p:val>
                                            <p:strVal val="#ppt_y+.1"/>
                                          </p:val>
                                        </p:tav>
                                        <p:tav tm="100000">
                                          <p:val>
                                            <p:strVal val="#ppt_y"/>
                                          </p:val>
                                        </p:tav>
                                      </p:tavLst>
                                    </p:anim>
                                  </p:childTnLst>
                                </p:cTn>
                              </p:par>
                              <p:par>
                                <p:cTn id="24" presetID="1" presetClass="exit" presetSubtype="0" fill="hold" grpId="1" nodeType="withEffect">
                                  <p:stCondLst>
                                    <p:cond delay="0"/>
                                  </p:stCondLst>
                                  <p:childTnLst>
                                    <p:set>
                                      <p:cBhvr>
                                        <p:cTn id="25" dur="1" fill="hold">
                                          <p:stCondLst>
                                            <p:cond delay="0"/>
                                          </p:stCondLst>
                                        </p:cTn>
                                        <p:tgtEl>
                                          <p:spTgt spid="26"/>
                                        </p:tgtEl>
                                        <p:attrNameLst>
                                          <p:attrName>style.visibility</p:attrName>
                                        </p:attrNameLst>
                                      </p:cBhvr>
                                      <p:to>
                                        <p:strVal val="hidden"/>
                                      </p:to>
                                    </p:set>
                                  </p:childTnLst>
                                </p:cTn>
                              </p:par>
                              <p:par>
                                <p:cTn id="26" presetID="42" presetClass="entr" presetSubtype="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1000"/>
                                        <p:tgtEl>
                                          <p:spTgt spid="31"/>
                                        </p:tgtEl>
                                      </p:cBhvr>
                                    </p:animEffect>
                                    <p:anim calcmode="lin" valueType="num">
                                      <p:cBhvr>
                                        <p:cTn id="29" dur="1000" fill="hold"/>
                                        <p:tgtEl>
                                          <p:spTgt spid="31"/>
                                        </p:tgtEl>
                                        <p:attrNameLst>
                                          <p:attrName>ppt_x</p:attrName>
                                        </p:attrNameLst>
                                      </p:cBhvr>
                                      <p:tavLst>
                                        <p:tav tm="0">
                                          <p:val>
                                            <p:strVal val="#ppt_x"/>
                                          </p:val>
                                        </p:tav>
                                        <p:tav tm="100000">
                                          <p:val>
                                            <p:strVal val="#ppt_x"/>
                                          </p:val>
                                        </p:tav>
                                      </p:tavLst>
                                    </p:anim>
                                    <p:anim calcmode="lin" valueType="num">
                                      <p:cBhvr>
                                        <p:cTn id="30" dur="1000" fill="hold"/>
                                        <p:tgtEl>
                                          <p:spTgt spid="31"/>
                                        </p:tgtEl>
                                        <p:attrNameLst>
                                          <p:attrName>ppt_y</p:attrName>
                                        </p:attrNameLst>
                                      </p:cBhvr>
                                      <p:tavLst>
                                        <p:tav tm="0">
                                          <p:val>
                                            <p:strVal val="#ppt_y+.1"/>
                                          </p:val>
                                        </p:tav>
                                        <p:tav tm="100000">
                                          <p:val>
                                            <p:strVal val="#ppt_y"/>
                                          </p:val>
                                        </p:tav>
                                      </p:tavLst>
                                    </p:anim>
                                  </p:childTnLst>
                                </p:cTn>
                              </p:par>
                              <p:par>
                                <p:cTn id="31" presetID="1" presetClass="exit" presetSubtype="0" fill="hold" grpId="1" nodeType="withEffect">
                                  <p:stCondLst>
                                    <p:cond delay="0"/>
                                  </p:stCondLst>
                                  <p:childTnLst>
                                    <p:set>
                                      <p:cBhvr>
                                        <p:cTn id="32" dur="1" fill="hold">
                                          <p:stCondLst>
                                            <p:cond delay="0"/>
                                          </p:stCondLst>
                                        </p:cTn>
                                        <p:tgtEl>
                                          <p:spTgt spid="31"/>
                                        </p:tgtEl>
                                        <p:attrNameLst>
                                          <p:attrName>style.visibility</p:attrName>
                                        </p:attrNameLst>
                                      </p:cBhvr>
                                      <p:to>
                                        <p:strVal val="hidden"/>
                                      </p:to>
                                    </p:set>
                                  </p:childTnLst>
                                </p:cTn>
                              </p:par>
                              <p:par>
                                <p:cTn id="33" presetID="42"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1000"/>
                                        <p:tgtEl>
                                          <p:spTgt spid="32"/>
                                        </p:tgtEl>
                                      </p:cBhvr>
                                    </p:animEffect>
                                    <p:anim calcmode="lin" valueType="num">
                                      <p:cBhvr>
                                        <p:cTn id="36" dur="1000" fill="hold"/>
                                        <p:tgtEl>
                                          <p:spTgt spid="32"/>
                                        </p:tgtEl>
                                        <p:attrNameLst>
                                          <p:attrName>ppt_x</p:attrName>
                                        </p:attrNameLst>
                                      </p:cBhvr>
                                      <p:tavLst>
                                        <p:tav tm="0">
                                          <p:val>
                                            <p:strVal val="#ppt_x"/>
                                          </p:val>
                                        </p:tav>
                                        <p:tav tm="100000">
                                          <p:val>
                                            <p:strVal val="#ppt_x"/>
                                          </p:val>
                                        </p:tav>
                                      </p:tavLst>
                                    </p:anim>
                                    <p:anim calcmode="lin" valueType="num">
                                      <p:cBhvr>
                                        <p:cTn id="37" dur="1000" fill="hold"/>
                                        <p:tgtEl>
                                          <p:spTgt spid="32"/>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1000"/>
                                        <p:tgtEl>
                                          <p:spTgt spid="33"/>
                                        </p:tgtEl>
                                      </p:cBhvr>
                                    </p:animEffect>
                                    <p:anim calcmode="lin" valueType="num">
                                      <p:cBhvr>
                                        <p:cTn id="41" dur="1000" fill="hold"/>
                                        <p:tgtEl>
                                          <p:spTgt spid="33"/>
                                        </p:tgtEl>
                                        <p:attrNameLst>
                                          <p:attrName>ppt_x</p:attrName>
                                        </p:attrNameLst>
                                      </p:cBhvr>
                                      <p:tavLst>
                                        <p:tav tm="0">
                                          <p:val>
                                            <p:strVal val="#ppt_x"/>
                                          </p:val>
                                        </p:tav>
                                        <p:tav tm="100000">
                                          <p:val>
                                            <p:strVal val="#ppt_x"/>
                                          </p:val>
                                        </p:tav>
                                      </p:tavLst>
                                    </p:anim>
                                    <p:anim calcmode="lin" valueType="num">
                                      <p:cBhvr>
                                        <p:cTn id="42"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32"/>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26" grpId="0" animBg="1"/>
      <p:bldP spid="26" grpId="1" animBg="1"/>
      <p:bldP spid="27" grpId="0" animBg="1"/>
      <p:bldP spid="27" grpId="1" animBg="1"/>
      <p:bldP spid="31" grpId="0" animBg="1"/>
      <p:bldP spid="31" grpId="1" animBg="1"/>
      <p:bldP spid="32" grpId="0" animBg="1"/>
      <p:bldP spid="32" grpId="1" animBg="1"/>
      <p:bldP spid="33" grpId="0" animBg="1"/>
      <p:bldP spid="33"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8" name="Rectangle : coins arrondis 7">
            <a:extLst>
              <a:ext uri="{FF2B5EF4-FFF2-40B4-BE49-F238E27FC236}">
                <a16:creationId xmlns:a16="http://schemas.microsoft.com/office/drawing/2014/main" id="{888E7BDD-FD3B-7767-C482-2054A9148446}"/>
              </a:ext>
            </a:extLst>
          </p:cNvPr>
          <p:cNvSpPr/>
          <p:nvPr/>
        </p:nvSpPr>
        <p:spPr>
          <a:xfrm>
            <a:off x="3427770" y="380201"/>
            <a:ext cx="5217434" cy="1237277"/>
          </a:xfrm>
          <a:prstGeom prst="roundRect">
            <a:avLst/>
          </a:prstGeom>
          <a:solidFill>
            <a:schemeClr val="bg1"/>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BE"/>
          </a:p>
        </p:txBody>
      </p:sp>
      <p:sp>
        <p:nvSpPr>
          <p:cNvPr id="2" name="Titre 1">
            <a:extLst>
              <a:ext uri="{FF2B5EF4-FFF2-40B4-BE49-F238E27FC236}">
                <a16:creationId xmlns:a16="http://schemas.microsoft.com/office/drawing/2014/main" id="{3E63140E-6B46-8D50-040C-AE262AF33C8D}"/>
              </a:ext>
            </a:extLst>
          </p:cNvPr>
          <p:cNvSpPr>
            <a:spLocks noGrp="1"/>
          </p:cNvSpPr>
          <p:nvPr>
            <p:ph type="title"/>
          </p:nvPr>
        </p:nvSpPr>
        <p:spPr>
          <a:xfrm>
            <a:off x="3725420" y="291915"/>
            <a:ext cx="4759340" cy="1334743"/>
          </a:xfrm>
        </p:spPr>
        <p:txBody>
          <a:bodyPr/>
          <a:lstStyle/>
          <a:p>
            <a:r>
              <a:rPr lang="fr-BE" b="1" err="1">
                <a:solidFill>
                  <a:srgbClr val="544F98"/>
                </a:solidFill>
              </a:rPr>
              <a:t>Gedrag</a:t>
            </a:r>
            <a:r>
              <a:rPr lang="fr-BE">
                <a:solidFill>
                  <a:srgbClr val="544F98"/>
                </a:solidFill>
              </a:rPr>
              <a:t> op het </a:t>
            </a:r>
            <a:r>
              <a:rPr lang="fr-BE" err="1">
                <a:solidFill>
                  <a:srgbClr val="544F98"/>
                </a:solidFill>
              </a:rPr>
              <a:t>werk</a:t>
            </a:r>
          </a:p>
        </p:txBody>
      </p:sp>
      <p:pic>
        <p:nvPicPr>
          <p:cNvPr id="5" name="Image 4">
            <a:extLst>
              <a:ext uri="{FF2B5EF4-FFF2-40B4-BE49-F238E27FC236}">
                <a16:creationId xmlns:a16="http://schemas.microsoft.com/office/drawing/2014/main" id="{202FCC03-8FBB-4E9E-58E5-1CED1BCFD90A}"/>
              </a:ext>
            </a:extLst>
          </p:cNvPr>
          <p:cNvPicPr>
            <a:picLocks noChangeAspect="1"/>
          </p:cNvPicPr>
          <p:nvPr/>
        </p:nvPicPr>
        <p:blipFill>
          <a:blip r:embed="rId3"/>
          <a:stretch>
            <a:fillRect/>
          </a:stretch>
        </p:blipFill>
        <p:spPr>
          <a:xfrm>
            <a:off x="1774005" y="1863850"/>
            <a:ext cx="2921613" cy="313030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Image 6">
            <a:extLst>
              <a:ext uri="{FF2B5EF4-FFF2-40B4-BE49-F238E27FC236}">
                <a16:creationId xmlns:a16="http://schemas.microsoft.com/office/drawing/2014/main" id="{D88647F1-36F3-A09A-7677-613529DE89D2}"/>
              </a:ext>
            </a:extLst>
          </p:cNvPr>
          <p:cNvPicPr>
            <a:picLocks noChangeAspect="1"/>
          </p:cNvPicPr>
          <p:nvPr/>
        </p:nvPicPr>
        <p:blipFill>
          <a:blip r:embed="rId4"/>
          <a:stretch>
            <a:fillRect/>
          </a:stretch>
        </p:blipFill>
        <p:spPr>
          <a:xfrm>
            <a:off x="7532086" y="1866838"/>
            <a:ext cx="2909202" cy="293677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Rectangle : coins arrondis 8">
            <a:extLst>
              <a:ext uri="{FF2B5EF4-FFF2-40B4-BE49-F238E27FC236}">
                <a16:creationId xmlns:a16="http://schemas.microsoft.com/office/drawing/2014/main" id="{7459A6D2-D536-5E97-77BA-8AD20370EE0F}"/>
              </a:ext>
            </a:extLst>
          </p:cNvPr>
          <p:cNvSpPr/>
          <p:nvPr/>
        </p:nvSpPr>
        <p:spPr>
          <a:xfrm>
            <a:off x="1966451" y="5286426"/>
            <a:ext cx="2536723" cy="986556"/>
          </a:xfrm>
          <a:prstGeom prst="roundRect">
            <a:avLst/>
          </a:prstGeom>
          <a:solidFill>
            <a:schemeClr val="bg1"/>
          </a:solidFill>
          <a:ln>
            <a:noFill/>
          </a:ln>
        </p:spPr>
        <p:style>
          <a:lnRef idx="1">
            <a:schemeClr val="dk1"/>
          </a:lnRef>
          <a:fillRef idx="2">
            <a:schemeClr val="dk1"/>
          </a:fillRef>
          <a:effectRef idx="1">
            <a:schemeClr val="dk1"/>
          </a:effectRef>
          <a:fontRef idx="minor">
            <a:schemeClr val="dk1"/>
          </a:fontRef>
        </p:style>
        <p:txBody>
          <a:bodyPr lIns="91440" tIns="45720" rIns="91440" bIns="45720" rtlCol="0" anchor="ctr"/>
          <a:lstStyle/>
          <a:p>
            <a:pPr algn="ctr"/>
            <a:r>
              <a:rPr lang="fr-BE" b="1">
                <a:solidFill>
                  <a:srgbClr val="544F98"/>
                </a:solidFill>
              </a:rPr>
              <a:t>Ik ben </a:t>
            </a:r>
            <a:r>
              <a:rPr lang="fr-BE" b="1" err="1">
                <a:solidFill>
                  <a:srgbClr val="544F98"/>
                </a:solidFill>
              </a:rPr>
              <a:t>akkoord</a:t>
            </a:r>
            <a:endParaRPr lang="en-US" err="1"/>
          </a:p>
        </p:txBody>
      </p:sp>
      <p:sp>
        <p:nvSpPr>
          <p:cNvPr id="10" name="Rectangle : coins arrondis 9">
            <a:extLst>
              <a:ext uri="{FF2B5EF4-FFF2-40B4-BE49-F238E27FC236}">
                <a16:creationId xmlns:a16="http://schemas.microsoft.com/office/drawing/2014/main" id="{20EE51A8-DE34-8573-B78D-9B982DEDB23D}"/>
              </a:ext>
            </a:extLst>
          </p:cNvPr>
          <p:cNvSpPr/>
          <p:nvPr/>
        </p:nvSpPr>
        <p:spPr>
          <a:xfrm>
            <a:off x="7909093" y="5277245"/>
            <a:ext cx="2152920" cy="1011958"/>
          </a:xfrm>
          <a:prstGeom prst="roundRect">
            <a:avLst/>
          </a:prstGeom>
          <a:solidFill>
            <a:schemeClr val="bg1"/>
          </a:solidFill>
          <a:ln>
            <a:noFill/>
          </a:ln>
        </p:spPr>
        <p:style>
          <a:lnRef idx="1">
            <a:schemeClr val="dk1"/>
          </a:lnRef>
          <a:fillRef idx="2">
            <a:schemeClr val="dk1"/>
          </a:fillRef>
          <a:effectRef idx="1">
            <a:schemeClr val="dk1"/>
          </a:effectRef>
          <a:fontRef idx="minor">
            <a:schemeClr val="dk1"/>
          </a:fontRef>
        </p:style>
        <p:txBody>
          <a:bodyPr lIns="91440" tIns="45720" rIns="91440" bIns="45720" rtlCol="0" anchor="ctr"/>
          <a:lstStyle/>
          <a:p>
            <a:pPr algn="ctr"/>
            <a:r>
              <a:rPr lang="fr-BE" b="1">
                <a:solidFill>
                  <a:srgbClr val="544F98"/>
                </a:solidFill>
              </a:rPr>
              <a:t>Ik ben niet </a:t>
            </a:r>
            <a:r>
              <a:rPr lang="fr-BE" b="1" err="1">
                <a:solidFill>
                  <a:srgbClr val="544F98"/>
                </a:solidFill>
              </a:rPr>
              <a:t>akkoord</a:t>
            </a:r>
            <a:endParaRPr lang="en-US" err="1"/>
          </a:p>
        </p:txBody>
      </p:sp>
      <p:pic>
        <p:nvPicPr>
          <p:cNvPr id="4" name="Picture 3">
            <a:extLst>
              <a:ext uri="{FF2B5EF4-FFF2-40B4-BE49-F238E27FC236}">
                <a16:creationId xmlns:a16="http://schemas.microsoft.com/office/drawing/2014/main" id="{47FABF24-360C-A876-3224-F6CBC07D311F}"/>
              </a:ext>
            </a:extLst>
          </p:cNvPr>
          <p:cNvPicPr>
            <a:picLocks noChangeAspect="1"/>
          </p:cNvPicPr>
          <p:nvPr/>
        </p:nvPicPr>
        <p:blipFill>
          <a:blip r:embed="rId5"/>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3334369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01C43F39-BD19-E065-6713-3FC5F633847F}"/>
            </a:ext>
          </a:extLst>
        </p:cNvPr>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E11230E8-3CCB-9CF4-5B67-A8AE8282839D}"/>
              </a:ext>
            </a:extLst>
          </p:cNvPr>
          <p:cNvSpPr/>
          <p:nvPr/>
        </p:nvSpPr>
        <p:spPr>
          <a:xfrm>
            <a:off x="6816331" y="814986"/>
            <a:ext cx="4744720" cy="16764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000">
                <a:solidFill>
                  <a:srgbClr val="544F98"/>
                </a:solidFill>
                <a:latin typeface="Aptos Display"/>
                <a:cs typeface="Arial"/>
              </a:rPr>
              <a:t>Het </a:t>
            </a:r>
            <a:r>
              <a:rPr lang="fr-FR" sz="2000" err="1">
                <a:solidFill>
                  <a:srgbClr val="544F98"/>
                </a:solidFill>
                <a:latin typeface="Aptos Display"/>
                <a:cs typeface="Arial"/>
              </a:rPr>
              <a:t>is</a:t>
            </a:r>
            <a:r>
              <a:rPr lang="fr-FR" sz="2000">
                <a:solidFill>
                  <a:srgbClr val="544F98"/>
                </a:solidFill>
                <a:latin typeface="Aptos Display"/>
                <a:cs typeface="Arial"/>
              </a:rPr>
              <a:t> </a:t>
            </a:r>
            <a:r>
              <a:rPr lang="fr-FR" sz="2000" err="1">
                <a:solidFill>
                  <a:srgbClr val="544F98"/>
                </a:solidFill>
                <a:latin typeface="Aptos Display"/>
                <a:cs typeface="Arial"/>
              </a:rPr>
              <a:t>belangrijk</a:t>
            </a:r>
            <a:r>
              <a:rPr lang="fr-FR" sz="2000">
                <a:solidFill>
                  <a:srgbClr val="544F98"/>
                </a:solidFill>
                <a:latin typeface="Aptos Display"/>
                <a:cs typeface="Arial"/>
              </a:rPr>
              <a:t> om</a:t>
            </a:r>
            <a:r>
              <a:rPr lang="fr-FR" sz="2000" b="1">
                <a:solidFill>
                  <a:srgbClr val="544F98"/>
                </a:solidFill>
                <a:latin typeface="Aptos Display"/>
                <a:cs typeface="Arial"/>
              </a:rPr>
              <a:t> </a:t>
            </a:r>
            <a:r>
              <a:rPr lang="fr-FR" sz="2000" b="1" err="1">
                <a:solidFill>
                  <a:srgbClr val="544F98"/>
                </a:solidFill>
                <a:latin typeface="Aptos Display"/>
                <a:cs typeface="Arial"/>
              </a:rPr>
              <a:t>hallo</a:t>
            </a:r>
            <a:r>
              <a:rPr lang="fr-FR" sz="2000" b="1">
                <a:solidFill>
                  <a:srgbClr val="544F98"/>
                </a:solidFill>
                <a:latin typeface="Aptos Display"/>
                <a:cs typeface="Arial"/>
              </a:rPr>
              <a:t> te </a:t>
            </a:r>
            <a:r>
              <a:rPr lang="fr-FR" sz="2000" b="1" err="1">
                <a:solidFill>
                  <a:srgbClr val="544F98"/>
                </a:solidFill>
                <a:latin typeface="Aptos Display"/>
                <a:cs typeface="Arial"/>
              </a:rPr>
              <a:t>zeggen</a:t>
            </a:r>
            <a:r>
              <a:rPr lang="fr-FR" sz="2000">
                <a:solidFill>
                  <a:srgbClr val="544F98"/>
                </a:solidFill>
                <a:latin typeface="Aptos Display"/>
                <a:cs typeface="Arial"/>
              </a:rPr>
              <a:t> </a:t>
            </a:r>
            <a:r>
              <a:rPr lang="fr-FR" sz="2000" err="1">
                <a:solidFill>
                  <a:srgbClr val="544F98"/>
                </a:solidFill>
                <a:latin typeface="Aptos Display"/>
                <a:cs typeface="Arial"/>
              </a:rPr>
              <a:t>tegen</a:t>
            </a:r>
            <a:r>
              <a:rPr lang="fr-FR" sz="2000">
                <a:solidFill>
                  <a:srgbClr val="544F98"/>
                </a:solidFill>
                <a:latin typeface="Aptos Display"/>
                <a:cs typeface="Arial"/>
              </a:rPr>
              <a:t> </a:t>
            </a:r>
            <a:r>
              <a:rPr lang="fr-FR" sz="2000" err="1">
                <a:solidFill>
                  <a:srgbClr val="544F98"/>
                </a:solidFill>
                <a:latin typeface="Aptos Display"/>
                <a:cs typeface="Arial"/>
              </a:rPr>
              <a:t>mijn</a:t>
            </a:r>
            <a:r>
              <a:rPr lang="fr-FR" sz="2000">
                <a:solidFill>
                  <a:srgbClr val="544F98"/>
                </a:solidFill>
                <a:latin typeface="Aptos Display"/>
                <a:cs typeface="Arial"/>
              </a:rPr>
              <a:t> </a:t>
            </a:r>
            <a:r>
              <a:rPr lang="fr-FR" sz="2000" err="1">
                <a:solidFill>
                  <a:srgbClr val="544F98"/>
                </a:solidFill>
                <a:latin typeface="Aptos Display"/>
                <a:cs typeface="Arial"/>
              </a:rPr>
              <a:t>collega's</a:t>
            </a:r>
            <a:r>
              <a:rPr lang="fr-FR" sz="2000">
                <a:solidFill>
                  <a:srgbClr val="544F98"/>
                </a:solidFill>
                <a:latin typeface="Aptos Display"/>
                <a:cs typeface="Arial"/>
              </a:rPr>
              <a:t> </a:t>
            </a:r>
            <a:r>
              <a:rPr lang="fr-FR" sz="2000" err="1">
                <a:solidFill>
                  <a:srgbClr val="544F98"/>
                </a:solidFill>
                <a:latin typeface="Aptos Display"/>
                <a:cs typeface="Arial"/>
              </a:rPr>
              <a:t>als</a:t>
            </a:r>
            <a:r>
              <a:rPr lang="fr-FR" sz="2000">
                <a:solidFill>
                  <a:srgbClr val="544F98"/>
                </a:solidFill>
                <a:latin typeface="Aptos Display"/>
                <a:cs typeface="Arial"/>
              </a:rPr>
              <a:t> ik op het </a:t>
            </a:r>
            <a:r>
              <a:rPr lang="fr-FR" sz="2000" err="1">
                <a:solidFill>
                  <a:srgbClr val="544F98"/>
                </a:solidFill>
                <a:latin typeface="Aptos Display"/>
                <a:cs typeface="Arial"/>
              </a:rPr>
              <a:t>werk</a:t>
            </a:r>
            <a:r>
              <a:rPr lang="fr-FR" sz="2000">
                <a:solidFill>
                  <a:srgbClr val="544F98"/>
                </a:solidFill>
                <a:latin typeface="Aptos Display"/>
                <a:cs typeface="Arial"/>
              </a:rPr>
              <a:t> </a:t>
            </a:r>
            <a:r>
              <a:rPr lang="fr-FR" sz="2000" err="1">
                <a:solidFill>
                  <a:srgbClr val="544F98"/>
                </a:solidFill>
                <a:latin typeface="Aptos Display"/>
                <a:cs typeface="Arial"/>
              </a:rPr>
              <a:t>aankom</a:t>
            </a:r>
            <a:r>
              <a:rPr lang="fr-FR" sz="2000">
                <a:solidFill>
                  <a:srgbClr val="544F98"/>
                </a:solidFill>
                <a:latin typeface="Aptos Display"/>
                <a:cs typeface="Arial"/>
              </a:rPr>
              <a:t>. </a:t>
            </a:r>
            <a:r>
              <a:rPr lang="fr-FR" sz="2000" err="1">
                <a:solidFill>
                  <a:srgbClr val="544F98"/>
                </a:solidFill>
                <a:latin typeface="Aptos Display"/>
                <a:cs typeface="Arial"/>
              </a:rPr>
              <a:t>Bij</a:t>
            </a:r>
            <a:r>
              <a:rPr lang="fr-FR" sz="2000">
                <a:solidFill>
                  <a:srgbClr val="544F98"/>
                </a:solidFill>
                <a:latin typeface="Aptos Display"/>
                <a:cs typeface="Arial"/>
              </a:rPr>
              <a:t> </a:t>
            </a:r>
            <a:r>
              <a:rPr lang="fr-FR" sz="2000" err="1">
                <a:solidFill>
                  <a:srgbClr val="544F98"/>
                </a:solidFill>
                <a:latin typeface="Aptos Display"/>
                <a:cs typeface="Arial"/>
              </a:rPr>
              <a:t>mijn</a:t>
            </a:r>
            <a:r>
              <a:rPr lang="fr-FR" sz="2000">
                <a:solidFill>
                  <a:srgbClr val="544F98"/>
                </a:solidFill>
                <a:latin typeface="Aptos Display"/>
                <a:cs typeface="Arial"/>
              </a:rPr>
              <a:t> </a:t>
            </a:r>
            <a:r>
              <a:rPr lang="fr-FR" sz="2000" err="1">
                <a:solidFill>
                  <a:srgbClr val="544F98"/>
                </a:solidFill>
                <a:latin typeface="Aptos Display"/>
                <a:cs typeface="Arial"/>
              </a:rPr>
              <a:t>vertrek</a:t>
            </a:r>
            <a:r>
              <a:rPr lang="fr-FR" sz="2000">
                <a:solidFill>
                  <a:srgbClr val="544F98"/>
                </a:solidFill>
                <a:latin typeface="Aptos Display"/>
                <a:cs typeface="Arial"/>
              </a:rPr>
              <a:t> neem ik </a:t>
            </a:r>
            <a:r>
              <a:rPr lang="fr-FR" sz="2000" b="1" err="1">
                <a:solidFill>
                  <a:srgbClr val="544F98"/>
                </a:solidFill>
                <a:latin typeface="Aptos Display"/>
                <a:cs typeface="Arial"/>
              </a:rPr>
              <a:t>afscheid</a:t>
            </a:r>
            <a:r>
              <a:rPr lang="fr-FR" sz="2000">
                <a:solidFill>
                  <a:srgbClr val="544F98"/>
                </a:solidFill>
                <a:latin typeface="Aptos Display"/>
                <a:cs typeface="Arial"/>
              </a:rPr>
              <a:t>. </a:t>
            </a:r>
            <a:endParaRPr lang="en-US">
              <a:solidFill>
                <a:srgbClr val="544F98"/>
              </a:solidFill>
              <a:latin typeface="Aptos Display"/>
            </a:endParaRPr>
          </a:p>
        </p:txBody>
      </p:sp>
      <p:pic>
        <p:nvPicPr>
          <p:cNvPr id="6" name="Image 5">
            <a:extLst>
              <a:ext uri="{FF2B5EF4-FFF2-40B4-BE49-F238E27FC236}">
                <a16:creationId xmlns:a16="http://schemas.microsoft.com/office/drawing/2014/main" id="{55D9792C-6E29-531D-30E1-375B23CC639E}"/>
              </a:ext>
            </a:extLst>
          </p:cNvPr>
          <p:cNvPicPr>
            <a:picLocks noChangeAspect="1"/>
          </p:cNvPicPr>
          <p:nvPr/>
        </p:nvPicPr>
        <p:blipFill>
          <a:blip r:embed="rId3"/>
          <a:stretch>
            <a:fillRect/>
          </a:stretch>
        </p:blipFill>
        <p:spPr>
          <a:xfrm>
            <a:off x="7158110" y="3044382"/>
            <a:ext cx="1669901" cy="178918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Image 6">
            <a:extLst>
              <a:ext uri="{FF2B5EF4-FFF2-40B4-BE49-F238E27FC236}">
                <a16:creationId xmlns:a16="http://schemas.microsoft.com/office/drawing/2014/main" id="{5C4A74D4-8983-FD62-67B3-35DE3FDA6D04}"/>
              </a:ext>
            </a:extLst>
          </p:cNvPr>
          <p:cNvPicPr>
            <a:picLocks noChangeAspect="1"/>
          </p:cNvPicPr>
          <p:nvPr/>
        </p:nvPicPr>
        <p:blipFill>
          <a:blip r:embed="rId4"/>
          <a:stretch>
            <a:fillRect/>
          </a:stretch>
        </p:blipFill>
        <p:spPr>
          <a:xfrm>
            <a:off x="9693822" y="3044835"/>
            <a:ext cx="1672374" cy="178909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 coins arrondis 7">
            <a:extLst>
              <a:ext uri="{FF2B5EF4-FFF2-40B4-BE49-F238E27FC236}">
                <a16:creationId xmlns:a16="http://schemas.microsoft.com/office/drawing/2014/main" id="{13F56438-7F45-C39A-E3B3-41433A07DCAA}"/>
              </a:ext>
            </a:extLst>
          </p:cNvPr>
          <p:cNvSpPr/>
          <p:nvPr/>
        </p:nvSpPr>
        <p:spPr>
          <a:xfrm>
            <a:off x="6897611" y="4826088"/>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Ik ben </a:t>
            </a:r>
            <a:r>
              <a:rPr lang="fr-BE" b="1" err="1">
                <a:solidFill>
                  <a:srgbClr val="544F98"/>
                </a:solidFill>
              </a:rPr>
              <a:t>akkoord</a:t>
            </a:r>
            <a:endParaRPr lang="fr-BE" err="1">
              <a:solidFill>
                <a:srgbClr val="000000"/>
              </a:solidFill>
            </a:endParaRPr>
          </a:p>
        </p:txBody>
      </p:sp>
      <p:sp>
        <p:nvSpPr>
          <p:cNvPr id="9" name="Rectangle : coins arrondis 8">
            <a:extLst>
              <a:ext uri="{FF2B5EF4-FFF2-40B4-BE49-F238E27FC236}">
                <a16:creationId xmlns:a16="http://schemas.microsoft.com/office/drawing/2014/main" id="{D29C08F9-270F-FC01-E294-952363DDD269}"/>
              </a:ext>
            </a:extLst>
          </p:cNvPr>
          <p:cNvSpPr/>
          <p:nvPr/>
        </p:nvSpPr>
        <p:spPr>
          <a:xfrm>
            <a:off x="9433833" y="4833986"/>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Ik ben niet </a:t>
            </a:r>
            <a:r>
              <a:rPr lang="fr-BE" b="1" err="1">
                <a:solidFill>
                  <a:srgbClr val="544F98"/>
                </a:solidFill>
              </a:rPr>
              <a:t>akkoord</a:t>
            </a:r>
            <a:endParaRPr lang="en-US" err="1"/>
          </a:p>
        </p:txBody>
      </p:sp>
      <p:pic>
        <p:nvPicPr>
          <p:cNvPr id="4098" name="Picture 2" descr="10,000+ Best Waving Photos · 100% Free Download · Pexels Stock Photos">
            <a:extLst>
              <a:ext uri="{FF2B5EF4-FFF2-40B4-BE49-F238E27FC236}">
                <a16:creationId xmlns:a16="http://schemas.microsoft.com/office/drawing/2014/main" id="{7755F1B0-0C9A-ABBD-D8C0-8D8AC75582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01449" y="-20534"/>
            <a:ext cx="10287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E7D2EE4-5C81-5EA3-D038-6B45D31A34F5}"/>
              </a:ext>
            </a:extLst>
          </p:cNvPr>
          <p:cNvPicPr>
            <a:picLocks noChangeAspect="1"/>
          </p:cNvPicPr>
          <p:nvPr/>
        </p:nvPicPr>
        <p:blipFill>
          <a:blip r:embed="rId6"/>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3023016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9D1AA08C-C4C0-F49F-158D-67F2A084C936}"/>
            </a:ext>
          </a:extLst>
        </p:cNvPr>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4F77EBBF-355F-E89E-82CE-B73D7E96552D}"/>
              </a:ext>
            </a:extLst>
          </p:cNvPr>
          <p:cNvSpPr/>
          <p:nvPr/>
        </p:nvSpPr>
        <p:spPr>
          <a:xfrm>
            <a:off x="6401572" y="882505"/>
            <a:ext cx="4744720" cy="16764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400">
                <a:solidFill>
                  <a:srgbClr val="544F98"/>
                </a:solidFill>
                <a:latin typeface="Aptos Display"/>
                <a:cs typeface="Arial"/>
              </a:rPr>
              <a:t>Ik kan </a:t>
            </a:r>
            <a:r>
              <a:rPr lang="fr-FR" sz="2400" err="1">
                <a:solidFill>
                  <a:srgbClr val="544F98"/>
                </a:solidFill>
                <a:latin typeface="Aptos Display"/>
                <a:cs typeface="Arial"/>
              </a:rPr>
              <a:t>naar</a:t>
            </a:r>
            <a:r>
              <a:rPr lang="fr-FR" sz="2400">
                <a:solidFill>
                  <a:srgbClr val="544F98"/>
                </a:solidFill>
                <a:latin typeface="Aptos Display"/>
                <a:cs typeface="Arial"/>
              </a:rPr>
              <a:t> </a:t>
            </a:r>
            <a:r>
              <a:rPr lang="fr-FR" sz="2400" err="1">
                <a:solidFill>
                  <a:srgbClr val="544F98"/>
                </a:solidFill>
                <a:latin typeface="Aptos Display"/>
                <a:cs typeface="Arial"/>
              </a:rPr>
              <a:t>mijn</a:t>
            </a:r>
            <a:r>
              <a:rPr lang="fr-FR" sz="2400">
                <a:solidFill>
                  <a:srgbClr val="544F98"/>
                </a:solidFill>
                <a:latin typeface="Aptos Display"/>
                <a:cs typeface="Arial"/>
              </a:rPr>
              <a:t> </a:t>
            </a:r>
            <a:r>
              <a:rPr lang="fr-FR" sz="2400" err="1">
                <a:solidFill>
                  <a:srgbClr val="544F98"/>
                </a:solidFill>
                <a:latin typeface="Aptos Display"/>
                <a:cs typeface="Arial"/>
              </a:rPr>
              <a:t>werk</a:t>
            </a:r>
            <a:r>
              <a:rPr lang="fr-FR" sz="2400">
                <a:solidFill>
                  <a:srgbClr val="544F98"/>
                </a:solidFill>
                <a:latin typeface="Aptos Display"/>
                <a:cs typeface="Arial"/>
              </a:rPr>
              <a:t> </a:t>
            </a:r>
            <a:r>
              <a:rPr lang="fr-FR" sz="2400" err="1">
                <a:solidFill>
                  <a:srgbClr val="544F98"/>
                </a:solidFill>
                <a:latin typeface="Aptos Display"/>
                <a:cs typeface="Arial"/>
              </a:rPr>
              <a:t>gaan</a:t>
            </a:r>
            <a:r>
              <a:rPr lang="fr-FR" sz="2400">
                <a:solidFill>
                  <a:srgbClr val="544F98"/>
                </a:solidFill>
                <a:latin typeface="Aptos Display"/>
                <a:cs typeface="Arial"/>
              </a:rPr>
              <a:t> met </a:t>
            </a:r>
            <a:r>
              <a:rPr lang="fr-FR" sz="2400" b="1" err="1">
                <a:solidFill>
                  <a:srgbClr val="544F98"/>
                </a:solidFill>
                <a:latin typeface="Aptos Display"/>
                <a:cs typeface="Arial"/>
              </a:rPr>
              <a:t>pantoffels</a:t>
            </a:r>
            <a:r>
              <a:rPr lang="fr-FR" sz="2400" b="1">
                <a:solidFill>
                  <a:srgbClr val="544F98"/>
                </a:solidFill>
                <a:latin typeface="Aptos Display"/>
                <a:cs typeface="Arial"/>
              </a:rPr>
              <a:t>/</a:t>
            </a:r>
            <a:r>
              <a:rPr lang="fr-FR" sz="2400" b="1" err="1">
                <a:solidFill>
                  <a:srgbClr val="544F98"/>
                </a:solidFill>
                <a:latin typeface="Aptos Display"/>
                <a:cs typeface="Arial"/>
              </a:rPr>
              <a:t>slippers</a:t>
            </a:r>
            <a:r>
              <a:rPr lang="fr-FR" altLang="fr-FR" sz="2400" b="1">
                <a:solidFill>
                  <a:srgbClr val="544F98"/>
                </a:solidFill>
                <a:latin typeface="Aptos Display"/>
                <a:cs typeface="Arial"/>
              </a:rPr>
              <a:t> </a:t>
            </a:r>
            <a:endParaRPr lang="fr-BE" sz="2400" b="1">
              <a:solidFill>
                <a:srgbClr val="544F98"/>
              </a:solidFill>
              <a:latin typeface="Aptos Display"/>
              <a:cs typeface="Arial"/>
            </a:endParaRPr>
          </a:p>
        </p:txBody>
      </p:sp>
      <p:pic>
        <p:nvPicPr>
          <p:cNvPr id="6" name="Image 5">
            <a:extLst>
              <a:ext uri="{FF2B5EF4-FFF2-40B4-BE49-F238E27FC236}">
                <a16:creationId xmlns:a16="http://schemas.microsoft.com/office/drawing/2014/main" id="{637E8E3C-7140-54F4-D1DD-0493DB8B6B54}"/>
              </a:ext>
            </a:extLst>
          </p:cNvPr>
          <p:cNvPicPr>
            <a:picLocks noChangeAspect="1"/>
          </p:cNvPicPr>
          <p:nvPr/>
        </p:nvPicPr>
        <p:blipFill>
          <a:blip r:embed="rId3"/>
          <a:stretch>
            <a:fillRect/>
          </a:stretch>
        </p:blipFill>
        <p:spPr>
          <a:xfrm>
            <a:off x="6743351" y="3111901"/>
            <a:ext cx="1669901" cy="178918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Image 6">
            <a:extLst>
              <a:ext uri="{FF2B5EF4-FFF2-40B4-BE49-F238E27FC236}">
                <a16:creationId xmlns:a16="http://schemas.microsoft.com/office/drawing/2014/main" id="{20B0467D-69DA-9103-7986-EC0BEDEEC2EF}"/>
              </a:ext>
            </a:extLst>
          </p:cNvPr>
          <p:cNvPicPr>
            <a:picLocks noChangeAspect="1"/>
          </p:cNvPicPr>
          <p:nvPr/>
        </p:nvPicPr>
        <p:blipFill>
          <a:blip r:embed="rId4"/>
          <a:stretch>
            <a:fillRect/>
          </a:stretch>
        </p:blipFill>
        <p:spPr>
          <a:xfrm>
            <a:off x="9279063" y="3112354"/>
            <a:ext cx="1672374" cy="178909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 coins arrondis 7">
            <a:extLst>
              <a:ext uri="{FF2B5EF4-FFF2-40B4-BE49-F238E27FC236}">
                <a16:creationId xmlns:a16="http://schemas.microsoft.com/office/drawing/2014/main" id="{6782C593-B4A9-6158-E9FC-54B2A646439D}"/>
              </a:ext>
            </a:extLst>
          </p:cNvPr>
          <p:cNvSpPr/>
          <p:nvPr/>
        </p:nvSpPr>
        <p:spPr>
          <a:xfrm>
            <a:off x="6482852" y="4893607"/>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Ik ben </a:t>
            </a:r>
            <a:r>
              <a:rPr lang="fr-BE" b="1" err="1">
                <a:solidFill>
                  <a:srgbClr val="544F98"/>
                </a:solidFill>
              </a:rPr>
              <a:t>akkoord</a:t>
            </a:r>
            <a:endParaRPr lang="en-US" err="1"/>
          </a:p>
        </p:txBody>
      </p:sp>
      <p:sp>
        <p:nvSpPr>
          <p:cNvPr id="9" name="Rectangle : coins arrondis 8">
            <a:extLst>
              <a:ext uri="{FF2B5EF4-FFF2-40B4-BE49-F238E27FC236}">
                <a16:creationId xmlns:a16="http://schemas.microsoft.com/office/drawing/2014/main" id="{D40E2175-BCBC-0DC8-BDAB-94B5D79DC0C9}"/>
              </a:ext>
            </a:extLst>
          </p:cNvPr>
          <p:cNvSpPr/>
          <p:nvPr/>
        </p:nvSpPr>
        <p:spPr>
          <a:xfrm>
            <a:off x="9019074" y="4901505"/>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Ik ben niet </a:t>
            </a:r>
            <a:r>
              <a:rPr lang="fr-BE" b="1" err="1">
                <a:solidFill>
                  <a:srgbClr val="544F98"/>
                </a:solidFill>
              </a:rPr>
              <a:t>akkoord</a:t>
            </a:r>
            <a:endParaRPr lang="en-US" err="1"/>
          </a:p>
        </p:txBody>
      </p:sp>
      <p:pic>
        <p:nvPicPr>
          <p:cNvPr id="3074" name="Picture 2" descr="Lyst - Lanvin Leather Flip-flops in Black for Men">
            <a:extLst>
              <a:ext uri="{FF2B5EF4-FFF2-40B4-BE49-F238E27FC236}">
                <a16:creationId xmlns:a16="http://schemas.microsoft.com/office/drawing/2014/main" id="{2AEA9FB7-6D94-07BC-360D-011FAA760A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5140960" cy="685461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5D01F30-099B-185C-4041-C3C825D59F67}"/>
              </a:ext>
            </a:extLst>
          </p:cNvPr>
          <p:cNvPicPr>
            <a:picLocks noChangeAspect="1"/>
          </p:cNvPicPr>
          <p:nvPr/>
        </p:nvPicPr>
        <p:blipFill>
          <a:blip r:embed="rId6"/>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5846757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DF4844BE-4D43-8222-735C-4404C0D06A7C}"/>
            </a:ext>
          </a:extLst>
        </p:cNvPr>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70BCF235-D2B7-E3B8-7866-2461D07814E5}"/>
              </a:ext>
            </a:extLst>
          </p:cNvPr>
          <p:cNvSpPr/>
          <p:nvPr/>
        </p:nvSpPr>
        <p:spPr>
          <a:xfrm>
            <a:off x="6842397" y="837837"/>
            <a:ext cx="4744720" cy="16764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400">
                <a:solidFill>
                  <a:srgbClr val="544F98"/>
                </a:solidFill>
                <a:latin typeface="Aptos Display"/>
                <a:cs typeface="Arial"/>
              </a:rPr>
              <a:t>Als ik </a:t>
            </a:r>
            <a:r>
              <a:rPr lang="fr-FR" sz="2400" b="1">
                <a:solidFill>
                  <a:srgbClr val="544F98"/>
                </a:solidFill>
                <a:latin typeface="Aptos Display"/>
                <a:cs typeface="Arial"/>
              </a:rPr>
              <a:t>te </a:t>
            </a:r>
            <a:r>
              <a:rPr lang="fr-FR" sz="2400" b="1" err="1">
                <a:solidFill>
                  <a:srgbClr val="544F98"/>
                </a:solidFill>
                <a:latin typeface="Aptos Display"/>
                <a:cs typeface="Arial"/>
              </a:rPr>
              <a:t>laat</a:t>
            </a:r>
            <a:r>
              <a:rPr lang="fr-FR" sz="2400">
                <a:solidFill>
                  <a:srgbClr val="544F98"/>
                </a:solidFill>
                <a:latin typeface="Aptos Display"/>
                <a:cs typeface="Arial"/>
              </a:rPr>
              <a:t> op het </a:t>
            </a:r>
            <a:r>
              <a:rPr lang="fr-FR" sz="2400" err="1">
                <a:solidFill>
                  <a:srgbClr val="544F98"/>
                </a:solidFill>
                <a:latin typeface="Aptos Display"/>
                <a:cs typeface="Arial"/>
              </a:rPr>
              <a:t>werk</a:t>
            </a:r>
            <a:r>
              <a:rPr lang="fr-FR" sz="2400">
                <a:solidFill>
                  <a:srgbClr val="544F98"/>
                </a:solidFill>
                <a:latin typeface="Aptos Display"/>
                <a:cs typeface="Arial"/>
              </a:rPr>
              <a:t> </a:t>
            </a:r>
            <a:r>
              <a:rPr lang="fr-FR" sz="2400" err="1">
                <a:solidFill>
                  <a:srgbClr val="544F98"/>
                </a:solidFill>
                <a:latin typeface="Aptos Display"/>
                <a:cs typeface="Arial"/>
              </a:rPr>
              <a:t>aankom</a:t>
            </a:r>
            <a:r>
              <a:rPr lang="fr-FR" sz="2400">
                <a:solidFill>
                  <a:srgbClr val="544F98"/>
                </a:solidFill>
                <a:latin typeface="Aptos Display"/>
                <a:cs typeface="Arial"/>
              </a:rPr>
              <a:t>, </a:t>
            </a:r>
            <a:r>
              <a:rPr lang="fr-FR" sz="2400" err="1">
                <a:solidFill>
                  <a:srgbClr val="544F98"/>
                </a:solidFill>
                <a:latin typeface="Aptos Display"/>
                <a:cs typeface="Arial"/>
              </a:rPr>
              <a:t>kunnen</a:t>
            </a:r>
            <a:r>
              <a:rPr lang="fr-FR" sz="2400">
                <a:solidFill>
                  <a:srgbClr val="544F98"/>
                </a:solidFill>
                <a:latin typeface="Aptos Display"/>
                <a:cs typeface="Arial"/>
              </a:rPr>
              <a:t> </a:t>
            </a:r>
            <a:r>
              <a:rPr lang="fr-FR" sz="2400" err="1">
                <a:solidFill>
                  <a:srgbClr val="544F98"/>
                </a:solidFill>
                <a:latin typeface="Aptos Display"/>
                <a:cs typeface="Arial"/>
              </a:rPr>
              <a:t>ze</a:t>
            </a:r>
            <a:r>
              <a:rPr lang="fr-FR" sz="2400">
                <a:solidFill>
                  <a:srgbClr val="544F98"/>
                </a:solidFill>
                <a:latin typeface="Aptos Display"/>
                <a:cs typeface="Arial"/>
              </a:rPr>
              <a:t> me </a:t>
            </a:r>
            <a:r>
              <a:rPr lang="fr-FR" sz="2400" b="1" err="1">
                <a:solidFill>
                  <a:srgbClr val="544F98"/>
                </a:solidFill>
                <a:latin typeface="Aptos Display"/>
                <a:cs typeface="Arial"/>
              </a:rPr>
              <a:t>terugsturen</a:t>
            </a:r>
            <a:r>
              <a:rPr lang="fr-FR" sz="2400">
                <a:solidFill>
                  <a:srgbClr val="544F98"/>
                </a:solidFill>
                <a:latin typeface="Aptos Display"/>
                <a:cs typeface="Arial"/>
              </a:rPr>
              <a:t>. </a:t>
            </a:r>
            <a:endParaRPr lang="en-US" sz="2400">
              <a:solidFill>
                <a:srgbClr val="544F98"/>
              </a:solidFill>
              <a:latin typeface="Aptos Display"/>
            </a:endParaRPr>
          </a:p>
        </p:txBody>
      </p:sp>
      <p:pic>
        <p:nvPicPr>
          <p:cNvPr id="6" name="Image 5">
            <a:extLst>
              <a:ext uri="{FF2B5EF4-FFF2-40B4-BE49-F238E27FC236}">
                <a16:creationId xmlns:a16="http://schemas.microsoft.com/office/drawing/2014/main" id="{BC2D55DC-CE51-5F64-3C55-B1EA3785B306}"/>
              </a:ext>
            </a:extLst>
          </p:cNvPr>
          <p:cNvPicPr>
            <a:picLocks noChangeAspect="1"/>
          </p:cNvPicPr>
          <p:nvPr/>
        </p:nvPicPr>
        <p:blipFill>
          <a:blip r:embed="rId3"/>
          <a:stretch>
            <a:fillRect/>
          </a:stretch>
        </p:blipFill>
        <p:spPr>
          <a:xfrm>
            <a:off x="7184176" y="3067233"/>
            <a:ext cx="1669901" cy="178918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Image 6">
            <a:extLst>
              <a:ext uri="{FF2B5EF4-FFF2-40B4-BE49-F238E27FC236}">
                <a16:creationId xmlns:a16="http://schemas.microsoft.com/office/drawing/2014/main" id="{2B560F17-5C07-D222-2905-E30DDAE7FB39}"/>
              </a:ext>
            </a:extLst>
          </p:cNvPr>
          <p:cNvPicPr>
            <a:picLocks noChangeAspect="1"/>
          </p:cNvPicPr>
          <p:nvPr/>
        </p:nvPicPr>
        <p:blipFill>
          <a:blip r:embed="rId4"/>
          <a:stretch>
            <a:fillRect/>
          </a:stretch>
        </p:blipFill>
        <p:spPr>
          <a:xfrm>
            <a:off x="9719888" y="3113043"/>
            <a:ext cx="1663303" cy="178909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 coins arrondis 7">
            <a:extLst>
              <a:ext uri="{FF2B5EF4-FFF2-40B4-BE49-F238E27FC236}">
                <a16:creationId xmlns:a16="http://schemas.microsoft.com/office/drawing/2014/main" id="{99B4C0B5-81EA-7FC0-1499-371A9F0CCBC3}"/>
              </a:ext>
            </a:extLst>
          </p:cNvPr>
          <p:cNvSpPr/>
          <p:nvPr/>
        </p:nvSpPr>
        <p:spPr>
          <a:xfrm>
            <a:off x="6923677" y="4848939"/>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Ik ben </a:t>
            </a:r>
            <a:r>
              <a:rPr lang="fr-BE" b="1" err="1">
                <a:solidFill>
                  <a:srgbClr val="544F98"/>
                </a:solidFill>
              </a:rPr>
              <a:t>akkoord</a:t>
            </a:r>
            <a:endParaRPr lang="en-US" err="1"/>
          </a:p>
        </p:txBody>
      </p:sp>
      <p:sp>
        <p:nvSpPr>
          <p:cNvPr id="9" name="Rectangle : coins arrondis 8">
            <a:extLst>
              <a:ext uri="{FF2B5EF4-FFF2-40B4-BE49-F238E27FC236}">
                <a16:creationId xmlns:a16="http://schemas.microsoft.com/office/drawing/2014/main" id="{F4226B48-5C54-6689-32DD-BE542776DFD6}"/>
              </a:ext>
            </a:extLst>
          </p:cNvPr>
          <p:cNvSpPr/>
          <p:nvPr/>
        </p:nvSpPr>
        <p:spPr>
          <a:xfrm>
            <a:off x="9459899" y="4856837"/>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Ik ben niet </a:t>
            </a:r>
            <a:r>
              <a:rPr lang="fr-BE" b="1" err="1">
                <a:solidFill>
                  <a:srgbClr val="544F98"/>
                </a:solidFill>
              </a:rPr>
              <a:t>akkoord</a:t>
            </a:r>
            <a:endParaRPr lang="en-US" err="1"/>
          </a:p>
        </p:txBody>
      </p:sp>
      <p:pic>
        <p:nvPicPr>
          <p:cNvPr id="10" name="Image 9">
            <a:extLst>
              <a:ext uri="{FF2B5EF4-FFF2-40B4-BE49-F238E27FC236}">
                <a16:creationId xmlns:a16="http://schemas.microsoft.com/office/drawing/2014/main" id="{B82F50F8-E740-5327-7EB0-D1229036649D}"/>
              </a:ext>
            </a:extLst>
          </p:cNvPr>
          <p:cNvPicPr>
            <a:picLocks noChangeAspect="1"/>
          </p:cNvPicPr>
          <p:nvPr/>
        </p:nvPicPr>
        <p:blipFill>
          <a:blip r:embed="rId5"/>
          <a:stretch>
            <a:fillRect/>
          </a:stretch>
        </p:blipFill>
        <p:spPr>
          <a:xfrm>
            <a:off x="0" y="20695"/>
            <a:ext cx="6277429" cy="6858000"/>
          </a:xfrm>
          <a:prstGeom prst="rect">
            <a:avLst/>
          </a:prstGeom>
        </p:spPr>
      </p:pic>
      <p:pic>
        <p:nvPicPr>
          <p:cNvPr id="3" name="Picture 2">
            <a:extLst>
              <a:ext uri="{FF2B5EF4-FFF2-40B4-BE49-F238E27FC236}">
                <a16:creationId xmlns:a16="http://schemas.microsoft.com/office/drawing/2014/main" id="{F75FD6EE-F906-6664-2183-F8DD4BB5446D}"/>
              </a:ext>
            </a:extLst>
          </p:cNvPr>
          <p:cNvPicPr>
            <a:picLocks noChangeAspect="1"/>
          </p:cNvPicPr>
          <p:nvPr/>
        </p:nvPicPr>
        <p:blipFill>
          <a:blip r:embed="rId6"/>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058771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22F494E7-2685-A97B-C3B7-02419D83216A}"/>
            </a:ext>
          </a:extLst>
        </p:cNvPr>
        <p:cNvGrpSpPr/>
        <p:nvPr/>
      </p:nvGrpSpPr>
      <p:grpSpPr>
        <a:xfrm>
          <a:off x="0" y="0"/>
          <a:ext cx="0" cy="0"/>
          <a:chOff x="0" y="0"/>
          <a:chExt cx="0" cy="0"/>
        </a:xfrm>
      </p:grpSpPr>
      <p:sp>
        <p:nvSpPr>
          <p:cNvPr id="11" name="Bulle narrative : ronde 10">
            <a:extLst>
              <a:ext uri="{FF2B5EF4-FFF2-40B4-BE49-F238E27FC236}">
                <a16:creationId xmlns:a16="http://schemas.microsoft.com/office/drawing/2014/main" id="{537773C5-F000-A9E1-F10C-88CB10F4E806}"/>
              </a:ext>
            </a:extLst>
          </p:cNvPr>
          <p:cNvSpPr/>
          <p:nvPr/>
        </p:nvSpPr>
        <p:spPr>
          <a:xfrm rot="780000">
            <a:off x="7841308" y="1871983"/>
            <a:ext cx="1945128" cy="1654685"/>
          </a:xfrm>
          <a:prstGeom prst="wedgeEllipse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r-BE">
              <a:solidFill>
                <a:schemeClr val="tx1"/>
              </a:solidFill>
            </a:endParaRPr>
          </a:p>
          <a:p>
            <a:pPr algn="ctr"/>
            <a:endParaRPr lang="fr-BE">
              <a:solidFill>
                <a:schemeClr val="tx1"/>
              </a:solidFill>
            </a:endParaRPr>
          </a:p>
          <a:p>
            <a:pPr algn="ctr"/>
            <a:endParaRPr lang="fr-BE" sz="2400" b="1">
              <a:solidFill>
                <a:srgbClr val="544F98"/>
              </a:solidFill>
              <a:latin typeface="Aptos Display"/>
            </a:endParaRPr>
          </a:p>
          <a:p>
            <a:pPr algn="ctr"/>
            <a:r>
              <a:rPr lang="fr-BE" sz="2400" b="1">
                <a:solidFill>
                  <a:srgbClr val="544F98"/>
                </a:solidFill>
                <a:latin typeface="Aptos Display"/>
              </a:rPr>
              <a:t>6 </a:t>
            </a:r>
            <a:r>
              <a:rPr lang="fr-BE" sz="2400" b="1" err="1">
                <a:solidFill>
                  <a:srgbClr val="544F98"/>
                </a:solidFill>
                <a:latin typeface="Aptos Display"/>
              </a:rPr>
              <a:t>maand</a:t>
            </a:r>
            <a:endParaRPr lang="fr-BE" err="1"/>
          </a:p>
        </p:txBody>
      </p:sp>
      <p:sp>
        <p:nvSpPr>
          <p:cNvPr id="12" name="Bulle narrative : ronde 11">
            <a:extLst>
              <a:ext uri="{FF2B5EF4-FFF2-40B4-BE49-F238E27FC236}">
                <a16:creationId xmlns:a16="http://schemas.microsoft.com/office/drawing/2014/main" id="{54B1F10B-B136-6BC5-A3C8-2FEA4810CBD3}"/>
              </a:ext>
            </a:extLst>
          </p:cNvPr>
          <p:cNvSpPr/>
          <p:nvPr/>
        </p:nvSpPr>
        <p:spPr>
          <a:xfrm>
            <a:off x="1852795" y="4573174"/>
            <a:ext cx="1900555" cy="1649686"/>
          </a:xfrm>
          <a:prstGeom prst="wedgeEllipseCallout">
            <a:avLst>
              <a:gd name="adj1" fmla="val 72066"/>
              <a:gd name="adj2" fmla="val -97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r-BE"/>
          </a:p>
          <a:p>
            <a:pPr algn="ctr"/>
            <a:endParaRPr lang="fr-BE"/>
          </a:p>
          <a:p>
            <a:pPr algn="ctr"/>
            <a:r>
              <a:rPr lang="fr-BE" b="1" err="1">
                <a:solidFill>
                  <a:srgbClr val="544F98"/>
                </a:solidFill>
                <a:latin typeface="Aptos Display"/>
              </a:rPr>
              <a:t>Vlaanderen</a:t>
            </a:r>
            <a:endParaRPr lang="fr-BE" b="1">
              <a:solidFill>
                <a:srgbClr val="544F98"/>
              </a:solidFill>
              <a:latin typeface="Aptos Display"/>
            </a:endParaRPr>
          </a:p>
        </p:txBody>
      </p:sp>
      <p:sp>
        <p:nvSpPr>
          <p:cNvPr id="10" name="Bulle narrative : ronde 9">
            <a:extLst>
              <a:ext uri="{FF2B5EF4-FFF2-40B4-BE49-F238E27FC236}">
                <a16:creationId xmlns:a16="http://schemas.microsoft.com/office/drawing/2014/main" id="{1BDB88C2-FDAA-35B3-DDB4-112D9A41BCBA}"/>
              </a:ext>
            </a:extLst>
          </p:cNvPr>
          <p:cNvSpPr/>
          <p:nvPr/>
        </p:nvSpPr>
        <p:spPr>
          <a:xfrm rot="20640000">
            <a:off x="2925197" y="1087659"/>
            <a:ext cx="1937984" cy="1514475"/>
          </a:xfrm>
          <a:prstGeom prst="wedgeEllipseCallout">
            <a:avLst>
              <a:gd name="adj1" fmla="val 33231"/>
              <a:gd name="adj2" fmla="val 5746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Image 2" descr="Une image contenant clipart, dessin humoristique, Dessin animé&#10;&#10;Le contenu généré par l’IA peut être incorrect.">
            <a:extLst>
              <a:ext uri="{FF2B5EF4-FFF2-40B4-BE49-F238E27FC236}">
                <a16:creationId xmlns:a16="http://schemas.microsoft.com/office/drawing/2014/main" id="{F2303D25-E028-E598-E70A-EB234721A8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6549" y="2418798"/>
            <a:ext cx="3005669" cy="3005669"/>
          </a:xfrm>
          <a:prstGeom prst="rect">
            <a:avLst/>
          </a:prstGeom>
        </p:spPr>
      </p:pic>
      <p:sp>
        <p:nvSpPr>
          <p:cNvPr id="4" name="Bulle narrative : ronde 3">
            <a:extLst>
              <a:ext uri="{FF2B5EF4-FFF2-40B4-BE49-F238E27FC236}">
                <a16:creationId xmlns:a16="http://schemas.microsoft.com/office/drawing/2014/main" id="{A2DE8DA0-5261-9AC7-73C1-8574D6298360}"/>
              </a:ext>
            </a:extLst>
          </p:cNvPr>
          <p:cNvSpPr/>
          <p:nvPr/>
        </p:nvSpPr>
        <p:spPr>
          <a:xfrm>
            <a:off x="7003436" y="1084192"/>
            <a:ext cx="1118616" cy="781496"/>
          </a:xfrm>
          <a:prstGeom prst="wedgeEllipse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2400" b="1">
                <a:solidFill>
                  <a:srgbClr val="544F98"/>
                </a:solidFill>
                <a:latin typeface="Aptos Display"/>
              </a:rPr>
              <a:t>20</a:t>
            </a:r>
          </a:p>
        </p:txBody>
      </p:sp>
      <p:sp>
        <p:nvSpPr>
          <p:cNvPr id="6" name="Bulle narrative : ronde 5">
            <a:extLst>
              <a:ext uri="{FF2B5EF4-FFF2-40B4-BE49-F238E27FC236}">
                <a16:creationId xmlns:a16="http://schemas.microsoft.com/office/drawing/2014/main" id="{17669B27-315C-5204-D25A-51BB058F8A6F}"/>
              </a:ext>
            </a:extLst>
          </p:cNvPr>
          <p:cNvSpPr/>
          <p:nvPr/>
        </p:nvSpPr>
        <p:spPr>
          <a:xfrm>
            <a:off x="5155454" y="407200"/>
            <a:ext cx="1457146" cy="1251396"/>
          </a:xfrm>
          <a:prstGeom prst="wedgeEllipse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Bulle narrative : ronde 6">
            <a:extLst>
              <a:ext uri="{FF2B5EF4-FFF2-40B4-BE49-F238E27FC236}">
                <a16:creationId xmlns:a16="http://schemas.microsoft.com/office/drawing/2014/main" id="{BE72B8E1-8113-CED8-9BD2-39CDB64AE063}"/>
              </a:ext>
            </a:extLst>
          </p:cNvPr>
          <p:cNvSpPr/>
          <p:nvPr/>
        </p:nvSpPr>
        <p:spPr>
          <a:xfrm rot="21360000">
            <a:off x="2937504" y="3176849"/>
            <a:ext cx="1909231" cy="993775"/>
          </a:xfrm>
          <a:prstGeom prst="wedgeEllipseCallout">
            <a:avLst>
              <a:gd name="adj1" fmla="val 47228"/>
              <a:gd name="adj2" fmla="val 40601"/>
            </a:avLst>
          </a:prstGeom>
          <a:solidFill>
            <a:schemeClr val="bg1"/>
          </a:solidFill>
          <a:ln>
            <a:noFill/>
          </a:ln>
          <a:scene3d>
            <a:camera prst="orthographicFront">
              <a:rot lat="300000" lon="20999996"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2400" b="1">
                <a:solidFill>
                  <a:srgbClr val="544F98"/>
                </a:solidFill>
                <a:latin typeface="Aptos Display"/>
              </a:rPr>
              <a:t>Hallo!</a:t>
            </a:r>
          </a:p>
        </p:txBody>
      </p:sp>
      <p:pic>
        <p:nvPicPr>
          <p:cNvPr id="9" name="Image 8">
            <a:extLst>
              <a:ext uri="{FF2B5EF4-FFF2-40B4-BE49-F238E27FC236}">
                <a16:creationId xmlns:a16="http://schemas.microsoft.com/office/drawing/2014/main" id="{59157FD5-8912-7E1C-1201-F8FF8217C741}"/>
              </a:ext>
            </a:extLst>
          </p:cNvPr>
          <p:cNvPicPr>
            <a:picLocks noChangeAspect="1"/>
          </p:cNvPicPr>
          <p:nvPr/>
        </p:nvPicPr>
        <p:blipFill>
          <a:blip r:embed="rId4"/>
          <a:stretch>
            <a:fillRect/>
          </a:stretch>
        </p:blipFill>
        <p:spPr>
          <a:xfrm>
            <a:off x="3458419" y="1401984"/>
            <a:ext cx="923925" cy="923925"/>
          </a:xfrm>
          <a:prstGeom prst="rect">
            <a:avLst/>
          </a:prstGeom>
        </p:spPr>
      </p:pic>
      <p:pic>
        <p:nvPicPr>
          <p:cNvPr id="3076" name="Picture 4">
            <a:extLst>
              <a:ext uri="{FF2B5EF4-FFF2-40B4-BE49-F238E27FC236}">
                <a16:creationId xmlns:a16="http://schemas.microsoft.com/office/drawing/2014/main" id="{198174D9-AB22-38C8-BBDA-75C215C39C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20000">
            <a:off x="8420959" y="2225285"/>
            <a:ext cx="818978" cy="62315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ccueil | Fedasil">
            <a:extLst>
              <a:ext uri="{FF2B5EF4-FFF2-40B4-BE49-F238E27FC236}">
                <a16:creationId xmlns:a16="http://schemas.microsoft.com/office/drawing/2014/main" id="{26AFD5F9-E93E-80C6-D069-A6776B0ABC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1147" y="4929166"/>
            <a:ext cx="1122837" cy="490560"/>
          </a:xfrm>
          <a:prstGeom prst="rect">
            <a:avLst/>
          </a:prstGeom>
          <a:noFill/>
          <a:extLst>
            <a:ext uri="{909E8E84-426E-40DD-AFC4-6F175D3DCCD1}">
              <a14:hiddenFill xmlns:a14="http://schemas.microsoft.com/office/drawing/2010/main">
                <a:solidFill>
                  <a:srgbClr val="FFFFFF"/>
                </a:solidFill>
              </a14:hiddenFill>
            </a:ext>
          </a:extLst>
        </p:spPr>
      </p:pic>
      <p:sp>
        <p:nvSpPr>
          <p:cNvPr id="13" name="Phylactère : pensées 12">
            <a:extLst>
              <a:ext uri="{FF2B5EF4-FFF2-40B4-BE49-F238E27FC236}">
                <a16:creationId xmlns:a16="http://schemas.microsoft.com/office/drawing/2014/main" id="{3AA7B543-E859-9E07-6086-009A1CDE024D}"/>
              </a:ext>
            </a:extLst>
          </p:cNvPr>
          <p:cNvSpPr/>
          <p:nvPr/>
        </p:nvSpPr>
        <p:spPr>
          <a:xfrm>
            <a:off x="8330472" y="4520406"/>
            <a:ext cx="3105150" cy="1885950"/>
          </a:xfrm>
          <a:prstGeom prst="cloudCallout">
            <a:avLst>
              <a:gd name="adj1" fmla="val -53916"/>
              <a:gd name="adj2" fmla="val -6209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4" name="Image 13" descr="Une image contenant Dessin animé, Animation, illustration, dessin humoristique&#10;&#10;Le contenu généré par l’IA peut être incorrect.">
            <a:extLst>
              <a:ext uri="{FF2B5EF4-FFF2-40B4-BE49-F238E27FC236}">
                <a16:creationId xmlns:a16="http://schemas.microsoft.com/office/drawing/2014/main" id="{DCB5E69C-D306-1175-71AA-C4848F33252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70784" y="4939591"/>
            <a:ext cx="1037227" cy="1037227"/>
          </a:xfrm>
          <a:prstGeom prst="rect">
            <a:avLst/>
          </a:prstGeom>
        </p:spPr>
      </p:pic>
      <p:pic>
        <p:nvPicPr>
          <p:cNvPr id="8" name="Graphic 7" descr="Femme avec un remplissage uni">
            <a:extLst>
              <a:ext uri="{FF2B5EF4-FFF2-40B4-BE49-F238E27FC236}">
                <a16:creationId xmlns:a16="http://schemas.microsoft.com/office/drawing/2014/main" id="{B02CB245-E142-9A44-12A7-EBBD6363A20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474825" y="618282"/>
            <a:ext cx="827590" cy="827590"/>
          </a:xfrm>
          <a:prstGeom prst="rect">
            <a:avLst/>
          </a:prstGeom>
        </p:spPr>
      </p:pic>
      <p:pic>
        <p:nvPicPr>
          <p:cNvPr id="5" name="Picture 4">
            <a:extLst>
              <a:ext uri="{FF2B5EF4-FFF2-40B4-BE49-F238E27FC236}">
                <a16:creationId xmlns:a16="http://schemas.microsoft.com/office/drawing/2014/main" id="{F4ACE3CA-AEB0-9745-B7A2-7ACEAEA3E6C6}"/>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71106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7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0" grpId="0" animBg="1"/>
      <p:bldP spid="4" grpId="0" animBg="1"/>
      <p:bldP spid="6" grpId="0" animBg="1"/>
      <p:bldP spid="7" grpId="0" animBg="1"/>
      <p:bldP spid="1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4C3A9791-6287-2465-387D-4E0DA18225A0}"/>
            </a:ext>
          </a:extLst>
        </p:cNvPr>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DEAF938D-D508-46F7-B1C1-021B28DD4240}"/>
              </a:ext>
            </a:extLst>
          </p:cNvPr>
          <p:cNvSpPr/>
          <p:nvPr/>
        </p:nvSpPr>
        <p:spPr>
          <a:xfrm>
            <a:off x="6987540" y="805849"/>
            <a:ext cx="4744720" cy="16764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2800">
                <a:solidFill>
                  <a:srgbClr val="544F98"/>
                </a:solidFill>
                <a:latin typeface="Aptos Display"/>
                <a:cs typeface="Arial"/>
              </a:rPr>
              <a:t>Ik mag tijdens mijn werkuren </a:t>
            </a:r>
            <a:r>
              <a:rPr lang="nl-NL" sz="2800" b="1">
                <a:solidFill>
                  <a:srgbClr val="544F98"/>
                </a:solidFill>
                <a:latin typeface="Aptos Display"/>
                <a:cs typeface="Arial"/>
              </a:rPr>
              <a:t>op mijn telefoon bezig zijn</a:t>
            </a:r>
            <a:endParaRPr lang="en-US" b="1">
              <a:solidFill>
                <a:srgbClr val="544F98"/>
              </a:solidFill>
              <a:latin typeface="Aptos Display"/>
            </a:endParaRPr>
          </a:p>
        </p:txBody>
      </p:sp>
      <p:pic>
        <p:nvPicPr>
          <p:cNvPr id="6" name="Image 5">
            <a:extLst>
              <a:ext uri="{FF2B5EF4-FFF2-40B4-BE49-F238E27FC236}">
                <a16:creationId xmlns:a16="http://schemas.microsoft.com/office/drawing/2014/main" id="{E3A6AB28-3B9D-BCE1-875F-B463CADCEE25}"/>
              </a:ext>
            </a:extLst>
          </p:cNvPr>
          <p:cNvPicPr>
            <a:picLocks noChangeAspect="1"/>
          </p:cNvPicPr>
          <p:nvPr/>
        </p:nvPicPr>
        <p:blipFill>
          <a:blip r:embed="rId3"/>
          <a:stretch>
            <a:fillRect/>
          </a:stretch>
        </p:blipFill>
        <p:spPr>
          <a:xfrm>
            <a:off x="7219029" y="3035245"/>
            <a:ext cx="1669901" cy="178918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Image 6">
            <a:extLst>
              <a:ext uri="{FF2B5EF4-FFF2-40B4-BE49-F238E27FC236}">
                <a16:creationId xmlns:a16="http://schemas.microsoft.com/office/drawing/2014/main" id="{CD719F12-A92C-25E1-BCAF-60EE93B1DE73}"/>
              </a:ext>
            </a:extLst>
          </p:cNvPr>
          <p:cNvPicPr>
            <a:picLocks noChangeAspect="1"/>
          </p:cNvPicPr>
          <p:nvPr/>
        </p:nvPicPr>
        <p:blipFill>
          <a:blip r:embed="rId4"/>
          <a:stretch>
            <a:fillRect/>
          </a:stretch>
        </p:blipFill>
        <p:spPr>
          <a:xfrm>
            <a:off x="9754741" y="3044769"/>
            <a:ext cx="1663303" cy="178909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 coins arrondis 7">
            <a:extLst>
              <a:ext uri="{FF2B5EF4-FFF2-40B4-BE49-F238E27FC236}">
                <a16:creationId xmlns:a16="http://schemas.microsoft.com/office/drawing/2014/main" id="{6804FD09-4B7A-D6BC-1763-6EEAAE598EF3}"/>
              </a:ext>
            </a:extLst>
          </p:cNvPr>
          <p:cNvSpPr/>
          <p:nvPr/>
        </p:nvSpPr>
        <p:spPr>
          <a:xfrm>
            <a:off x="6958531" y="4816951"/>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Ik ben </a:t>
            </a:r>
            <a:r>
              <a:rPr lang="fr-BE" b="1" err="1">
                <a:solidFill>
                  <a:srgbClr val="544F98"/>
                </a:solidFill>
              </a:rPr>
              <a:t>akkoord</a:t>
            </a:r>
            <a:endParaRPr lang="en-US" err="1"/>
          </a:p>
        </p:txBody>
      </p:sp>
      <p:sp>
        <p:nvSpPr>
          <p:cNvPr id="9" name="Rectangle : coins arrondis 8">
            <a:extLst>
              <a:ext uri="{FF2B5EF4-FFF2-40B4-BE49-F238E27FC236}">
                <a16:creationId xmlns:a16="http://schemas.microsoft.com/office/drawing/2014/main" id="{5E3402FB-FF39-C15F-A7F4-003884DBB4B1}"/>
              </a:ext>
            </a:extLst>
          </p:cNvPr>
          <p:cNvSpPr/>
          <p:nvPr/>
        </p:nvSpPr>
        <p:spPr>
          <a:xfrm>
            <a:off x="9494753" y="4824849"/>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Ik ben niet </a:t>
            </a:r>
            <a:r>
              <a:rPr lang="fr-BE" b="1" err="1">
                <a:solidFill>
                  <a:srgbClr val="544F98"/>
                </a:solidFill>
              </a:rPr>
              <a:t>akkoord</a:t>
            </a:r>
            <a:endParaRPr lang="en-US" err="1"/>
          </a:p>
        </p:txBody>
      </p:sp>
      <p:pic>
        <p:nvPicPr>
          <p:cNvPr id="7170" name="Picture 2" descr="Incoming call on phone screen. Hand holding smartphone with call app ...">
            <a:extLst>
              <a:ext uri="{FF2B5EF4-FFF2-40B4-BE49-F238E27FC236}">
                <a16:creationId xmlns:a16="http://schemas.microsoft.com/office/drawing/2014/main" id="{7F7A5C01-AA45-9C4E-DA78-4E12728D5B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137" y="0"/>
            <a:ext cx="6842877" cy="684287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9E68E26-59DA-63F1-B9B3-DA0B910FD9F4}"/>
              </a:ext>
            </a:extLst>
          </p:cNvPr>
          <p:cNvPicPr>
            <a:picLocks noChangeAspect="1"/>
          </p:cNvPicPr>
          <p:nvPr/>
        </p:nvPicPr>
        <p:blipFill>
          <a:blip r:embed="rId6"/>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30061151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A166EA98-2A48-FBC2-10EB-F8639143510E}"/>
            </a:ext>
          </a:extLst>
        </p:cNvPr>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83237809-9D02-2F89-5B7F-7997B9534720}"/>
              </a:ext>
            </a:extLst>
          </p:cNvPr>
          <p:cNvSpPr/>
          <p:nvPr/>
        </p:nvSpPr>
        <p:spPr>
          <a:xfrm>
            <a:off x="6797040" y="845954"/>
            <a:ext cx="4744720" cy="16764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400">
                <a:solidFill>
                  <a:srgbClr val="544F98"/>
                </a:solidFill>
                <a:latin typeface="Aptos Display"/>
                <a:cs typeface="Arial"/>
              </a:rPr>
              <a:t>Het </a:t>
            </a:r>
            <a:r>
              <a:rPr lang="fr-FR" sz="2400" err="1">
                <a:solidFill>
                  <a:srgbClr val="544F98"/>
                </a:solidFill>
                <a:latin typeface="Aptos Display"/>
                <a:cs typeface="Arial"/>
              </a:rPr>
              <a:t>is</a:t>
            </a:r>
            <a:r>
              <a:rPr lang="fr-FR" sz="2400">
                <a:solidFill>
                  <a:srgbClr val="544F98"/>
                </a:solidFill>
                <a:latin typeface="Aptos Display"/>
                <a:cs typeface="Arial"/>
              </a:rPr>
              <a:t> </a:t>
            </a:r>
            <a:r>
              <a:rPr lang="fr-FR" sz="2400" err="1">
                <a:solidFill>
                  <a:srgbClr val="544F98"/>
                </a:solidFill>
                <a:latin typeface="Aptos Display"/>
                <a:cs typeface="Arial"/>
              </a:rPr>
              <a:t>oké</a:t>
            </a:r>
            <a:r>
              <a:rPr lang="fr-FR" sz="2400">
                <a:solidFill>
                  <a:srgbClr val="544F98"/>
                </a:solidFill>
                <a:latin typeface="Aptos Display"/>
                <a:cs typeface="Arial"/>
              </a:rPr>
              <a:t> om </a:t>
            </a:r>
            <a:r>
              <a:rPr lang="fr-FR" sz="2400" b="1">
                <a:solidFill>
                  <a:srgbClr val="544F98"/>
                </a:solidFill>
                <a:latin typeface="Aptos Display"/>
                <a:cs typeface="Arial"/>
              </a:rPr>
              <a:t>over </a:t>
            </a:r>
            <a:r>
              <a:rPr lang="fr-FR" sz="2400" b="1" err="1">
                <a:solidFill>
                  <a:srgbClr val="544F98"/>
                </a:solidFill>
                <a:latin typeface="Aptos Display"/>
                <a:cs typeface="Arial"/>
              </a:rPr>
              <a:t>een</a:t>
            </a:r>
            <a:r>
              <a:rPr lang="fr-FR" sz="2400" b="1">
                <a:solidFill>
                  <a:srgbClr val="544F98"/>
                </a:solidFill>
                <a:latin typeface="Aptos Display"/>
                <a:cs typeface="Arial"/>
              </a:rPr>
              <a:t> </a:t>
            </a:r>
            <a:r>
              <a:rPr lang="fr-FR" sz="2400" b="1" err="1">
                <a:solidFill>
                  <a:srgbClr val="544F98"/>
                </a:solidFill>
                <a:latin typeface="Aptos Display"/>
                <a:cs typeface="Arial"/>
              </a:rPr>
              <a:t>collega</a:t>
            </a:r>
            <a:r>
              <a:rPr lang="fr-FR" sz="2400" b="1">
                <a:solidFill>
                  <a:srgbClr val="544F98"/>
                </a:solidFill>
                <a:latin typeface="Aptos Display"/>
                <a:cs typeface="Arial"/>
              </a:rPr>
              <a:t> te </a:t>
            </a:r>
            <a:r>
              <a:rPr lang="fr-FR" sz="2400" b="1" err="1">
                <a:solidFill>
                  <a:srgbClr val="544F98"/>
                </a:solidFill>
                <a:latin typeface="Aptos Display"/>
                <a:cs typeface="Arial"/>
              </a:rPr>
              <a:t>roddelen</a:t>
            </a:r>
            <a:r>
              <a:rPr lang="fr-FR" sz="2400">
                <a:solidFill>
                  <a:srgbClr val="544F98"/>
                </a:solidFill>
                <a:latin typeface="Aptos Display"/>
                <a:cs typeface="Arial"/>
              </a:rPr>
              <a:t>.</a:t>
            </a:r>
            <a:endParaRPr lang="en-US">
              <a:solidFill>
                <a:srgbClr val="000000"/>
              </a:solidFill>
              <a:latin typeface="Aptos Display"/>
            </a:endParaRPr>
          </a:p>
        </p:txBody>
      </p:sp>
      <p:pic>
        <p:nvPicPr>
          <p:cNvPr id="6" name="Image 5">
            <a:extLst>
              <a:ext uri="{FF2B5EF4-FFF2-40B4-BE49-F238E27FC236}">
                <a16:creationId xmlns:a16="http://schemas.microsoft.com/office/drawing/2014/main" id="{107C3AB0-622C-ECEC-E02C-4347D4175E72}"/>
              </a:ext>
            </a:extLst>
          </p:cNvPr>
          <p:cNvPicPr>
            <a:picLocks noChangeAspect="1"/>
          </p:cNvPicPr>
          <p:nvPr/>
        </p:nvPicPr>
        <p:blipFill>
          <a:blip r:embed="rId3"/>
          <a:stretch>
            <a:fillRect/>
          </a:stretch>
        </p:blipFill>
        <p:spPr>
          <a:xfrm>
            <a:off x="7138819" y="3075350"/>
            <a:ext cx="1669901" cy="178918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Image 6">
            <a:extLst>
              <a:ext uri="{FF2B5EF4-FFF2-40B4-BE49-F238E27FC236}">
                <a16:creationId xmlns:a16="http://schemas.microsoft.com/office/drawing/2014/main" id="{A08BC709-677C-374D-6567-B11607F80259}"/>
              </a:ext>
            </a:extLst>
          </p:cNvPr>
          <p:cNvPicPr>
            <a:picLocks noChangeAspect="1"/>
          </p:cNvPicPr>
          <p:nvPr/>
        </p:nvPicPr>
        <p:blipFill>
          <a:blip r:embed="rId4"/>
          <a:stretch>
            <a:fillRect/>
          </a:stretch>
        </p:blipFill>
        <p:spPr>
          <a:xfrm>
            <a:off x="9674531" y="3093945"/>
            <a:ext cx="1663303" cy="178909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 coins arrondis 7">
            <a:extLst>
              <a:ext uri="{FF2B5EF4-FFF2-40B4-BE49-F238E27FC236}">
                <a16:creationId xmlns:a16="http://schemas.microsoft.com/office/drawing/2014/main" id="{FBCE21BF-2128-DCD0-18BA-6C9DD8D029B9}"/>
              </a:ext>
            </a:extLst>
          </p:cNvPr>
          <p:cNvSpPr/>
          <p:nvPr/>
        </p:nvSpPr>
        <p:spPr>
          <a:xfrm>
            <a:off x="6878320" y="4857056"/>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Ik ben </a:t>
            </a:r>
            <a:r>
              <a:rPr lang="fr-BE" b="1" err="1">
                <a:solidFill>
                  <a:srgbClr val="544F98"/>
                </a:solidFill>
              </a:rPr>
              <a:t>akkoord</a:t>
            </a:r>
            <a:endParaRPr lang="en-US" err="1"/>
          </a:p>
        </p:txBody>
      </p:sp>
      <p:sp>
        <p:nvSpPr>
          <p:cNvPr id="9" name="Rectangle : coins arrondis 8">
            <a:extLst>
              <a:ext uri="{FF2B5EF4-FFF2-40B4-BE49-F238E27FC236}">
                <a16:creationId xmlns:a16="http://schemas.microsoft.com/office/drawing/2014/main" id="{14435683-FA72-A096-4091-A53E3E328D68}"/>
              </a:ext>
            </a:extLst>
          </p:cNvPr>
          <p:cNvSpPr/>
          <p:nvPr/>
        </p:nvSpPr>
        <p:spPr>
          <a:xfrm>
            <a:off x="9414542" y="4864954"/>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Ik ben niet </a:t>
            </a:r>
            <a:r>
              <a:rPr lang="fr-BE" b="1" err="1">
                <a:solidFill>
                  <a:srgbClr val="544F98"/>
                </a:solidFill>
              </a:rPr>
              <a:t>akkoord</a:t>
            </a:r>
            <a:endParaRPr lang="en-US" err="1"/>
          </a:p>
        </p:txBody>
      </p:sp>
      <p:pic>
        <p:nvPicPr>
          <p:cNvPr id="3" name="Image 2">
            <a:extLst>
              <a:ext uri="{FF2B5EF4-FFF2-40B4-BE49-F238E27FC236}">
                <a16:creationId xmlns:a16="http://schemas.microsoft.com/office/drawing/2014/main" id="{B4886F3D-E27E-6A83-F90B-6C94FFEFA0EA}"/>
              </a:ext>
            </a:extLst>
          </p:cNvPr>
          <p:cNvPicPr>
            <a:picLocks noChangeAspect="1"/>
          </p:cNvPicPr>
          <p:nvPr/>
        </p:nvPicPr>
        <p:blipFill>
          <a:blip r:embed="rId5"/>
          <a:stretch>
            <a:fillRect/>
          </a:stretch>
        </p:blipFill>
        <p:spPr>
          <a:xfrm>
            <a:off x="-11538" y="0"/>
            <a:ext cx="6133795" cy="6858000"/>
          </a:xfrm>
          <a:prstGeom prst="rect">
            <a:avLst/>
          </a:prstGeom>
        </p:spPr>
      </p:pic>
      <p:pic>
        <p:nvPicPr>
          <p:cNvPr id="4" name="Picture 3">
            <a:extLst>
              <a:ext uri="{FF2B5EF4-FFF2-40B4-BE49-F238E27FC236}">
                <a16:creationId xmlns:a16="http://schemas.microsoft.com/office/drawing/2014/main" id="{E686CDC5-C5DF-7FCC-4812-36B6E19833D4}"/>
              </a:ext>
            </a:extLst>
          </p:cNvPr>
          <p:cNvPicPr>
            <a:picLocks noChangeAspect="1"/>
          </p:cNvPicPr>
          <p:nvPr/>
        </p:nvPicPr>
        <p:blipFill>
          <a:blip r:embed="rId6"/>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42224385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D9B73F-D061-E1C5-DA86-7DA33D3BE88A}"/>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D207D120-DD42-C9A6-AC8F-21C31BA9112B}"/>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94DE5B13-AF94-1463-527B-F7E1364E75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384814"/>
            <a:ext cx="1405527" cy="1405527"/>
          </a:xfrm>
          <a:prstGeom prst="rect">
            <a:avLst/>
          </a:prstGeom>
        </p:spPr>
      </p:pic>
      <p:sp>
        <p:nvSpPr>
          <p:cNvPr id="14" name="Ellipse 13">
            <a:extLst>
              <a:ext uri="{FF2B5EF4-FFF2-40B4-BE49-F238E27FC236}">
                <a16:creationId xmlns:a16="http://schemas.microsoft.com/office/drawing/2014/main" id="{FAC6E90D-F881-FA92-6354-3385A859B0E8}"/>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0F4A1EE9-8D0C-807C-4F7F-2CE1F2DE3A32}"/>
              </a:ext>
            </a:extLst>
          </p:cNvPr>
          <p:cNvSpPr/>
          <p:nvPr/>
        </p:nvSpPr>
        <p:spPr>
          <a:xfrm>
            <a:off x="1800961"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914CDF80-507B-8291-634E-2536C26398AA}"/>
              </a:ext>
            </a:extLst>
          </p:cNvPr>
          <p:cNvSpPr/>
          <p:nvPr/>
        </p:nvSpPr>
        <p:spPr>
          <a:xfrm>
            <a:off x="3049543"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47693DE7-6A5A-FB8F-2FE4-CC591DD3CE86}"/>
              </a:ext>
            </a:extLst>
          </p:cNvPr>
          <p:cNvSpPr/>
          <p:nvPr/>
        </p:nvSpPr>
        <p:spPr>
          <a:xfrm>
            <a:off x="432234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6495097B-83CD-2524-B12D-EA620215632A}"/>
              </a:ext>
            </a:extLst>
          </p:cNvPr>
          <p:cNvSpPr/>
          <p:nvPr/>
        </p:nvSpPr>
        <p:spPr>
          <a:xfrm>
            <a:off x="5627583"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1EEB5931-90FD-0AEA-EA64-C2C2FC461613}"/>
              </a:ext>
            </a:extLst>
          </p:cNvPr>
          <p:cNvSpPr/>
          <p:nvPr/>
        </p:nvSpPr>
        <p:spPr>
          <a:xfrm>
            <a:off x="7086600"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4137D9CD-FA5E-CCA7-36E9-F0F50C418925}"/>
              </a:ext>
            </a:extLst>
          </p:cNvPr>
          <p:cNvSpPr/>
          <p:nvPr/>
        </p:nvSpPr>
        <p:spPr>
          <a:xfrm>
            <a:off x="9881616"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4BBFAE56-2EB9-19D9-EE9D-059909EE0A63}"/>
              </a:ext>
            </a:extLst>
          </p:cNvPr>
          <p:cNvSpPr/>
          <p:nvPr/>
        </p:nvSpPr>
        <p:spPr>
          <a:xfrm>
            <a:off x="1117230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C7096300-6EEC-7E31-5CE8-F05D99334A6A}"/>
              </a:ext>
            </a:extLst>
          </p:cNvPr>
          <p:cNvSpPr/>
          <p:nvPr/>
        </p:nvSpPr>
        <p:spPr>
          <a:xfrm>
            <a:off x="842467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Image 4">
            <a:extLst>
              <a:ext uri="{FF2B5EF4-FFF2-40B4-BE49-F238E27FC236}">
                <a16:creationId xmlns:a16="http://schemas.microsoft.com/office/drawing/2014/main" id="{EBFFD37F-8C20-8596-4BED-E2999B926759}"/>
              </a:ext>
            </a:extLst>
          </p:cNvPr>
          <p:cNvPicPr>
            <a:picLocks noChangeAspect="1"/>
          </p:cNvPicPr>
          <p:nvPr/>
        </p:nvPicPr>
        <p:blipFill>
          <a:blip r:embed="rId4">
            <a:duotone>
              <a:schemeClr val="accent1">
                <a:shade val="45000"/>
                <a:satMod val="135000"/>
              </a:schemeClr>
              <a:prstClr val="white"/>
            </a:duotone>
          </a:blip>
          <a:stretch>
            <a:fillRect/>
          </a:stretch>
        </p:blipFill>
        <p:spPr>
          <a:xfrm>
            <a:off x="4117259" y="4418571"/>
            <a:ext cx="701629" cy="701629"/>
          </a:xfrm>
          <a:prstGeom prst="rect">
            <a:avLst/>
          </a:prstGeom>
        </p:spPr>
      </p:pic>
      <p:pic>
        <p:nvPicPr>
          <p:cNvPr id="6" name="Image 5" descr="Une image contenant clipart, dessin humoristique, Dessin animé&#10;&#10;Le contenu généré par l’IA peut être incorrect.">
            <a:extLst>
              <a:ext uri="{FF2B5EF4-FFF2-40B4-BE49-F238E27FC236}">
                <a16:creationId xmlns:a16="http://schemas.microsoft.com/office/drawing/2014/main" id="{EA89F39A-A5E6-8965-7B5D-9135F38675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14396" y="2384814"/>
            <a:ext cx="1453647" cy="1453647"/>
          </a:xfrm>
          <a:prstGeom prst="rect">
            <a:avLst/>
          </a:prstGeom>
        </p:spPr>
      </p:pic>
      <p:pic>
        <p:nvPicPr>
          <p:cNvPr id="7" name="Picture 8" descr="Vdab - Vdab Gif Clipart - Large Size Png Image - PikPng">
            <a:extLst>
              <a:ext uri="{FF2B5EF4-FFF2-40B4-BE49-F238E27FC236}">
                <a16:creationId xmlns:a16="http://schemas.microsoft.com/office/drawing/2014/main" id="{0ECE8C35-0F32-D3D1-ABA0-A006F4C7AFE2}"/>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4496504"/>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ortes déc'ouvertes Carrefour des Métiers de Verviers - Cité des ...">
            <a:extLst>
              <a:ext uri="{FF2B5EF4-FFF2-40B4-BE49-F238E27FC236}">
                <a16:creationId xmlns:a16="http://schemas.microsoft.com/office/drawing/2014/main" id="{0405BB6C-7DC0-576B-5A0B-7966C543B762}"/>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4674" y="5250733"/>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Actiris Coordination Platform | IOM Belgium and Luxembourg">
            <a:extLst>
              <a:ext uri="{FF2B5EF4-FFF2-40B4-BE49-F238E27FC236}">
                <a16:creationId xmlns:a16="http://schemas.microsoft.com/office/drawing/2014/main" id="{48BD72D7-6D6C-37DE-9F48-8E7C85C2201C}"/>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5738837"/>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Businessman, creative, idea icon - Download on Iconfinder">
            <a:extLst>
              <a:ext uri="{FF2B5EF4-FFF2-40B4-BE49-F238E27FC236}">
                <a16:creationId xmlns:a16="http://schemas.microsoft.com/office/drawing/2014/main" id="{C46D27AD-E15B-619A-91F1-23CF021A7837}"/>
              </a:ext>
            </a:extLst>
          </p:cNvPr>
          <p:cNvPicPr>
            <a:picLocks noChangeAspect="1" noChangeArrowheads="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65760" y="4453128"/>
            <a:ext cx="1109347" cy="110934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Job interview, meeting, teamwork icon - Download on Iconfinder">
            <a:extLst>
              <a:ext uri="{FF2B5EF4-FFF2-40B4-BE49-F238E27FC236}">
                <a16:creationId xmlns:a16="http://schemas.microsoft.com/office/drawing/2014/main" id="{00956B2C-D040-952F-1241-7170EDB978A8}"/>
              </a:ext>
            </a:extLst>
          </p:cNvPr>
          <p:cNvPicPr>
            <a:picLocks noChangeAspect="1" noChangeArrowheads="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5373656" y="4444408"/>
            <a:ext cx="983341" cy="983341"/>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Badge Tick1 contour">
            <a:extLst>
              <a:ext uri="{FF2B5EF4-FFF2-40B4-BE49-F238E27FC236}">
                <a16:creationId xmlns:a16="http://schemas.microsoft.com/office/drawing/2014/main" id="{FB217545-775B-8CF1-99ED-08784E42286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64160" y="4385807"/>
            <a:ext cx="629920" cy="619760"/>
          </a:xfrm>
          <a:prstGeom prst="rect">
            <a:avLst/>
          </a:prstGeom>
        </p:spPr>
      </p:pic>
      <p:pic>
        <p:nvPicPr>
          <p:cNvPr id="23" name="Picture 22">
            <a:extLst>
              <a:ext uri="{FF2B5EF4-FFF2-40B4-BE49-F238E27FC236}">
                <a16:creationId xmlns:a16="http://schemas.microsoft.com/office/drawing/2014/main" id="{D453C000-8F76-9D2B-A77D-23B89F34F721}"/>
              </a:ext>
            </a:extLst>
          </p:cNvPr>
          <p:cNvPicPr>
            <a:picLocks noChangeAspect="1"/>
          </p:cNvPicPr>
          <p:nvPr/>
        </p:nvPicPr>
        <p:blipFill>
          <a:blip r:embed="rId12"/>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146555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19"/>
                                        </p:tgtEl>
                                        <p:attrNameLst>
                                          <p:attrName>style.color</p:attrName>
                                        </p:attrNameLst>
                                      </p:cBhvr>
                                      <p:by>
                                        <p:hsl h="7200000" s="0" l="0"/>
                                      </p:by>
                                    </p:animClr>
                                    <p:animClr clrSpc="hsl" dir="cw">
                                      <p:cBhvr>
                                        <p:cTn id="7" dur="500" fill="hold"/>
                                        <p:tgtEl>
                                          <p:spTgt spid="19"/>
                                        </p:tgtEl>
                                        <p:attrNameLst>
                                          <p:attrName>fillcolor</p:attrName>
                                        </p:attrNameLst>
                                      </p:cBhvr>
                                      <p:by>
                                        <p:hsl h="7200000" s="0" l="0"/>
                                      </p:by>
                                    </p:animClr>
                                    <p:animClr clrSpc="hsl" dir="cw">
                                      <p:cBhvr>
                                        <p:cTn id="8" dur="500" fill="hold"/>
                                        <p:tgtEl>
                                          <p:spTgt spid="19"/>
                                        </p:tgtEl>
                                        <p:attrNameLst>
                                          <p:attrName>stroke.color</p:attrName>
                                        </p:attrNameLst>
                                      </p:cBhvr>
                                      <p:by>
                                        <p:hsl h="7200000" s="0" l="0"/>
                                      </p:by>
                                    </p:animClr>
                                    <p:set>
                                      <p:cBhvr>
                                        <p:cTn id="9" dur="500" fill="hold"/>
                                        <p:tgtEl>
                                          <p:spTgt spid="19"/>
                                        </p:tgtEl>
                                        <p:attrNameLst>
                                          <p:attrName>fill.type</p:attrName>
                                        </p:attrNameLst>
                                      </p:cBhvr>
                                      <p:to>
                                        <p:strVal val="solid"/>
                                      </p:to>
                                    </p:set>
                                  </p:childTnLst>
                                </p:cTn>
                              </p:par>
                              <p:par>
                                <p:cTn id="10" presetID="1"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childTnLst>
                                </p:cTn>
                              </p:par>
                              <p:par>
                                <p:cTn id="12" presetID="37" presetClass="path" presetSubtype="0" accel="50000" decel="50000" fill="hold" nodeType="withEffect">
                                  <p:stCondLst>
                                    <p:cond delay="0"/>
                                  </p:stCondLst>
                                  <p:childTnLst>
                                    <p:animMotion origin="layout" path="M -2.70833E-6 -3.7037E-6 L 0.03086 -0.03495 C 0.03724 -0.04259 0.04688 -0.04699 0.05703 -0.04699 C 0.06862 -0.04699 0.07787 -0.04259 0.08425 -0.03495 L 0.11524 -3.7037E-6 " pathEditMode="relative" rAng="0" ptsTypes="AAAAA">
                                      <p:cBhvr>
                                        <p:cTn id="13" dur="2000" fill="hold"/>
                                        <p:tgtEl>
                                          <p:spTgt spid="6"/>
                                        </p:tgtEl>
                                        <p:attrNameLst>
                                          <p:attrName>ppt_x</p:attrName>
                                          <p:attrName>ppt_y</p:attrName>
                                        </p:attrNameLst>
                                      </p:cBhvr>
                                      <p:rCtr x="5755" y="-236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3"/>
          <a:stretch>
            <a:fillRect t="-9000" b="-9000"/>
          </a:stretch>
        </a:blipFill>
        <a:effectLst/>
      </p:bgPr>
    </p:bg>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628C0ABF-9A1B-662C-B1EB-9A76FEACA24B}"/>
              </a:ext>
            </a:extLst>
          </p:cNvPr>
          <p:cNvSpPr/>
          <p:nvPr/>
        </p:nvSpPr>
        <p:spPr>
          <a:xfrm>
            <a:off x="2552285" y="4741416"/>
            <a:ext cx="7925549" cy="140733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ZoneTexte 1">
            <a:extLst>
              <a:ext uri="{FF2B5EF4-FFF2-40B4-BE49-F238E27FC236}">
                <a16:creationId xmlns:a16="http://schemas.microsoft.com/office/drawing/2014/main" id="{A20A2A20-C536-6978-E660-B022E637A26B}"/>
              </a:ext>
            </a:extLst>
          </p:cNvPr>
          <p:cNvSpPr txBox="1"/>
          <p:nvPr/>
        </p:nvSpPr>
        <p:spPr>
          <a:xfrm>
            <a:off x="895598" y="4808056"/>
            <a:ext cx="11229742" cy="1200329"/>
          </a:xfrm>
          <a:prstGeom prst="rect">
            <a:avLst/>
          </a:prstGeom>
          <a:noFill/>
        </p:spPr>
        <p:txBody>
          <a:bodyPr wrap="square" lIns="91440" tIns="45720" rIns="91440" bIns="45720" rtlCol="0" anchor="t">
            <a:spAutoFit/>
          </a:bodyPr>
          <a:lstStyle/>
          <a:p>
            <a:pPr algn="ctr"/>
            <a:r>
              <a:rPr lang="fr-BE" sz="3600" b="1" err="1">
                <a:solidFill>
                  <a:srgbClr val="544F98"/>
                </a:solidFill>
                <a:latin typeface="Aptos Display"/>
              </a:rPr>
              <a:t>Vraag</a:t>
            </a:r>
            <a:r>
              <a:rPr lang="fr-BE" sz="3600" b="1">
                <a:solidFill>
                  <a:srgbClr val="544F98"/>
                </a:solidFill>
                <a:latin typeface="Aptos Display"/>
              </a:rPr>
              <a:t>: </a:t>
            </a:r>
          </a:p>
          <a:p>
            <a:pPr algn="ctr"/>
            <a:r>
              <a:rPr lang="fr-BE" sz="3600">
                <a:solidFill>
                  <a:srgbClr val="544F98"/>
                </a:solidFill>
                <a:latin typeface="Aptos Display"/>
              </a:rPr>
              <a:t>Wat </a:t>
            </a:r>
            <a:r>
              <a:rPr lang="fr-BE" sz="3600" err="1">
                <a:solidFill>
                  <a:srgbClr val="544F98"/>
                </a:solidFill>
                <a:latin typeface="Aptos Display"/>
              </a:rPr>
              <a:t>staat</a:t>
            </a:r>
            <a:r>
              <a:rPr lang="fr-BE" sz="3600">
                <a:solidFill>
                  <a:srgbClr val="544F98"/>
                </a:solidFill>
                <a:latin typeface="Aptos Display"/>
              </a:rPr>
              <a:t> er in </a:t>
            </a:r>
            <a:r>
              <a:rPr lang="fr-BE" sz="3600" err="1">
                <a:solidFill>
                  <a:srgbClr val="544F98"/>
                </a:solidFill>
                <a:latin typeface="Aptos Display"/>
              </a:rPr>
              <a:t>een</a:t>
            </a:r>
            <a:r>
              <a:rPr lang="fr-BE" sz="3600">
                <a:solidFill>
                  <a:srgbClr val="544F98"/>
                </a:solidFill>
                <a:latin typeface="Aptos Display"/>
              </a:rPr>
              <a:t> </a:t>
            </a:r>
            <a:r>
              <a:rPr lang="fr-BE" sz="3600" b="1" err="1">
                <a:solidFill>
                  <a:srgbClr val="544F98"/>
                </a:solidFill>
                <a:latin typeface="Aptos Display"/>
              </a:rPr>
              <a:t>arbeidscontract</a:t>
            </a:r>
            <a:r>
              <a:rPr lang="fr-BE" sz="3600">
                <a:solidFill>
                  <a:srgbClr val="544F98"/>
                </a:solidFill>
                <a:latin typeface="Aptos Display"/>
              </a:rPr>
              <a:t>? </a:t>
            </a:r>
            <a:r>
              <a:rPr lang="fr-BE" sz="3600">
                <a:solidFill>
                  <a:schemeClr val="bg2">
                    <a:lumMod val="25000"/>
                  </a:schemeClr>
                </a:solidFill>
              </a:rPr>
              <a:t> </a:t>
            </a:r>
            <a:endParaRPr lang="fr-BE" sz="3200">
              <a:solidFill>
                <a:schemeClr val="bg2">
                  <a:lumMod val="25000"/>
                </a:schemeClr>
              </a:solidFill>
            </a:endParaRPr>
          </a:p>
        </p:txBody>
      </p:sp>
    </p:spTree>
    <p:extLst>
      <p:ext uri="{BB962C8B-B14F-4D97-AF65-F5344CB8AC3E}">
        <p14:creationId xmlns:p14="http://schemas.microsoft.com/office/powerpoint/2010/main" val="32714153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9D74B56B-A032-9413-66EE-8952673C72F1}"/>
            </a:ext>
          </a:extLst>
        </p:cNvPr>
        <p:cNvGrpSpPr/>
        <p:nvPr/>
      </p:nvGrpSpPr>
      <p:grpSpPr>
        <a:xfrm>
          <a:off x="0" y="0"/>
          <a:ext cx="0" cy="0"/>
          <a:chOff x="0" y="0"/>
          <a:chExt cx="0" cy="0"/>
        </a:xfrm>
      </p:grpSpPr>
      <p:sp>
        <p:nvSpPr>
          <p:cNvPr id="3" name="ZoneTexte 3">
            <a:extLst>
              <a:ext uri="{FF2B5EF4-FFF2-40B4-BE49-F238E27FC236}">
                <a16:creationId xmlns:a16="http://schemas.microsoft.com/office/drawing/2014/main" id="{1505486C-FF3C-68E1-80AD-AB44363303D0}"/>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rial"/>
                <a:cs typeface="Arial"/>
              </a:rPr>
              <a:t>Niet juist… Probeer opnieuw!</a:t>
            </a:r>
            <a:endParaRPr lang="en-US">
              <a:solidFill>
                <a:schemeClr val="bg1"/>
              </a:solidFill>
              <a:latin typeface="Arial"/>
            </a:endParaRPr>
          </a:p>
        </p:txBody>
      </p:sp>
      <p:pic>
        <p:nvPicPr>
          <p:cNvPr id="6" name="Graphic 5" descr="Actualiser avec un remplissage uni">
            <a:extLst>
              <a:ext uri="{FF2B5EF4-FFF2-40B4-BE49-F238E27FC236}">
                <a16:creationId xmlns:a16="http://schemas.microsoft.com/office/drawing/2014/main" id="{10F9C284-58BC-0A63-ED82-FD190321EA1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pic>
        <p:nvPicPr>
          <p:cNvPr id="4" name="Picture 3">
            <a:extLst>
              <a:ext uri="{FF2B5EF4-FFF2-40B4-BE49-F238E27FC236}">
                <a16:creationId xmlns:a16="http://schemas.microsoft.com/office/drawing/2014/main" id="{CFFF420B-07A2-B19F-1CE6-C4DEE4A6B5C7}"/>
              </a:ext>
            </a:extLst>
          </p:cNvPr>
          <p:cNvPicPr>
            <a:picLocks noChangeAspect="1"/>
          </p:cNvPicPr>
          <p:nvPr/>
        </p:nvPicPr>
        <p:blipFill>
          <a:blip r:embed="rId3"/>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84256833"/>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16" name="Rectangle : coins arrondis 15">
            <a:extLst>
              <a:ext uri="{FF2B5EF4-FFF2-40B4-BE49-F238E27FC236}">
                <a16:creationId xmlns:a16="http://schemas.microsoft.com/office/drawing/2014/main" id="{6917CFDD-5CF9-8C45-1E30-C3F4BED80BE5}"/>
              </a:ext>
            </a:extLst>
          </p:cNvPr>
          <p:cNvSpPr/>
          <p:nvPr/>
        </p:nvSpPr>
        <p:spPr>
          <a:xfrm>
            <a:off x="7161010" y="905914"/>
            <a:ext cx="4438228" cy="168001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Titre 1">
            <a:extLst>
              <a:ext uri="{FF2B5EF4-FFF2-40B4-BE49-F238E27FC236}">
                <a16:creationId xmlns:a16="http://schemas.microsoft.com/office/drawing/2014/main" id="{647FF338-E2C8-924E-78F0-C25F55DCAA1C}"/>
              </a:ext>
            </a:extLst>
          </p:cNvPr>
          <p:cNvSpPr>
            <a:spLocks noGrp="1"/>
          </p:cNvSpPr>
          <p:nvPr>
            <p:ph type="title"/>
          </p:nvPr>
        </p:nvSpPr>
        <p:spPr>
          <a:xfrm>
            <a:off x="7281262" y="907621"/>
            <a:ext cx="4099560" cy="1605915"/>
          </a:xfrm>
        </p:spPr>
        <p:txBody>
          <a:bodyPr>
            <a:normAutofit/>
          </a:bodyPr>
          <a:lstStyle/>
          <a:p>
            <a:pPr algn="ctr"/>
            <a:r>
              <a:rPr lang="fr-BE" sz="3200">
                <a:solidFill>
                  <a:srgbClr val="544F98"/>
                </a:solidFill>
              </a:rPr>
              <a:t>Er </a:t>
            </a:r>
            <a:r>
              <a:rPr lang="fr-BE" sz="3200" err="1">
                <a:solidFill>
                  <a:srgbClr val="544F98"/>
                </a:solidFill>
              </a:rPr>
              <a:t>bestaat</a:t>
            </a:r>
            <a:r>
              <a:rPr lang="fr-BE" sz="3200">
                <a:solidFill>
                  <a:srgbClr val="544F98"/>
                </a:solidFill>
              </a:rPr>
              <a:t> </a:t>
            </a:r>
            <a:r>
              <a:rPr lang="fr-BE" sz="3200" err="1">
                <a:solidFill>
                  <a:srgbClr val="544F98"/>
                </a:solidFill>
              </a:rPr>
              <a:t>een</a:t>
            </a:r>
            <a:r>
              <a:rPr lang="fr-BE" sz="3200">
                <a:solidFill>
                  <a:srgbClr val="544F98"/>
                </a:solidFill>
              </a:rPr>
              <a:t> </a:t>
            </a:r>
            <a:r>
              <a:rPr lang="fr-BE" sz="3200" b="1" err="1">
                <a:solidFill>
                  <a:srgbClr val="544F98"/>
                </a:solidFill>
              </a:rPr>
              <a:t>minimumloon</a:t>
            </a:r>
            <a:r>
              <a:rPr lang="fr-BE" sz="3200">
                <a:solidFill>
                  <a:srgbClr val="544F98"/>
                </a:solidFill>
              </a:rPr>
              <a:t> in </a:t>
            </a:r>
            <a:r>
              <a:rPr lang="fr-BE" sz="3200" err="1">
                <a:solidFill>
                  <a:srgbClr val="544F98"/>
                </a:solidFill>
              </a:rPr>
              <a:t>België</a:t>
            </a:r>
            <a:endParaRPr lang="en-US" sz="3200" err="1">
              <a:solidFill>
                <a:srgbClr val="544F98"/>
              </a:solidFill>
            </a:endParaRPr>
          </a:p>
        </p:txBody>
      </p:sp>
      <p:pic>
        <p:nvPicPr>
          <p:cNvPr id="16387" name="Picture 3" descr="Comprendre la différence entre salaire brut et salaire net : un guide ...">
            <a:extLst>
              <a:ext uri="{FF2B5EF4-FFF2-40B4-BE49-F238E27FC236}">
                <a16:creationId xmlns:a16="http://schemas.microsoft.com/office/drawing/2014/main" id="{261B6CFA-6AE2-B5FA-5882-B736F003FF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6992"/>
          <a:stretch>
            <a:fillRect/>
          </a:stretch>
        </p:blipFill>
        <p:spPr bwMode="auto">
          <a:xfrm>
            <a:off x="-13459" y="0"/>
            <a:ext cx="6480000" cy="6856359"/>
          </a:xfrm>
          <a:prstGeom prst="rect">
            <a:avLst/>
          </a:prstGeom>
          <a:noFill/>
          <a:effectLst>
            <a:glow rad="88900">
              <a:schemeClr val="accent1">
                <a:alpha val="40000"/>
              </a:schemeClr>
            </a:glow>
            <a:softEdge rad="127000"/>
          </a:effectLst>
          <a:scene3d>
            <a:camera prst="perspectiveFront"/>
            <a:lightRig rig="threePt" dir="t"/>
          </a:scene3d>
          <a:sp3d contourW="12700" prstMaterial="plastic">
            <a:bevelT w="6350"/>
            <a:contourClr>
              <a:schemeClr val="bg1"/>
            </a:contourClr>
          </a:sp3d>
          <a:extLst>
            <a:ext uri="{909E8E84-426E-40DD-AFC4-6F175D3DCCD1}">
              <a14:hiddenFill xmlns:a14="http://schemas.microsoft.com/office/drawing/2010/main">
                <a:solidFill>
                  <a:srgbClr val="FFFFFF"/>
                </a:solidFill>
              </a14:hiddenFill>
            </a:ext>
          </a:extLst>
        </p:spPr>
      </p:pic>
      <p:grpSp>
        <p:nvGrpSpPr>
          <p:cNvPr id="14" name="Groupe 13">
            <a:extLst>
              <a:ext uri="{FF2B5EF4-FFF2-40B4-BE49-F238E27FC236}">
                <a16:creationId xmlns:a16="http://schemas.microsoft.com/office/drawing/2014/main" id="{5D946B31-39DB-6951-8246-B0E1998142DA}"/>
              </a:ext>
            </a:extLst>
          </p:cNvPr>
          <p:cNvGrpSpPr/>
          <p:nvPr/>
        </p:nvGrpSpPr>
        <p:grpSpPr>
          <a:xfrm>
            <a:off x="8299515" y="3261151"/>
            <a:ext cx="2209784" cy="1226701"/>
            <a:chOff x="8617819" y="2751194"/>
            <a:chExt cx="2209784" cy="1226701"/>
          </a:xfrm>
        </p:grpSpPr>
        <p:sp>
          <p:nvSpPr>
            <p:cNvPr id="5" name="Rectangle : coins arrondis 4">
              <a:extLst>
                <a:ext uri="{FF2B5EF4-FFF2-40B4-BE49-F238E27FC236}">
                  <a16:creationId xmlns:a16="http://schemas.microsoft.com/office/drawing/2014/main" id="{B4D683A1-ED53-C8B6-39DB-758AF125B030}"/>
                </a:ext>
              </a:extLst>
            </p:cNvPr>
            <p:cNvSpPr/>
            <p:nvPr/>
          </p:nvSpPr>
          <p:spPr>
            <a:xfrm>
              <a:off x="8617819" y="2751194"/>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8" name="Image 17" descr="Coche avec un remplissage uni">
              <a:extLst>
                <a:ext uri="{FF2B5EF4-FFF2-40B4-BE49-F238E27FC236}">
                  <a16:creationId xmlns:a16="http://schemas.microsoft.com/office/drawing/2014/main" id="{C9EB898D-1FBE-1094-580B-296D6BE726D4}"/>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147025" y="2784439"/>
              <a:ext cx="1004643" cy="1004643"/>
            </a:xfrm>
            <a:prstGeom prst="rect">
              <a:avLst/>
            </a:prstGeom>
          </p:spPr>
        </p:pic>
      </p:grpSp>
      <p:grpSp>
        <p:nvGrpSpPr>
          <p:cNvPr id="17" name="Groupe 16">
            <a:extLst>
              <a:ext uri="{FF2B5EF4-FFF2-40B4-BE49-F238E27FC236}">
                <a16:creationId xmlns:a16="http://schemas.microsoft.com/office/drawing/2014/main" id="{CF5BC338-239A-8FB3-C312-40FE451CEC48}"/>
              </a:ext>
            </a:extLst>
          </p:cNvPr>
          <p:cNvGrpSpPr/>
          <p:nvPr/>
        </p:nvGrpSpPr>
        <p:grpSpPr>
          <a:xfrm>
            <a:off x="8296912" y="4795225"/>
            <a:ext cx="2209784" cy="1226701"/>
            <a:chOff x="8615216" y="4351529"/>
            <a:chExt cx="2209784" cy="1226701"/>
          </a:xfrm>
        </p:grpSpPr>
        <p:sp>
          <p:nvSpPr>
            <p:cNvPr id="9" name="Rectangle : coins arrondis 8">
              <a:hlinkClick r:id="rId5" action="ppaction://hlinksldjump"/>
              <a:extLst>
                <a:ext uri="{FF2B5EF4-FFF2-40B4-BE49-F238E27FC236}">
                  <a16:creationId xmlns:a16="http://schemas.microsoft.com/office/drawing/2014/main" id="{E86023CF-7428-43D1-7D7D-B07AA8EF84F2}"/>
                </a:ext>
              </a:extLst>
            </p:cNvPr>
            <p:cNvSpPr/>
            <p:nvPr/>
          </p:nvSpPr>
          <p:spPr>
            <a:xfrm>
              <a:off x="8615216" y="4351529"/>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3" name="Graphique 12" descr="Fermer avec un remplissage uni">
              <a:hlinkClick r:id="rId5" action="ppaction://hlinksldjump"/>
              <a:extLst>
                <a:ext uri="{FF2B5EF4-FFF2-40B4-BE49-F238E27FC236}">
                  <a16:creationId xmlns:a16="http://schemas.microsoft.com/office/drawing/2014/main" id="{22674045-CFC7-D86A-6B5A-243D986BEB5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56029" y="4500304"/>
              <a:ext cx="914400" cy="914400"/>
            </a:xfrm>
            <a:prstGeom prst="rect">
              <a:avLst/>
            </a:prstGeom>
          </p:spPr>
        </p:pic>
      </p:grpSp>
      <p:sp>
        <p:nvSpPr>
          <p:cNvPr id="3" name="Ellipse 2">
            <a:extLst>
              <a:ext uri="{FF2B5EF4-FFF2-40B4-BE49-F238E27FC236}">
                <a16:creationId xmlns:a16="http://schemas.microsoft.com/office/drawing/2014/main" id="{36003967-4861-3E67-AF12-0F967D63D8A7}"/>
              </a:ext>
            </a:extLst>
          </p:cNvPr>
          <p:cNvSpPr/>
          <p:nvPr/>
        </p:nvSpPr>
        <p:spPr>
          <a:xfrm>
            <a:off x="2701786" y="1207283"/>
            <a:ext cx="4753996" cy="4522641"/>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Image 3" descr="Une image contenant noir, obscurité&#10;&#10;Le contenu généré par l’IA peut être incorrect.">
            <a:extLst>
              <a:ext uri="{FF2B5EF4-FFF2-40B4-BE49-F238E27FC236}">
                <a16:creationId xmlns:a16="http://schemas.microsoft.com/office/drawing/2014/main" id="{6FD8BF43-C328-B7CA-CE5C-E258F2D0F8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14014" y="1547153"/>
            <a:ext cx="3324587" cy="3324587"/>
          </a:xfrm>
          <a:prstGeom prst="rect">
            <a:avLst/>
          </a:prstGeom>
        </p:spPr>
      </p:pic>
      <p:pic>
        <p:nvPicPr>
          <p:cNvPr id="7" name="Graphic 6" descr="Curseur avec un remplissage uni">
            <a:extLst>
              <a:ext uri="{FF2B5EF4-FFF2-40B4-BE49-F238E27FC236}">
                <a16:creationId xmlns:a16="http://schemas.microsoft.com/office/drawing/2014/main" id="{EC9A9725-F437-C293-806C-F8FCCDE664F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557987" y="5760096"/>
            <a:ext cx="497840" cy="528320"/>
          </a:xfrm>
          <a:prstGeom prst="rect">
            <a:avLst/>
          </a:prstGeom>
        </p:spPr>
      </p:pic>
      <p:pic>
        <p:nvPicPr>
          <p:cNvPr id="11" name="Graphic 10" descr="Curseur avec un remplissage uni">
            <a:extLst>
              <a:ext uri="{FF2B5EF4-FFF2-40B4-BE49-F238E27FC236}">
                <a16:creationId xmlns:a16="http://schemas.microsoft.com/office/drawing/2014/main" id="{E05A125C-B769-6E82-805C-0A8F21A6F89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557986" y="4280270"/>
            <a:ext cx="497840" cy="528320"/>
          </a:xfrm>
          <a:prstGeom prst="rect">
            <a:avLst/>
          </a:prstGeom>
        </p:spPr>
      </p:pic>
      <p:pic>
        <p:nvPicPr>
          <p:cNvPr id="8" name="Picture 7">
            <a:extLst>
              <a:ext uri="{FF2B5EF4-FFF2-40B4-BE49-F238E27FC236}">
                <a16:creationId xmlns:a16="http://schemas.microsoft.com/office/drawing/2014/main" id="{19198533-6D8D-FE2F-7DDF-B4EB16A9AEB5}"/>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374871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45B03A81-079D-6469-9BFE-9D9FCA7B8BA1}"/>
            </a:ext>
          </a:extLst>
        </p:cNvPr>
        <p:cNvGrpSpPr/>
        <p:nvPr/>
      </p:nvGrpSpPr>
      <p:grpSpPr>
        <a:xfrm>
          <a:off x="0" y="0"/>
          <a:ext cx="0" cy="0"/>
          <a:chOff x="0" y="0"/>
          <a:chExt cx="0" cy="0"/>
        </a:xfrm>
      </p:grpSpPr>
      <p:sp>
        <p:nvSpPr>
          <p:cNvPr id="3" name="ZoneTexte 3">
            <a:extLst>
              <a:ext uri="{FF2B5EF4-FFF2-40B4-BE49-F238E27FC236}">
                <a16:creationId xmlns:a16="http://schemas.microsoft.com/office/drawing/2014/main" id="{DFE4C8C0-DE48-8964-4AF3-6FFF4482B773}"/>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rial"/>
                <a:cs typeface="Arial"/>
              </a:rPr>
              <a:t>Niet </a:t>
            </a:r>
            <a:r>
              <a:rPr lang="fr-BE" sz="4800" b="1" err="1">
                <a:solidFill>
                  <a:schemeClr val="bg1"/>
                </a:solidFill>
                <a:latin typeface="Arial"/>
                <a:cs typeface="Arial"/>
              </a:rPr>
              <a:t>juist</a:t>
            </a:r>
            <a:r>
              <a:rPr lang="fr-BE" sz="4800" b="1">
                <a:solidFill>
                  <a:schemeClr val="bg1"/>
                </a:solidFill>
                <a:latin typeface="Arial"/>
                <a:cs typeface="Arial"/>
              </a:rPr>
              <a:t>… </a:t>
            </a:r>
            <a:r>
              <a:rPr lang="fr-BE" sz="4800" b="1" err="1">
                <a:solidFill>
                  <a:schemeClr val="bg1"/>
                </a:solidFill>
                <a:latin typeface="Arial"/>
                <a:cs typeface="Arial"/>
              </a:rPr>
              <a:t>Probeer</a:t>
            </a:r>
            <a:r>
              <a:rPr lang="fr-BE" sz="4800" b="1">
                <a:solidFill>
                  <a:schemeClr val="bg1"/>
                </a:solidFill>
                <a:latin typeface="Arial"/>
                <a:cs typeface="Arial"/>
              </a:rPr>
              <a:t> </a:t>
            </a:r>
            <a:r>
              <a:rPr lang="fr-BE" sz="4800" b="1" err="1">
                <a:solidFill>
                  <a:schemeClr val="bg1"/>
                </a:solidFill>
                <a:latin typeface="Arial"/>
                <a:cs typeface="Arial"/>
              </a:rPr>
              <a:t>opnieuw</a:t>
            </a:r>
            <a:r>
              <a:rPr lang="fr-BE" sz="4800" b="1">
                <a:solidFill>
                  <a:schemeClr val="bg1"/>
                </a:solidFill>
                <a:latin typeface="Arial"/>
                <a:cs typeface="Arial"/>
              </a:rPr>
              <a:t>!</a:t>
            </a:r>
            <a:endParaRPr lang="en-US">
              <a:solidFill>
                <a:schemeClr val="bg1"/>
              </a:solidFill>
              <a:latin typeface="Arial"/>
            </a:endParaRPr>
          </a:p>
        </p:txBody>
      </p:sp>
      <p:pic>
        <p:nvPicPr>
          <p:cNvPr id="6" name="Graphic 5" descr="Actualiser avec un remplissage uni">
            <a:extLst>
              <a:ext uri="{FF2B5EF4-FFF2-40B4-BE49-F238E27FC236}">
                <a16:creationId xmlns:a16="http://schemas.microsoft.com/office/drawing/2014/main" id="{6DF071CA-9413-4FEA-3290-ECF681E654F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pic>
        <p:nvPicPr>
          <p:cNvPr id="4" name="Picture 3">
            <a:extLst>
              <a:ext uri="{FF2B5EF4-FFF2-40B4-BE49-F238E27FC236}">
                <a16:creationId xmlns:a16="http://schemas.microsoft.com/office/drawing/2014/main" id="{3FAD5E49-73A7-F189-E970-49860A8CB6DE}"/>
              </a:ext>
            </a:extLst>
          </p:cNvPr>
          <p:cNvPicPr>
            <a:picLocks noChangeAspect="1"/>
          </p:cNvPicPr>
          <p:nvPr/>
        </p:nvPicPr>
        <p:blipFill>
          <a:blip r:embed="rId3"/>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930706513"/>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2D3BDD68-A665-E31B-0D64-0667F2022B09}"/>
            </a:ext>
          </a:extLst>
        </p:cNvPr>
        <p:cNvGrpSpPr/>
        <p:nvPr/>
      </p:nvGrpSpPr>
      <p:grpSpPr>
        <a:xfrm>
          <a:off x="0" y="0"/>
          <a:ext cx="0" cy="0"/>
          <a:chOff x="0" y="0"/>
          <a:chExt cx="0" cy="0"/>
        </a:xfrm>
      </p:grpSpPr>
      <p:sp>
        <p:nvSpPr>
          <p:cNvPr id="7" name="Rectangle : coins arrondis 15">
            <a:extLst>
              <a:ext uri="{FF2B5EF4-FFF2-40B4-BE49-F238E27FC236}">
                <a16:creationId xmlns:a16="http://schemas.microsoft.com/office/drawing/2014/main" id="{953F0993-0EA4-54A6-2F5D-EBABD1A20434}"/>
              </a:ext>
            </a:extLst>
          </p:cNvPr>
          <p:cNvSpPr/>
          <p:nvPr/>
        </p:nvSpPr>
        <p:spPr>
          <a:xfrm>
            <a:off x="7180766" y="667216"/>
            <a:ext cx="4383144" cy="204724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Titre 1">
            <a:extLst>
              <a:ext uri="{FF2B5EF4-FFF2-40B4-BE49-F238E27FC236}">
                <a16:creationId xmlns:a16="http://schemas.microsoft.com/office/drawing/2014/main" id="{BDCCB8BA-D0F6-BB96-06B6-B5936E4B8675}"/>
              </a:ext>
            </a:extLst>
          </p:cNvPr>
          <p:cNvSpPr txBox="1">
            <a:spLocks/>
          </p:cNvSpPr>
          <p:nvPr/>
        </p:nvSpPr>
        <p:spPr>
          <a:xfrm>
            <a:off x="7310199" y="907621"/>
            <a:ext cx="4099560" cy="1605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BE" sz="3200">
                <a:solidFill>
                  <a:srgbClr val="544F98"/>
                </a:solidFill>
              </a:rPr>
              <a:t>Ik </a:t>
            </a:r>
            <a:r>
              <a:rPr lang="fr-BE" sz="3200" err="1">
                <a:solidFill>
                  <a:srgbClr val="544F98"/>
                </a:solidFill>
              </a:rPr>
              <a:t>mag</a:t>
            </a:r>
            <a:r>
              <a:rPr lang="fr-BE" sz="3200">
                <a:solidFill>
                  <a:srgbClr val="544F98"/>
                </a:solidFill>
              </a:rPr>
              <a:t> </a:t>
            </a:r>
            <a:r>
              <a:rPr lang="fr-BE" sz="3200" err="1">
                <a:solidFill>
                  <a:srgbClr val="544F98"/>
                </a:solidFill>
              </a:rPr>
              <a:t>mijn</a:t>
            </a:r>
            <a:r>
              <a:rPr lang="fr-BE" sz="3200">
                <a:solidFill>
                  <a:srgbClr val="544F98"/>
                </a:solidFill>
              </a:rPr>
              <a:t> </a:t>
            </a:r>
            <a:r>
              <a:rPr lang="fr-BE" sz="3200" b="1" err="1">
                <a:solidFill>
                  <a:srgbClr val="544F98"/>
                </a:solidFill>
              </a:rPr>
              <a:t>loon</a:t>
            </a:r>
            <a:r>
              <a:rPr lang="fr-BE" sz="3200" b="1">
                <a:solidFill>
                  <a:srgbClr val="544F98"/>
                </a:solidFill>
              </a:rPr>
              <a:t> cash</a:t>
            </a:r>
            <a:r>
              <a:rPr lang="fr-BE" sz="3200">
                <a:solidFill>
                  <a:srgbClr val="544F98"/>
                </a:solidFill>
              </a:rPr>
              <a:t> </a:t>
            </a:r>
            <a:r>
              <a:rPr lang="fr-BE" sz="3200" err="1">
                <a:solidFill>
                  <a:srgbClr val="544F98"/>
                </a:solidFill>
              </a:rPr>
              <a:t>ontvangen</a:t>
            </a:r>
            <a:r>
              <a:rPr lang="fr-BE" sz="3200" b="1">
                <a:solidFill>
                  <a:srgbClr val="544F98"/>
                </a:solidFill>
              </a:rPr>
              <a:t> </a:t>
            </a:r>
            <a:endParaRPr lang="fr-BE" sz="3200">
              <a:solidFill>
                <a:srgbClr val="544F98"/>
              </a:solidFill>
            </a:endParaRPr>
          </a:p>
        </p:txBody>
      </p:sp>
      <p:pic>
        <p:nvPicPr>
          <p:cNvPr id="19458" name="Picture 2" descr="Euro Cash Stock Photos, Images and Backgrounds for Free Download">
            <a:extLst>
              <a:ext uri="{FF2B5EF4-FFF2-40B4-BE49-F238E27FC236}">
                <a16:creationId xmlns:a16="http://schemas.microsoft.com/office/drawing/2014/main" id="{5380D255-FFAF-434D-7FE4-4FBC5CD96B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7295"/>
          <a:stretch>
            <a:fillRect/>
          </a:stretch>
        </p:blipFill>
        <p:spPr bwMode="auto">
          <a:xfrm>
            <a:off x="0" y="0"/>
            <a:ext cx="6480000" cy="6889330"/>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e 24">
            <a:extLst>
              <a:ext uri="{FF2B5EF4-FFF2-40B4-BE49-F238E27FC236}">
                <a16:creationId xmlns:a16="http://schemas.microsoft.com/office/drawing/2014/main" id="{7D9956F6-6DF5-06C1-4691-9F0667FBD955}"/>
              </a:ext>
            </a:extLst>
          </p:cNvPr>
          <p:cNvGrpSpPr/>
          <p:nvPr/>
        </p:nvGrpSpPr>
        <p:grpSpPr>
          <a:xfrm>
            <a:off x="8242133" y="3141491"/>
            <a:ext cx="2209784" cy="1226701"/>
            <a:chOff x="8531500" y="2697795"/>
            <a:chExt cx="2209784" cy="1226701"/>
          </a:xfrm>
        </p:grpSpPr>
        <p:sp>
          <p:nvSpPr>
            <p:cNvPr id="16" name="Rectangle : coins arrondis 15">
              <a:hlinkClick r:id="rId4" action="ppaction://hlinksldjump"/>
              <a:extLst>
                <a:ext uri="{FF2B5EF4-FFF2-40B4-BE49-F238E27FC236}">
                  <a16:creationId xmlns:a16="http://schemas.microsoft.com/office/drawing/2014/main" id="{8455A618-5DDD-6230-BCBD-C5D5775ECB48}"/>
                </a:ext>
              </a:extLst>
            </p:cNvPr>
            <p:cNvSpPr/>
            <p:nvPr/>
          </p:nvSpPr>
          <p:spPr>
            <a:xfrm>
              <a:off x="8531500" y="2697795"/>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9" name="Image 17" descr="Coche avec un remplissage uni">
              <a:hlinkClick r:id="rId4" action="ppaction://hlinksldjump"/>
              <a:extLst>
                <a:ext uri="{FF2B5EF4-FFF2-40B4-BE49-F238E27FC236}">
                  <a16:creationId xmlns:a16="http://schemas.microsoft.com/office/drawing/2014/main" id="{3A5156E9-8965-B310-2818-5CFF06AC5B68}"/>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9147025" y="2784439"/>
              <a:ext cx="1004643" cy="1004643"/>
            </a:xfrm>
            <a:prstGeom prst="rect">
              <a:avLst/>
            </a:prstGeom>
          </p:spPr>
        </p:pic>
      </p:grpSp>
      <p:grpSp>
        <p:nvGrpSpPr>
          <p:cNvPr id="24" name="Groupe 23">
            <a:extLst>
              <a:ext uri="{FF2B5EF4-FFF2-40B4-BE49-F238E27FC236}">
                <a16:creationId xmlns:a16="http://schemas.microsoft.com/office/drawing/2014/main" id="{4A94057D-A061-3591-E270-1B281EA4BA3C}"/>
              </a:ext>
            </a:extLst>
          </p:cNvPr>
          <p:cNvGrpSpPr/>
          <p:nvPr/>
        </p:nvGrpSpPr>
        <p:grpSpPr>
          <a:xfrm>
            <a:off x="8290797" y="4847857"/>
            <a:ext cx="2209784" cy="1226701"/>
            <a:chOff x="8615216" y="4351529"/>
            <a:chExt cx="2209784" cy="1226701"/>
          </a:xfrm>
        </p:grpSpPr>
        <p:sp>
          <p:nvSpPr>
            <p:cNvPr id="20" name="Rectangle : coins arrondis 19">
              <a:extLst>
                <a:ext uri="{FF2B5EF4-FFF2-40B4-BE49-F238E27FC236}">
                  <a16:creationId xmlns:a16="http://schemas.microsoft.com/office/drawing/2014/main" id="{2B393C06-5D54-0038-4749-3EA36C58954C}"/>
                </a:ext>
              </a:extLst>
            </p:cNvPr>
            <p:cNvSpPr>
              <a:spLocks/>
            </p:cNvSpPr>
            <p:nvPr/>
          </p:nvSpPr>
          <p:spPr>
            <a:xfrm>
              <a:off x="8615216" y="4351529"/>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1" name="Graphique 20" descr="Fermer avec un remplissage uni">
              <a:extLst>
                <a:ext uri="{FF2B5EF4-FFF2-40B4-BE49-F238E27FC236}">
                  <a16:creationId xmlns:a16="http://schemas.microsoft.com/office/drawing/2014/main" id="{8A615992-EFDC-21A4-A66C-C0E221B3C58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56029" y="4500304"/>
              <a:ext cx="914400" cy="914400"/>
            </a:xfrm>
            <a:prstGeom prst="rect">
              <a:avLst/>
            </a:prstGeom>
          </p:spPr>
        </p:pic>
      </p:grpSp>
      <p:sp>
        <p:nvSpPr>
          <p:cNvPr id="11" name="Ellipse 10">
            <a:extLst>
              <a:ext uri="{FF2B5EF4-FFF2-40B4-BE49-F238E27FC236}">
                <a16:creationId xmlns:a16="http://schemas.microsoft.com/office/drawing/2014/main" id="{30B1A3C2-C5B6-3CCA-75D1-E316B39E681A}"/>
              </a:ext>
            </a:extLst>
          </p:cNvPr>
          <p:cNvSpPr/>
          <p:nvPr/>
        </p:nvSpPr>
        <p:spPr>
          <a:xfrm>
            <a:off x="3359650" y="1762424"/>
            <a:ext cx="4378959" cy="4171016"/>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 name="Image 9" descr="Une image contenant noir, obscurité&#10;&#10;Le contenu généré par l’IA peut être incorrect.">
            <a:extLst>
              <a:ext uri="{FF2B5EF4-FFF2-40B4-BE49-F238E27FC236}">
                <a16:creationId xmlns:a16="http://schemas.microsoft.com/office/drawing/2014/main" id="{7905F2FD-4046-934B-FB39-04CDD033E9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07217" y="2071372"/>
            <a:ext cx="3063519" cy="3073679"/>
          </a:xfrm>
          <a:prstGeom prst="rect">
            <a:avLst/>
          </a:prstGeom>
        </p:spPr>
      </p:pic>
      <p:pic>
        <p:nvPicPr>
          <p:cNvPr id="13" name="Graphic 12" descr="Curseur avec un remplissage uni">
            <a:extLst>
              <a:ext uri="{FF2B5EF4-FFF2-40B4-BE49-F238E27FC236}">
                <a16:creationId xmlns:a16="http://schemas.microsoft.com/office/drawing/2014/main" id="{DEA4BB62-CB5D-8701-F5EF-CE72A88D2FC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586924" y="5760096"/>
            <a:ext cx="497840" cy="528320"/>
          </a:xfrm>
          <a:prstGeom prst="rect">
            <a:avLst/>
          </a:prstGeom>
        </p:spPr>
      </p:pic>
      <p:pic>
        <p:nvPicPr>
          <p:cNvPr id="15" name="Graphic 14" descr="Curseur avec un remplissage uni">
            <a:extLst>
              <a:ext uri="{FF2B5EF4-FFF2-40B4-BE49-F238E27FC236}">
                <a16:creationId xmlns:a16="http://schemas.microsoft.com/office/drawing/2014/main" id="{249337D0-37C6-3A4F-3827-DD48F986C25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525963" y="4290430"/>
            <a:ext cx="497840" cy="528320"/>
          </a:xfrm>
          <a:prstGeom prst="rect">
            <a:avLst/>
          </a:prstGeom>
        </p:spPr>
      </p:pic>
      <p:pic>
        <p:nvPicPr>
          <p:cNvPr id="3" name="Picture 2">
            <a:extLst>
              <a:ext uri="{FF2B5EF4-FFF2-40B4-BE49-F238E27FC236}">
                <a16:creationId xmlns:a16="http://schemas.microsoft.com/office/drawing/2014/main" id="{9A9B2E55-4864-EC0E-67AD-8D0283E34B06}"/>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215221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C4E9485B-4901-5B5C-1032-5B09559F6ED7}"/>
            </a:ext>
          </a:extLst>
        </p:cNvPr>
        <p:cNvGrpSpPr/>
        <p:nvPr/>
      </p:nvGrpSpPr>
      <p:grpSpPr>
        <a:xfrm>
          <a:off x="0" y="0"/>
          <a:ext cx="0" cy="0"/>
          <a:chOff x="0" y="0"/>
          <a:chExt cx="0" cy="0"/>
        </a:xfrm>
      </p:grpSpPr>
      <p:sp>
        <p:nvSpPr>
          <p:cNvPr id="3" name="ZoneTexte 3">
            <a:extLst>
              <a:ext uri="{FF2B5EF4-FFF2-40B4-BE49-F238E27FC236}">
                <a16:creationId xmlns:a16="http://schemas.microsoft.com/office/drawing/2014/main" id="{D58B7C9E-DD0F-6DD4-88FA-397CED359E31}"/>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rial"/>
                <a:cs typeface="Arial"/>
              </a:rPr>
              <a:t>Niet </a:t>
            </a:r>
            <a:r>
              <a:rPr lang="fr-BE" sz="4800" b="1" err="1">
                <a:solidFill>
                  <a:schemeClr val="bg1"/>
                </a:solidFill>
                <a:latin typeface="Arial"/>
                <a:cs typeface="Arial"/>
              </a:rPr>
              <a:t>juist</a:t>
            </a:r>
            <a:r>
              <a:rPr lang="fr-BE" sz="4800" b="1">
                <a:solidFill>
                  <a:schemeClr val="bg1"/>
                </a:solidFill>
                <a:latin typeface="Arial"/>
                <a:cs typeface="Arial"/>
              </a:rPr>
              <a:t>… </a:t>
            </a:r>
            <a:r>
              <a:rPr lang="fr-BE" sz="4800" b="1" err="1">
                <a:solidFill>
                  <a:schemeClr val="bg1"/>
                </a:solidFill>
                <a:latin typeface="Arial"/>
                <a:cs typeface="Arial"/>
              </a:rPr>
              <a:t>Probeer</a:t>
            </a:r>
            <a:r>
              <a:rPr lang="fr-BE" sz="4800" b="1">
                <a:solidFill>
                  <a:schemeClr val="bg1"/>
                </a:solidFill>
                <a:latin typeface="Arial"/>
                <a:cs typeface="Arial"/>
              </a:rPr>
              <a:t> </a:t>
            </a:r>
            <a:r>
              <a:rPr lang="fr-BE" sz="4800" b="1" err="1">
                <a:solidFill>
                  <a:schemeClr val="bg1"/>
                </a:solidFill>
                <a:latin typeface="Arial"/>
                <a:cs typeface="Arial"/>
              </a:rPr>
              <a:t>opnieuw</a:t>
            </a:r>
            <a:r>
              <a:rPr lang="fr-BE" sz="4800" b="1">
                <a:solidFill>
                  <a:schemeClr val="bg1"/>
                </a:solidFill>
                <a:latin typeface="Arial"/>
                <a:cs typeface="Arial"/>
              </a:rPr>
              <a:t>!</a:t>
            </a:r>
            <a:endParaRPr lang="en-US">
              <a:solidFill>
                <a:schemeClr val="bg1"/>
              </a:solidFill>
            </a:endParaRPr>
          </a:p>
        </p:txBody>
      </p:sp>
      <p:pic>
        <p:nvPicPr>
          <p:cNvPr id="6" name="Graphic 5" descr="Actualiser avec un remplissage uni">
            <a:extLst>
              <a:ext uri="{FF2B5EF4-FFF2-40B4-BE49-F238E27FC236}">
                <a16:creationId xmlns:a16="http://schemas.microsoft.com/office/drawing/2014/main" id="{471C9312-5331-F8C4-C031-58D2573BB2A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spTree>
    <p:extLst>
      <p:ext uri="{BB962C8B-B14F-4D97-AF65-F5344CB8AC3E}">
        <p14:creationId xmlns:p14="http://schemas.microsoft.com/office/powerpoint/2010/main" val="3424241575"/>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AEF749E7-D7B0-271E-1F00-92CEA50B1045}"/>
            </a:ext>
          </a:extLst>
        </p:cNvPr>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BAE2F26B-1A3B-2E70-BA2D-74732EC5058C}"/>
              </a:ext>
            </a:extLst>
          </p:cNvPr>
          <p:cNvSpPr/>
          <p:nvPr/>
        </p:nvSpPr>
        <p:spPr>
          <a:xfrm>
            <a:off x="6845172" y="305223"/>
            <a:ext cx="5013059" cy="3124714"/>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3" name="Rectangle 1">
            <a:extLst>
              <a:ext uri="{FF2B5EF4-FFF2-40B4-BE49-F238E27FC236}">
                <a16:creationId xmlns:a16="http://schemas.microsoft.com/office/drawing/2014/main" id="{1AB5BD7E-D90B-E9F1-3279-CE37E8A15C68}"/>
              </a:ext>
            </a:extLst>
          </p:cNvPr>
          <p:cNvSpPr>
            <a:spLocks noChangeArrowheads="1"/>
          </p:cNvSpPr>
          <p:nvPr/>
        </p:nvSpPr>
        <p:spPr bwMode="auto">
          <a:xfrm>
            <a:off x="6913130" y="524787"/>
            <a:ext cx="4873098"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spcBef>
                <a:spcPct val="0"/>
              </a:spcBef>
              <a:spcAft>
                <a:spcPct val="0"/>
              </a:spcAft>
            </a:pPr>
            <a:r>
              <a:rPr lang="fr-FR" sz="2800" b="1" err="1">
                <a:solidFill>
                  <a:srgbClr val="544F98"/>
                </a:solidFill>
                <a:latin typeface="+mj-lt"/>
                <a:ea typeface="+mj-ea"/>
                <a:cs typeface="+mj-cs"/>
              </a:rPr>
              <a:t>Mijn</a:t>
            </a:r>
            <a:r>
              <a:rPr lang="fr-FR" sz="2800" b="1">
                <a:solidFill>
                  <a:srgbClr val="544F98"/>
                </a:solidFill>
                <a:latin typeface="+mj-lt"/>
                <a:ea typeface="+mj-ea"/>
                <a:cs typeface="+mj-cs"/>
              </a:rPr>
              <a:t> </a:t>
            </a:r>
            <a:r>
              <a:rPr lang="fr-FR" sz="2800" b="1" err="1">
                <a:solidFill>
                  <a:srgbClr val="544F98"/>
                </a:solidFill>
                <a:latin typeface="+mj-lt"/>
                <a:ea typeface="+mj-ea"/>
                <a:cs typeface="+mj-cs"/>
              </a:rPr>
              <a:t>loont</a:t>
            </a:r>
            <a:r>
              <a:rPr lang="fr-FR" sz="2800" b="1">
                <a:solidFill>
                  <a:srgbClr val="544F98"/>
                </a:solidFill>
                <a:latin typeface="+mj-lt"/>
                <a:ea typeface="+mj-ea"/>
                <a:cs typeface="+mj-cs"/>
              </a:rPr>
              <a:t> </a:t>
            </a:r>
            <a:r>
              <a:rPr lang="fr-FR" sz="2800" b="1" err="1">
                <a:solidFill>
                  <a:srgbClr val="544F98"/>
                </a:solidFill>
                <a:latin typeface="+mj-lt"/>
                <a:ea typeface="+mj-ea"/>
                <a:cs typeface="+mj-cs"/>
              </a:rPr>
              <a:t>varieert</a:t>
            </a:r>
            <a:r>
              <a:rPr lang="fr-FR" sz="2800" b="1">
                <a:solidFill>
                  <a:srgbClr val="544F98"/>
                </a:solidFill>
                <a:latin typeface="+mj-lt"/>
                <a:ea typeface="+mj-ea"/>
                <a:cs typeface="+mj-cs"/>
              </a:rPr>
              <a:t> </a:t>
            </a:r>
            <a:r>
              <a:rPr lang="fr-FR" sz="2800" b="1" err="1">
                <a:solidFill>
                  <a:srgbClr val="544F98"/>
                </a:solidFill>
                <a:latin typeface="+mj-lt"/>
                <a:ea typeface="+mj-ea"/>
                <a:cs typeface="+mj-cs"/>
              </a:rPr>
              <a:t>elke</a:t>
            </a:r>
            <a:r>
              <a:rPr lang="fr-FR" sz="2800" b="1">
                <a:solidFill>
                  <a:srgbClr val="544F98"/>
                </a:solidFill>
                <a:latin typeface="+mj-lt"/>
                <a:ea typeface="+mj-ea"/>
                <a:cs typeface="+mj-cs"/>
              </a:rPr>
              <a:t> </a:t>
            </a:r>
            <a:r>
              <a:rPr lang="fr-FR" sz="2800" b="1" err="1">
                <a:solidFill>
                  <a:srgbClr val="544F98"/>
                </a:solidFill>
                <a:latin typeface="+mj-lt"/>
                <a:ea typeface="+mj-ea"/>
                <a:cs typeface="+mj-cs"/>
              </a:rPr>
              <a:t>maand</a:t>
            </a:r>
            <a:r>
              <a:rPr lang="fr-FR" sz="2800">
                <a:solidFill>
                  <a:srgbClr val="544F98"/>
                </a:solidFill>
                <a:latin typeface="+mj-lt"/>
                <a:ea typeface="+mj-ea"/>
                <a:cs typeface="+mj-cs"/>
              </a:rPr>
              <a:t>, </a:t>
            </a:r>
            <a:r>
              <a:rPr lang="fr-FR" sz="2800" err="1">
                <a:solidFill>
                  <a:srgbClr val="544F98"/>
                </a:solidFill>
                <a:latin typeface="+mj-lt"/>
                <a:ea typeface="+mj-ea"/>
                <a:cs typeface="+mj-cs"/>
              </a:rPr>
              <a:t>mijn</a:t>
            </a:r>
            <a:r>
              <a:rPr lang="fr-FR" sz="2800">
                <a:solidFill>
                  <a:srgbClr val="544F98"/>
                </a:solidFill>
                <a:latin typeface="+mj-lt"/>
                <a:ea typeface="+mj-ea"/>
                <a:cs typeface="+mj-cs"/>
              </a:rPr>
              <a:t> </a:t>
            </a:r>
            <a:r>
              <a:rPr lang="fr-FR" sz="2800" err="1">
                <a:solidFill>
                  <a:srgbClr val="544F98"/>
                </a:solidFill>
                <a:latin typeface="+mj-lt"/>
                <a:ea typeface="+mj-ea"/>
                <a:cs typeface="+mj-cs"/>
              </a:rPr>
              <a:t>baas</a:t>
            </a:r>
            <a:r>
              <a:rPr lang="fr-FR" sz="2800">
                <a:solidFill>
                  <a:srgbClr val="544F98"/>
                </a:solidFill>
                <a:latin typeface="+mj-lt"/>
                <a:ea typeface="+mj-ea"/>
                <a:cs typeface="+mj-cs"/>
              </a:rPr>
              <a:t> </a:t>
            </a:r>
            <a:r>
              <a:rPr lang="fr-FR" sz="2800" err="1">
                <a:solidFill>
                  <a:srgbClr val="544F98"/>
                </a:solidFill>
                <a:latin typeface="+mj-lt"/>
                <a:ea typeface="+mj-ea"/>
                <a:cs typeface="+mj-cs"/>
              </a:rPr>
              <a:t>beslist</a:t>
            </a:r>
            <a:r>
              <a:rPr lang="fr-FR" sz="2800">
                <a:solidFill>
                  <a:srgbClr val="544F98"/>
                </a:solidFill>
                <a:latin typeface="+mj-lt"/>
                <a:ea typeface="+mj-ea"/>
                <a:cs typeface="+mj-cs"/>
              </a:rPr>
              <a:t> </a:t>
            </a:r>
            <a:r>
              <a:rPr lang="fr-FR" sz="2800" err="1">
                <a:solidFill>
                  <a:srgbClr val="544F98"/>
                </a:solidFill>
                <a:latin typeface="+mj-lt"/>
                <a:ea typeface="+mj-ea"/>
                <a:cs typeface="+mj-cs"/>
              </a:rPr>
              <a:t>daarover</a:t>
            </a:r>
            <a:r>
              <a:rPr lang="fr-FR" sz="2800">
                <a:solidFill>
                  <a:srgbClr val="544F98"/>
                </a:solidFill>
                <a:latin typeface="+mj-lt"/>
                <a:ea typeface="+mj-ea"/>
                <a:cs typeface="+mj-cs"/>
              </a:rPr>
              <a:t>. </a:t>
            </a:r>
            <a:endParaRPr lang="en-US" sz="2800">
              <a:solidFill>
                <a:srgbClr val="544F98"/>
              </a:solidFill>
              <a:latin typeface="Aptos Display"/>
              <a:ea typeface="+mj-ea"/>
              <a:cs typeface="+mj-cs"/>
            </a:endParaRPr>
          </a:p>
          <a:p>
            <a:pPr marL="0" marR="0" lvl="0" indent="0" algn="ctr" defTabSz="914400">
              <a:lnSpc>
                <a:spcPct val="100000"/>
              </a:lnSpc>
              <a:spcBef>
                <a:spcPct val="0"/>
              </a:spcBef>
              <a:spcAft>
                <a:spcPct val="0"/>
              </a:spcAft>
              <a:buNone/>
              <a:tabLst/>
            </a:pPr>
            <a:endParaRPr lang="fr-FR" sz="2800">
              <a:solidFill>
                <a:srgbClr val="544F98"/>
              </a:solidFill>
              <a:latin typeface="+mj-lt"/>
              <a:ea typeface="+mj-ea"/>
              <a:cs typeface="+mj-cs"/>
            </a:endParaRPr>
          </a:p>
          <a:p>
            <a:pPr algn="ctr">
              <a:spcBef>
                <a:spcPct val="0"/>
              </a:spcBef>
              <a:spcAft>
                <a:spcPct val="0"/>
              </a:spcAft>
            </a:pPr>
            <a:r>
              <a:rPr lang="fr-FR" sz="2800">
                <a:solidFill>
                  <a:srgbClr val="544F98"/>
                </a:solidFill>
                <a:latin typeface="+mj-lt"/>
                <a:ea typeface="+mj-ea"/>
                <a:cs typeface="+mj-cs"/>
              </a:rPr>
              <a:t>Als </a:t>
            </a:r>
            <a:r>
              <a:rPr lang="fr-FR" sz="2800" err="1">
                <a:solidFill>
                  <a:srgbClr val="544F98"/>
                </a:solidFill>
                <a:latin typeface="+mj-lt"/>
                <a:ea typeface="+mj-ea"/>
                <a:cs typeface="+mj-cs"/>
              </a:rPr>
              <a:t>hij</a:t>
            </a:r>
            <a:r>
              <a:rPr lang="fr-FR" sz="2800">
                <a:solidFill>
                  <a:srgbClr val="544F98"/>
                </a:solidFill>
                <a:latin typeface="+mj-lt"/>
                <a:ea typeface="+mj-ea"/>
                <a:cs typeface="+mj-cs"/>
              </a:rPr>
              <a:t> niet </a:t>
            </a:r>
            <a:r>
              <a:rPr lang="fr-FR" sz="2800" err="1">
                <a:solidFill>
                  <a:srgbClr val="544F98"/>
                </a:solidFill>
                <a:latin typeface="+mj-lt"/>
                <a:ea typeface="+mj-ea"/>
                <a:cs typeface="+mj-cs"/>
              </a:rPr>
              <a:t>tevreden</a:t>
            </a:r>
            <a:r>
              <a:rPr lang="fr-FR" sz="2800">
                <a:solidFill>
                  <a:srgbClr val="544F98"/>
                </a:solidFill>
                <a:latin typeface="+mj-lt"/>
                <a:ea typeface="+mj-ea"/>
                <a:cs typeface="+mj-cs"/>
              </a:rPr>
              <a:t> </a:t>
            </a:r>
            <a:r>
              <a:rPr lang="fr-FR" sz="2800" err="1">
                <a:solidFill>
                  <a:srgbClr val="544F98"/>
                </a:solidFill>
                <a:latin typeface="+mj-lt"/>
                <a:ea typeface="+mj-ea"/>
                <a:cs typeface="+mj-cs"/>
              </a:rPr>
              <a:t>is</a:t>
            </a:r>
            <a:r>
              <a:rPr lang="fr-FR" sz="2800">
                <a:solidFill>
                  <a:srgbClr val="544F98"/>
                </a:solidFill>
                <a:latin typeface="+mj-lt"/>
                <a:ea typeface="+mj-ea"/>
                <a:cs typeface="+mj-cs"/>
              </a:rPr>
              <a:t> over </a:t>
            </a:r>
            <a:r>
              <a:rPr lang="fr-FR" sz="2800" err="1">
                <a:solidFill>
                  <a:srgbClr val="544F98"/>
                </a:solidFill>
                <a:latin typeface="+mj-lt"/>
                <a:ea typeface="+mj-ea"/>
                <a:cs typeface="+mj-cs"/>
              </a:rPr>
              <a:t>mijn</a:t>
            </a:r>
            <a:r>
              <a:rPr lang="fr-FR" sz="2800">
                <a:solidFill>
                  <a:srgbClr val="544F98"/>
                </a:solidFill>
                <a:latin typeface="+mj-lt"/>
                <a:ea typeface="+mj-ea"/>
                <a:cs typeface="+mj-cs"/>
              </a:rPr>
              <a:t> </a:t>
            </a:r>
            <a:r>
              <a:rPr lang="fr-FR" sz="2800" err="1">
                <a:solidFill>
                  <a:srgbClr val="544F98"/>
                </a:solidFill>
                <a:latin typeface="+mj-lt"/>
                <a:ea typeface="+mj-ea"/>
                <a:cs typeface="+mj-cs"/>
              </a:rPr>
              <a:t>werk</a:t>
            </a:r>
            <a:r>
              <a:rPr lang="fr-FR" sz="2800">
                <a:solidFill>
                  <a:srgbClr val="544F98"/>
                </a:solidFill>
                <a:latin typeface="+mj-lt"/>
                <a:ea typeface="+mj-ea"/>
                <a:cs typeface="+mj-cs"/>
              </a:rPr>
              <a:t>, </a:t>
            </a:r>
            <a:r>
              <a:rPr lang="fr-FR" sz="2800" err="1">
                <a:solidFill>
                  <a:srgbClr val="544F98"/>
                </a:solidFill>
                <a:latin typeface="+mj-lt"/>
                <a:ea typeface="+mj-ea"/>
                <a:cs typeface="+mj-cs"/>
              </a:rPr>
              <a:t>betaalt</a:t>
            </a:r>
            <a:r>
              <a:rPr lang="fr-FR" sz="2800">
                <a:solidFill>
                  <a:srgbClr val="544F98"/>
                </a:solidFill>
                <a:latin typeface="+mj-lt"/>
                <a:ea typeface="+mj-ea"/>
                <a:cs typeface="+mj-cs"/>
              </a:rPr>
              <a:t> </a:t>
            </a:r>
            <a:r>
              <a:rPr lang="fr-FR" sz="2800" err="1">
                <a:solidFill>
                  <a:srgbClr val="544F98"/>
                </a:solidFill>
                <a:latin typeface="+mj-lt"/>
                <a:ea typeface="+mj-ea"/>
                <a:cs typeface="+mj-cs"/>
              </a:rPr>
              <a:t>hij</a:t>
            </a:r>
            <a:r>
              <a:rPr lang="fr-FR" sz="2800">
                <a:solidFill>
                  <a:srgbClr val="544F98"/>
                </a:solidFill>
                <a:latin typeface="+mj-lt"/>
                <a:ea typeface="+mj-ea"/>
                <a:cs typeface="+mj-cs"/>
              </a:rPr>
              <a:t> </a:t>
            </a:r>
            <a:r>
              <a:rPr lang="fr-FR" sz="2800" err="1">
                <a:solidFill>
                  <a:srgbClr val="544F98"/>
                </a:solidFill>
                <a:latin typeface="+mj-lt"/>
                <a:ea typeface="+mj-ea"/>
                <a:cs typeface="+mj-cs"/>
              </a:rPr>
              <a:t>minder</a:t>
            </a:r>
            <a:r>
              <a:rPr lang="fr-FR" sz="2800">
                <a:solidFill>
                  <a:srgbClr val="544F98"/>
                </a:solidFill>
                <a:latin typeface="+mj-lt"/>
                <a:ea typeface="+mj-ea"/>
                <a:cs typeface="+mj-cs"/>
              </a:rPr>
              <a:t>, of </a:t>
            </a:r>
            <a:r>
              <a:rPr lang="fr-FR" sz="2800" err="1">
                <a:solidFill>
                  <a:srgbClr val="544F98"/>
                </a:solidFill>
                <a:latin typeface="+mj-lt"/>
                <a:ea typeface="+mj-ea"/>
                <a:cs typeface="+mj-cs"/>
              </a:rPr>
              <a:t>helemaal</a:t>
            </a:r>
            <a:r>
              <a:rPr lang="fr-FR" sz="2800">
                <a:solidFill>
                  <a:srgbClr val="544F98"/>
                </a:solidFill>
                <a:latin typeface="+mj-lt"/>
                <a:ea typeface="+mj-ea"/>
                <a:cs typeface="+mj-cs"/>
              </a:rPr>
              <a:t> </a:t>
            </a:r>
            <a:r>
              <a:rPr lang="fr-FR" sz="2800" err="1">
                <a:solidFill>
                  <a:srgbClr val="544F98"/>
                </a:solidFill>
                <a:latin typeface="+mj-lt"/>
                <a:ea typeface="+mj-ea"/>
                <a:cs typeface="+mj-cs"/>
              </a:rPr>
              <a:t>niets</a:t>
            </a:r>
            <a:r>
              <a:rPr lang="fr-FR" sz="2800">
                <a:solidFill>
                  <a:srgbClr val="544F98"/>
                </a:solidFill>
                <a:latin typeface="+mj-lt"/>
                <a:ea typeface="+mj-ea"/>
                <a:cs typeface="+mj-cs"/>
              </a:rPr>
              <a:t>.</a:t>
            </a:r>
            <a:endParaRPr lang="fr-FR">
              <a:solidFill>
                <a:srgbClr val="544F98"/>
              </a:solidFill>
              <a:ea typeface="+mj-ea"/>
              <a:cs typeface="+mj-cs"/>
            </a:endParaRPr>
          </a:p>
        </p:txBody>
      </p:sp>
      <p:pic>
        <p:nvPicPr>
          <p:cNvPr id="22531" name="Picture 3" descr="meeting success. two business persons shaking hands standing outside - deal photos et images de collection">
            <a:extLst>
              <a:ext uri="{FF2B5EF4-FFF2-40B4-BE49-F238E27FC236}">
                <a16:creationId xmlns:a16="http://schemas.microsoft.com/office/drawing/2014/main" id="{3FF8385E-B5B7-A58A-9EF9-948581D1C38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7405"/>
          <a:stretch>
            <a:fillRect/>
          </a:stretch>
        </p:blipFill>
        <p:spPr bwMode="auto">
          <a:xfrm>
            <a:off x="0" y="-5962"/>
            <a:ext cx="6480000" cy="6901470"/>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e 14">
            <a:extLst>
              <a:ext uri="{FF2B5EF4-FFF2-40B4-BE49-F238E27FC236}">
                <a16:creationId xmlns:a16="http://schemas.microsoft.com/office/drawing/2014/main" id="{E4531BF1-0773-3860-A1C4-2D93B02F7987}"/>
              </a:ext>
            </a:extLst>
          </p:cNvPr>
          <p:cNvGrpSpPr/>
          <p:nvPr/>
        </p:nvGrpSpPr>
        <p:grpSpPr>
          <a:xfrm>
            <a:off x="8299963" y="3752353"/>
            <a:ext cx="2209784" cy="1226701"/>
            <a:chOff x="8366224" y="3752214"/>
            <a:chExt cx="2209784" cy="1226701"/>
          </a:xfrm>
        </p:grpSpPr>
        <p:sp>
          <p:nvSpPr>
            <p:cNvPr id="5" name="Rectangle : coins arrondis 4">
              <a:hlinkClick r:id="rId4" action="ppaction://hlinksldjump"/>
              <a:extLst>
                <a:ext uri="{FF2B5EF4-FFF2-40B4-BE49-F238E27FC236}">
                  <a16:creationId xmlns:a16="http://schemas.microsoft.com/office/drawing/2014/main" id="{835A4B5B-AF59-522B-3BBD-F040FFE18266}"/>
                </a:ext>
              </a:extLst>
            </p:cNvPr>
            <p:cNvSpPr/>
            <p:nvPr/>
          </p:nvSpPr>
          <p:spPr>
            <a:xfrm>
              <a:off x="8366224" y="3752214"/>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2" name="Image 17" descr="Coche avec un remplissage uni">
              <a:hlinkClick r:id="rId4" action="ppaction://hlinksldjump"/>
              <a:extLst>
                <a:ext uri="{FF2B5EF4-FFF2-40B4-BE49-F238E27FC236}">
                  <a16:creationId xmlns:a16="http://schemas.microsoft.com/office/drawing/2014/main" id="{BBA470E0-D0F6-1810-2961-CD76CA9E37C8}"/>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981749" y="3838858"/>
              <a:ext cx="1004643" cy="1004643"/>
            </a:xfrm>
            <a:prstGeom prst="rect">
              <a:avLst/>
            </a:prstGeom>
          </p:spPr>
        </p:pic>
      </p:grpSp>
      <p:grpSp>
        <p:nvGrpSpPr>
          <p:cNvPr id="17" name="Groupe 16">
            <a:extLst>
              <a:ext uri="{FF2B5EF4-FFF2-40B4-BE49-F238E27FC236}">
                <a16:creationId xmlns:a16="http://schemas.microsoft.com/office/drawing/2014/main" id="{C61219DD-536A-FF65-4BAE-E88E9C6CCBFE}"/>
              </a:ext>
            </a:extLst>
          </p:cNvPr>
          <p:cNvGrpSpPr/>
          <p:nvPr/>
        </p:nvGrpSpPr>
        <p:grpSpPr>
          <a:xfrm>
            <a:off x="8295332" y="5328783"/>
            <a:ext cx="2209784" cy="1226701"/>
            <a:chOff x="8295332" y="5405948"/>
            <a:chExt cx="2209784" cy="1226701"/>
          </a:xfrm>
        </p:grpSpPr>
        <p:sp>
          <p:nvSpPr>
            <p:cNvPr id="13" name="Rectangle : coins arrondis 12">
              <a:extLst>
                <a:ext uri="{FF2B5EF4-FFF2-40B4-BE49-F238E27FC236}">
                  <a16:creationId xmlns:a16="http://schemas.microsoft.com/office/drawing/2014/main" id="{0C3597F7-A9B5-DBB4-03C3-024A13DD06BF}"/>
                </a:ext>
              </a:extLst>
            </p:cNvPr>
            <p:cNvSpPr/>
            <p:nvPr/>
          </p:nvSpPr>
          <p:spPr>
            <a:xfrm>
              <a:off x="8295332" y="5405948"/>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4" name="Graphique 13" descr="Fermer avec un remplissage uni">
              <a:extLst>
                <a:ext uri="{FF2B5EF4-FFF2-40B4-BE49-F238E27FC236}">
                  <a16:creationId xmlns:a16="http://schemas.microsoft.com/office/drawing/2014/main" id="{1186C3DC-2BA6-1856-4CA6-239A58EC46A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936144" y="5554723"/>
              <a:ext cx="914400" cy="914400"/>
            </a:xfrm>
            <a:prstGeom prst="rect">
              <a:avLst/>
            </a:prstGeom>
          </p:spPr>
        </p:pic>
      </p:grpSp>
      <p:sp>
        <p:nvSpPr>
          <p:cNvPr id="2" name="Ellipse 1">
            <a:extLst>
              <a:ext uri="{FF2B5EF4-FFF2-40B4-BE49-F238E27FC236}">
                <a16:creationId xmlns:a16="http://schemas.microsoft.com/office/drawing/2014/main" id="{9121F0E4-E16C-C11C-6FC3-590267E96A1E}"/>
              </a:ext>
            </a:extLst>
          </p:cNvPr>
          <p:cNvSpPr/>
          <p:nvPr/>
        </p:nvSpPr>
        <p:spPr>
          <a:xfrm>
            <a:off x="3349678" y="1260479"/>
            <a:ext cx="4974866" cy="474351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Image 3" descr="Une image contenant noir, obscurité&#10;&#10;Le contenu généré par l’IA peut être incorrect.">
            <a:extLst>
              <a:ext uri="{FF2B5EF4-FFF2-40B4-BE49-F238E27FC236}">
                <a16:creationId xmlns:a16="http://schemas.microsoft.com/office/drawing/2014/main" id="{B8674E3C-5E3C-D623-BDE8-E6561BE84D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95036" y="1567217"/>
            <a:ext cx="3490240" cy="3490240"/>
          </a:xfrm>
          <a:prstGeom prst="rect">
            <a:avLst/>
          </a:prstGeom>
        </p:spPr>
      </p:pic>
      <p:pic>
        <p:nvPicPr>
          <p:cNvPr id="10" name="Graphic 9" descr="Curseur avec un remplissage uni">
            <a:extLst>
              <a:ext uri="{FF2B5EF4-FFF2-40B4-BE49-F238E27FC236}">
                <a16:creationId xmlns:a16="http://schemas.microsoft.com/office/drawing/2014/main" id="{0FEC5801-95AF-CDE4-8377-4A716D88A32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641868" y="6000733"/>
            <a:ext cx="497840" cy="528320"/>
          </a:xfrm>
          <a:prstGeom prst="rect">
            <a:avLst/>
          </a:prstGeom>
        </p:spPr>
      </p:pic>
      <p:pic>
        <p:nvPicPr>
          <p:cNvPr id="16" name="Graphic 15" descr="Curseur avec un remplissage uni">
            <a:extLst>
              <a:ext uri="{FF2B5EF4-FFF2-40B4-BE49-F238E27FC236}">
                <a16:creationId xmlns:a16="http://schemas.microsoft.com/office/drawing/2014/main" id="{998FCF7F-6AC7-A617-26D2-27B7E1021E8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638634" y="4542613"/>
            <a:ext cx="497840" cy="528320"/>
          </a:xfrm>
          <a:prstGeom prst="rect">
            <a:avLst/>
          </a:prstGeom>
        </p:spPr>
      </p:pic>
      <p:pic>
        <p:nvPicPr>
          <p:cNvPr id="8" name="Picture 7">
            <a:extLst>
              <a:ext uri="{FF2B5EF4-FFF2-40B4-BE49-F238E27FC236}">
                <a16:creationId xmlns:a16="http://schemas.microsoft.com/office/drawing/2014/main" id="{BD7B7188-1E8F-366B-1217-387CE16C62D3}"/>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2648325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nextCondLst>
                <p:cond evt="onClick" delay="0">
                  <p:tgtEl>
                    <p:spTgt spid="17"/>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ADA77247-80CD-05FA-2B11-75BF19D4F5A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50C1077-3B16-D328-4540-CB06067D4BE6}"/>
              </a:ext>
            </a:extLst>
          </p:cNvPr>
          <p:cNvSpPr/>
          <p:nvPr/>
        </p:nvSpPr>
        <p:spPr>
          <a:xfrm>
            <a:off x="2579418" y="421959"/>
            <a:ext cx="7044724" cy="148617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B81A07D5-1A5E-6CA7-5B39-72C8F441428F}"/>
              </a:ext>
            </a:extLst>
          </p:cNvPr>
          <p:cNvSpPr txBox="1"/>
          <p:nvPr/>
        </p:nvSpPr>
        <p:spPr>
          <a:xfrm>
            <a:off x="2834695" y="451929"/>
            <a:ext cx="6520917" cy="1446550"/>
          </a:xfrm>
          <a:prstGeom prst="rect">
            <a:avLst/>
          </a:prstGeom>
          <a:noFill/>
        </p:spPr>
        <p:txBody>
          <a:bodyPr wrap="square" lIns="91440" tIns="45720" rIns="91440" bIns="45720" rtlCol="0" anchor="t">
            <a:spAutoFit/>
          </a:bodyPr>
          <a:lstStyle/>
          <a:p>
            <a:pPr algn="ctr"/>
            <a:r>
              <a:rPr lang="fr-BE" sz="4400" err="1">
                <a:solidFill>
                  <a:srgbClr val="544F98"/>
                </a:solidFill>
                <a:latin typeface="Aptos Display"/>
                <a:cs typeface="Arial"/>
              </a:rPr>
              <a:t>Mag</a:t>
            </a:r>
            <a:r>
              <a:rPr lang="fr-BE" sz="4400">
                <a:solidFill>
                  <a:srgbClr val="544F98"/>
                </a:solidFill>
                <a:latin typeface="Aptos Display"/>
                <a:cs typeface="Arial"/>
              </a:rPr>
              <a:t> Malika</a:t>
            </a:r>
            <a:endParaRPr lang="en-US"/>
          </a:p>
          <a:p>
            <a:pPr algn="ctr"/>
            <a:r>
              <a:rPr lang="fr-BE" sz="4400" b="1" err="1">
                <a:solidFill>
                  <a:srgbClr val="544F98"/>
                </a:solidFill>
                <a:latin typeface="Aptos Display"/>
                <a:cs typeface="Arial"/>
              </a:rPr>
              <a:t>werken</a:t>
            </a:r>
            <a:r>
              <a:rPr lang="fr-BE" sz="4400" b="1">
                <a:solidFill>
                  <a:srgbClr val="544F98"/>
                </a:solidFill>
                <a:latin typeface="Aptos Display"/>
                <a:cs typeface="Arial"/>
              </a:rPr>
              <a:t> in </a:t>
            </a:r>
            <a:r>
              <a:rPr lang="fr-BE" sz="4400" b="1" err="1">
                <a:solidFill>
                  <a:srgbClr val="544F98"/>
                </a:solidFill>
                <a:latin typeface="Aptos Display"/>
                <a:cs typeface="Arial"/>
              </a:rPr>
              <a:t>België</a:t>
            </a:r>
            <a:r>
              <a:rPr lang="fr-BE" sz="4400" b="1">
                <a:solidFill>
                  <a:srgbClr val="544F98"/>
                </a:solidFill>
                <a:latin typeface="Aptos Display"/>
                <a:cs typeface="Arial"/>
              </a:rPr>
              <a:t>? </a:t>
            </a:r>
            <a:endParaRPr lang="fr-BE"/>
          </a:p>
        </p:txBody>
      </p:sp>
      <p:sp>
        <p:nvSpPr>
          <p:cNvPr id="5" name="Rectangle : coins arrondis 4">
            <a:hlinkClick r:id="rId3" action="ppaction://hlinksldjump"/>
            <a:extLst>
              <a:ext uri="{FF2B5EF4-FFF2-40B4-BE49-F238E27FC236}">
                <a16:creationId xmlns:a16="http://schemas.microsoft.com/office/drawing/2014/main" id="{4BA68263-A7FD-B8E9-833A-A085C74D6C67}"/>
              </a:ext>
            </a:extLst>
          </p:cNvPr>
          <p:cNvSpPr/>
          <p:nvPr/>
        </p:nvSpPr>
        <p:spPr>
          <a:xfrm>
            <a:off x="1688270" y="2695083"/>
            <a:ext cx="3637864" cy="189943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4800" b="1" err="1">
                <a:solidFill>
                  <a:srgbClr val="544F98"/>
                </a:solidFill>
                <a:latin typeface="Aptos Display"/>
                <a:cs typeface="Arial"/>
              </a:rPr>
              <a:t>Ja</a:t>
            </a:r>
            <a:endParaRPr lang="fr-BE" sz="4800" b="1">
              <a:solidFill>
                <a:srgbClr val="544F98"/>
              </a:solidFill>
              <a:latin typeface="Aptos Display"/>
              <a:cs typeface="Arial"/>
            </a:endParaRPr>
          </a:p>
          <a:p>
            <a:pPr algn="ctr"/>
            <a:endParaRPr lang="fr-BE" sz="4800">
              <a:solidFill>
                <a:srgbClr val="0070C0"/>
              </a:solidFill>
            </a:endParaRPr>
          </a:p>
        </p:txBody>
      </p:sp>
      <p:sp>
        <p:nvSpPr>
          <p:cNvPr id="8" name="Rectangle : coins arrondis 7">
            <a:hlinkClick r:id="rId4" action="ppaction://hlinksldjump"/>
            <a:extLst>
              <a:ext uri="{FF2B5EF4-FFF2-40B4-BE49-F238E27FC236}">
                <a16:creationId xmlns:a16="http://schemas.microsoft.com/office/drawing/2014/main" id="{0669B489-5584-6DEA-3FFF-64BCB417717F}"/>
              </a:ext>
            </a:extLst>
          </p:cNvPr>
          <p:cNvSpPr/>
          <p:nvPr/>
        </p:nvSpPr>
        <p:spPr>
          <a:xfrm>
            <a:off x="6984349" y="2690761"/>
            <a:ext cx="3503393" cy="190077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4400" b="1" err="1">
                <a:solidFill>
                  <a:srgbClr val="544F98"/>
                </a:solidFill>
                <a:latin typeface="Aptos Display"/>
                <a:cs typeface="Arial"/>
              </a:rPr>
              <a:t>Nee</a:t>
            </a:r>
          </a:p>
          <a:p>
            <a:pPr algn="ctr"/>
            <a:endParaRPr lang="fr-BE" sz="4400">
              <a:solidFill>
                <a:srgbClr val="0070C0"/>
              </a:solidFill>
            </a:endParaRPr>
          </a:p>
        </p:txBody>
      </p:sp>
      <p:pic>
        <p:nvPicPr>
          <p:cNvPr id="16" name="Image 15" descr="Une image contenant clipart, dessin humoristique, Dessin animé&#10;&#10;Le contenu généré par l’IA peut être incorrect.">
            <a:extLst>
              <a:ext uri="{FF2B5EF4-FFF2-40B4-BE49-F238E27FC236}">
                <a16:creationId xmlns:a16="http://schemas.microsoft.com/office/drawing/2014/main" id="{F257DA7E-48BD-B3E5-30A7-98762BD12D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71198" y="4880611"/>
            <a:ext cx="1469923" cy="1469923"/>
          </a:xfrm>
          <a:prstGeom prst="rect">
            <a:avLst/>
          </a:prstGeom>
        </p:spPr>
      </p:pic>
      <p:pic>
        <p:nvPicPr>
          <p:cNvPr id="4" name="Graphic 3" descr="Badge Tick1 contour">
            <a:extLst>
              <a:ext uri="{FF2B5EF4-FFF2-40B4-BE49-F238E27FC236}">
                <a16:creationId xmlns:a16="http://schemas.microsoft.com/office/drawing/2014/main" id="{395D3A18-F2D8-D787-1871-DD7433BD2F4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078480" y="3581400"/>
            <a:ext cx="853440" cy="833120"/>
          </a:xfrm>
          <a:prstGeom prst="rect">
            <a:avLst/>
          </a:prstGeom>
        </p:spPr>
      </p:pic>
      <p:pic>
        <p:nvPicPr>
          <p:cNvPr id="7" name="Graphic 6" descr="Badge croix contour">
            <a:extLst>
              <a:ext uri="{FF2B5EF4-FFF2-40B4-BE49-F238E27FC236}">
                <a16:creationId xmlns:a16="http://schemas.microsoft.com/office/drawing/2014/main" id="{0E2A6A02-ECC1-C289-25F3-AB482F07E92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321040" y="3591560"/>
            <a:ext cx="822960" cy="822960"/>
          </a:xfrm>
          <a:prstGeom prst="rect">
            <a:avLst/>
          </a:prstGeom>
        </p:spPr>
      </p:pic>
      <p:pic>
        <p:nvPicPr>
          <p:cNvPr id="9" name="Graphic 8" descr="Curseur avec un remplissage uni">
            <a:extLst>
              <a:ext uri="{FF2B5EF4-FFF2-40B4-BE49-F238E27FC236}">
                <a16:creationId xmlns:a16="http://schemas.microsoft.com/office/drawing/2014/main" id="{3BFEF0F5-49FC-5C40-D505-09229D4EF8A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5400000">
            <a:off x="975360" y="4414520"/>
            <a:ext cx="914400" cy="914400"/>
          </a:xfrm>
          <a:prstGeom prst="rect">
            <a:avLst/>
          </a:prstGeom>
        </p:spPr>
      </p:pic>
      <p:pic>
        <p:nvPicPr>
          <p:cNvPr id="10" name="Graphic 9" descr="Curseur avec un remplissage uni">
            <a:extLst>
              <a:ext uri="{FF2B5EF4-FFF2-40B4-BE49-F238E27FC236}">
                <a16:creationId xmlns:a16="http://schemas.microsoft.com/office/drawing/2014/main" id="{E9B29535-992C-6B1F-33A1-CA573487546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282949" y="4369765"/>
            <a:ext cx="914400" cy="914400"/>
          </a:xfrm>
          <a:prstGeom prst="rect">
            <a:avLst/>
          </a:prstGeom>
        </p:spPr>
      </p:pic>
      <p:pic>
        <p:nvPicPr>
          <p:cNvPr id="11" name="Picture 10">
            <a:extLst>
              <a:ext uri="{FF2B5EF4-FFF2-40B4-BE49-F238E27FC236}">
                <a16:creationId xmlns:a16="http://schemas.microsoft.com/office/drawing/2014/main" id="{6902E706-0971-48D0-D9BC-F1C5D266F896}"/>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460081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1CA2B4B0-AFF1-01AF-65EE-E49D2CE4488B}"/>
            </a:ext>
          </a:extLst>
        </p:cNvPr>
        <p:cNvGrpSpPr/>
        <p:nvPr/>
      </p:nvGrpSpPr>
      <p:grpSpPr>
        <a:xfrm>
          <a:off x="0" y="0"/>
          <a:ext cx="0" cy="0"/>
          <a:chOff x="0" y="0"/>
          <a:chExt cx="0" cy="0"/>
        </a:xfrm>
      </p:grpSpPr>
      <p:sp>
        <p:nvSpPr>
          <p:cNvPr id="3" name="ZoneTexte 3">
            <a:extLst>
              <a:ext uri="{FF2B5EF4-FFF2-40B4-BE49-F238E27FC236}">
                <a16:creationId xmlns:a16="http://schemas.microsoft.com/office/drawing/2014/main" id="{4AF5A789-085E-AD14-4A46-154C1C70D6B8}"/>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rial"/>
                <a:cs typeface="Arial"/>
              </a:rPr>
              <a:t>Niet </a:t>
            </a:r>
            <a:r>
              <a:rPr lang="fr-BE" sz="4800" b="1" err="1">
                <a:solidFill>
                  <a:schemeClr val="bg1"/>
                </a:solidFill>
                <a:latin typeface="Arial"/>
                <a:cs typeface="Arial"/>
              </a:rPr>
              <a:t>juist</a:t>
            </a:r>
            <a:r>
              <a:rPr lang="fr-BE" sz="4800" b="1">
                <a:solidFill>
                  <a:schemeClr val="bg1"/>
                </a:solidFill>
                <a:latin typeface="Arial"/>
                <a:cs typeface="Arial"/>
              </a:rPr>
              <a:t>… </a:t>
            </a:r>
            <a:r>
              <a:rPr lang="fr-BE" sz="4800" b="1" err="1">
                <a:solidFill>
                  <a:schemeClr val="bg1"/>
                </a:solidFill>
                <a:latin typeface="Arial"/>
                <a:cs typeface="Arial"/>
              </a:rPr>
              <a:t>Probeer</a:t>
            </a:r>
            <a:r>
              <a:rPr lang="fr-BE" sz="4800" b="1">
                <a:solidFill>
                  <a:schemeClr val="bg1"/>
                </a:solidFill>
                <a:latin typeface="Arial"/>
                <a:cs typeface="Arial"/>
              </a:rPr>
              <a:t> </a:t>
            </a:r>
            <a:r>
              <a:rPr lang="fr-BE" sz="4800" b="1" err="1">
                <a:solidFill>
                  <a:schemeClr val="bg1"/>
                </a:solidFill>
                <a:latin typeface="Arial"/>
                <a:cs typeface="Arial"/>
              </a:rPr>
              <a:t>opnieuw</a:t>
            </a:r>
            <a:r>
              <a:rPr lang="fr-BE" sz="4800" b="1">
                <a:solidFill>
                  <a:schemeClr val="bg1"/>
                </a:solidFill>
                <a:latin typeface="Arial"/>
                <a:cs typeface="Arial"/>
              </a:rPr>
              <a:t>!</a:t>
            </a:r>
            <a:endParaRPr lang="en-US">
              <a:solidFill>
                <a:schemeClr val="bg1"/>
              </a:solidFill>
              <a:latin typeface="Arial"/>
            </a:endParaRPr>
          </a:p>
        </p:txBody>
      </p:sp>
      <p:pic>
        <p:nvPicPr>
          <p:cNvPr id="6" name="Graphic 5" descr="Actualiser avec un remplissage uni">
            <a:extLst>
              <a:ext uri="{FF2B5EF4-FFF2-40B4-BE49-F238E27FC236}">
                <a16:creationId xmlns:a16="http://schemas.microsoft.com/office/drawing/2014/main" id="{5E7E93D0-FE8B-2E11-5E5B-1D1186DCA8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03630" y="1419045"/>
            <a:ext cx="2984739" cy="2955984"/>
          </a:xfrm>
          <a:prstGeom prst="rect">
            <a:avLst/>
          </a:prstGeom>
        </p:spPr>
      </p:pic>
      <p:pic>
        <p:nvPicPr>
          <p:cNvPr id="4" name="Picture 3">
            <a:extLst>
              <a:ext uri="{FF2B5EF4-FFF2-40B4-BE49-F238E27FC236}">
                <a16:creationId xmlns:a16="http://schemas.microsoft.com/office/drawing/2014/main" id="{6F05298F-7CF6-B55C-F208-47088C68C5D6}"/>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415603501"/>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C99E9AA6-B6A4-3AAD-B08F-91CD2BCC70A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08B843C-894B-0E57-D1F2-37D79681C6A3}"/>
              </a:ext>
            </a:extLst>
          </p:cNvPr>
          <p:cNvSpPr/>
          <p:nvPr/>
        </p:nvSpPr>
        <p:spPr>
          <a:xfrm>
            <a:off x="7495540" y="243840"/>
            <a:ext cx="4099560" cy="2031702"/>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2" name="Titre 1">
            <a:extLst>
              <a:ext uri="{FF2B5EF4-FFF2-40B4-BE49-F238E27FC236}">
                <a16:creationId xmlns:a16="http://schemas.microsoft.com/office/drawing/2014/main" id="{2763B22E-9255-C53B-2988-33159C7B151B}"/>
              </a:ext>
            </a:extLst>
          </p:cNvPr>
          <p:cNvSpPr>
            <a:spLocks noGrp="1"/>
          </p:cNvSpPr>
          <p:nvPr>
            <p:ph type="title"/>
          </p:nvPr>
        </p:nvSpPr>
        <p:spPr>
          <a:xfrm>
            <a:off x="7482296" y="416232"/>
            <a:ext cx="4099560" cy="1605915"/>
          </a:xfrm>
        </p:spPr>
        <p:txBody>
          <a:bodyPr>
            <a:noAutofit/>
          </a:bodyPr>
          <a:lstStyle/>
          <a:p>
            <a:pPr algn="ctr"/>
            <a:r>
              <a:rPr lang="fr-BE" sz="3200">
                <a:solidFill>
                  <a:srgbClr val="544F98"/>
                </a:solidFill>
              </a:rPr>
              <a:t>In </a:t>
            </a:r>
            <a:r>
              <a:rPr lang="fr-BE" sz="3200" err="1">
                <a:solidFill>
                  <a:srgbClr val="544F98"/>
                </a:solidFill>
              </a:rPr>
              <a:t>België</a:t>
            </a:r>
            <a:r>
              <a:rPr lang="fr-BE" sz="3200">
                <a:solidFill>
                  <a:srgbClr val="544F98"/>
                </a:solidFill>
              </a:rPr>
              <a:t> </a:t>
            </a:r>
            <a:r>
              <a:rPr lang="fr-BE" sz="3200" err="1">
                <a:solidFill>
                  <a:srgbClr val="544F98"/>
                </a:solidFill>
              </a:rPr>
              <a:t>moet</a:t>
            </a:r>
            <a:r>
              <a:rPr lang="fr-BE" sz="3200">
                <a:solidFill>
                  <a:srgbClr val="544F98"/>
                </a:solidFill>
              </a:rPr>
              <a:t> je </a:t>
            </a:r>
            <a:r>
              <a:rPr lang="fr-BE" sz="3200" b="1">
                <a:solidFill>
                  <a:srgbClr val="544F98"/>
                </a:solidFill>
              </a:rPr>
              <a:t>38 </a:t>
            </a:r>
            <a:r>
              <a:rPr lang="fr-BE" sz="3200" b="1" err="1">
                <a:solidFill>
                  <a:srgbClr val="544F98"/>
                </a:solidFill>
              </a:rPr>
              <a:t>uur</a:t>
            </a:r>
            <a:r>
              <a:rPr lang="fr-BE" sz="3200" b="1">
                <a:solidFill>
                  <a:srgbClr val="544F98"/>
                </a:solidFill>
              </a:rPr>
              <a:t> per </a:t>
            </a:r>
            <a:r>
              <a:rPr lang="fr-BE" sz="3200" b="1" err="1">
                <a:solidFill>
                  <a:srgbClr val="544F98"/>
                </a:solidFill>
              </a:rPr>
              <a:t>week</a:t>
            </a:r>
            <a:r>
              <a:rPr lang="fr-BE" sz="3200" b="1">
                <a:solidFill>
                  <a:srgbClr val="544F98"/>
                </a:solidFill>
              </a:rPr>
              <a:t> </a:t>
            </a:r>
            <a:r>
              <a:rPr lang="fr-BE" sz="3200" b="1" err="1">
                <a:solidFill>
                  <a:srgbClr val="544F98"/>
                </a:solidFill>
              </a:rPr>
              <a:t>werken</a:t>
            </a:r>
            <a:r>
              <a:rPr lang="fr-BE" sz="3200" b="1">
                <a:solidFill>
                  <a:srgbClr val="544F98"/>
                </a:solidFill>
              </a:rPr>
              <a:t> </a:t>
            </a:r>
            <a:r>
              <a:rPr lang="fr-BE" sz="3200" b="1" err="1">
                <a:solidFill>
                  <a:srgbClr val="544F98"/>
                </a:solidFill>
              </a:rPr>
              <a:t>voor</a:t>
            </a:r>
            <a:r>
              <a:rPr lang="fr-BE" sz="3200" b="1">
                <a:solidFill>
                  <a:srgbClr val="544F98"/>
                </a:solidFill>
              </a:rPr>
              <a:t> </a:t>
            </a:r>
            <a:r>
              <a:rPr lang="fr-BE" sz="3200" b="1" err="1">
                <a:solidFill>
                  <a:srgbClr val="544F98"/>
                </a:solidFill>
              </a:rPr>
              <a:t>een</a:t>
            </a:r>
            <a:r>
              <a:rPr lang="fr-BE" sz="3200" b="1">
                <a:solidFill>
                  <a:srgbClr val="544F98"/>
                </a:solidFill>
              </a:rPr>
              <a:t> </a:t>
            </a:r>
            <a:r>
              <a:rPr lang="fr-BE" sz="3200" b="1" err="1">
                <a:solidFill>
                  <a:srgbClr val="544F98"/>
                </a:solidFill>
              </a:rPr>
              <a:t>voltijdse</a:t>
            </a:r>
            <a:r>
              <a:rPr lang="fr-BE" sz="3200">
                <a:solidFill>
                  <a:srgbClr val="544F98"/>
                </a:solidFill>
              </a:rPr>
              <a:t> </a:t>
            </a:r>
            <a:r>
              <a:rPr lang="fr-BE" sz="3200" err="1">
                <a:solidFill>
                  <a:srgbClr val="544F98"/>
                </a:solidFill>
              </a:rPr>
              <a:t>baan</a:t>
            </a:r>
            <a:r>
              <a:rPr lang="fr-BE" sz="3200">
                <a:solidFill>
                  <a:srgbClr val="544F98"/>
                </a:solidFill>
              </a:rPr>
              <a:t>. </a:t>
            </a:r>
            <a:endParaRPr lang="en-US">
              <a:solidFill>
                <a:srgbClr val="544F98"/>
              </a:solidFill>
            </a:endParaRPr>
          </a:p>
        </p:txBody>
      </p:sp>
      <p:pic>
        <p:nvPicPr>
          <p:cNvPr id="25602" name="Picture 2" descr="personne planifiant et rédigeant des notes dans un cadre de café confortable - working schedule photos et images de collection">
            <a:extLst>
              <a:ext uri="{FF2B5EF4-FFF2-40B4-BE49-F238E27FC236}">
                <a16:creationId xmlns:a16="http://schemas.microsoft.com/office/drawing/2014/main" id="{086F17CC-793B-B62E-F0F8-255E26BA50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7869"/>
          <a:stretch>
            <a:fillRect/>
          </a:stretch>
        </p:blipFill>
        <p:spPr bwMode="auto">
          <a:xfrm>
            <a:off x="0" y="-47538"/>
            <a:ext cx="6480000" cy="6953076"/>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e 15">
            <a:extLst>
              <a:ext uri="{FF2B5EF4-FFF2-40B4-BE49-F238E27FC236}">
                <a16:creationId xmlns:a16="http://schemas.microsoft.com/office/drawing/2014/main" id="{E6C0C1FC-2C11-75ED-7ECD-E6A2ADFF66B9}"/>
              </a:ext>
            </a:extLst>
          </p:cNvPr>
          <p:cNvGrpSpPr/>
          <p:nvPr/>
        </p:nvGrpSpPr>
        <p:grpSpPr>
          <a:xfrm>
            <a:off x="8427184" y="2752817"/>
            <a:ext cx="2209784" cy="1226701"/>
            <a:chOff x="8427184" y="2752817"/>
            <a:chExt cx="2209784" cy="1226701"/>
          </a:xfrm>
        </p:grpSpPr>
        <p:sp>
          <p:nvSpPr>
            <p:cNvPr id="10" name="Rectangle : coins arrondis 9">
              <a:extLst>
                <a:ext uri="{FF2B5EF4-FFF2-40B4-BE49-F238E27FC236}">
                  <a16:creationId xmlns:a16="http://schemas.microsoft.com/office/drawing/2014/main" id="{1FC11D1B-F93F-9005-B05B-506BCE00F3DC}"/>
                </a:ext>
              </a:extLst>
            </p:cNvPr>
            <p:cNvSpPr/>
            <p:nvPr/>
          </p:nvSpPr>
          <p:spPr>
            <a:xfrm>
              <a:off x="8427184" y="2752817"/>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3" name="Image 17" descr="Coche avec un remplissage uni">
              <a:extLst>
                <a:ext uri="{FF2B5EF4-FFF2-40B4-BE49-F238E27FC236}">
                  <a16:creationId xmlns:a16="http://schemas.microsoft.com/office/drawing/2014/main" id="{E91743AA-C6EC-0C68-3582-02EC7D0EA0B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042709" y="2839461"/>
              <a:ext cx="1004643" cy="1004643"/>
            </a:xfrm>
            <a:prstGeom prst="rect">
              <a:avLst/>
            </a:prstGeom>
          </p:spPr>
        </p:pic>
      </p:grpSp>
      <p:grpSp>
        <p:nvGrpSpPr>
          <p:cNvPr id="17" name="Groupe 16">
            <a:extLst>
              <a:ext uri="{FF2B5EF4-FFF2-40B4-BE49-F238E27FC236}">
                <a16:creationId xmlns:a16="http://schemas.microsoft.com/office/drawing/2014/main" id="{2BA20B0D-2374-7480-A426-912B32CEB7AE}"/>
              </a:ext>
            </a:extLst>
          </p:cNvPr>
          <p:cNvGrpSpPr/>
          <p:nvPr/>
        </p:nvGrpSpPr>
        <p:grpSpPr>
          <a:xfrm>
            <a:off x="8441628" y="4406551"/>
            <a:ext cx="2186693" cy="1249791"/>
            <a:chOff x="8510900" y="4406551"/>
            <a:chExt cx="2209784" cy="1226701"/>
          </a:xfrm>
        </p:grpSpPr>
        <p:sp>
          <p:nvSpPr>
            <p:cNvPr id="14" name="Rectangle : coins arrondis 13">
              <a:hlinkClick r:id="rId5" action="ppaction://hlinksldjump"/>
              <a:extLst>
                <a:ext uri="{FF2B5EF4-FFF2-40B4-BE49-F238E27FC236}">
                  <a16:creationId xmlns:a16="http://schemas.microsoft.com/office/drawing/2014/main" id="{495014EB-AE86-8FA5-0C1E-CB2021CC7282}"/>
                </a:ext>
              </a:extLst>
            </p:cNvPr>
            <p:cNvSpPr/>
            <p:nvPr/>
          </p:nvSpPr>
          <p:spPr>
            <a:xfrm>
              <a:off x="8510900" y="4406551"/>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5" name="Graphique 14" descr="Fermer avec un remplissage uni">
              <a:hlinkClick r:id="rId5" action="ppaction://hlinksldjump"/>
              <a:extLst>
                <a:ext uri="{FF2B5EF4-FFF2-40B4-BE49-F238E27FC236}">
                  <a16:creationId xmlns:a16="http://schemas.microsoft.com/office/drawing/2014/main" id="{88E98620-9533-B93E-A1E7-26AC8E363F1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51713" y="4555326"/>
              <a:ext cx="914400" cy="914400"/>
            </a:xfrm>
            <a:prstGeom prst="rect">
              <a:avLst/>
            </a:prstGeom>
          </p:spPr>
        </p:pic>
      </p:grpSp>
      <p:sp>
        <p:nvSpPr>
          <p:cNvPr id="8" name="Ellipse 7">
            <a:extLst>
              <a:ext uri="{FF2B5EF4-FFF2-40B4-BE49-F238E27FC236}">
                <a16:creationId xmlns:a16="http://schemas.microsoft.com/office/drawing/2014/main" id="{87684C0E-A52A-95A6-6388-1290CC4F5396}"/>
              </a:ext>
            </a:extLst>
          </p:cNvPr>
          <p:cNvSpPr/>
          <p:nvPr/>
        </p:nvSpPr>
        <p:spPr>
          <a:xfrm>
            <a:off x="3881375" y="1439374"/>
            <a:ext cx="4632518" cy="4412206"/>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9" name="Image 8" descr="Une image contenant noir, obscurité&#10;&#10;Le contenu généré par l’IA peut être incorrect.">
            <a:extLst>
              <a:ext uri="{FF2B5EF4-FFF2-40B4-BE49-F238E27FC236}">
                <a16:creationId xmlns:a16="http://schemas.microsoft.com/office/drawing/2014/main" id="{C30065B4-8331-AF21-2A9F-70ECFE282AF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76656" y="1712451"/>
            <a:ext cx="3247283" cy="3247283"/>
          </a:xfrm>
          <a:prstGeom prst="rect">
            <a:avLst/>
          </a:prstGeom>
        </p:spPr>
      </p:pic>
      <p:pic>
        <p:nvPicPr>
          <p:cNvPr id="5" name="Graphic 4" descr="Curseur avec un remplissage uni">
            <a:extLst>
              <a:ext uri="{FF2B5EF4-FFF2-40B4-BE49-F238E27FC236}">
                <a16:creationId xmlns:a16="http://schemas.microsoft.com/office/drawing/2014/main" id="{649BFD6C-3CF9-FDEA-420C-64EF897334C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676504" y="5108080"/>
            <a:ext cx="497840" cy="528320"/>
          </a:xfrm>
          <a:prstGeom prst="rect">
            <a:avLst/>
          </a:prstGeom>
        </p:spPr>
      </p:pic>
      <p:pic>
        <p:nvPicPr>
          <p:cNvPr id="7" name="Graphic 6" descr="Curseur avec un remplissage uni">
            <a:extLst>
              <a:ext uri="{FF2B5EF4-FFF2-40B4-BE49-F238E27FC236}">
                <a16:creationId xmlns:a16="http://schemas.microsoft.com/office/drawing/2014/main" id="{CAB78837-EB65-B47E-0A84-9F33DB54094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673270" y="3649960"/>
            <a:ext cx="497840" cy="528320"/>
          </a:xfrm>
          <a:prstGeom prst="rect">
            <a:avLst/>
          </a:prstGeom>
        </p:spPr>
      </p:pic>
      <p:pic>
        <p:nvPicPr>
          <p:cNvPr id="6" name="Picture 5">
            <a:extLst>
              <a:ext uri="{FF2B5EF4-FFF2-40B4-BE49-F238E27FC236}">
                <a16:creationId xmlns:a16="http://schemas.microsoft.com/office/drawing/2014/main" id="{88E1634E-5070-1D5F-7B02-0478D603CA24}"/>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39186373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childTnLst>
              </p:cTn>
              <p:nextCondLst>
                <p:cond evt="onClick" delay="0">
                  <p:tgtEl>
                    <p:spTgt spid="16"/>
                  </p:tgtEl>
                </p:cond>
              </p:nextCondLst>
            </p:seq>
          </p:childTnLst>
        </p:cTn>
      </p:par>
    </p:tnLst>
    <p:bldLst>
      <p:bldP spid="8"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AE9F0E1E-4EA3-21C7-88B2-42D42A9F958C}"/>
            </a:ext>
          </a:extLst>
        </p:cNvPr>
        <p:cNvGrpSpPr/>
        <p:nvPr/>
      </p:nvGrpSpPr>
      <p:grpSpPr>
        <a:xfrm>
          <a:off x="0" y="0"/>
          <a:ext cx="0" cy="0"/>
          <a:chOff x="0" y="0"/>
          <a:chExt cx="0" cy="0"/>
        </a:xfrm>
      </p:grpSpPr>
      <p:sp>
        <p:nvSpPr>
          <p:cNvPr id="3" name="ZoneTexte 3">
            <a:extLst>
              <a:ext uri="{FF2B5EF4-FFF2-40B4-BE49-F238E27FC236}">
                <a16:creationId xmlns:a16="http://schemas.microsoft.com/office/drawing/2014/main" id="{C3E8AE4A-43CA-DE2C-1559-6511EC3CE163}"/>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rial"/>
                <a:cs typeface="Arial"/>
              </a:rPr>
              <a:t>Niet </a:t>
            </a:r>
            <a:r>
              <a:rPr lang="fr-BE" sz="4800" b="1" err="1">
                <a:solidFill>
                  <a:schemeClr val="bg1"/>
                </a:solidFill>
                <a:latin typeface="Arial"/>
                <a:cs typeface="Arial"/>
              </a:rPr>
              <a:t>juist</a:t>
            </a:r>
            <a:r>
              <a:rPr lang="fr-BE" sz="4800" b="1">
                <a:solidFill>
                  <a:schemeClr val="bg1"/>
                </a:solidFill>
                <a:latin typeface="Arial"/>
                <a:cs typeface="Arial"/>
              </a:rPr>
              <a:t>… </a:t>
            </a:r>
            <a:r>
              <a:rPr lang="fr-BE" sz="4800" b="1" err="1">
                <a:solidFill>
                  <a:schemeClr val="bg1"/>
                </a:solidFill>
                <a:latin typeface="Arial"/>
                <a:cs typeface="Arial"/>
              </a:rPr>
              <a:t>Probeer</a:t>
            </a:r>
            <a:r>
              <a:rPr lang="fr-BE" sz="4800" b="1">
                <a:solidFill>
                  <a:schemeClr val="bg1"/>
                </a:solidFill>
                <a:latin typeface="Arial"/>
                <a:cs typeface="Arial"/>
              </a:rPr>
              <a:t> </a:t>
            </a:r>
            <a:r>
              <a:rPr lang="fr-BE" sz="4800" b="1" err="1">
                <a:solidFill>
                  <a:schemeClr val="bg1"/>
                </a:solidFill>
                <a:latin typeface="Arial"/>
                <a:cs typeface="Arial"/>
              </a:rPr>
              <a:t>opnieuw</a:t>
            </a:r>
            <a:r>
              <a:rPr lang="fr-BE" sz="4800" b="1">
                <a:solidFill>
                  <a:schemeClr val="bg1"/>
                </a:solidFill>
                <a:latin typeface="Arial"/>
                <a:cs typeface="Arial"/>
              </a:rPr>
              <a:t>!</a:t>
            </a:r>
            <a:endParaRPr lang="en-US">
              <a:solidFill>
                <a:schemeClr val="bg1"/>
              </a:solidFill>
              <a:latin typeface="Arial"/>
            </a:endParaRPr>
          </a:p>
        </p:txBody>
      </p:sp>
      <p:pic>
        <p:nvPicPr>
          <p:cNvPr id="6" name="Graphic 5" descr="Actualiser avec un remplissage uni">
            <a:extLst>
              <a:ext uri="{FF2B5EF4-FFF2-40B4-BE49-F238E27FC236}">
                <a16:creationId xmlns:a16="http://schemas.microsoft.com/office/drawing/2014/main" id="{40111CA4-D1A0-D20A-1850-CC313134F10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03630" y="1419045"/>
            <a:ext cx="2984739" cy="2955984"/>
          </a:xfrm>
          <a:prstGeom prst="rect">
            <a:avLst/>
          </a:prstGeom>
        </p:spPr>
      </p:pic>
      <p:pic>
        <p:nvPicPr>
          <p:cNvPr id="4" name="Picture 3">
            <a:extLst>
              <a:ext uri="{FF2B5EF4-FFF2-40B4-BE49-F238E27FC236}">
                <a16:creationId xmlns:a16="http://schemas.microsoft.com/office/drawing/2014/main" id="{BA350415-CDB4-5329-D1EF-4602F8F0E4B6}"/>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210873382"/>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B3B8386C-3997-F618-E0C5-45102902704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22B6F15-40E6-92B7-135B-D56D76CFC824}"/>
              </a:ext>
            </a:extLst>
          </p:cNvPr>
          <p:cNvSpPr/>
          <p:nvPr/>
        </p:nvSpPr>
        <p:spPr>
          <a:xfrm>
            <a:off x="7495540" y="243840"/>
            <a:ext cx="4099560" cy="2031702"/>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2" name="Titre 1">
            <a:extLst>
              <a:ext uri="{FF2B5EF4-FFF2-40B4-BE49-F238E27FC236}">
                <a16:creationId xmlns:a16="http://schemas.microsoft.com/office/drawing/2014/main" id="{AE25FEEC-38F0-2011-C7C0-1198D4FE3062}"/>
              </a:ext>
            </a:extLst>
          </p:cNvPr>
          <p:cNvSpPr>
            <a:spLocks noGrp="1"/>
          </p:cNvSpPr>
          <p:nvPr>
            <p:ph type="title"/>
          </p:nvPr>
        </p:nvSpPr>
        <p:spPr>
          <a:xfrm>
            <a:off x="7492872" y="147975"/>
            <a:ext cx="4099560" cy="2223431"/>
          </a:xfrm>
        </p:spPr>
        <p:txBody>
          <a:bodyPr>
            <a:noAutofit/>
          </a:bodyPr>
          <a:lstStyle/>
          <a:p>
            <a:pPr algn="ctr"/>
            <a:r>
              <a:rPr lang="en-US" sz="2800" err="1">
                <a:solidFill>
                  <a:srgbClr val="544F98"/>
                </a:solidFill>
              </a:rPr>
              <a:t>Wanneer</a:t>
            </a:r>
            <a:r>
              <a:rPr lang="en-US" sz="2800">
                <a:solidFill>
                  <a:srgbClr val="544F98"/>
                </a:solidFill>
              </a:rPr>
              <a:t> </a:t>
            </a:r>
            <a:r>
              <a:rPr lang="en-US" sz="2800" err="1">
                <a:solidFill>
                  <a:srgbClr val="544F98"/>
                </a:solidFill>
              </a:rPr>
              <a:t>ik</a:t>
            </a:r>
            <a:r>
              <a:rPr lang="en-US" sz="2800">
                <a:solidFill>
                  <a:srgbClr val="544F98"/>
                </a:solidFill>
              </a:rPr>
              <a:t> </a:t>
            </a:r>
            <a:r>
              <a:rPr lang="en-US" sz="2800" b="1" err="1">
                <a:solidFill>
                  <a:srgbClr val="544F98"/>
                </a:solidFill>
              </a:rPr>
              <a:t>een</a:t>
            </a:r>
            <a:r>
              <a:rPr lang="en-US" sz="2800" b="1">
                <a:solidFill>
                  <a:srgbClr val="544F98"/>
                </a:solidFill>
              </a:rPr>
              <a:t> </a:t>
            </a:r>
            <a:r>
              <a:rPr lang="en-US" sz="2800" b="1" err="1">
                <a:solidFill>
                  <a:srgbClr val="544F98"/>
                </a:solidFill>
              </a:rPr>
              <a:t>dag</a:t>
            </a:r>
            <a:r>
              <a:rPr lang="en-US" sz="2800" b="1">
                <a:solidFill>
                  <a:srgbClr val="544F98"/>
                </a:solidFill>
              </a:rPr>
              <a:t> </a:t>
            </a:r>
            <a:r>
              <a:rPr lang="en-US" sz="2800" b="1" err="1">
                <a:solidFill>
                  <a:srgbClr val="544F98"/>
                </a:solidFill>
              </a:rPr>
              <a:t>wettelijk</a:t>
            </a:r>
            <a:r>
              <a:rPr lang="en-US" sz="2800" b="1">
                <a:solidFill>
                  <a:srgbClr val="544F98"/>
                </a:solidFill>
              </a:rPr>
              <a:t> </a:t>
            </a:r>
            <a:r>
              <a:rPr lang="en-US" sz="2800" b="1" err="1">
                <a:solidFill>
                  <a:srgbClr val="544F98"/>
                </a:solidFill>
              </a:rPr>
              <a:t>verlof</a:t>
            </a:r>
            <a:r>
              <a:rPr lang="en-US" sz="2800">
                <a:solidFill>
                  <a:srgbClr val="544F98"/>
                </a:solidFill>
              </a:rPr>
              <a:t> neem, word </a:t>
            </a:r>
            <a:r>
              <a:rPr lang="en-US" sz="2800" err="1">
                <a:solidFill>
                  <a:srgbClr val="544F98"/>
                </a:solidFill>
              </a:rPr>
              <a:t>ik</a:t>
            </a:r>
            <a:r>
              <a:rPr lang="en-US" sz="2800">
                <a:solidFill>
                  <a:srgbClr val="544F98"/>
                </a:solidFill>
              </a:rPr>
              <a:t> </a:t>
            </a:r>
            <a:r>
              <a:rPr lang="en-US" sz="2800" err="1">
                <a:solidFill>
                  <a:srgbClr val="544F98"/>
                </a:solidFill>
              </a:rPr>
              <a:t>toch</a:t>
            </a:r>
            <a:r>
              <a:rPr lang="en-US" sz="2800">
                <a:solidFill>
                  <a:srgbClr val="544F98"/>
                </a:solidFill>
              </a:rPr>
              <a:t> </a:t>
            </a:r>
            <a:r>
              <a:rPr lang="en-US" sz="2800" err="1">
                <a:solidFill>
                  <a:srgbClr val="544F98"/>
                </a:solidFill>
              </a:rPr>
              <a:t>betaald</a:t>
            </a:r>
            <a:r>
              <a:rPr lang="en-US" sz="2800">
                <a:solidFill>
                  <a:srgbClr val="544F98"/>
                </a:solidFill>
              </a:rPr>
              <a:t>. </a:t>
            </a:r>
            <a:endParaRPr lang="en-US">
              <a:solidFill>
                <a:srgbClr val="544F98"/>
              </a:solidFill>
            </a:endParaRPr>
          </a:p>
        </p:txBody>
      </p:sp>
      <p:pic>
        <p:nvPicPr>
          <p:cNvPr id="31746" name="Picture 2" descr="détendez-vous, reposez-vous et femme sur le canapé avec les yeux fermés à la maison dans l’appartement de la ville. heureuse, en bonne santé et sans stress, fille du brésil souriante, relaxante et pensant seule sur le canapé, calme zen et bonne si - day off photos et images de collection">
            <a:extLst>
              <a:ext uri="{FF2B5EF4-FFF2-40B4-BE49-F238E27FC236}">
                <a16:creationId xmlns:a16="http://schemas.microsoft.com/office/drawing/2014/main" id="{79B94F6C-EC09-4459-2085-477EE80BBB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949" r="-42949"/>
          <a:stretch>
            <a:fillRect/>
          </a:stretch>
        </p:blipFill>
        <p:spPr bwMode="auto">
          <a:xfrm>
            <a:off x="0" y="0"/>
            <a:ext cx="10624252"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e 16">
            <a:extLst>
              <a:ext uri="{FF2B5EF4-FFF2-40B4-BE49-F238E27FC236}">
                <a16:creationId xmlns:a16="http://schemas.microsoft.com/office/drawing/2014/main" id="{DBCFE79B-AF68-8374-37F3-9AF2004C3125}"/>
              </a:ext>
            </a:extLst>
          </p:cNvPr>
          <p:cNvGrpSpPr/>
          <p:nvPr/>
        </p:nvGrpSpPr>
        <p:grpSpPr>
          <a:xfrm>
            <a:off x="8427184" y="2752817"/>
            <a:ext cx="2209784" cy="1226701"/>
            <a:chOff x="8427184" y="2752817"/>
            <a:chExt cx="2209784" cy="1226701"/>
          </a:xfrm>
        </p:grpSpPr>
        <p:sp>
          <p:nvSpPr>
            <p:cNvPr id="10" name="Rectangle : coins arrondis 9">
              <a:extLst>
                <a:ext uri="{FF2B5EF4-FFF2-40B4-BE49-F238E27FC236}">
                  <a16:creationId xmlns:a16="http://schemas.microsoft.com/office/drawing/2014/main" id="{9C45D697-CECD-ACBD-0BB3-89F071E72E51}"/>
                </a:ext>
              </a:extLst>
            </p:cNvPr>
            <p:cNvSpPr/>
            <p:nvPr/>
          </p:nvSpPr>
          <p:spPr>
            <a:xfrm>
              <a:off x="8427184" y="2752817"/>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3" name="Image 17" descr="Coche avec un remplissage uni">
              <a:hlinkClick r:id="rId4" action="ppaction://hlinksldjump"/>
              <a:extLst>
                <a:ext uri="{FF2B5EF4-FFF2-40B4-BE49-F238E27FC236}">
                  <a16:creationId xmlns:a16="http://schemas.microsoft.com/office/drawing/2014/main" id="{863BF7C2-2789-9337-25F1-90CBA60B491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9042709" y="2839461"/>
              <a:ext cx="1004643" cy="1004643"/>
            </a:xfrm>
            <a:prstGeom prst="rect">
              <a:avLst/>
            </a:prstGeom>
          </p:spPr>
        </p:pic>
      </p:grpSp>
      <p:grpSp>
        <p:nvGrpSpPr>
          <p:cNvPr id="16" name="Groupe 15">
            <a:extLst>
              <a:ext uri="{FF2B5EF4-FFF2-40B4-BE49-F238E27FC236}">
                <a16:creationId xmlns:a16="http://schemas.microsoft.com/office/drawing/2014/main" id="{C90E6A59-7B94-3608-44C6-C61EF0192525}"/>
              </a:ext>
            </a:extLst>
          </p:cNvPr>
          <p:cNvGrpSpPr/>
          <p:nvPr/>
        </p:nvGrpSpPr>
        <p:grpSpPr>
          <a:xfrm>
            <a:off x="8441628" y="4406551"/>
            <a:ext cx="2175147" cy="1272882"/>
            <a:chOff x="8510900" y="4406551"/>
            <a:chExt cx="2209784" cy="1226701"/>
          </a:xfrm>
        </p:grpSpPr>
        <p:sp>
          <p:nvSpPr>
            <p:cNvPr id="14" name="Rectangle : coins arrondis 13">
              <a:extLst>
                <a:ext uri="{FF2B5EF4-FFF2-40B4-BE49-F238E27FC236}">
                  <a16:creationId xmlns:a16="http://schemas.microsoft.com/office/drawing/2014/main" id="{2199629E-20D1-025D-A919-ECBACF20C5AA}"/>
                </a:ext>
              </a:extLst>
            </p:cNvPr>
            <p:cNvSpPr/>
            <p:nvPr/>
          </p:nvSpPr>
          <p:spPr>
            <a:xfrm>
              <a:off x="8510900" y="4406551"/>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5" name="Graphique 14" descr="Fermer avec un remplissage uni">
              <a:hlinkClick r:id="rId4" action="ppaction://hlinksldjump"/>
              <a:extLst>
                <a:ext uri="{FF2B5EF4-FFF2-40B4-BE49-F238E27FC236}">
                  <a16:creationId xmlns:a16="http://schemas.microsoft.com/office/drawing/2014/main" id="{B6371C2D-FD68-102C-42C7-3DC8DF99626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51713" y="4555326"/>
              <a:ext cx="914400" cy="914400"/>
            </a:xfrm>
            <a:prstGeom prst="rect">
              <a:avLst/>
            </a:prstGeom>
          </p:spPr>
        </p:pic>
      </p:grpSp>
      <p:sp>
        <p:nvSpPr>
          <p:cNvPr id="8" name="Ellipse 7">
            <a:extLst>
              <a:ext uri="{FF2B5EF4-FFF2-40B4-BE49-F238E27FC236}">
                <a16:creationId xmlns:a16="http://schemas.microsoft.com/office/drawing/2014/main" id="{FF5F8BD9-33ED-21F6-7514-2B9E616C7FD1}"/>
              </a:ext>
            </a:extLst>
          </p:cNvPr>
          <p:cNvSpPr/>
          <p:nvPr/>
        </p:nvSpPr>
        <p:spPr>
          <a:xfrm>
            <a:off x="3132856" y="1143481"/>
            <a:ext cx="4811221" cy="4572336"/>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9" name="Image 8" descr="Une image contenant noir, obscurité&#10;&#10;Le contenu généré par l’IA peut être incorrect.">
            <a:extLst>
              <a:ext uri="{FF2B5EF4-FFF2-40B4-BE49-F238E27FC236}">
                <a16:creationId xmlns:a16="http://schemas.microsoft.com/office/drawing/2014/main" id="{EB0E886D-67E7-D8BB-F7B5-682A861619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55210" y="1483032"/>
            <a:ext cx="3363239" cy="3363239"/>
          </a:xfrm>
          <a:prstGeom prst="rect">
            <a:avLst/>
          </a:prstGeom>
        </p:spPr>
      </p:pic>
      <p:pic>
        <p:nvPicPr>
          <p:cNvPr id="5" name="Graphic 4" descr="Curseur avec un remplissage uni">
            <a:extLst>
              <a:ext uri="{FF2B5EF4-FFF2-40B4-BE49-F238E27FC236}">
                <a16:creationId xmlns:a16="http://schemas.microsoft.com/office/drawing/2014/main" id="{65F40B15-FBDB-20C5-117C-233EDF7A53E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676504" y="5108080"/>
            <a:ext cx="497840" cy="528320"/>
          </a:xfrm>
          <a:prstGeom prst="rect">
            <a:avLst/>
          </a:prstGeom>
        </p:spPr>
      </p:pic>
      <p:pic>
        <p:nvPicPr>
          <p:cNvPr id="7" name="Graphic 6" descr="Curseur avec un remplissage uni">
            <a:extLst>
              <a:ext uri="{FF2B5EF4-FFF2-40B4-BE49-F238E27FC236}">
                <a16:creationId xmlns:a16="http://schemas.microsoft.com/office/drawing/2014/main" id="{9542E0FD-E70B-93D3-96FC-E13EC8DF439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673270" y="3649960"/>
            <a:ext cx="497840" cy="528320"/>
          </a:xfrm>
          <a:prstGeom prst="rect">
            <a:avLst/>
          </a:prstGeom>
        </p:spPr>
      </p:pic>
      <p:pic>
        <p:nvPicPr>
          <p:cNvPr id="6" name="Picture 5">
            <a:extLst>
              <a:ext uri="{FF2B5EF4-FFF2-40B4-BE49-F238E27FC236}">
                <a16:creationId xmlns:a16="http://schemas.microsoft.com/office/drawing/2014/main" id="{04E68C09-67A2-F48C-122B-8B10B664F23C}"/>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6250460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childTnLst>
              </p:cTn>
              <p:nextCondLst>
                <p:cond evt="onClick" delay="0">
                  <p:tgtEl>
                    <p:spTgt spid="17"/>
                  </p:tgtEl>
                </p:cond>
              </p:nextCondLst>
            </p:seq>
          </p:childTnLst>
        </p:cTn>
      </p:par>
    </p:tnLst>
    <p:bldLst>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40646553-91C3-36F1-463D-0570FC81D146}"/>
            </a:ext>
          </a:extLst>
        </p:cNvPr>
        <p:cNvGrpSpPr/>
        <p:nvPr/>
      </p:nvGrpSpPr>
      <p:grpSpPr>
        <a:xfrm>
          <a:off x="0" y="0"/>
          <a:ext cx="0" cy="0"/>
          <a:chOff x="0" y="0"/>
          <a:chExt cx="0" cy="0"/>
        </a:xfrm>
      </p:grpSpPr>
      <p:sp>
        <p:nvSpPr>
          <p:cNvPr id="8" name="ZoneTexte 3">
            <a:extLst>
              <a:ext uri="{FF2B5EF4-FFF2-40B4-BE49-F238E27FC236}">
                <a16:creationId xmlns:a16="http://schemas.microsoft.com/office/drawing/2014/main" id="{A9CCEA72-21EB-EDF3-4ADC-9CE4EB87CCE2}"/>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rial"/>
                <a:cs typeface="Arial"/>
              </a:rPr>
              <a:t>Niet </a:t>
            </a:r>
            <a:r>
              <a:rPr lang="fr-BE" sz="4800" b="1" err="1">
                <a:solidFill>
                  <a:schemeClr val="bg1"/>
                </a:solidFill>
                <a:latin typeface="Arial"/>
                <a:cs typeface="Arial"/>
              </a:rPr>
              <a:t>juist</a:t>
            </a:r>
            <a:r>
              <a:rPr lang="fr-BE" sz="4800" b="1">
                <a:solidFill>
                  <a:schemeClr val="bg1"/>
                </a:solidFill>
                <a:latin typeface="Arial"/>
                <a:cs typeface="Arial"/>
              </a:rPr>
              <a:t>… </a:t>
            </a:r>
            <a:r>
              <a:rPr lang="fr-BE" sz="4800" b="1" err="1">
                <a:solidFill>
                  <a:schemeClr val="bg1"/>
                </a:solidFill>
                <a:latin typeface="Arial"/>
                <a:cs typeface="Arial"/>
              </a:rPr>
              <a:t>Probeer</a:t>
            </a:r>
            <a:r>
              <a:rPr lang="fr-BE" sz="4800" b="1">
                <a:solidFill>
                  <a:schemeClr val="bg1"/>
                </a:solidFill>
                <a:latin typeface="Arial"/>
                <a:cs typeface="Arial"/>
              </a:rPr>
              <a:t> </a:t>
            </a:r>
            <a:r>
              <a:rPr lang="fr-BE" sz="4800" b="1" err="1">
                <a:solidFill>
                  <a:schemeClr val="bg1"/>
                </a:solidFill>
                <a:latin typeface="Arial"/>
                <a:cs typeface="Arial"/>
              </a:rPr>
              <a:t>opnieuw</a:t>
            </a:r>
            <a:r>
              <a:rPr lang="fr-BE" sz="4800" b="1">
                <a:solidFill>
                  <a:schemeClr val="bg1"/>
                </a:solidFill>
                <a:latin typeface="Arial"/>
                <a:cs typeface="Arial"/>
              </a:rPr>
              <a:t>!</a:t>
            </a:r>
            <a:endParaRPr lang="en-US">
              <a:solidFill>
                <a:schemeClr val="bg1"/>
              </a:solidFill>
              <a:latin typeface="Arial"/>
            </a:endParaRPr>
          </a:p>
        </p:txBody>
      </p:sp>
      <p:pic>
        <p:nvPicPr>
          <p:cNvPr id="10" name="Graphic 9" descr="Actualiser avec un remplissage uni">
            <a:extLst>
              <a:ext uri="{FF2B5EF4-FFF2-40B4-BE49-F238E27FC236}">
                <a16:creationId xmlns:a16="http://schemas.microsoft.com/office/drawing/2014/main" id="{4B20AF48-6F09-9A72-2DA5-F83612D8A50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03630" y="1419045"/>
            <a:ext cx="2984739" cy="2955984"/>
          </a:xfrm>
          <a:prstGeom prst="rect">
            <a:avLst/>
          </a:prstGeom>
        </p:spPr>
      </p:pic>
      <p:pic>
        <p:nvPicPr>
          <p:cNvPr id="3" name="Picture 2">
            <a:extLst>
              <a:ext uri="{FF2B5EF4-FFF2-40B4-BE49-F238E27FC236}">
                <a16:creationId xmlns:a16="http://schemas.microsoft.com/office/drawing/2014/main" id="{807AFB9A-E81D-3150-259C-270A4BD84A77}"/>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3714473184"/>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37C61E2F-FC1A-1796-D11B-54FA08E3D8E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E156BFB-53F4-503C-E1B4-3950E8DA740F}"/>
              </a:ext>
            </a:extLst>
          </p:cNvPr>
          <p:cNvSpPr/>
          <p:nvPr/>
        </p:nvSpPr>
        <p:spPr>
          <a:xfrm>
            <a:off x="7495540" y="243840"/>
            <a:ext cx="4099560" cy="2031702"/>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2" name="Titre 1">
            <a:extLst>
              <a:ext uri="{FF2B5EF4-FFF2-40B4-BE49-F238E27FC236}">
                <a16:creationId xmlns:a16="http://schemas.microsoft.com/office/drawing/2014/main" id="{310D49AA-E5D8-2551-8A4E-4C5C7FE2B272}"/>
              </a:ext>
            </a:extLst>
          </p:cNvPr>
          <p:cNvSpPr>
            <a:spLocks noGrp="1"/>
          </p:cNvSpPr>
          <p:nvPr>
            <p:ph type="title"/>
          </p:nvPr>
        </p:nvSpPr>
        <p:spPr>
          <a:xfrm>
            <a:off x="7482296" y="476511"/>
            <a:ext cx="4099560" cy="1605915"/>
          </a:xfrm>
        </p:spPr>
        <p:txBody>
          <a:bodyPr>
            <a:noAutofit/>
          </a:bodyPr>
          <a:lstStyle/>
          <a:p>
            <a:pPr algn="ctr"/>
            <a:r>
              <a:rPr lang="en-US" sz="3200">
                <a:solidFill>
                  <a:srgbClr val="544F98"/>
                </a:solidFill>
              </a:rPr>
              <a:t>Als </a:t>
            </a:r>
            <a:r>
              <a:rPr lang="en-US" sz="3200" err="1">
                <a:solidFill>
                  <a:srgbClr val="544F98"/>
                </a:solidFill>
              </a:rPr>
              <a:t>ik</a:t>
            </a:r>
            <a:r>
              <a:rPr lang="en-US" sz="3200">
                <a:solidFill>
                  <a:srgbClr val="544F98"/>
                </a:solidFill>
              </a:rPr>
              <a:t> </a:t>
            </a:r>
            <a:r>
              <a:rPr lang="en-US" sz="3200" err="1">
                <a:solidFill>
                  <a:srgbClr val="544F98"/>
                </a:solidFill>
              </a:rPr>
              <a:t>een</a:t>
            </a:r>
            <a:r>
              <a:rPr lang="en-US" sz="3200">
                <a:solidFill>
                  <a:srgbClr val="544F98"/>
                </a:solidFill>
              </a:rPr>
              <a:t> </a:t>
            </a:r>
            <a:r>
              <a:rPr lang="en-US" sz="3200" b="1" err="1">
                <a:solidFill>
                  <a:srgbClr val="544F98"/>
                </a:solidFill>
              </a:rPr>
              <a:t>arbeidsongeval</a:t>
            </a:r>
            <a:r>
              <a:rPr lang="en-US" sz="3200">
                <a:solidFill>
                  <a:srgbClr val="544F98"/>
                </a:solidFill>
              </a:rPr>
              <a:t> </a:t>
            </a:r>
            <a:r>
              <a:rPr lang="en-US" sz="3200" err="1">
                <a:solidFill>
                  <a:srgbClr val="544F98"/>
                </a:solidFill>
              </a:rPr>
              <a:t>heb</a:t>
            </a:r>
            <a:r>
              <a:rPr lang="en-US" sz="3200">
                <a:solidFill>
                  <a:srgbClr val="544F98"/>
                </a:solidFill>
              </a:rPr>
              <a:t>, is </a:t>
            </a:r>
            <a:r>
              <a:rPr lang="en-US" sz="3200" err="1">
                <a:solidFill>
                  <a:srgbClr val="544F98"/>
                </a:solidFill>
              </a:rPr>
              <a:t>mijn</a:t>
            </a:r>
            <a:r>
              <a:rPr lang="en-US" sz="3200">
                <a:solidFill>
                  <a:srgbClr val="544F98"/>
                </a:solidFill>
              </a:rPr>
              <a:t> baas </a:t>
            </a:r>
            <a:r>
              <a:rPr lang="en-US" sz="3200" err="1">
                <a:solidFill>
                  <a:srgbClr val="544F98"/>
                </a:solidFill>
              </a:rPr>
              <a:t>verantwoordelijk</a:t>
            </a:r>
            <a:r>
              <a:rPr lang="en-US" sz="3200">
                <a:solidFill>
                  <a:srgbClr val="544F98"/>
                </a:solidFill>
              </a:rPr>
              <a:t>.</a:t>
            </a:r>
          </a:p>
        </p:txBody>
      </p:sp>
      <p:pic>
        <p:nvPicPr>
          <p:cNvPr id="36866" name="Picture 2">
            <a:extLst>
              <a:ext uri="{FF2B5EF4-FFF2-40B4-BE49-F238E27FC236}">
                <a16:creationId xmlns:a16="http://schemas.microsoft.com/office/drawing/2014/main" id="{72F1D71D-D47F-C183-F6A2-8102143DB3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7934"/>
          <a:stretch>
            <a:fillRect/>
          </a:stretch>
        </p:blipFill>
        <p:spPr bwMode="auto">
          <a:xfrm>
            <a:off x="0" y="0"/>
            <a:ext cx="6480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e 15">
            <a:extLst>
              <a:ext uri="{FF2B5EF4-FFF2-40B4-BE49-F238E27FC236}">
                <a16:creationId xmlns:a16="http://schemas.microsoft.com/office/drawing/2014/main" id="{FD574F83-31AD-A2D5-7071-C56204FFB59B}"/>
              </a:ext>
            </a:extLst>
          </p:cNvPr>
          <p:cNvGrpSpPr/>
          <p:nvPr/>
        </p:nvGrpSpPr>
        <p:grpSpPr>
          <a:xfrm>
            <a:off x="8427184" y="2752817"/>
            <a:ext cx="2209784" cy="1226701"/>
            <a:chOff x="8427184" y="2752817"/>
            <a:chExt cx="2209784" cy="1226701"/>
          </a:xfrm>
        </p:grpSpPr>
        <p:sp>
          <p:nvSpPr>
            <p:cNvPr id="10" name="Rectangle : coins arrondis 9">
              <a:extLst>
                <a:ext uri="{FF2B5EF4-FFF2-40B4-BE49-F238E27FC236}">
                  <a16:creationId xmlns:a16="http://schemas.microsoft.com/office/drawing/2014/main" id="{F686A940-88A8-166B-AF42-9DF5DAFEFF64}"/>
                </a:ext>
              </a:extLst>
            </p:cNvPr>
            <p:cNvSpPr/>
            <p:nvPr/>
          </p:nvSpPr>
          <p:spPr>
            <a:xfrm>
              <a:off x="8427184" y="2752817"/>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3" name="Image 17" descr="Coche avec un remplissage uni">
              <a:extLst>
                <a:ext uri="{FF2B5EF4-FFF2-40B4-BE49-F238E27FC236}">
                  <a16:creationId xmlns:a16="http://schemas.microsoft.com/office/drawing/2014/main" id="{84D11F9E-C0CA-B2D7-0F5B-FFB39C43DF34}"/>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042709" y="2839461"/>
              <a:ext cx="1004643" cy="1004643"/>
            </a:xfrm>
            <a:prstGeom prst="rect">
              <a:avLst/>
            </a:prstGeom>
          </p:spPr>
        </p:pic>
      </p:grpSp>
      <p:grpSp>
        <p:nvGrpSpPr>
          <p:cNvPr id="17" name="Groupe 16">
            <a:extLst>
              <a:ext uri="{FF2B5EF4-FFF2-40B4-BE49-F238E27FC236}">
                <a16:creationId xmlns:a16="http://schemas.microsoft.com/office/drawing/2014/main" id="{8850A4B6-9A62-63CA-BD1E-0474FE7F1A09}"/>
              </a:ext>
            </a:extLst>
          </p:cNvPr>
          <p:cNvGrpSpPr/>
          <p:nvPr/>
        </p:nvGrpSpPr>
        <p:grpSpPr>
          <a:xfrm>
            <a:off x="8422552" y="4461768"/>
            <a:ext cx="2209784" cy="1226701"/>
            <a:chOff x="8510900" y="4406551"/>
            <a:chExt cx="2209784" cy="1226701"/>
          </a:xfrm>
        </p:grpSpPr>
        <p:sp>
          <p:nvSpPr>
            <p:cNvPr id="14" name="Rectangle : coins arrondis 13">
              <a:hlinkClick r:id="rId5" action="ppaction://hlinksldjump"/>
              <a:extLst>
                <a:ext uri="{FF2B5EF4-FFF2-40B4-BE49-F238E27FC236}">
                  <a16:creationId xmlns:a16="http://schemas.microsoft.com/office/drawing/2014/main" id="{AE723707-23D9-B934-5912-47A60F6129CD}"/>
                </a:ext>
              </a:extLst>
            </p:cNvPr>
            <p:cNvSpPr/>
            <p:nvPr/>
          </p:nvSpPr>
          <p:spPr>
            <a:xfrm>
              <a:off x="8510900" y="4406551"/>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5" name="Graphique 14" descr="Fermer avec un remplissage uni">
              <a:hlinkClick r:id="rId5" action="ppaction://hlinksldjump"/>
              <a:extLst>
                <a:ext uri="{FF2B5EF4-FFF2-40B4-BE49-F238E27FC236}">
                  <a16:creationId xmlns:a16="http://schemas.microsoft.com/office/drawing/2014/main" id="{344F3314-D6CA-CC0F-0E88-4561EE1D0DA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51713" y="4555326"/>
              <a:ext cx="914400" cy="914400"/>
            </a:xfrm>
            <a:prstGeom prst="rect">
              <a:avLst/>
            </a:prstGeom>
          </p:spPr>
        </p:pic>
      </p:grpSp>
      <p:sp>
        <p:nvSpPr>
          <p:cNvPr id="8" name="Ellipse 7">
            <a:extLst>
              <a:ext uri="{FF2B5EF4-FFF2-40B4-BE49-F238E27FC236}">
                <a16:creationId xmlns:a16="http://schemas.microsoft.com/office/drawing/2014/main" id="{C436286E-72A2-3A2D-B4CB-2F0995D77F16}"/>
              </a:ext>
            </a:extLst>
          </p:cNvPr>
          <p:cNvSpPr/>
          <p:nvPr/>
        </p:nvSpPr>
        <p:spPr>
          <a:xfrm>
            <a:off x="3471765" y="1395597"/>
            <a:ext cx="4930692" cy="4699337"/>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9" name="Image 8" descr="Une image contenant noir, obscurité&#10;&#10;Le contenu généré par l’IA peut être incorrect.">
            <a:extLst>
              <a:ext uri="{FF2B5EF4-FFF2-40B4-BE49-F238E27FC236}">
                <a16:creationId xmlns:a16="http://schemas.microsoft.com/office/drawing/2014/main" id="{9FE47884-EBA1-7E79-6D79-300EF2533F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17123" y="1625032"/>
            <a:ext cx="3457109" cy="3457109"/>
          </a:xfrm>
          <a:prstGeom prst="rect">
            <a:avLst/>
          </a:prstGeom>
        </p:spPr>
      </p:pic>
      <p:pic>
        <p:nvPicPr>
          <p:cNvPr id="5" name="Graphic 4" descr="Curseur avec un remplissage uni">
            <a:extLst>
              <a:ext uri="{FF2B5EF4-FFF2-40B4-BE49-F238E27FC236}">
                <a16:creationId xmlns:a16="http://schemas.microsoft.com/office/drawing/2014/main" id="{D9F0B7A5-9E24-AAAF-C15A-26DA77229C7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676504" y="5108080"/>
            <a:ext cx="497840" cy="528320"/>
          </a:xfrm>
          <a:prstGeom prst="rect">
            <a:avLst/>
          </a:prstGeom>
        </p:spPr>
      </p:pic>
      <p:pic>
        <p:nvPicPr>
          <p:cNvPr id="7" name="Graphic 6" descr="Curseur avec un remplissage uni">
            <a:extLst>
              <a:ext uri="{FF2B5EF4-FFF2-40B4-BE49-F238E27FC236}">
                <a16:creationId xmlns:a16="http://schemas.microsoft.com/office/drawing/2014/main" id="{7269B733-5038-3553-2358-E570089D883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673270" y="3649960"/>
            <a:ext cx="497840" cy="528320"/>
          </a:xfrm>
          <a:prstGeom prst="rect">
            <a:avLst/>
          </a:prstGeom>
        </p:spPr>
      </p:pic>
      <p:pic>
        <p:nvPicPr>
          <p:cNvPr id="6" name="Picture 5">
            <a:extLst>
              <a:ext uri="{FF2B5EF4-FFF2-40B4-BE49-F238E27FC236}">
                <a16:creationId xmlns:a16="http://schemas.microsoft.com/office/drawing/2014/main" id="{DBE742A0-2ED3-9A98-9EEF-4896A9CB68D8}"/>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4069859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childTnLst>
              </p:cTn>
              <p:nextCondLst>
                <p:cond evt="onClick" delay="0">
                  <p:tgtEl>
                    <p:spTgt spid="16"/>
                  </p:tgtEl>
                </p:cond>
              </p:nextCondLst>
            </p:seq>
          </p:childTnLst>
        </p:cTn>
      </p:par>
    </p:tnLst>
    <p:bldLst>
      <p:bldP spid="8"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1D5B4EEC-2ED7-87A3-2179-585C0FB006AD}"/>
            </a:ext>
          </a:extLst>
        </p:cNvPr>
        <p:cNvGrpSpPr/>
        <p:nvPr/>
      </p:nvGrpSpPr>
      <p:grpSpPr>
        <a:xfrm>
          <a:off x="0" y="0"/>
          <a:ext cx="0" cy="0"/>
          <a:chOff x="0" y="0"/>
          <a:chExt cx="0" cy="0"/>
        </a:xfrm>
      </p:grpSpPr>
      <p:sp>
        <p:nvSpPr>
          <p:cNvPr id="3" name="ZoneTexte 3">
            <a:extLst>
              <a:ext uri="{FF2B5EF4-FFF2-40B4-BE49-F238E27FC236}">
                <a16:creationId xmlns:a16="http://schemas.microsoft.com/office/drawing/2014/main" id="{E55548CF-0A16-89E0-5570-DE8DD69351B5}"/>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rial"/>
                <a:cs typeface="Arial"/>
              </a:rPr>
              <a:t>Niet </a:t>
            </a:r>
            <a:r>
              <a:rPr lang="fr-BE" sz="4800" b="1" err="1">
                <a:solidFill>
                  <a:schemeClr val="bg1"/>
                </a:solidFill>
                <a:latin typeface="Arial"/>
                <a:cs typeface="Arial"/>
              </a:rPr>
              <a:t>juist</a:t>
            </a:r>
            <a:r>
              <a:rPr lang="fr-BE" sz="4800" b="1">
                <a:solidFill>
                  <a:schemeClr val="bg1"/>
                </a:solidFill>
                <a:latin typeface="Arial"/>
                <a:cs typeface="Arial"/>
              </a:rPr>
              <a:t>… </a:t>
            </a:r>
            <a:r>
              <a:rPr lang="fr-BE" sz="4800" b="1" err="1">
                <a:solidFill>
                  <a:schemeClr val="bg1"/>
                </a:solidFill>
                <a:latin typeface="Arial"/>
                <a:cs typeface="Arial"/>
              </a:rPr>
              <a:t>Probeer</a:t>
            </a:r>
            <a:r>
              <a:rPr lang="fr-BE" sz="4800" b="1">
                <a:solidFill>
                  <a:schemeClr val="bg1"/>
                </a:solidFill>
                <a:latin typeface="Arial"/>
                <a:cs typeface="Arial"/>
              </a:rPr>
              <a:t> </a:t>
            </a:r>
            <a:r>
              <a:rPr lang="fr-BE" sz="4800" b="1" err="1">
                <a:solidFill>
                  <a:schemeClr val="bg1"/>
                </a:solidFill>
                <a:latin typeface="Arial"/>
                <a:cs typeface="Arial"/>
              </a:rPr>
              <a:t>opnieuw</a:t>
            </a:r>
            <a:r>
              <a:rPr lang="fr-BE" sz="4800" b="1">
                <a:solidFill>
                  <a:schemeClr val="bg1"/>
                </a:solidFill>
                <a:latin typeface="Arial"/>
                <a:cs typeface="Arial"/>
              </a:rPr>
              <a:t>!</a:t>
            </a:r>
            <a:endParaRPr lang="en-US">
              <a:solidFill>
                <a:schemeClr val="bg1"/>
              </a:solidFill>
              <a:latin typeface="Arial"/>
            </a:endParaRPr>
          </a:p>
        </p:txBody>
      </p:sp>
      <p:pic>
        <p:nvPicPr>
          <p:cNvPr id="6" name="Graphic 5" descr="Actualiser avec un remplissage uni">
            <a:extLst>
              <a:ext uri="{FF2B5EF4-FFF2-40B4-BE49-F238E27FC236}">
                <a16:creationId xmlns:a16="http://schemas.microsoft.com/office/drawing/2014/main" id="{20D8F3C5-81ED-88C6-61DC-1CB8F48346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03630" y="1419045"/>
            <a:ext cx="2984739" cy="2955984"/>
          </a:xfrm>
          <a:prstGeom prst="rect">
            <a:avLst/>
          </a:prstGeom>
        </p:spPr>
      </p:pic>
      <p:pic>
        <p:nvPicPr>
          <p:cNvPr id="4" name="Picture 3">
            <a:extLst>
              <a:ext uri="{FF2B5EF4-FFF2-40B4-BE49-F238E27FC236}">
                <a16:creationId xmlns:a16="http://schemas.microsoft.com/office/drawing/2014/main" id="{D2B86672-AD07-BEEE-B2D3-96492748518A}"/>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974982231"/>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30EB76B7-27EE-D42A-2840-1731056BEBD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BC9C1AE-2DA9-4075-2CE2-B0C9FD329496}"/>
              </a:ext>
            </a:extLst>
          </p:cNvPr>
          <p:cNvSpPr/>
          <p:nvPr/>
        </p:nvSpPr>
        <p:spPr>
          <a:xfrm>
            <a:off x="7495540" y="243840"/>
            <a:ext cx="4099560" cy="2031702"/>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2" name="Titre 1">
            <a:extLst>
              <a:ext uri="{FF2B5EF4-FFF2-40B4-BE49-F238E27FC236}">
                <a16:creationId xmlns:a16="http://schemas.microsoft.com/office/drawing/2014/main" id="{DAAACFA0-A4BF-51B9-D898-C68076F9409B}"/>
              </a:ext>
            </a:extLst>
          </p:cNvPr>
          <p:cNvSpPr>
            <a:spLocks noGrp="1"/>
          </p:cNvSpPr>
          <p:nvPr>
            <p:ph type="title"/>
          </p:nvPr>
        </p:nvSpPr>
        <p:spPr>
          <a:xfrm>
            <a:off x="7421880" y="395922"/>
            <a:ext cx="4099560" cy="1605915"/>
          </a:xfrm>
        </p:spPr>
        <p:txBody>
          <a:bodyPr>
            <a:noAutofit/>
          </a:bodyPr>
          <a:lstStyle/>
          <a:p>
            <a:pPr algn="ctr"/>
            <a:r>
              <a:rPr lang="en-US" sz="3600">
                <a:solidFill>
                  <a:srgbClr val="544F98"/>
                </a:solidFill>
              </a:rPr>
              <a:t>In </a:t>
            </a:r>
            <a:r>
              <a:rPr lang="en-US" sz="3600" err="1">
                <a:solidFill>
                  <a:srgbClr val="544F98"/>
                </a:solidFill>
              </a:rPr>
              <a:t>België</a:t>
            </a:r>
            <a:r>
              <a:rPr lang="en-US" sz="3600">
                <a:solidFill>
                  <a:srgbClr val="544F98"/>
                </a:solidFill>
              </a:rPr>
              <a:t> </a:t>
            </a:r>
            <a:r>
              <a:rPr lang="en-US" sz="3600" err="1">
                <a:solidFill>
                  <a:srgbClr val="544F98"/>
                </a:solidFill>
              </a:rPr>
              <a:t>kan</a:t>
            </a:r>
            <a:r>
              <a:rPr lang="en-US" sz="3600">
                <a:solidFill>
                  <a:srgbClr val="544F98"/>
                </a:solidFill>
              </a:rPr>
              <a:t> je </a:t>
            </a:r>
            <a:r>
              <a:rPr lang="en-US" sz="3600" b="1">
                <a:solidFill>
                  <a:srgbClr val="544F98"/>
                </a:solidFill>
              </a:rPr>
              <a:t>'s </a:t>
            </a:r>
            <a:r>
              <a:rPr lang="en-US" sz="3600" b="1" err="1">
                <a:solidFill>
                  <a:srgbClr val="544F98"/>
                </a:solidFill>
              </a:rPr>
              <a:t>nachts</a:t>
            </a:r>
            <a:r>
              <a:rPr lang="en-US" sz="3600" b="1">
                <a:solidFill>
                  <a:srgbClr val="544F98"/>
                </a:solidFill>
              </a:rPr>
              <a:t> </a:t>
            </a:r>
            <a:r>
              <a:rPr lang="en-US" sz="3600" b="1" err="1">
                <a:solidFill>
                  <a:srgbClr val="544F98"/>
                </a:solidFill>
              </a:rPr>
              <a:t>werken</a:t>
            </a:r>
            <a:endParaRPr lang="en-US" sz="3600" b="1">
              <a:solidFill>
                <a:srgbClr val="544F98"/>
              </a:solidFill>
            </a:endParaRPr>
          </a:p>
        </p:txBody>
      </p:sp>
      <p:pic>
        <p:nvPicPr>
          <p:cNvPr id="33795" name="Picture 3" descr="équipe industrielle de nuit - night shift photos et images de collection">
            <a:extLst>
              <a:ext uri="{FF2B5EF4-FFF2-40B4-BE49-F238E27FC236}">
                <a16:creationId xmlns:a16="http://schemas.microsoft.com/office/drawing/2014/main" id="{0BCA8D98-3F43-B624-275B-E10C1AC6D61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7363"/>
          <a:stretch>
            <a:fillRect/>
          </a:stretch>
        </p:blipFill>
        <p:spPr bwMode="auto">
          <a:xfrm>
            <a:off x="0" y="0"/>
            <a:ext cx="6480000" cy="689687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e 15">
            <a:extLst>
              <a:ext uri="{FF2B5EF4-FFF2-40B4-BE49-F238E27FC236}">
                <a16:creationId xmlns:a16="http://schemas.microsoft.com/office/drawing/2014/main" id="{EBBC956E-7415-1A19-C50A-9077AE636D8F}"/>
              </a:ext>
            </a:extLst>
          </p:cNvPr>
          <p:cNvGrpSpPr/>
          <p:nvPr/>
        </p:nvGrpSpPr>
        <p:grpSpPr>
          <a:xfrm>
            <a:off x="8427184" y="2752817"/>
            <a:ext cx="2209784" cy="1226701"/>
            <a:chOff x="8427184" y="2752817"/>
            <a:chExt cx="2209784" cy="1226701"/>
          </a:xfrm>
        </p:grpSpPr>
        <p:sp>
          <p:nvSpPr>
            <p:cNvPr id="9" name="Rectangle : coins arrondis 8">
              <a:extLst>
                <a:ext uri="{FF2B5EF4-FFF2-40B4-BE49-F238E27FC236}">
                  <a16:creationId xmlns:a16="http://schemas.microsoft.com/office/drawing/2014/main" id="{2437ABC2-6EB1-7E93-394D-DB77D6CD4693}"/>
                </a:ext>
              </a:extLst>
            </p:cNvPr>
            <p:cNvSpPr/>
            <p:nvPr/>
          </p:nvSpPr>
          <p:spPr>
            <a:xfrm>
              <a:off x="8427184" y="2752817"/>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3" name="Image 17" descr="Coche avec un remplissage uni">
              <a:extLst>
                <a:ext uri="{FF2B5EF4-FFF2-40B4-BE49-F238E27FC236}">
                  <a16:creationId xmlns:a16="http://schemas.microsoft.com/office/drawing/2014/main" id="{D2246017-3842-5310-5594-6E72D824BE9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042709" y="2839461"/>
              <a:ext cx="1004643" cy="1004643"/>
            </a:xfrm>
            <a:prstGeom prst="rect">
              <a:avLst/>
            </a:prstGeom>
          </p:spPr>
        </p:pic>
      </p:grpSp>
      <p:grpSp>
        <p:nvGrpSpPr>
          <p:cNvPr id="17" name="Groupe 16">
            <a:extLst>
              <a:ext uri="{FF2B5EF4-FFF2-40B4-BE49-F238E27FC236}">
                <a16:creationId xmlns:a16="http://schemas.microsoft.com/office/drawing/2014/main" id="{4E290D6B-9F0B-0C21-0A40-E1A47A197C61}"/>
              </a:ext>
            </a:extLst>
          </p:cNvPr>
          <p:cNvGrpSpPr/>
          <p:nvPr/>
        </p:nvGrpSpPr>
        <p:grpSpPr>
          <a:xfrm>
            <a:off x="8510900" y="4406551"/>
            <a:ext cx="2209784" cy="1226701"/>
            <a:chOff x="8510900" y="4406551"/>
            <a:chExt cx="2209784" cy="1226701"/>
          </a:xfrm>
        </p:grpSpPr>
        <p:sp>
          <p:nvSpPr>
            <p:cNvPr id="14" name="Rectangle : coins arrondis 13">
              <a:hlinkClick r:id="rId5" action="ppaction://hlinksldjump"/>
              <a:extLst>
                <a:ext uri="{FF2B5EF4-FFF2-40B4-BE49-F238E27FC236}">
                  <a16:creationId xmlns:a16="http://schemas.microsoft.com/office/drawing/2014/main" id="{971C51D3-DD16-C9F3-9E4A-E70CDCC76F67}"/>
                </a:ext>
              </a:extLst>
            </p:cNvPr>
            <p:cNvSpPr/>
            <p:nvPr/>
          </p:nvSpPr>
          <p:spPr>
            <a:xfrm>
              <a:off x="8510900" y="4406551"/>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5" name="Graphique 14" descr="Fermer avec un remplissage uni">
              <a:hlinkClick r:id="rId5" action="ppaction://hlinksldjump"/>
              <a:extLst>
                <a:ext uri="{FF2B5EF4-FFF2-40B4-BE49-F238E27FC236}">
                  <a16:creationId xmlns:a16="http://schemas.microsoft.com/office/drawing/2014/main" id="{0EBEE8F9-F60D-F25D-2240-DC8C345220B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51713" y="4555326"/>
              <a:ext cx="914400" cy="914400"/>
            </a:xfrm>
            <a:prstGeom prst="rect">
              <a:avLst/>
            </a:prstGeom>
          </p:spPr>
        </p:pic>
      </p:grpSp>
      <p:sp>
        <p:nvSpPr>
          <p:cNvPr id="4" name="Ellipse 3">
            <a:extLst>
              <a:ext uri="{FF2B5EF4-FFF2-40B4-BE49-F238E27FC236}">
                <a16:creationId xmlns:a16="http://schemas.microsoft.com/office/drawing/2014/main" id="{4E099645-68BF-FDDE-C7BE-178262077FB4}"/>
              </a:ext>
            </a:extLst>
          </p:cNvPr>
          <p:cNvSpPr/>
          <p:nvPr/>
        </p:nvSpPr>
        <p:spPr>
          <a:xfrm>
            <a:off x="3046189" y="1060863"/>
            <a:ext cx="4952197" cy="4722731"/>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8" name="Image 7" descr="Une image contenant noir, obscurité&#10;&#10;Le contenu généré par l’IA peut être incorrect.">
            <a:extLst>
              <a:ext uri="{FF2B5EF4-FFF2-40B4-BE49-F238E27FC236}">
                <a16:creationId xmlns:a16="http://schemas.microsoft.com/office/drawing/2014/main" id="{3B0331EA-CAB0-0924-6657-5B79CE49D0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45104" y="1558974"/>
            <a:ext cx="3466845" cy="3466845"/>
          </a:xfrm>
          <a:prstGeom prst="rect">
            <a:avLst/>
          </a:prstGeom>
        </p:spPr>
      </p:pic>
      <p:pic>
        <p:nvPicPr>
          <p:cNvPr id="6" name="Graphic 5" descr="Curseur avec un remplissage uni">
            <a:extLst>
              <a:ext uri="{FF2B5EF4-FFF2-40B4-BE49-F238E27FC236}">
                <a16:creationId xmlns:a16="http://schemas.microsoft.com/office/drawing/2014/main" id="{AA1D15D8-DB7B-CDCF-F701-A063BFF8E9F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826475" y="5359275"/>
            <a:ext cx="593558" cy="613610"/>
          </a:xfrm>
          <a:prstGeom prst="rect">
            <a:avLst/>
          </a:prstGeom>
        </p:spPr>
      </p:pic>
      <p:pic>
        <p:nvPicPr>
          <p:cNvPr id="10" name="Graphic 9" descr="Curseur avec un remplissage uni">
            <a:extLst>
              <a:ext uri="{FF2B5EF4-FFF2-40B4-BE49-F238E27FC236}">
                <a16:creationId xmlns:a16="http://schemas.microsoft.com/office/drawing/2014/main" id="{4E5DF5EA-49F9-5820-9900-E9791063F44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746264" y="3735011"/>
            <a:ext cx="593558" cy="613610"/>
          </a:xfrm>
          <a:prstGeom prst="rect">
            <a:avLst/>
          </a:prstGeom>
        </p:spPr>
      </p:pic>
      <p:pic>
        <p:nvPicPr>
          <p:cNvPr id="7" name="Picture 6">
            <a:extLst>
              <a:ext uri="{FF2B5EF4-FFF2-40B4-BE49-F238E27FC236}">
                <a16:creationId xmlns:a16="http://schemas.microsoft.com/office/drawing/2014/main" id="{195CC26B-F38D-200B-417E-6A77126606B5}"/>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2726417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childTnLst>
              </p:cTn>
              <p:nextCondLst>
                <p:cond evt="onClick" delay="0">
                  <p:tgtEl>
                    <p:spTgt spid="16"/>
                  </p:tgtEl>
                </p:cond>
              </p:nextCondLst>
            </p:seq>
          </p:childTnLst>
        </p:cTn>
      </p:par>
    </p:tnLst>
    <p:bldLst>
      <p:bldP spid="4" grpId="0" animBg="1"/>
    </p:bldLst>
  </p:timing>
</p:sld>
</file>

<file path=ppt/slides/slide58.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A6FF8329-DB27-AD38-580F-5297AEFC3B05}"/>
            </a:ext>
          </a:extLst>
        </p:cNvPr>
        <p:cNvGrpSpPr/>
        <p:nvPr/>
      </p:nvGrpSpPr>
      <p:grpSpPr>
        <a:xfrm>
          <a:off x="0" y="0"/>
          <a:ext cx="0" cy="0"/>
          <a:chOff x="0" y="0"/>
          <a:chExt cx="0" cy="0"/>
        </a:xfrm>
      </p:grpSpPr>
      <p:pic>
        <p:nvPicPr>
          <p:cNvPr id="2" name="Picture 2" descr="Well done Detailed Rounded Lineal color icon">
            <a:extLst>
              <a:ext uri="{FF2B5EF4-FFF2-40B4-BE49-F238E27FC236}">
                <a16:creationId xmlns:a16="http://schemas.microsoft.com/office/drawing/2014/main" id="{883D2FDB-C616-96D1-568A-32577BA400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3661" y="829235"/>
            <a:ext cx="4378362" cy="43783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1AD0D06-639E-02E2-E0C4-6DCB9AAF7B18}"/>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15755115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291133-B2CC-D3DF-1910-DAB9E31DEB7B}"/>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4C7A1B76-E15A-68B4-6A31-B3CFC43AC70E}"/>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D268A3C9-3E93-A5C5-75A6-90E89E7022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400721"/>
            <a:ext cx="1405527" cy="1405527"/>
          </a:xfrm>
          <a:prstGeom prst="rect">
            <a:avLst/>
          </a:prstGeom>
        </p:spPr>
      </p:pic>
      <p:sp>
        <p:nvSpPr>
          <p:cNvPr id="14" name="Ellipse 13">
            <a:extLst>
              <a:ext uri="{FF2B5EF4-FFF2-40B4-BE49-F238E27FC236}">
                <a16:creationId xmlns:a16="http://schemas.microsoft.com/office/drawing/2014/main" id="{88219AA5-2434-3A88-C552-495E1E95BE90}"/>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8681A986-4543-D095-65B8-8015D8B6F42A}"/>
              </a:ext>
            </a:extLst>
          </p:cNvPr>
          <p:cNvSpPr/>
          <p:nvPr/>
        </p:nvSpPr>
        <p:spPr>
          <a:xfrm>
            <a:off x="1800961"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26214BE6-BDF8-B8E5-7A65-C198FABE5D2D}"/>
              </a:ext>
            </a:extLst>
          </p:cNvPr>
          <p:cNvSpPr/>
          <p:nvPr/>
        </p:nvSpPr>
        <p:spPr>
          <a:xfrm>
            <a:off x="3049543"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E3AD3CA6-DA68-2994-8036-8CDF355D62AB}"/>
              </a:ext>
            </a:extLst>
          </p:cNvPr>
          <p:cNvSpPr/>
          <p:nvPr/>
        </p:nvSpPr>
        <p:spPr>
          <a:xfrm>
            <a:off x="432234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271297F3-1B7C-9E52-F99D-B0A136545037}"/>
              </a:ext>
            </a:extLst>
          </p:cNvPr>
          <p:cNvSpPr/>
          <p:nvPr/>
        </p:nvSpPr>
        <p:spPr>
          <a:xfrm>
            <a:off x="5627583"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17B38A5E-3933-0400-2BA1-4C76192390BE}"/>
              </a:ext>
            </a:extLst>
          </p:cNvPr>
          <p:cNvSpPr/>
          <p:nvPr/>
        </p:nvSpPr>
        <p:spPr>
          <a:xfrm>
            <a:off x="7086600"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4358DD38-1B26-31A4-06C8-213FE073628E}"/>
              </a:ext>
            </a:extLst>
          </p:cNvPr>
          <p:cNvSpPr/>
          <p:nvPr/>
        </p:nvSpPr>
        <p:spPr>
          <a:xfrm>
            <a:off x="9881616"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EFDAAB07-9F39-35D3-0582-4D697798458C}"/>
              </a:ext>
            </a:extLst>
          </p:cNvPr>
          <p:cNvSpPr/>
          <p:nvPr/>
        </p:nvSpPr>
        <p:spPr>
          <a:xfrm>
            <a:off x="1117230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9D7F9E03-DFB5-9FA4-ED8B-E5A10FCE2BAB}"/>
              </a:ext>
            </a:extLst>
          </p:cNvPr>
          <p:cNvSpPr/>
          <p:nvPr/>
        </p:nvSpPr>
        <p:spPr>
          <a:xfrm>
            <a:off x="842467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Image 5" descr="Une image contenant clipart, dessin humoristique, Dessin animé&#10;&#10;Le contenu généré par l’IA peut être incorrect.">
            <a:extLst>
              <a:ext uri="{FF2B5EF4-FFF2-40B4-BE49-F238E27FC236}">
                <a16:creationId xmlns:a16="http://schemas.microsoft.com/office/drawing/2014/main" id="{459C328E-9EAA-036C-AFD0-8E5A8A50DF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9631" y="2400721"/>
            <a:ext cx="1453647" cy="1453647"/>
          </a:xfrm>
          <a:prstGeom prst="rect">
            <a:avLst/>
          </a:prstGeom>
        </p:spPr>
      </p:pic>
      <p:pic>
        <p:nvPicPr>
          <p:cNvPr id="3" name="Picture 2" descr="Tout comprendre sur le contrat de travail">
            <a:extLst>
              <a:ext uri="{FF2B5EF4-FFF2-40B4-BE49-F238E27FC236}">
                <a16:creationId xmlns:a16="http://schemas.microsoft.com/office/drawing/2014/main" id="{68131EC5-610D-695C-EB2E-A10EB42DB53A}"/>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85812" y="4475551"/>
            <a:ext cx="1295400" cy="86334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8" descr="Vdab - Vdab Gif Clipart - Large Size Png Image - PikPng">
            <a:extLst>
              <a:ext uri="{FF2B5EF4-FFF2-40B4-BE49-F238E27FC236}">
                <a16:creationId xmlns:a16="http://schemas.microsoft.com/office/drawing/2014/main" id="{E9A47E77-3215-9D98-C044-2BE355484696}"/>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4496504"/>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ortes déc'ouvertes Carrefour des Métiers de Verviers - Cité des ...">
            <a:extLst>
              <a:ext uri="{FF2B5EF4-FFF2-40B4-BE49-F238E27FC236}">
                <a16:creationId xmlns:a16="http://schemas.microsoft.com/office/drawing/2014/main" id="{18A7762C-642C-6CA2-DC00-2D033A05D522}"/>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4674" y="5250733"/>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Actiris Coordination Platform | IOM Belgium and Luxembourg">
            <a:extLst>
              <a:ext uri="{FF2B5EF4-FFF2-40B4-BE49-F238E27FC236}">
                <a16:creationId xmlns:a16="http://schemas.microsoft.com/office/drawing/2014/main" id="{6284D4D2-2EFA-4561-AA6C-61EE663A4841}"/>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5738837"/>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Businessman, creative, idea icon - Download on Iconfinder">
            <a:extLst>
              <a:ext uri="{FF2B5EF4-FFF2-40B4-BE49-F238E27FC236}">
                <a16:creationId xmlns:a16="http://schemas.microsoft.com/office/drawing/2014/main" id="{C05144C9-5C92-5280-DF58-A7444E4D48A9}"/>
              </a:ext>
            </a:extLst>
          </p:cNvPr>
          <p:cNvPicPr>
            <a:picLocks noChangeAspect="1" noChangeArrowheads="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65760" y="4453128"/>
            <a:ext cx="1109347" cy="110934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Job interview, meeting, teamwork icon - Download on Iconfinder">
            <a:extLst>
              <a:ext uri="{FF2B5EF4-FFF2-40B4-BE49-F238E27FC236}">
                <a16:creationId xmlns:a16="http://schemas.microsoft.com/office/drawing/2014/main" id="{2E4CB0C6-781F-1C95-EBFA-2DFAE1E47425}"/>
              </a:ext>
            </a:extLst>
          </p:cNvPr>
          <p:cNvPicPr>
            <a:picLocks noChangeAspect="1" noChangeArrowheads="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5373656" y="4444408"/>
            <a:ext cx="983341" cy="983341"/>
          </a:xfrm>
          <a:prstGeom prst="rect">
            <a:avLst/>
          </a:prstGeom>
          <a:noFill/>
          <a:extLst>
            <a:ext uri="{909E8E84-426E-40DD-AFC4-6F175D3DCCD1}">
              <a14:hiddenFill xmlns:a14="http://schemas.microsoft.com/office/drawing/2010/main">
                <a:solidFill>
                  <a:srgbClr val="FFFFFF"/>
                </a:solidFill>
              </a14:hiddenFill>
            </a:ext>
          </a:extLst>
        </p:spPr>
      </p:pic>
      <p:pic>
        <p:nvPicPr>
          <p:cNvPr id="24" name="Image 23">
            <a:extLst>
              <a:ext uri="{FF2B5EF4-FFF2-40B4-BE49-F238E27FC236}">
                <a16:creationId xmlns:a16="http://schemas.microsoft.com/office/drawing/2014/main" id="{53537472-67D7-3EDB-5E46-AAC2D8E012C5}"/>
              </a:ext>
            </a:extLst>
          </p:cNvPr>
          <p:cNvPicPr>
            <a:picLocks noChangeAspect="1"/>
          </p:cNvPicPr>
          <p:nvPr/>
        </p:nvPicPr>
        <p:blipFill>
          <a:blip r:embed="rId11">
            <a:duotone>
              <a:schemeClr val="accent1">
                <a:shade val="45000"/>
                <a:satMod val="135000"/>
              </a:schemeClr>
              <a:prstClr val="white"/>
            </a:duotone>
          </a:blip>
          <a:stretch>
            <a:fillRect/>
          </a:stretch>
        </p:blipFill>
        <p:spPr>
          <a:xfrm>
            <a:off x="4117259" y="4418571"/>
            <a:ext cx="701629" cy="701629"/>
          </a:xfrm>
          <a:prstGeom prst="rect">
            <a:avLst/>
          </a:prstGeom>
        </p:spPr>
      </p:pic>
      <p:pic>
        <p:nvPicPr>
          <p:cNvPr id="5" name="Graphic 4" descr="Badge Tick1 contour">
            <a:extLst>
              <a:ext uri="{FF2B5EF4-FFF2-40B4-BE49-F238E27FC236}">
                <a16:creationId xmlns:a16="http://schemas.microsoft.com/office/drawing/2014/main" id="{F7CF4410-7E37-7BAD-BE23-C7B4D3C56B72}"/>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264160" y="4385807"/>
            <a:ext cx="629920" cy="619760"/>
          </a:xfrm>
          <a:prstGeom prst="rect">
            <a:avLst/>
          </a:prstGeom>
        </p:spPr>
      </p:pic>
      <p:pic>
        <p:nvPicPr>
          <p:cNvPr id="13" name="Picture 12">
            <a:extLst>
              <a:ext uri="{FF2B5EF4-FFF2-40B4-BE49-F238E27FC236}">
                <a16:creationId xmlns:a16="http://schemas.microsoft.com/office/drawing/2014/main" id="{7D422910-FBFD-950C-C626-F529F4D871FE}"/>
              </a:ext>
            </a:extLst>
          </p:cNvPr>
          <p:cNvPicPr>
            <a:picLocks noChangeAspect="1"/>
          </p:cNvPicPr>
          <p:nvPr/>
        </p:nvPicPr>
        <p:blipFill>
          <a:blip r:embed="rId13"/>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130335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21" presetClass="emph" presetSubtype="0" fill="hold" grpId="0" nodeType="withEffect">
                                  <p:stCondLst>
                                    <p:cond delay="0"/>
                                  </p:stCondLst>
                                  <p:childTnLst>
                                    <p:animClr clrSpc="hsl" dir="cw">
                                      <p:cBhvr override="childStyle">
                                        <p:cTn id="8" dur="500" fill="hold"/>
                                        <p:tgtEl>
                                          <p:spTgt spid="22"/>
                                        </p:tgtEl>
                                        <p:attrNameLst>
                                          <p:attrName>style.color</p:attrName>
                                        </p:attrNameLst>
                                      </p:cBhvr>
                                      <p:by>
                                        <p:hsl h="7200000" s="0" l="0"/>
                                      </p:by>
                                    </p:animClr>
                                    <p:animClr clrSpc="hsl" dir="cw">
                                      <p:cBhvr>
                                        <p:cTn id="9" dur="500" fill="hold"/>
                                        <p:tgtEl>
                                          <p:spTgt spid="22"/>
                                        </p:tgtEl>
                                        <p:attrNameLst>
                                          <p:attrName>fillcolor</p:attrName>
                                        </p:attrNameLst>
                                      </p:cBhvr>
                                      <p:by>
                                        <p:hsl h="7200000" s="0" l="0"/>
                                      </p:by>
                                    </p:animClr>
                                    <p:animClr clrSpc="hsl" dir="cw">
                                      <p:cBhvr>
                                        <p:cTn id="10" dur="500" fill="hold"/>
                                        <p:tgtEl>
                                          <p:spTgt spid="22"/>
                                        </p:tgtEl>
                                        <p:attrNameLst>
                                          <p:attrName>stroke.color</p:attrName>
                                        </p:attrNameLst>
                                      </p:cBhvr>
                                      <p:by>
                                        <p:hsl h="7200000" s="0" l="0"/>
                                      </p:by>
                                    </p:animClr>
                                    <p:set>
                                      <p:cBhvr>
                                        <p:cTn id="11" dur="500" fill="hold"/>
                                        <p:tgtEl>
                                          <p:spTgt spid="22"/>
                                        </p:tgtEl>
                                        <p:attrNameLst>
                                          <p:attrName>fill.type</p:attrName>
                                        </p:attrNameLst>
                                      </p:cBhvr>
                                      <p:to>
                                        <p:strVal val="solid"/>
                                      </p:to>
                                    </p:set>
                                  </p:childTnLst>
                                </p:cTn>
                              </p:par>
                              <p:par>
                                <p:cTn id="12" presetID="37" presetClass="path" presetSubtype="0" accel="50000" decel="50000" fill="hold" nodeType="withEffect">
                                  <p:stCondLst>
                                    <p:cond delay="0"/>
                                  </p:stCondLst>
                                  <p:childTnLst>
                                    <p:animMotion origin="layout" path="M -4.16667E-6 0.00625 L 0.03191 -0.08542 C 0.03855 -0.10579 0.04857 -0.11667 0.05912 -0.11667 C 0.07097 -0.11667 0.0806 -0.10579 0.08724 -0.08542 L 0.11928 0.00625 " pathEditMode="relative" rAng="0" ptsTypes="AAAAA">
                                      <p:cBhvr>
                                        <p:cTn id="13" dur="2000" fill="hold"/>
                                        <p:tgtEl>
                                          <p:spTgt spid="6"/>
                                        </p:tgtEl>
                                        <p:attrNameLst>
                                          <p:attrName>ppt_x</p:attrName>
                                          <p:attrName>ppt_y</p:attrName>
                                        </p:attrNameLst>
                                      </p:cBhvr>
                                      <p:rCtr x="5964" y="-615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p:cNvGrpSpPr/>
        <p:nvPr/>
      </p:nvGrpSpPr>
      <p:grpSpPr>
        <a:xfrm>
          <a:off x="0" y="0"/>
          <a:ext cx="0" cy="0"/>
          <a:chOff x="0" y="0"/>
          <a:chExt cx="0" cy="0"/>
        </a:xfrm>
      </p:grpSpPr>
      <p:pic>
        <p:nvPicPr>
          <p:cNvPr id="1026" name="Picture 2" descr="Well done Detailed Rounded Lineal color icon">
            <a:extLst>
              <a:ext uri="{FF2B5EF4-FFF2-40B4-BE49-F238E27FC236}">
                <a16:creationId xmlns:a16="http://schemas.microsoft.com/office/drawing/2014/main" id="{D8543B87-B3F7-AE7A-1EA8-784AD0DACA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3021" y="1073075"/>
            <a:ext cx="4378362" cy="43783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368F081-FBA0-3FAD-F11A-5D1FE6DE4D38}"/>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36996466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F8027C23-C63B-5329-A7D6-12634D60A39B}"/>
            </a:ext>
          </a:extLst>
        </p:cNvPr>
        <p:cNvGrpSpPr/>
        <p:nvPr/>
      </p:nvGrpSpPr>
      <p:grpSpPr>
        <a:xfrm>
          <a:off x="0" y="0"/>
          <a:ext cx="0" cy="0"/>
          <a:chOff x="0" y="0"/>
          <a:chExt cx="0" cy="0"/>
        </a:xfrm>
      </p:grpSpPr>
      <p:sp>
        <p:nvSpPr>
          <p:cNvPr id="3" name="ZoneTexte 3">
            <a:extLst>
              <a:ext uri="{FF2B5EF4-FFF2-40B4-BE49-F238E27FC236}">
                <a16:creationId xmlns:a16="http://schemas.microsoft.com/office/drawing/2014/main" id="{D40CEC1E-7522-8477-D6F6-102268F45F3E}"/>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rial"/>
                <a:cs typeface="Arial"/>
              </a:rPr>
              <a:t>Niet </a:t>
            </a:r>
            <a:r>
              <a:rPr lang="fr-BE" sz="4800" b="1" err="1">
                <a:solidFill>
                  <a:schemeClr val="bg1"/>
                </a:solidFill>
                <a:latin typeface="Arial"/>
                <a:cs typeface="Arial"/>
              </a:rPr>
              <a:t>juist</a:t>
            </a:r>
            <a:r>
              <a:rPr lang="fr-BE" sz="4800" b="1">
                <a:solidFill>
                  <a:schemeClr val="bg1"/>
                </a:solidFill>
                <a:latin typeface="Arial"/>
                <a:cs typeface="Arial"/>
              </a:rPr>
              <a:t>… </a:t>
            </a:r>
            <a:r>
              <a:rPr lang="fr-BE" sz="4800" b="1" err="1">
                <a:solidFill>
                  <a:schemeClr val="bg1"/>
                </a:solidFill>
                <a:latin typeface="Arial"/>
                <a:cs typeface="Arial"/>
              </a:rPr>
              <a:t>Probeer</a:t>
            </a:r>
            <a:r>
              <a:rPr lang="fr-BE" sz="4800" b="1">
                <a:solidFill>
                  <a:schemeClr val="bg1"/>
                </a:solidFill>
                <a:latin typeface="Arial"/>
                <a:cs typeface="Arial"/>
              </a:rPr>
              <a:t> </a:t>
            </a:r>
            <a:r>
              <a:rPr lang="fr-BE" sz="4800" b="1" err="1">
                <a:solidFill>
                  <a:schemeClr val="bg1"/>
                </a:solidFill>
                <a:latin typeface="Arial"/>
                <a:cs typeface="Arial"/>
              </a:rPr>
              <a:t>opnieuw</a:t>
            </a:r>
            <a:r>
              <a:rPr lang="fr-BE" sz="4800" b="1">
                <a:solidFill>
                  <a:schemeClr val="bg1"/>
                </a:solidFill>
                <a:latin typeface="Arial"/>
                <a:cs typeface="Arial"/>
              </a:rPr>
              <a:t>!</a:t>
            </a:r>
            <a:endParaRPr lang="en-US">
              <a:solidFill>
                <a:schemeClr val="bg1"/>
              </a:solidFill>
              <a:latin typeface="Arial"/>
            </a:endParaRPr>
          </a:p>
        </p:txBody>
      </p:sp>
      <p:pic>
        <p:nvPicPr>
          <p:cNvPr id="6" name="Graphic 5" descr="Actualiser avec un remplissage uni">
            <a:extLst>
              <a:ext uri="{FF2B5EF4-FFF2-40B4-BE49-F238E27FC236}">
                <a16:creationId xmlns:a16="http://schemas.microsoft.com/office/drawing/2014/main" id="{F89D08D3-10AC-A73A-1A7D-E0BF09DE780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03630" y="1419045"/>
            <a:ext cx="2984739" cy="2955984"/>
          </a:xfrm>
          <a:prstGeom prst="rect">
            <a:avLst/>
          </a:prstGeom>
        </p:spPr>
      </p:pic>
      <p:pic>
        <p:nvPicPr>
          <p:cNvPr id="4" name="Picture 3">
            <a:extLst>
              <a:ext uri="{FF2B5EF4-FFF2-40B4-BE49-F238E27FC236}">
                <a16:creationId xmlns:a16="http://schemas.microsoft.com/office/drawing/2014/main" id="{4E9A7CEC-2233-D5F4-7FCD-E3DC35CD4D0C}"/>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3783850727"/>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Do a Great Holiday Handover - Corporate Vision Magazine">
            <a:hlinkClick r:id="rId3" action="ppaction://hlinksldjump"/>
            <a:extLst>
              <a:ext uri="{FF2B5EF4-FFF2-40B4-BE49-F238E27FC236}">
                <a16:creationId xmlns:a16="http://schemas.microsoft.com/office/drawing/2014/main" id="{92DA62D8-151F-1172-E964-A677CC4A74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7874" y="1667813"/>
            <a:ext cx="3734365" cy="210058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iving birth and parenthood concept. Young happy mother lying in bed ...">
            <a:hlinkClick r:id="rId3" action="ppaction://hlinksldjump"/>
            <a:extLst>
              <a:ext uri="{FF2B5EF4-FFF2-40B4-BE49-F238E27FC236}">
                <a16:creationId xmlns:a16="http://schemas.microsoft.com/office/drawing/2014/main" id="{94BC24A0-8660-6898-D5D1-9B9BB2C2D8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0740" y="4025008"/>
            <a:ext cx="3510642" cy="23404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ête Nationale Belge Mains Avec Des Drapeaux Belges Bannière De La Fête ...">
            <a:hlinkClick r:id="rId3" action="ppaction://hlinksldjump"/>
            <a:extLst>
              <a:ext uri="{FF2B5EF4-FFF2-40B4-BE49-F238E27FC236}">
                <a16:creationId xmlns:a16="http://schemas.microsoft.com/office/drawing/2014/main" id="{38E8ECB6-8388-A68A-9B38-66BF589783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85034" y="4077511"/>
            <a:ext cx="3454350" cy="221934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descr="Dentist Examining A Patient Illustration concept. A flat illustration ...">
            <a:hlinkClick r:id="rId7" action="ppaction://hlinksldjump"/>
            <a:extLst>
              <a:ext uri="{FF2B5EF4-FFF2-40B4-BE49-F238E27FC236}">
                <a16:creationId xmlns:a16="http://schemas.microsoft.com/office/drawing/2014/main" id="{A09980B9-CE5E-EF96-8B61-7F9A8C496241}"/>
              </a:ext>
            </a:extLst>
          </p:cNvPr>
          <p:cNvPicPr>
            <a:picLocks noChangeAspect="1"/>
          </p:cNvPicPr>
          <p:nvPr/>
        </p:nvPicPr>
        <p:blipFill>
          <a:blip r:embed="rId8"/>
          <a:stretch>
            <a:fillRect/>
          </a:stretch>
        </p:blipFill>
        <p:spPr>
          <a:xfrm>
            <a:off x="6673957" y="1614406"/>
            <a:ext cx="3480662" cy="2221425"/>
          </a:xfrm>
          <a:prstGeom prst="rect">
            <a:avLst/>
          </a:prstGeom>
        </p:spPr>
      </p:pic>
      <p:sp>
        <p:nvSpPr>
          <p:cNvPr id="5" name="Rectangle : coins arrondis 2">
            <a:extLst>
              <a:ext uri="{FF2B5EF4-FFF2-40B4-BE49-F238E27FC236}">
                <a16:creationId xmlns:a16="http://schemas.microsoft.com/office/drawing/2014/main" id="{F4C7AB79-CEB1-5599-6F2E-B5BBABF0CA4E}"/>
              </a:ext>
            </a:extLst>
          </p:cNvPr>
          <p:cNvSpPr/>
          <p:nvPr/>
        </p:nvSpPr>
        <p:spPr>
          <a:xfrm>
            <a:off x="1481133" y="260018"/>
            <a:ext cx="9608035" cy="1015272"/>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4000" err="1">
                <a:solidFill>
                  <a:schemeClr val="bg1"/>
                </a:solidFill>
                <a:latin typeface="Aptos Display"/>
              </a:rPr>
              <a:t>Welk</a:t>
            </a:r>
            <a:r>
              <a:rPr lang="fr-BE" sz="4000">
                <a:solidFill>
                  <a:schemeClr val="bg1"/>
                </a:solidFill>
                <a:latin typeface="Aptos Display"/>
              </a:rPr>
              <a:t> type </a:t>
            </a:r>
            <a:r>
              <a:rPr lang="fr-BE" sz="4000" err="1">
                <a:solidFill>
                  <a:schemeClr val="bg1"/>
                </a:solidFill>
                <a:latin typeface="Aptos Display"/>
              </a:rPr>
              <a:t>vakantie</a:t>
            </a:r>
            <a:r>
              <a:rPr lang="fr-BE" sz="4000">
                <a:solidFill>
                  <a:schemeClr val="bg1"/>
                </a:solidFill>
                <a:latin typeface="Aptos Display"/>
              </a:rPr>
              <a:t> </a:t>
            </a:r>
            <a:r>
              <a:rPr lang="fr-BE" sz="4000" b="1" err="1">
                <a:solidFill>
                  <a:schemeClr val="bg1"/>
                </a:solidFill>
                <a:latin typeface="Aptos Display"/>
              </a:rPr>
              <a:t>bestaat</a:t>
            </a:r>
            <a:r>
              <a:rPr lang="fr-BE" sz="4000" b="1">
                <a:solidFill>
                  <a:schemeClr val="bg1"/>
                </a:solidFill>
                <a:latin typeface="Aptos Display"/>
              </a:rPr>
              <a:t> niet</a:t>
            </a:r>
            <a:r>
              <a:rPr lang="fr-BE" sz="4000">
                <a:solidFill>
                  <a:schemeClr val="bg1"/>
                </a:solidFill>
                <a:latin typeface="Aptos Display"/>
              </a:rPr>
              <a:t> in </a:t>
            </a:r>
            <a:r>
              <a:rPr lang="fr-BE" sz="4000" err="1">
                <a:solidFill>
                  <a:schemeClr val="bg1"/>
                </a:solidFill>
                <a:latin typeface="Aptos Display"/>
              </a:rPr>
              <a:t>België</a:t>
            </a:r>
            <a:r>
              <a:rPr lang="fr-BE" sz="4000">
                <a:solidFill>
                  <a:schemeClr val="bg1"/>
                </a:solidFill>
                <a:latin typeface="Aptos Display"/>
              </a:rPr>
              <a:t>?</a:t>
            </a:r>
            <a:endParaRPr lang="en-US" sz="4000">
              <a:solidFill>
                <a:schemeClr val="bg1"/>
              </a:solidFill>
            </a:endParaRPr>
          </a:p>
        </p:txBody>
      </p:sp>
      <p:pic>
        <p:nvPicPr>
          <p:cNvPr id="13" name="Graphic 12" descr="Curseur avec un remplissage uni">
            <a:extLst>
              <a:ext uri="{FF2B5EF4-FFF2-40B4-BE49-F238E27FC236}">
                <a16:creationId xmlns:a16="http://schemas.microsoft.com/office/drawing/2014/main" id="{1DE8D9D2-3200-EC13-09C4-F29A34FC9A6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255499" y="5932293"/>
            <a:ext cx="497840" cy="528320"/>
          </a:xfrm>
          <a:prstGeom prst="rect">
            <a:avLst/>
          </a:prstGeom>
        </p:spPr>
      </p:pic>
      <p:pic>
        <p:nvPicPr>
          <p:cNvPr id="14" name="Graphic 13" descr="Curseur avec un remplissage uni">
            <a:extLst>
              <a:ext uri="{FF2B5EF4-FFF2-40B4-BE49-F238E27FC236}">
                <a16:creationId xmlns:a16="http://schemas.microsoft.com/office/drawing/2014/main" id="{BFFB521A-5FE9-F381-39DA-16A4F388D78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259814" y="3430029"/>
            <a:ext cx="497840" cy="528320"/>
          </a:xfrm>
          <a:prstGeom prst="rect">
            <a:avLst/>
          </a:prstGeom>
        </p:spPr>
      </p:pic>
      <p:pic>
        <p:nvPicPr>
          <p:cNvPr id="15" name="Graphic 14" descr="Curseur avec un remplissage uni">
            <a:extLst>
              <a:ext uri="{FF2B5EF4-FFF2-40B4-BE49-F238E27FC236}">
                <a16:creationId xmlns:a16="http://schemas.microsoft.com/office/drawing/2014/main" id="{D1BE8D3F-0212-3301-3E41-6217A85ED6E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633367" y="5932292"/>
            <a:ext cx="497840" cy="528320"/>
          </a:xfrm>
          <a:prstGeom prst="rect">
            <a:avLst/>
          </a:prstGeom>
        </p:spPr>
      </p:pic>
      <p:pic>
        <p:nvPicPr>
          <p:cNvPr id="16" name="Graphic 15" descr="Curseur avec un remplissage uni">
            <a:extLst>
              <a:ext uri="{FF2B5EF4-FFF2-40B4-BE49-F238E27FC236}">
                <a16:creationId xmlns:a16="http://schemas.microsoft.com/office/drawing/2014/main" id="{BF25AFB1-B401-0628-B1F9-019447EBC23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783762" y="3425714"/>
            <a:ext cx="497840" cy="528320"/>
          </a:xfrm>
          <a:prstGeom prst="rect">
            <a:avLst/>
          </a:prstGeom>
        </p:spPr>
      </p:pic>
      <p:pic>
        <p:nvPicPr>
          <p:cNvPr id="4" name="Picture 3">
            <a:extLst>
              <a:ext uri="{FF2B5EF4-FFF2-40B4-BE49-F238E27FC236}">
                <a16:creationId xmlns:a16="http://schemas.microsoft.com/office/drawing/2014/main" id="{8BB83C2C-B5CC-EB14-FA4F-B979B1141013}"/>
              </a:ext>
            </a:extLst>
          </p:cNvPr>
          <p:cNvPicPr>
            <a:picLocks noChangeAspect="1"/>
          </p:cNvPicPr>
          <p:nvPr/>
        </p:nvPicPr>
        <p:blipFill>
          <a:blip r:embed="rId10"/>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12494237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820C66B4-B96C-E32F-5F9E-EBB3AC51DF20}"/>
            </a:ext>
          </a:extLst>
        </p:cNvPr>
        <p:cNvGrpSpPr/>
        <p:nvPr/>
      </p:nvGrpSpPr>
      <p:grpSpPr>
        <a:xfrm>
          <a:off x="0" y="0"/>
          <a:ext cx="0" cy="0"/>
          <a:chOff x="0" y="0"/>
          <a:chExt cx="0" cy="0"/>
        </a:xfrm>
      </p:grpSpPr>
      <p:pic>
        <p:nvPicPr>
          <p:cNvPr id="2" name="Picture 2" descr="Well done Detailed Rounded Lineal color icon">
            <a:extLst>
              <a:ext uri="{FF2B5EF4-FFF2-40B4-BE49-F238E27FC236}">
                <a16:creationId xmlns:a16="http://schemas.microsoft.com/office/drawing/2014/main" id="{D43489EF-C1B3-B24C-DC82-9482093CEB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3661" y="829235"/>
            <a:ext cx="4378362" cy="43783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A842991-E7E9-59DE-DDE6-76D06D6B7AF8}"/>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40062842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354690-ABF7-51EB-F25B-2ECA82B133AC}"/>
              </a:ext>
            </a:extLst>
          </p:cNvPr>
          <p:cNvSpPr>
            <a:spLocks noGrp="1"/>
          </p:cNvSpPr>
          <p:nvPr>
            <p:ph type="title"/>
          </p:nvPr>
        </p:nvSpPr>
        <p:spPr>
          <a:xfrm>
            <a:off x="6494144" y="1718192"/>
            <a:ext cx="5310188" cy="3432970"/>
          </a:xfrm>
        </p:spPr>
        <p:txBody>
          <a:bodyPr/>
          <a:lstStyle/>
          <a:p>
            <a:pPr algn="ctr"/>
            <a:r>
              <a:rPr lang="fr-BE" err="1">
                <a:solidFill>
                  <a:schemeClr val="bg1"/>
                </a:solidFill>
              </a:rPr>
              <a:t>Wanneer</a:t>
            </a:r>
            <a:r>
              <a:rPr lang="fr-BE">
                <a:solidFill>
                  <a:schemeClr val="bg1"/>
                </a:solidFill>
              </a:rPr>
              <a:t> </a:t>
            </a:r>
            <a:r>
              <a:rPr lang="fr-BE" err="1">
                <a:solidFill>
                  <a:schemeClr val="bg1"/>
                </a:solidFill>
              </a:rPr>
              <a:t>ontvangt</a:t>
            </a:r>
            <a:r>
              <a:rPr lang="fr-BE">
                <a:solidFill>
                  <a:schemeClr val="bg1"/>
                </a:solidFill>
              </a:rPr>
              <a:t> Malika </a:t>
            </a:r>
            <a:r>
              <a:rPr lang="fr-BE" err="1">
                <a:solidFill>
                  <a:schemeClr val="bg1"/>
                </a:solidFill>
              </a:rPr>
              <a:t>haar</a:t>
            </a:r>
            <a:r>
              <a:rPr lang="fr-BE">
                <a:solidFill>
                  <a:schemeClr val="bg1"/>
                </a:solidFill>
              </a:rPr>
              <a:t> </a:t>
            </a:r>
            <a:r>
              <a:rPr lang="fr-BE" b="1" err="1">
                <a:solidFill>
                  <a:schemeClr val="bg1"/>
                </a:solidFill>
              </a:rPr>
              <a:t>eerste</a:t>
            </a:r>
            <a:r>
              <a:rPr lang="fr-BE" b="1">
                <a:solidFill>
                  <a:schemeClr val="bg1"/>
                </a:solidFill>
              </a:rPr>
              <a:t> </a:t>
            </a:r>
            <a:r>
              <a:rPr lang="fr-BE" b="1" err="1">
                <a:solidFill>
                  <a:schemeClr val="bg1"/>
                </a:solidFill>
              </a:rPr>
              <a:t>loon</a:t>
            </a:r>
            <a:r>
              <a:rPr lang="fr-BE" b="1">
                <a:solidFill>
                  <a:schemeClr val="bg1"/>
                </a:solidFill>
              </a:rPr>
              <a:t>?</a:t>
            </a:r>
            <a:endParaRPr lang="en-US" b="1">
              <a:solidFill>
                <a:schemeClr val="bg1"/>
              </a:solidFill>
            </a:endParaRPr>
          </a:p>
        </p:txBody>
      </p:sp>
      <p:pic>
        <p:nvPicPr>
          <p:cNvPr id="4098" name="Picture 2" descr="Salary Clipart">
            <a:extLst>
              <a:ext uri="{FF2B5EF4-FFF2-40B4-BE49-F238E27FC236}">
                <a16:creationId xmlns:a16="http://schemas.microsoft.com/office/drawing/2014/main" id="{2AF15AB0-08AD-4217-201B-8D4B58472F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197" y="715064"/>
            <a:ext cx="5434012" cy="54340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75152C4-225F-B47C-6024-6990238A8807}"/>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5823425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41" name="Tekstvak 40">
            <a:extLst>
              <a:ext uri="{FF2B5EF4-FFF2-40B4-BE49-F238E27FC236}">
                <a16:creationId xmlns:a16="http://schemas.microsoft.com/office/drawing/2014/main" id="{A4C6EDB9-657B-CD60-0D23-E8F103ADC0BA}"/>
              </a:ext>
            </a:extLst>
          </p:cNvPr>
          <p:cNvSpPr txBox="1"/>
          <p:nvPr/>
        </p:nvSpPr>
        <p:spPr>
          <a:xfrm>
            <a:off x="6359204" y="676154"/>
            <a:ext cx="2952932" cy="400110"/>
          </a:xfrm>
          <a:prstGeom prst="rect">
            <a:avLst/>
          </a:prstGeom>
          <a:solidFill>
            <a:schemeClr val="accent4">
              <a:lumMod val="20000"/>
              <a:lumOff val="80000"/>
            </a:schemeClr>
          </a:solidFill>
        </p:spPr>
        <p:txBody>
          <a:bodyPr wrap="square" lIns="91440" tIns="45720" rIns="91440" bIns="45720" rtlCol="0" anchor="t">
            <a:spAutoFit/>
          </a:bodyPr>
          <a:lstStyle>
            <a:defPPr>
              <a:defRPr lang="nl-NL"/>
            </a:defPPr>
            <a:lvl1pPr algn="ctr">
              <a:defRPr sz="2000" b="1">
                <a:solidFill>
                  <a:schemeClr val="bg1"/>
                </a:solidFill>
                <a:latin typeface="Daytona" panose="020B0604030500040204" pitchFamily="34" charset="0"/>
                <a:ea typeface="Calibri" panose="020F0502020204030204" pitchFamily="34" charset="0"/>
                <a:cs typeface="Calibri" panose="020F0502020204030204" pitchFamily="34" charset="0"/>
              </a:defRPr>
            </a:lvl1pPr>
          </a:lstStyle>
          <a:p>
            <a:r>
              <a:rPr lang="nl-BE">
                <a:solidFill>
                  <a:srgbClr val="544F98"/>
                </a:solidFill>
                <a:latin typeface="Aptos Display"/>
                <a:ea typeface="Calibri"/>
                <a:cs typeface="Calibri"/>
              </a:rPr>
              <a:t>Sociale bijdragen</a:t>
            </a:r>
          </a:p>
        </p:txBody>
      </p:sp>
      <p:sp>
        <p:nvSpPr>
          <p:cNvPr id="34" name="Ovaal 33">
            <a:extLst>
              <a:ext uri="{FF2B5EF4-FFF2-40B4-BE49-F238E27FC236}">
                <a16:creationId xmlns:a16="http://schemas.microsoft.com/office/drawing/2014/main" id="{717BDE49-7B3D-5535-D0F2-618DAE2426A8}"/>
              </a:ext>
            </a:extLst>
          </p:cNvPr>
          <p:cNvSpPr/>
          <p:nvPr/>
        </p:nvSpPr>
        <p:spPr>
          <a:xfrm>
            <a:off x="5380742" y="338492"/>
            <a:ext cx="1131828" cy="1110144"/>
          </a:xfrm>
          <a:prstGeom prst="ellipse">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5" name="Ovaal 34">
            <a:extLst>
              <a:ext uri="{FF2B5EF4-FFF2-40B4-BE49-F238E27FC236}">
                <a16:creationId xmlns:a16="http://schemas.microsoft.com/office/drawing/2014/main" id="{5AAA1B81-3E74-77B9-9594-9DD185E62FC7}"/>
              </a:ext>
            </a:extLst>
          </p:cNvPr>
          <p:cNvSpPr/>
          <p:nvPr/>
        </p:nvSpPr>
        <p:spPr>
          <a:xfrm>
            <a:off x="5383235" y="4622068"/>
            <a:ext cx="1126845" cy="1133838"/>
          </a:xfrm>
          <a:prstGeom prst="ellipse">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0" name="Tekstvak 39">
            <a:extLst>
              <a:ext uri="{FF2B5EF4-FFF2-40B4-BE49-F238E27FC236}">
                <a16:creationId xmlns:a16="http://schemas.microsoft.com/office/drawing/2014/main" id="{BD9E1C5F-604E-BB15-B9A5-9477C258E16C}"/>
              </a:ext>
            </a:extLst>
          </p:cNvPr>
          <p:cNvSpPr txBox="1"/>
          <p:nvPr/>
        </p:nvSpPr>
        <p:spPr>
          <a:xfrm>
            <a:off x="7213379" y="5781260"/>
            <a:ext cx="2094140" cy="400110"/>
          </a:xfrm>
          <a:prstGeom prst="rect">
            <a:avLst/>
          </a:prstGeom>
          <a:solidFill>
            <a:schemeClr val="accent4">
              <a:lumMod val="20000"/>
              <a:lumOff val="80000"/>
            </a:schemeClr>
          </a:solidFill>
        </p:spPr>
        <p:txBody>
          <a:bodyPr wrap="square" lIns="91440" tIns="45720" rIns="91440" bIns="45720" rtlCol="0" anchor="t">
            <a:spAutoFit/>
          </a:bodyPr>
          <a:lstStyle/>
          <a:p>
            <a:pPr algn="ctr"/>
            <a:r>
              <a:rPr lang="nl-BE" sz="2000" b="1">
                <a:solidFill>
                  <a:srgbClr val="544F98"/>
                </a:solidFill>
                <a:latin typeface="Aptos Display"/>
                <a:ea typeface="Calibri"/>
                <a:cs typeface="Calibri"/>
              </a:rPr>
              <a:t>Belasting</a:t>
            </a:r>
            <a:endParaRPr lang="nl-BE" sz="2800" b="1">
              <a:solidFill>
                <a:srgbClr val="544F98"/>
              </a:solidFill>
              <a:latin typeface="Aptos Display"/>
              <a:ea typeface="Calibri"/>
              <a:cs typeface="Calibri"/>
            </a:endParaRPr>
          </a:p>
        </p:txBody>
      </p:sp>
      <p:cxnSp>
        <p:nvCxnSpPr>
          <p:cNvPr id="16" name="Rechte verbindingslijn met pijl 15">
            <a:extLst>
              <a:ext uri="{FF2B5EF4-FFF2-40B4-BE49-F238E27FC236}">
                <a16:creationId xmlns:a16="http://schemas.microsoft.com/office/drawing/2014/main" id="{BDA118F5-6743-513A-127E-FA0D1C833CBF}"/>
              </a:ext>
            </a:extLst>
          </p:cNvPr>
          <p:cNvCxnSpPr>
            <a:cxnSpLocks/>
          </p:cNvCxnSpPr>
          <p:nvPr/>
        </p:nvCxnSpPr>
        <p:spPr>
          <a:xfrm>
            <a:off x="5185375" y="3742057"/>
            <a:ext cx="582937" cy="970973"/>
          </a:xfrm>
          <a:prstGeom prst="straightConnector1">
            <a:avLst/>
          </a:prstGeom>
          <a:ln w="76200">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8" name="Rechte verbindingslijn met pijl 17">
            <a:extLst>
              <a:ext uri="{FF2B5EF4-FFF2-40B4-BE49-F238E27FC236}">
                <a16:creationId xmlns:a16="http://schemas.microsoft.com/office/drawing/2014/main" id="{9C5E2F28-42EB-EEF2-85A2-03E22351AC13}"/>
              </a:ext>
            </a:extLst>
          </p:cNvPr>
          <p:cNvCxnSpPr>
            <a:cxnSpLocks/>
          </p:cNvCxnSpPr>
          <p:nvPr/>
        </p:nvCxnSpPr>
        <p:spPr>
          <a:xfrm flipV="1">
            <a:off x="5185375" y="1448637"/>
            <a:ext cx="649731" cy="1191063"/>
          </a:xfrm>
          <a:prstGeom prst="straightConnector1">
            <a:avLst/>
          </a:prstGeom>
          <a:ln w="76200">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Rechte verbindingslijn met pijl 6">
            <a:extLst>
              <a:ext uri="{FF2B5EF4-FFF2-40B4-BE49-F238E27FC236}">
                <a16:creationId xmlns:a16="http://schemas.microsoft.com/office/drawing/2014/main" id="{AB9E3591-012B-8F0C-E707-87E3D96ADA12}"/>
              </a:ext>
            </a:extLst>
          </p:cNvPr>
          <p:cNvCxnSpPr>
            <a:cxnSpLocks/>
          </p:cNvCxnSpPr>
          <p:nvPr/>
        </p:nvCxnSpPr>
        <p:spPr>
          <a:xfrm>
            <a:off x="4876300" y="3258808"/>
            <a:ext cx="2344942" cy="0"/>
          </a:xfrm>
          <a:prstGeom prst="straightConnector1">
            <a:avLst/>
          </a:prstGeom>
          <a:ln w="76200">
            <a:solidFill>
              <a:schemeClr val="bg1"/>
            </a:solidFill>
            <a:tailEnd type="triangle"/>
          </a:ln>
          <a:effectLst/>
        </p:spPr>
        <p:style>
          <a:lnRef idx="2">
            <a:schemeClr val="accent1"/>
          </a:lnRef>
          <a:fillRef idx="0">
            <a:schemeClr val="accent1"/>
          </a:fillRef>
          <a:effectRef idx="1">
            <a:schemeClr val="accent1"/>
          </a:effectRef>
          <a:fontRef idx="minor">
            <a:schemeClr val="tx1"/>
          </a:fontRef>
        </p:style>
      </p:cxnSp>
      <p:sp>
        <p:nvSpPr>
          <p:cNvPr id="2" name="Ovaal 1">
            <a:extLst>
              <a:ext uri="{FF2B5EF4-FFF2-40B4-BE49-F238E27FC236}">
                <a16:creationId xmlns:a16="http://schemas.microsoft.com/office/drawing/2014/main" id="{694183FF-3858-B7A8-9E5E-22758F75C0BC}"/>
              </a:ext>
            </a:extLst>
          </p:cNvPr>
          <p:cNvSpPr/>
          <p:nvPr/>
        </p:nvSpPr>
        <p:spPr>
          <a:xfrm>
            <a:off x="1890736" y="1516269"/>
            <a:ext cx="3435113" cy="33875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3" name="Afbeelding 2" descr="Afbeelding met tekst, Briefgeld, Contant, geld&#10;&#10;Automatisch gegenereerde beschrijving">
            <a:extLst>
              <a:ext uri="{FF2B5EF4-FFF2-40B4-BE49-F238E27FC236}">
                <a16:creationId xmlns:a16="http://schemas.microsoft.com/office/drawing/2014/main" id="{491A4389-0086-525F-5DEF-B8387F83E864}"/>
              </a:ext>
            </a:extLst>
          </p:cNvPr>
          <p:cNvPicPr>
            <a:picLocks noChangeAspect="1"/>
          </p:cNvPicPr>
          <p:nvPr/>
        </p:nvPicPr>
        <p:blipFill>
          <a:blip r:embed="rId3">
            <a:alphaModFix amt="35000"/>
          </a:blip>
          <a:stretch>
            <a:fillRect/>
          </a:stretch>
        </p:blipFill>
        <p:spPr>
          <a:xfrm>
            <a:off x="1682195" y="1439059"/>
            <a:ext cx="3785933" cy="3625710"/>
          </a:xfrm>
          <a:prstGeom prst="rect">
            <a:avLst/>
          </a:prstGeom>
        </p:spPr>
      </p:pic>
      <p:sp>
        <p:nvSpPr>
          <p:cNvPr id="4" name="Tekstvak 3">
            <a:extLst>
              <a:ext uri="{FF2B5EF4-FFF2-40B4-BE49-F238E27FC236}">
                <a16:creationId xmlns:a16="http://schemas.microsoft.com/office/drawing/2014/main" id="{4E773DDE-83B3-2CE8-8AFF-3F06520086EF}"/>
              </a:ext>
            </a:extLst>
          </p:cNvPr>
          <p:cNvSpPr txBox="1"/>
          <p:nvPr/>
        </p:nvSpPr>
        <p:spPr>
          <a:xfrm>
            <a:off x="2623026" y="4784220"/>
            <a:ext cx="1984667" cy="400110"/>
          </a:xfrm>
          <a:prstGeom prst="rect">
            <a:avLst/>
          </a:prstGeom>
          <a:solidFill>
            <a:schemeClr val="bg1"/>
          </a:solidFill>
        </p:spPr>
        <p:txBody>
          <a:bodyPr wrap="square" lIns="91440" tIns="45720" rIns="91440" bIns="45720" rtlCol="0" anchor="t">
            <a:spAutoFit/>
          </a:bodyPr>
          <a:lstStyle/>
          <a:p>
            <a:pPr algn="ctr"/>
            <a:r>
              <a:rPr lang="nl-BE" sz="2000" b="1">
                <a:solidFill>
                  <a:srgbClr val="544F98"/>
                </a:solidFill>
                <a:latin typeface="Aptos Display"/>
                <a:ea typeface="Calibri"/>
                <a:cs typeface="Calibri"/>
              </a:rPr>
              <a:t>Bruto loon</a:t>
            </a:r>
          </a:p>
        </p:txBody>
      </p:sp>
      <p:pic>
        <p:nvPicPr>
          <p:cNvPr id="1026" name="Picture 2">
            <a:extLst>
              <a:ext uri="{FF2B5EF4-FFF2-40B4-BE49-F238E27FC236}">
                <a16:creationId xmlns:a16="http://schemas.microsoft.com/office/drawing/2014/main" id="{F920F705-1689-550E-38EF-69A2E3D6B116}"/>
              </a:ext>
            </a:extLst>
          </p:cNvPr>
          <p:cNvPicPr>
            <a:picLocks noChangeAspect="1" noChangeArrowheads="1"/>
          </p:cNvPicPr>
          <p:nvPr/>
        </p:nvPicPr>
        <p:blipFill rotWithShape="1">
          <a:blip r:embed="rId4">
            <a:alphaModFix amt="60000"/>
            <a:extLst>
              <a:ext uri="{BEBA8EAE-BF5A-486C-A8C5-ECC9F3942E4B}">
                <a14:imgProps xmlns:a14="http://schemas.microsoft.com/office/drawing/2010/main">
                  <a14:imgLayer r:embed="rId5">
                    <a14:imgEffect>
                      <a14:backgroundRemoval t="5745" b="97660" l="10000" r="90000">
                        <a14:foregroundMark x1="39167" y1="9362" x2="41574" y2="10000"/>
                        <a14:foregroundMark x1="51019" y1="9149" x2="52593" y2="10000"/>
                        <a14:foregroundMark x1="58426" y1="7021" x2="59722" y2="7660"/>
                        <a14:foregroundMark x1="76667" y1="37660" x2="69630" y2="97872"/>
                        <a14:foregroundMark x1="69630" y1="97872" x2="69537" y2="97872"/>
                        <a14:foregroundMark x1="68981" y1="86383" x2="34167" y2="87234"/>
                        <a14:foregroundMark x1="65278" y1="48723" x2="65278" y2="59149"/>
                        <a14:foregroundMark x1="50926" y1="5745" x2="51759" y2="6170"/>
                      </a14:backgroundRemoval>
                    </a14:imgEffect>
                  </a14:imgLayer>
                </a14:imgProps>
              </a:ext>
              <a:ext uri="{28A0092B-C50C-407E-A947-70E740481C1C}">
                <a14:useLocalDpi xmlns:a14="http://schemas.microsoft.com/office/drawing/2010/main" val="0"/>
              </a:ext>
            </a:extLst>
          </a:blip>
          <a:srcRect l="17233" r="15066"/>
          <a:stretch/>
        </p:blipFill>
        <p:spPr bwMode="auto">
          <a:xfrm>
            <a:off x="5324281" y="476647"/>
            <a:ext cx="1250196" cy="813215"/>
          </a:xfrm>
          <a:prstGeom prst="ellipse">
            <a:avLst/>
          </a:prstGeom>
          <a:noFill/>
          <a:extLst>
            <a:ext uri="{909E8E84-426E-40DD-AFC4-6F175D3DCCD1}">
              <a14:hiddenFill xmlns:a14="http://schemas.microsoft.com/office/drawing/2010/main">
                <a:solidFill>
                  <a:srgbClr val="FFFFFF"/>
                </a:solidFill>
              </a14:hiddenFill>
            </a:ext>
          </a:extLst>
        </p:spPr>
      </p:pic>
      <p:pic>
        <p:nvPicPr>
          <p:cNvPr id="15" name="Afbeelding 14" descr="Afbeelding met persoon, tekst, hand, rekenmachine&#10;&#10;Automatisch gegenereerde beschrijving">
            <a:extLst>
              <a:ext uri="{FF2B5EF4-FFF2-40B4-BE49-F238E27FC236}">
                <a16:creationId xmlns:a16="http://schemas.microsoft.com/office/drawing/2014/main" id="{62536E59-D7AA-CED2-98BC-B5EA520F9E14}"/>
              </a:ext>
            </a:extLst>
          </p:cNvPr>
          <p:cNvPicPr>
            <a:picLocks noChangeAspect="1"/>
          </p:cNvPicPr>
          <p:nvPr/>
        </p:nvPicPr>
        <p:blipFill>
          <a:blip r:embed="rId6">
            <a:alphaModFix amt="60000"/>
          </a:blip>
          <a:stretch>
            <a:fillRect/>
          </a:stretch>
        </p:blipFill>
        <p:spPr>
          <a:xfrm>
            <a:off x="5411613" y="4622068"/>
            <a:ext cx="1857492" cy="1857492"/>
          </a:xfrm>
          <a:prstGeom prst="rect">
            <a:avLst/>
          </a:prstGeom>
        </p:spPr>
      </p:pic>
      <p:pic>
        <p:nvPicPr>
          <p:cNvPr id="27" name="Graphic 26" descr="Badge: niet meer volgen met effen opvulling">
            <a:extLst>
              <a:ext uri="{FF2B5EF4-FFF2-40B4-BE49-F238E27FC236}">
                <a16:creationId xmlns:a16="http://schemas.microsoft.com/office/drawing/2014/main" id="{5B51442E-F0E1-87FC-3268-BA2CEE3F963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74748" y="467453"/>
            <a:ext cx="810627" cy="810627"/>
          </a:xfrm>
          <a:prstGeom prst="rect">
            <a:avLst/>
          </a:prstGeom>
        </p:spPr>
      </p:pic>
      <p:pic>
        <p:nvPicPr>
          <p:cNvPr id="28" name="Graphic 27" descr="Badge: niet meer volgen met effen opvulling">
            <a:extLst>
              <a:ext uri="{FF2B5EF4-FFF2-40B4-BE49-F238E27FC236}">
                <a16:creationId xmlns:a16="http://schemas.microsoft.com/office/drawing/2014/main" id="{461AAFA4-F0CB-8DD3-92CF-4EB07FD39F4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74748" y="5387037"/>
            <a:ext cx="810627" cy="810627"/>
          </a:xfrm>
          <a:prstGeom prst="rect">
            <a:avLst/>
          </a:prstGeom>
        </p:spPr>
      </p:pic>
      <p:pic>
        <p:nvPicPr>
          <p:cNvPr id="9" name="Picture 2" descr="Wallet PNG">
            <a:extLst>
              <a:ext uri="{FF2B5EF4-FFF2-40B4-BE49-F238E27FC236}">
                <a16:creationId xmlns:a16="http://schemas.microsoft.com/office/drawing/2014/main" id="{7127414C-6F59-49B6-D1A7-FB564C5769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90822" y="1516269"/>
            <a:ext cx="3077845" cy="33149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681E9B0-3C65-61C6-6F7D-3262CB50057D}"/>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9582729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2D89ACA-38A4-9DB2-C7EF-47D56FAE58D2}"/>
              </a:ext>
            </a:extLst>
          </p:cNvPr>
          <p:cNvPicPr>
            <a:picLocks noChangeAspect="1"/>
          </p:cNvPicPr>
          <p:nvPr/>
        </p:nvPicPr>
        <p:blipFill>
          <a:blip r:embed="rId3"/>
          <a:stretch>
            <a:fillRect/>
          </a:stretch>
        </p:blipFill>
        <p:spPr>
          <a:xfrm>
            <a:off x="4510290" y="4296283"/>
            <a:ext cx="3562847" cy="2048161"/>
          </a:xfrm>
          <a:prstGeom prst="rect">
            <a:avLst/>
          </a:prstGeom>
        </p:spPr>
      </p:pic>
      <p:pic>
        <p:nvPicPr>
          <p:cNvPr id="7" name="Image 6">
            <a:extLst>
              <a:ext uri="{FF2B5EF4-FFF2-40B4-BE49-F238E27FC236}">
                <a16:creationId xmlns:a16="http://schemas.microsoft.com/office/drawing/2014/main" id="{C620B30D-09BE-095A-A929-FA7B21CA9272}"/>
              </a:ext>
            </a:extLst>
          </p:cNvPr>
          <p:cNvPicPr>
            <a:picLocks noChangeAspect="1"/>
          </p:cNvPicPr>
          <p:nvPr/>
        </p:nvPicPr>
        <p:blipFill>
          <a:blip r:embed="rId4"/>
          <a:stretch>
            <a:fillRect/>
          </a:stretch>
        </p:blipFill>
        <p:spPr>
          <a:xfrm>
            <a:off x="5696317" y="2666251"/>
            <a:ext cx="1190791" cy="1400370"/>
          </a:xfrm>
          <a:prstGeom prst="rect">
            <a:avLst/>
          </a:prstGeom>
        </p:spPr>
      </p:pic>
      <p:pic>
        <p:nvPicPr>
          <p:cNvPr id="9" name="Image 8">
            <a:extLst>
              <a:ext uri="{FF2B5EF4-FFF2-40B4-BE49-F238E27FC236}">
                <a16:creationId xmlns:a16="http://schemas.microsoft.com/office/drawing/2014/main" id="{CB319CA5-5D53-DF7C-CEA5-7715F637FCBB}"/>
              </a:ext>
            </a:extLst>
          </p:cNvPr>
          <p:cNvPicPr>
            <a:picLocks noChangeAspect="1"/>
          </p:cNvPicPr>
          <p:nvPr/>
        </p:nvPicPr>
        <p:blipFill>
          <a:blip r:embed="rId5"/>
          <a:stretch>
            <a:fillRect/>
          </a:stretch>
        </p:blipFill>
        <p:spPr>
          <a:xfrm>
            <a:off x="2550192" y="3252699"/>
            <a:ext cx="1600423" cy="1267002"/>
          </a:xfrm>
          <a:prstGeom prst="rect">
            <a:avLst/>
          </a:prstGeom>
        </p:spPr>
      </p:pic>
      <p:pic>
        <p:nvPicPr>
          <p:cNvPr id="11" name="Image 10">
            <a:extLst>
              <a:ext uri="{FF2B5EF4-FFF2-40B4-BE49-F238E27FC236}">
                <a16:creationId xmlns:a16="http://schemas.microsoft.com/office/drawing/2014/main" id="{BD865560-4ECB-1982-07D2-5C00C5C80533}"/>
              </a:ext>
            </a:extLst>
          </p:cNvPr>
          <p:cNvPicPr>
            <a:picLocks noChangeAspect="1"/>
          </p:cNvPicPr>
          <p:nvPr/>
        </p:nvPicPr>
        <p:blipFill>
          <a:blip r:embed="rId6"/>
          <a:stretch>
            <a:fillRect/>
          </a:stretch>
        </p:blipFill>
        <p:spPr>
          <a:xfrm>
            <a:off x="2740718" y="1218249"/>
            <a:ext cx="1409897" cy="1448002"/>
          </a:xfrm>
          <a:prstGeom prst="rect">
            <a:avLst/>
          </a:prstGeom>
        </p:spPr>
      </p:pic>
      <p:pic>
        <p:nvPicPr>
          <p:cNvPr id="13" name="Image 12">
            <a:extLst>
              <a:ext uri="{FF2B5EF4-FFF2-40B4-BE49-F238E27FC236}">
                <a16:creationId xmlns:a16="http://schemas.microsoft.com/office/drawing/2014/main" id="{BFE3EAA4-8D79-036E-8030-CB4352EE928D}"/>
              </a:ext>
            </a:extLst>
          </p:cNvPr>
          <p:cNvPicPr>
            <a:picLocks noChangeAspect="1"/>
          </p:cNvPicPr>
          <p:nvPr/>
        </p:nvPicPr>
        <p:blipFill>
          <a:blip r:embed="rId7"/>
          <a:stretch>
            <a:fillRect/>
          </a:stretch>
        </p:blipFill>
        <p:spPr>
          <a:xfrm>
            <a:off x="4617461" y="756754"/>
            <a:ext cx="1409897" cy="1247949"/>
          </a:xfrm>
          <a:prstGeom prst="rect">
            <a:avLst/>
          </a:prstGeom>
        </p:spPr>
      </p:pic>
      <p:pic>
        <p:nvPicPr>
          <p:cNvPr id="15" name="Image 14">
            <a:extLst>
              <a:ext uri="{FF2B5EF4-FFF2-40B4-BE49-F238E27FC236}">
                <a16:creationId xmlns:a16="http://schemas.microsoft.com/office/drawing/2014/main" id="{2464A71D-5EDC-8F9D-8F75-537577CAB33B}"/>
              </a:ext>
            </a:extLst>
          </p:cNvPr>
          <p:cNvPicPr>
            <a:picLocks noChangeAspect="1"/>
          </p:cNvPicPr>
          <p:nvPr/>
        </p:nvPicPr>
        <p:blipFill>
          <a:blip r:embed="rId8"/>
          <a:stretch>
            <a:fillRect/>
          </a:stretch>
        </p:blipFill>
        <p:spPr>
          <a:xfrm>
            <a:off x="6763713" y="699596"/>
            <a:ext cx="1228896" cy="1305107"/>
          </a:xfrm>
          <a:prstGeom prst="rect">
            <a:avLst/>
          </a:prstGeom>
        </p:spPr>
      </p:pic>
      <p:pic>
        <p:nvPicPr>
          <p:cNvPr id="17" name="Image 16">
            <a:extLst>
              <a:ext uri="{FF2B5EF4-FFF2-40B4-BE49-F238E27FC236}">
                <a16:creationId xmlns:a16="http://schemas.microsoft.com/office/drawing/2014/main" id="{235C4BC5-595B-B2F8-A053-72F1BDA3D796}"/>
              </a:ext>
            </a:extLst>
          </p:cNvPr>
          <p:cNvPicPr>
            <a:picLocks noChangeAspect="1"/>
          </p:cNvPicPr>
          <p:nvPr/>
        </p:nvPicPr>
        <p:blipFill>
          <a:blip r:embed="rId9"/>
          <a:stretch>
            <a:fillRect/>
          </a:stretch>
        </p:blipFill>
        <p:spPr>
          <a:xfrm>
            <a:off x="8432810" y="1546911"/>
            <a:ext cx="1228896" cy="1247949"/>
          </a:xfrm>
          <a:prstGeom prst="rect">
            <a:avLst/>
          </a:prstGeom>
        </p:spPr>
      </p:pic>
      <p:pic>
        <p:nvPicPr>
          <p:cNvPr id="19" name="Image 18">
            <a:extLst>
              <a:ext uri="{FF2B5EF4-FFF2-40B4-BE49-F238E27FC236}">
                <a16:creationId xmlns:a16="http://schemas.microsoft.com/office/drawing/2014/main" id="{E99AA7B0-3943-664C-03F6-4AD2A54C07BC}"/>
              </a:ext>
            </a:extLst>
          </p:cNvPr>
          <p:cNvPicPr>
            <a:picLocks noChangeAspect="1"/>
          </p:cNvPicPr>
          <p:nvPr/>
        </p:nvPicPr>
        <p:blipFill>
          <a:blip r:embed="rId10"/>
          <a:stretch>
            <a:fillRect/>
          </a:stretch>
        </p:blipFill>
        <p:spPr>
          <a:xfrm>
            <a:off x="8575704" y="3195541"/>
            <a:ext cx="1086002" cy="1381318"/>
          </a:xfrm>
          <a:prstGeom prst="rect">
            <a:avLst/>
          </a:prstGeom>
        </p:spPr>
      </p:pic>
      <p:cxnSp>
        <p:nvCxnSpPr>
          <p:cNvPr id="21" name="Connecteur droit avec flèche 20">
            <a:extLst>
              <a:ext uri="{FF2B5EF4-FFF2-40B4-BE49-F238E27FC236}">
                <a16:creationId xmlns:a16="http://schemas.microsoft.com/office/drawing/2014/main" id="{E6E2796D-7F7A-D43C-4826-1BE0818E4A0D}"/>
              </a:ext>
            </a:extLst>
          </p:cNvPr>
          <p:cNvCxnSpPr/>
          <p:nvPr/>
        </p:nvCxnSpPr>
        <p:spPr>
          <a:xfrm flipH="1">
            <a:off x="4510290" y="3647209"/>
            <a:ext cx="552854" cy="0"/>
          </a:xfrm>
          <a:prstGeom prst="straightConnector1">
            <a:avLst/>
          </a:prstGeom>
          <a:ln w="635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Connecteur droit avec flèche 21">
            <a:extLst>
              <a:ext uri="{FF2B5EF4-FFF2-40B4-BE49-F238E27FC236}">
                <a16:creationId xmlns:a16="http://schemas.microsoft.com/office/drawing/2014/main" id="{45EE6DD1-D826-E216-6F56-616B4C3E3BD5}"/>
              </a:ext>
            </a:extLst>
          </p:cNvPr>
          <p:cNvCxnSpPr>
            <a:cxnSpLocks/>
          </p:cNvCxnSpPr>
          <p:nvPr/>
        </p:nvCxnSpPr>
        <p:spPr>
          <a:xfrm flipH="1" flipV="1">
            <a:off x="4617461" y="2666251"/>
            <a:ext cx="445683" cy="281304"/>
          </a:xfrm>
          <a:prstGeom prst="straightConnector1">
            <a:avLst/>
          </a:prstGeom>
          <a:ln w="635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Connecteur droit avec flèche 23">
            <a:extLst>
              <a:ext uri="{FF2B5EF4-FFF2-40B4-BE49-F238E27FC236}">
                <a16:creationId xmlns:a16="http://schemas.microsoft.com/office/drawing/2014/main" id="{C2B0A1C7-526F-BF76-3A6C-B0A976E6F0B9}"/>
              </a:ext>
            </a:extLst>
          </p:cNvPr>
          <p:cNvCxnSpPr>
            <a:cxnSpLocks/>
          </p:cNvCxnSpPr>
          <p:nvPr/>
        </p:nvCxnSpPr>
        <p:spPr>
          <a:xfrm flipH="1" flipV="1">
            <a:off x="5613862" y="2088573"/>
            <a:ext cx="182901" cy="391390"/>
          </a:xfrm>
          <a:prstGeom prst="straightConnector1">
            <a:avLst/>
          </a:prstGeom>
          <a:ln w="635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26" name="Connecteur droit avec flèche 25">
            <a:extLst>
              <a:ext uri="{FF2B5EF4-FFF2-40B4-BE49-F238E27FC236}">
                <a16:creationId xmlns:a16="http://schemas.microsoft.com/office/drawing/2014/main" id="{A307D177-C917-FB27-066C-800B75732228}"/>
              </a:ext>
            </a:extLst>
          </p:cNvPr>
          <p:cNvCxnSpPr>
            <a:cxnSpLocks/>
          </p:cNvCxnSpPr>
          <p:nvPr/>
        </p:nvCxnSpPr>
        <p:spPr>
          <a:xfrm flipV="1">
            <a:off x="6989018" y="2120663"/>
            <a:ext cx="241066" cy="359300"/>
          </a:xfrm>
          <a:prstGeom prst="straightConnector1">
            <a:avLst/>
          </a:prstGeom>
          <a:ln w="635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28" name="Connecteur droit avec flèche 27">
            <a:extLst>
              <a:ext uri="{FF2B5EF4-FFF2-40B4-BE49-F238E27FC236}">
                <a16:creationId xmlns:a16="http://schemas.microsoft.com/office/drawing/2014/main" id="{86A793F6-EE8B-737C-2BF8-870E7EAB8998}"/>
              </a:ext>
            </a:extLst>
          </p:cNvPr>
          <p:cNvCxnSpPr>
            <a:cxnSpLocks/>
          </p:cNvCxnSpPr>
          <p:nvPr/>
        </p:nvCxnSpPr>
        <p:spPr>
          <a:xfrm flipV="1">
            <a:off x="7327309" y="2794860"/>
            <a:ext cx="511778" cy="190795"/>
          </a:xfrm>
          <a:prstGeom prst="straightConnector1">
            <a:avLst/>
          </a:prstGeom>
          <a:ln w="635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Connecteur droit avec flèche 30">
            <a:extLst>
              <a:ext uri="{FF2B5EF4-FFF2-40B4-BE49-F238E27FC236}">
                <a16:creationId xmlns:a16="http://schemas.microsoft.com/office/drawing/2014/main" id="{47E73AC8-8B99-237C-CA5E-7F903B851E26}"/>
              </a:ext>
            </a:extLst>
          </p:cNvPr>
          <p:cNvCxnSpPr>
            <a:cxnSpLocks/>
          </p:cNvCxnSpPr>
          <p:nvPr/>
        </p:nvCxnSpPr>
        <p:spPr>
          <a:xfrm>
            <a:off x="7530195" y="3647209"/>
            <a:ext cx="542942" cy="0"/>
          </a:xfrm>
          <a:prstGeom prst="straightConnector1">
            <a:avLst/>
          </a:prstGeom>
          <a:ln w="63500">
            <a:solidFill>
              <a:srgbClr val="002060"/>
            </a:solidFill>
            <a:tailEnd type="triangle"/>
          </a:ln>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4BA6DAB0-A696-F23D-F580-4EB1AF442AA1}"/>
              </a:ext>
            </a:extLst>
          </p:cNvPr>
          <p:cNvPicPr>
            <a:picLocks noChangeAspect="1"/>
          </p:cNvPicPr>
          <p:nvPr/>
        </p:nvPicPr>
        <p:blipFill>
          <a:blip r:embed="rId11"/>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611165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8" name="Tijdelijke aanduiding voor afbeelding 7" descr="Afbeelding met kleding, persoon, overdekt, muur&#10;&#10;Automatisch gegenereerde beschrijving">
            <a:extLst>
              <a:ext uri="{FF2B5EF4-FFF2-40B4-BE49-F238E27FC236}">
                <a16:creationId xmlns:a16="http://schemas.microsoft.com/office/drawing/2014/main" id="{93385078-F227-D6FD-D816-25336894549F}"/>
              </a:ext>
            </a:extLst>
          </p:cNvPr>
          <p:cNvPicPr>
            <a:picLocks noGrp="1" noRot="1" noChangeAspect="1" noMove="1" noResize="1" noEditPoints="1" noAdjustHandles="1" noChangeArrowheads="1" noChangeShapeType="1" noCrop="1"/>
          </p:cNvPicPr>
          <p:nvPr>
            <p:ph type="pic" sz="quarter" idx="13"/>
          </p:nvPr>
        </p:nvPicPr>
        <p:blipFill rotWithShape="1">
          <a:blip r:embed="rId3">
            <a:alphaModFix amt="35000"/>
          </a:blip>
          <a:srcRect t="5254" b="5254"/>
          <a:stretch/>
        </p:blipFill>
        <p:spPr/>
      </p:pic>
      <p:pic>
        <p:nvPicPr>
          <p:cNvPr id="9" name="Afbeelding 8" descr="Afbeelding met tekst, schermopname, document, print&#10;&#10;Automatisch gegenereerde beschrijving">
            <a:extLst>
              <a:ext uri="{FF2B5EF4-FFF2-40B4-BE49-F238E27FC236}">
                <a16:creationId xmlns:a16="http://schemas.microsoft.com/office/drawing/2014/main" id="{1B91CB65-FC90-599D-9E0D-1F1E8543EA90}"/>
              </a:ext>
            </a:extLst>
          </p:cNvPr>
          <p:cNvPicPr>
            <a:picLocks noChangeAspect="1"/>
          </p:cNvPicPr>
          <p:nvPr/>
        </p:nvPicPr>
        <p:blipFill>
          <a:blip r:embed="rId4"/>
          <a:stretch>
            <a:fillRect/>
          </a:stretch>
        </p:blipFill>
        <p:spPr>
          <a:xfrm>
            <a:off x="5144475" y="-274601"/>
            <a:ext cx="5838825" cy="7093013"/>
          </a:xfrm>
          <a:prstGeom prst="rect">
            <a:avLst/>
          </a:prstGeom>
        </p:spPr>
      </p:pic>
      <p:sp>
        <p:nvSpPr>
          <p:cNvPr id="10" name="Tekstvak 9">
            <a:extLst>
              <a:ext uri="{FF2B5EF4-FFF2-40B4-BE49-F238E27FC236}">
                <a16:creationId xmlns:a16="http://schemas.microsoft.com/office/drawing/2014/main" id="{BCFC3B48-30C2-0D53-3CE5-73EDC00EA651}"/>
              </a:ext>
            </a:extLst>
          </p:cNvPr>
          <p:cNvSpPr txBox="1"/>
          <p:nvPr/>
        </p:nvSpPr>
        <p:spPr>
          <a:xfrm>
            <a:off x="5856128" y="829620"/>
            <a:ext cx="4027715" cy="369332"/>
          </a:xfrm>
          <a:prstGeom prst="rect">
            <a:avLst/>
          </a:prstGeom>
          <a:solidFill>
            <a:schemeClr val="bg1"/>
          </a:solidFill>
        </p:spPr>
        <p:txBody>
          <a:bodyPr wrap="square" rtlCol="0">
            <a:spAutoFit/>
          </a:bodyPr>
          <a:lstStyle/>
          <a:p>
            <a:endParaRPr lang="fr-FR"/>
          </a:p>
        </p:txBody>
      </p:sp>
      <p:sp>
        <p:nvSpPr>
          <p:cNvPr id="11" name="Rechthoek: afgeronde hoeken 10">
            <a:extLst>
              <a:ext uri="{FF2B5EF4-FFF2-40B4-BE49-F238E27FC236}">
                <a16:creationId xmlns:a16="http://schemas.microsoft.com/office/drawing/2014/main" id="{822A7C59-5A03-B73C-F16E-A34A9F35C5D4}"/>
              </a:ext>
            </a:extLst>
          </p:cNvPr>
          <p:cNvSpPr/>
          <p:nvPr/>
        </p:nvSpPr>
        <p:spPr>
          <a:xfrm>
            <a:off x="5970427" y="1041051"/>
            <a:ext cx="3799115" cy="1280260"/>
          </a:xfrm>
          <a:prstGeom prst="roundRect">
            <a:avLst>
              <a:gd name="adj" fmla="val 9084"/>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2" name="Rechthoek: afgeronde hoeken 11">
            <a:extLst>
              <a:ext uri="{FF2B5EF4-FFF2-40B4-BE49-F238E27FC236}">
                <a16:creationId xmlns:a16="http://schemas.microsoft.com/office/drawing/2014/main" id="{8E3E0C0A-1B9F-D9A0-07E2-95D83D4C1FB8}"/>
              </a:ext>
            </a:extLst>
          </p:cNvPr>
          <p:cNvSpPr/>
          <p:nvPr/>
        </p:nvSpPr>
        <p:spPr>
          <a:xfrm>
            <a:off x="5986757" y="2430527"/>
            <a:ext cx="3799115" cy="3742100"/>
          </a:xfrm>
          <a:prstGeom prst="roundRect">
            <a:avLst>
              <a:gd name="adj" fmla="val 3768"/>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7" name="AutoShape 2" descr="Groupe Jolimont">
            <a:extLst>
              <a:ext uri="{FF2B5EF4-FFF2-40B4-BE49-F238E27FC236}">
                <a16:creationId xmlns:a16="http://schemas.microsoft.com/office/drawing/2014/main" id="{BAD16ECA-E1E6-FD66-484B-045A953FA012}"/>
              </a:ext>
            </a:extLst>
          </p:cNvPr>
          <p:cNvSpPr>
            <a:spLocks noChangeAspect="1" noChangeArrowheads="1"/>
          </p:cNvSpPr>
          <p:nvPr/>
        </p:nvSpPr>
        <p:spPr bwMode="auto">
          <a:xfrm>
            <a:off x="5703727" y="323701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cxnSp>
        <p:nvCxnSpPr>
          <p:cNvPr id="19" name="Rechte verbindingslijn 18">
            <a:extLst>
              <a:ext uri="{FF2B5EF4-FFF2-40B4-BE49-F238E27FC236}">
                <a16:creationId xmlns:a16="http://schemas.microsoft.com/office/drawing/2014/main" id="{DDF755DB-816B-E55B-6F57-07FDDFB522DC}"/>
              </a:ext>
            </a:extLst>
          </p:cNvPr>
          <p:cNvCxnSpPr>
            <a:cxnSpLocks/>
          </p:cNvCxnSpPr>
          <p:nvPr/>
        </p:nvCxnSpPr>
        <p:spPr>
          <a:xfrm>
            <a:off x="7886314" y="1136522"/>
            <a:ext cx="1" cy="1061828"/>
          </a:xfrm>
          <a:prstGeom prst="line">
            <a:avLst/>
          </a:prstGeom>
          <a:ln w="38100">
            <a:solidFill>
              <a:schemeClr val="accent6">
                <a:lumMod val="40000"/>
                <a:lumOff val="60000"/>
              </a:schemeClr>
            </a:solidFill>
          </a:ln>
        </p:spPr>
        <p:style>
          <a:lnRef idx="1">
            <a:schemeClr val="accent6"/>
          </a:lnRef>
          <a:fillRef idx="0">
            <a:schemeClr val="accent6"/>
          </a:fillRef>
          <a:effectRef idx="0">
            <a:schemeClr val="accent6"/>
          </a:effectRef>
          <a:fontRef idx="minor">
            <a:schemeClr val="tx1"/>
          </a:fontRef>
        </p:style>
      </p:cxnSp>
      <p:pic>
        <p:nvPicPr>
          <p:cNvPr id="21" name="Picture 4">
            <a:extLst>
              <a:ext uri="{FF2B5EF4-FFF2-40B4-BE49-F238E27FC236}">
                <a16:creationId xmlns:a16="http://schemas.microsoft.com/office/drawing/2014/main" id="{111FCAA7-FDDD-C4EB-C527-C60873082A9F}"/>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b="25509"/>
          <a:stretch/>
        </p:blipFill>
        <p:spPr bwMode="auto">
          <a:xfrm>
            <a:off x="9376682" y="758239"/>
            <a:ext cx="834286" cy="352441"/>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Rechte verbindingslijn 21">
            <a:extLst>
              <a:ext uri="{FF2B5EF4-FFF2-40B4-BE49-F238E27FC236}">
                <a16:creationId xmlns:a16="http://schemas.microsoft.com/office/drawing/2014/main" id="{12A5DC77-E710-A697-66B6-11C02520BFF0}"/>
              </a:ext>
            </a:extLst>
          </p:cNvPr>
          <p:cNvCxnSpPr>
            <a:cxnSpLocks/>
          </p:cNvCxnSpPr>
          <p:nvPr/>
        </p:nvCxnSpPr>
        <p:spPr>
          <a:xfrm flipH="1">
            <a:off x="8445955" y="4541479"/>
            <a:ext cx="1339916" cy="0"/>
          </a:xfrm>
          <a:prstGeom prst="line">
            <a:avLst/>
          </a:prstGeom>
          <a:ln w="38100">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pic>
        <p:nvPicPr>
          <p:cNvPr id="4" name="Picture 3">
            <a:extLst>
              <a:ext uri="{FF2B5EF4-FFF2-40B4-BE49-F238E27FC236}">
                <a16:creationId xmlns:a16="http://schemas.microsoft.com/office/drawing/2014/main" id="{53D33955-2CF6-DC2C-1C01-F3549C8B8F96}"/>
              </a:ext>
            </a:extLst>
          </p:cNvPr>
          <p:cNvPicPr>
            <a:picLocks noChangeAspect="1"/>
          </p:cNvPicPr>
          <p:nvPr/>
        </p:nvPicPr>
        <p:blipFill>
          <a:blip r:embed="rId6"/>
          <a:stretch>
            <a:fillRect/>
          </a:stretch>
        </p:blipFill>
        <p:spPr>
          <a:xfrm>
            <a:off x="11132849" y="6442386"/>
            <a:ext cx="925074" cy="261767"/>
          </a:xfrm>
          <a:prstGeom prst="rect">
            <a:avLst/>
          </a:prstGeom>
        </p:spPr>
      </p:pic>
      <p:sp>
        <p:nvSpPr>
          <p:cNvPr id="6" name="Tekstvak 14">
            <a:extLst>
              <a:ext uri="{FF2B5EF4-FFF2-40B4-BE49-F238E27FC236}">
                <a16:creationId xmlns:a16="http://schemas.microsoft.com/office/drawing/2014/main" id="{62855AA0-6B28-5B53-F4E4-66DA06353AED}"/>
              </a:ext>
            </a:extLst>
          </p:cNvPr>
          <p:cNvSpPr txBox="1"/>
          <p:nvPr/>
        </p:nvSpPr>
        <p:spPr>
          <a:xfrm>
            <a:off x="6099747" y="2557597"/>
            <a:ext cx="2592077" cy="3431709"/>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nl-BE" sz="1200" b="1">
                <a:latin typeface="Roboto Slab" pitchFamily="2" charset="0"/>
                <a:ea typeface="Roboto Slab" pitchFamily="2" charset="0"/>
              </a:rPr>
              <a:t>Brutosalaris</a:t>
            </a:r>
          </a:p>
          <a:p>
            <a:pPr>
              <a:lnSpc>
                <a:spcPct val="150000"/>
              </a:lnSpc>
            </a:pPr>
            <a:r>
              <a:rPr lang="nl-BE" sz="1200" b="1">
                <a:latin typeface="Roboto Slab" pitchFamily="2" charset="0"/>
                <a:ea typeface="Roboto Slab" pitchFamily="2" charset="0"/>
              </a:rPr>
              <a:t>		</a:t>
            </a:r>
          </a:p>
          <a:p>
            <a:pPr>
              <a:lnSpc>
                <a:spcPct val="150000"/>
              </a:lnSpc>
            </a:pPr>
            <a:r>
              <a:rPr lang="nl-BE" sz="1200" b="1">
                <a:latin typeface="Roboto Slab" pitchFamily="2" charset="0"/>
                <a:ea typeface="Roboto Slab" pitchFamily="2" charset="0"/>
              </a:rPr>
              <a:t>RSZ </a:t>
            </a:r>
          </a:p>
          <a:p>
            <a:pPr>
              <a:lnSpc>
                <a:spcPct val="150000"/>
              </a:lnSpc>
            </a:pPr>
            <a:r>
              <a:rPr lang="nl-BE" sz="1200" b="1">
                <a:latin typeface="Roboto Slab" pitchFamily="2" charset="0"/>
                <a:ea typeface="Roboto Slab" pitchFamily="2" charset="0"/>
              </a:rPr>
              <a:t>Premie</a:t>
            </a:r>
          </a:p>
          <a:p>
            <a:pPr>
              <a:lnSpc>
                <a:spcPct val="150000"/>
              </a:lnSpc>
            </a:pPr>
            <a:r>
              <a:rPr lang="nl-BE" sz="1200" b="1">
                <a:latin typeface="Roboto Slab" pitchFamily="2" charset="0"/>
                <a:ea typeface="Roboto Slab" pitchFamily="2" charset="0"/>
              </a:rPr>
              <a:t>Belastbaar inkomen</a:t>
            </a:r>
          </a:p>
          <a:p>
            <a:pPr>
              <a:lnSpc>
                <a:spcPct val="150000"/>
              </a:lnSpc>
            </a:pPr>
            <a:r>
              <a:rPr lang="nl-BE" sz="1200" b="1">
                <a:latin typeface="Roboto Slab" pitchFamily="2" charset="0"/>
                <a:ea typeface="Roboto Slab" pitchFamily="2" charset="0"/>
              </a:rPr>
              <a:t>Inkomstenbelasting</a:t>
            </a:r>
          </a:p>
          <a:p>
            <a:pPr>
              <a:lnSpc>
                <a:spcPct val="150000"/>
              </a:lnSpc>
            </a:pPr>
            <a:r>
              <a:rPr lang="nl-BE" sz="1100" b="1">
                <a:latin typeface="Roboto Slab" pitchFamily="2" charset="0"/>
                <a:ea typeface="Roboto Slab" pitchFamily="2" charset="0"/>
              </a:rPr>
              <a:t>Netto inkomen zonder andere premies</a:t>
            </a:r>
            <a:endParaRPr lang="nl-BE" sz="1200" b="1">
              <a:latin typeface="Roboto Slab" pitchFamily="2" charset="0"/>
              <a:ea typeface="Roboto Slab" pitchFamily="2" charset="0"/>
            </a:endParaRPr>
          </a:p>
          <a:p>
            <a:pPr>
              <a:lnSpc>
                <a:spcPct val="150000"/>
              </a:lnSpc>
            </a:pPr>
            <a:r>
              <a:rPr lang="fr-BE" sz="1200" b="1" err="1">
                <a:latin typeface="Roboto Slab" pitchFamily="2" charset="0"/>
                <a:ea typeface="Roboto Slab" pitchFamily="2" charset="0"/>
              </a:rPr>
              <a:t>Fietsvergoeding</a:t>
            </a:r>
            <a:endParaRPr lang="fr-BE" sz="1200" b="1">
              <a:latin typeface="Roboto Slab" pitchFamily="2" charset="0"/>
              <a:ea typeface="Roboto Slab" pitchFamily="2" charset="0"/>
            </a:endParaRPr>
          </a:p>
          <a:p>
            <a:pPr>
              <a:lnSpc>
                <a:spcPct val="150000"/>
              </a:lnSpc>
            </a:pPr>
            <a:r>
              <a:rPr lang="fr-BE" sz="1200" b="1" err="1">
                <a:latin typeface="Roboto Slab" pitchFamily="2" charset="0"/>
                <a:ea typeface="Roboto Slab" pitchFamily="2" charset="0"/>
              </a:rPr>
              <a:t>Maaltijdcheques</a:t>
            </a:r>
            <a:endParaRPr lang="fr-BE" sz="1200" b="1">
              <a:latin typeface="Roboto Slab" pitchFamily="2" charset="0"/>
              <a:ea typeface="Roboto Slab" pitchFamily="2" charset="0"/>
            </a:endParaRPr>
          </a:p>
          <a:p>
            <a:endParaRPr lang="nl-BE" sz="1200" b="1">
              <a:latin typeface="Roboto Slab" pitchFamily="2" charset="0"/>
              <a:ea typeface="Roboto Slab" pitchFamily="2" charset="0"/>
            </a:endParaRPr>
          </a:p>
          <a:p>
            <a:r>
              <a:rPr lang="nl-BE" sz="1200" b="1">
                <a:latin typeface="Roboto Slab" pitchFamily="2" charset="0"/>
                <a:ea typeface="Roboto Slab" pitchFamily="2" charset="0"/>
              </a:rPr>
              <a:t>Netto-inkomen</a:t>
            </a:r>
          </a:p>
          <a:p>
            <a:endParaRPr lang="nl-BE" sz="1600"/>
          </a:p>
        </p:txBody>
      </p:sp>
      <p:sp>
        <p:nvSpPr>
          <p:cNvPr id="7" name="Tekstvak 15">
            <a:extLst>
              <a:ext uri="{FF2B5EF4-FFF2-40B4-BE49-F238E27FC236}">
                <a16:creationId xmlns:a16="http://schemas.microsoft.com/office/drawing/2014/main" id="{3E819890-B3EF-A94B-9C6F-550A0844D8CE}"/>
              </a:ext>
            </a:extLst>
          </p:cNvPr>
          <p:cNvSpPr txBox="1"/>
          <p:nvPr/>
        </p:nvSpPr>
        <p:spPr>
          <a:xfrm>
            <a:off x="8083972" y="2557596"/>
            <a:ext cx="1567465" cy="3107967"/>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50000"/>
              </a:lnSpc>
            </a:pPr>
            <a:r>
              <a:rPr lang="nl-BE" sz="1200">
                <a:latin typeface="Roboto Slab" pitchFamily="2" charset="0"/>
                <a:ea typeface="Roboto Slab" pitchFamily="2" charset="0"/>
              </a:rPr>
              <a:t>   </a:t>
            </a:r>
            <a:r>
              <a:rPr lang="nl-BE" sz="1200" b="1">
                <a:latin typeface="Roboto Slab" pitchFamily="2" charset="0"/>
                <a:ea typeface="Roboto Slab" pitchFamily="2" charset="0"/>
              </a:rPr>
              <a:t>2543 EUR</a:t>
            </a:r>
          </a:p>
          <a:p>
            <a:pPr algn="r">
              <a:lnSpc>
                <a:spcPct val="150000"/>
              </a:lnSpc>
            </a:pPr>
            <a:endParaRPr lang="fr-FR" sz="1200">
              <a:latin typeface="Roboto Slab" pitchFamily="2" charset="0"/>
              <a:ea typeface="Roboto Slab" pitchFamily="2" charset="0"/>
            </a:endParaRPr>
          </a:p>
          <a:p>
            <a:pPr algn="r">
              <a:lnSpc>
                <a:spcPct val="150000"/>
              </a:lnSpc>
            </a:pPr>
            <a:r>
              <a:rPr lang="fr-FR" sz="1200">
                <a:latin typeface="Roboto Slab" pitchFamily="2" charset="0"/>
                <a:ea typeface="Roboto Slab" pitchFamily="2" charset="0"/>
              </a:rPr>
              <a:t>- 332,37 EUR</a:t>
            </a:r>
          </a:p>
          <a:p>
            <a:pPr algn="r">
              <a:lnSpc>
                <a:spcPct val="150000"/>
              </a:lnSpc>
            </a:pPr>
            <a:r>
              <a:rPr lang="fr-FR" sz="1200">
                <a:latin typeface="Roboto Slab" pitchFamily="2" charset="0"/>
                <a:ea typeface="Roboto Slab" pitchFamily="2" charset="0"/>
              </a:rPr>
              <a:t>+ 124,87 EUR </a:t>
            </a:r>
          </a:p>
          <a:p>
            <a:pPr algn="r">
              <a:lnSpc>
                <a:spcPct val="150000"/>
              </a:lnSpc>
            </a:pPr>
            <a:r>
              <a:rPr lang="fr-FR" sz="1200">
                <a:latin typeface="Roboto Slab" pitchFamily="2" charset="0"/>
                <a:ea typeface="Roboto Slab" pitchFamily="2" charset="0"/>
              </a:rPr>
              <a:t>+ 2335,50 EUR </a:t>
            </a:r>
          </a:p>
          <a:p>
            <a:pPr algn="r">
              <a:lnSpc>
                <a:spcPct val="150000"/>
              </a:lnSpc>
            </a:pPr>
            <a:r>
              <a:rPr lang="fr-FR" sz="1200">
                <a:latin typeface="Roboto Slab" pitchFamily="2" charset="0"/>
                <a:ea typeface="Roboto Slab" pitchFamily="2" charset="0"/>
              </a:rPr>
              <a:t>-332,35 EUR</a:t>
            </a:r>
          </a:p>
          <a:p>
            <a:pPr algn="r">
              <a:lnSpc>
                <a:spcPct val="150000"/>
              </a:lnSpc>
            </a:pPr>
            <a:r>
              <a:rPr lang="fr-FR" sz="1200" b="1">
                <a:latin typeface="Roboto Slab" pitchFamily="2" charset="0"/>
                <a:ea typeface="Roboto Slab" pitchFamily="2" charset="0"/>
              </a:rPr>
              <a:t>1988,94 EUR</a:t>
            </a:r>
          </a:p>
          <a:p>
            <a:pPr algn="r">
              <a:lnSpc>
                <a:spcPct val="150000"/>
              </a:lnSpc>
            </a:pPr>
            <a:endParaRPr lang="fr-FR" sz="1200">
              <a:latin typeface="Roboto Slab" pitchFamily="2" charset="0"/>
              <a:ea typeface="Roboto Slab" pitchFamily="2" charset="0"/>
            </a:endParaRPr>
          </a:p>
          <a:p>
            <a:pPr algn="r">
              <a:lnSpc>
                <a:spcPct val="150000"/>
              </a:lnSpc>
            </a:pPr>
            <a:r>
              <a:rPr lang="fr-FR" sz="1200">
                <a:latin typeface="Roboto Slab" pitchFamily="2" charset="0"/>
                <a:ea typeface="Roboto Slab" pitchFamily="2" charset="0"/>
              </a:rPr>
              <a:t>+ 42 EUR </a:t>
            </a:r>
          </a:p>
          <a:p>
            <a:pPr algn="r">
              <a:lnSpc>
                <a:spcPct val="150000"/>
              </a:lnSpc>
            </a:pPr>
            <a:r>
              <a:rPr lang="fr-FR" sz="1200">
                <a:latin typeface="Roboto Slab" pitchFamily="2" charset="0"/>
                <a:ea typeface="Roboto Slab" pitchFamily="2" charset="0"/>
              </a:rPr>
              <a:t>+ 125 EUR</a:t>
            </a:r>
          </a:p>
          <a:p>
            <a:pPr algn="r">
              <a:lnSpc>
                <a:spcPct val="150000"/>
              </a:lnSpc>
            </a:pPr>
            <a:r>
              <a:rPr lang="fr-FR" sz="1200" b="1">
                <a:latin typeface="Roboto Slab" pitchFamily="2" charset="0"/>
                <a:ea typeface="Roboto Slab" pitchFamily="2" charset="0"/>
              </a:rPr>
              <a:t>2155,94 EUR</a:t>
            </a:r>
          </a:p>
        </p:txBody>
      </p:sp>
      <p:sp>
        <p:nvSpPr>
          <p:cNvPr id="18" name="Ellipse 2">
            <a:extLst>
              <a:ext uri="{FF2B5EF4-FFF2-40B4-BE49-F238E27FC236}">
                <a16:creationId xmlns:a16="http://schemas.microsoft.com/office/drawing/2014/main" id="{F7620178-CA3F-F1FF-BFD5-E30A725E5555}"/>
              </a:ext>
            </a:extLst>
          </p:cNvPr>
          <p:cNvSpPr/>
          <p:nvPr/>
        </p:nvSpPr>
        <p:spPr>
          <a:xfrm>
            <a:off x="8592592" y="2557596"/>
            <a:ext cx="1476310" cy="536966"/>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a:p>
        </p:txBody>
      </p:sp>
      <p:sp>
        <p:nvSpPr>
          <p:cNvPr id="23" name="Tekstvak 12">
            <a:extLst>
              <a:ext uri="{FF2B5EF4-FFF2-40B4-BE49-F238E27FC236}">
                <a16:creationId xmlns:a16="http://schemas.microsoft.com/office/drawing/2014/main" id="{FC1C6DE2-4E6A-30A1-2DC8-E79DB6C3E2F0}"/>
              </a:ext>
            </a:extLst>
          </p:cNvPr>
          <p:cNvSpPr txBox="1"/>
          <p:nvPr/>
        </p:nvSpPr>
        <p:spPr>
          <a:xfrm>
            <a:off x="6132385" y="1173348"/>
            <a:ext cx="1983245" cy="830997"/>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sz="1200" b="1"/>
              <a:t>Universitair Ziekenhuis Antwerpen (UZA)</a:t>
            </a:r>
          </a:p>
          <a:p>
            <a:r>
              <a:rPr lang="nl-NL" sz="1200"/>
              <a:t>Drie Eikenstraat 655,</a:t>
            </a:r>
          </a:p>
          <a:p>
            <a:r>
              <a:rPr lang="nl-NL" sz="1200"/>
              <a:t> 2650 Edegem</a:t>
            </a:r>
            <a:endParaRPr lang="fr-FR" sz="1200"/>
          </a:p>
        </p:txBody>
      </p:sp>
      <p:sp>
        <p:nvSpPr>
          <p:cNvPr id="24" name="Tekstvak 13">
            <a:extLst>
              <a:ext uri="{FF2B5EF4-FFF2-40B4-BE49-F238E27FC236}">
                <a16:creationId xmlns:a16="http://schemas.microsoft.com/office/drawing/2014/main" id="{58426439-5258-C10E-D37A-A569475A0DCE}"/>
              </a:ext>
            </a:extLst>
          </p:cNvPr>
          <p:cNvSpPr txBox="1"/>
          <p:nvPr/>
        </p:nvSpPr>
        <p:spPr>
          <a:xfrm>
            <a:off x="7577331" y="1198952"/>
            <a:ext cx="1983246" cy="954107"/>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nl-BE" sz="1200" b="1"/>
              <a:t>LACROIX Sarah</a:t>
            </a:r>
          </a:p>
          <a:p>
            <a:pPr algn="r"/>
            <a:r>
              <a:rPr lang="nl-BE" sz="1200" err="1"/>
              <a:t>Pyckestraat</a:t>
            </a:r>
            <a:r>
              <a:rPr lang="nl-BE" sz="1200"/>
              <a:t> 11, 2018 Antwerpen</a:t>
            </a:r>
          </a:p>
          <a:p>
            <a:pPr algn="r"/>
            <a:r>
              <a:rPr lang="nl-BE" sz="1000"/>
              <a:t>+32 485222406</a:t>
            </a:r>
          </a:p>
          <a:p>
            <a:pPr algn="r"/>
            <a:r>
              <a:rPr lang="nl-BE" sz="1000" err="1"/>
              <a:t>lacroix.sara@uza</a:t>
            </a:r>
            <a:r>
              <a:rPr lang="nl-BE" sz="1000"/>
              <a:t> .</a:t>
            </a:r>
            <a:r>
              <a:rPr lang="nl-BE" sz="1000" err="1"/>
              <a:t>be</a:t>
            </a:r>
            <a:r>
              <a:rPr lang="nl-BE" sz="1000"/>
              <a:t> </a:t>
            </a:r>
            <a:endParaRPr lang="fr-FR" sz="1000"/>
          </a:p>
        </p:txBody>
      </p:sp>
      <p:sp>
        <p:nvSpPr>
          <p:cNvPr id="25" name="Ellipse 4">
            <a:extLst>
              <a:ext uri="{FF2B5EF4-FFF2-40B4-BE49-F238E27FC236}">
                <a16:creationId xmlns:a16="http://schemas.microsoft.com/office/drawing/2014/main" id="{F04481EB-BC8F-7C3E-657C-5C9F57D1A676}"/>
              </a:ext>
            </a:extLst>
          </p:cNvPr>
          <p:cNvSpPr/>
          <p:nvPr/>
        </p:nvSpPr>
        <p:spPr>
          <a:xfrm>
            <a:off x="8400782" y="5311564"/>
            <a:ext cx="1476310" cy="536966"/>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a:p>
        </p:txBody>
      </p:sp>
      <p:sp>
        <p:nvSpPr>
          <p:cNvPr id="26" name="Tekstvak 19">
            <a:extLst>
              <a:ext uri="{FF2B5EF4-FFF2-40B4-BE49-F238E27FC236}">
                <a16:creationId xmlns:a16="http://schemas.microsoft.com/office/drawing/2014/main" id="{C714960B-42DC-7A15-BCEF-79634317CEC4}"/>
              </a:ext>
            </a:extLst>
          </p:cNvPr>
          <p:cNvSpPr txBox="1"/>
          <p:nvPr/>
        </p:nvSpPr>
        <p:spPr>
          <a:xfrm>
            <a:off x="5790898" y="6215261"/>
            <a:ext cx="1916081" cy="253916"/>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nl-BE" sz="1050" b="1">
                <a:latin typeface="Daytona" panose="020B0604030500040204" pitchFamily="34" charset="0"/>
              </a:rPr>
              <a:t>Loonfiche| Januari 2026</a:t>
            </a:r>
            <a:endParaRPr lang="fr-FR" sz="1100">
              <a:latin typeface="Daytona" panose="020B0604030500040204" pitchFamily="34" charset="0"/>
            </a:endParaRPr>
          </a:p>
        </p:txBody>
      </p:sp>
    </p:spTree>
    <p:extLst>
      <p:ext uri="{BB962C8B-B14F-4D97-AF65-F5344CB8AC3E}">
        <p14:creationId xmlns:p14="http://schemas.microsoft.com/office/powerpoint/2010/main" val="290853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5"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BF1C64-C832-4DF9-B7E1-91DE09A0E749}"/>
              </a:ext>
            </a:extLst>
          </p:cNvPr>
          <p:cNvSpPr/>
          <p:nvPr/>
        </p:nvSpPr>
        <p:spPr>
          <a:xfrm>
            <a:off x="0" y="5186039"/>
            <a:ext cx="12221766" cy="166429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8" name="Espace réservé du contenu 7" descr="Une image contenant capture d’écran, dessin humoristique, Danse, conception&#10;&#10;Le contenu généré par l’IA peut être incorrect.">
            <a:extLst>
              <a:ext uri="{FF2B5EF4-FFF2-40B4-BE49-F238E27FC236}">
                <a16:creationId xmlns:a16="http://schemas.microsoft.com/office/drawing/2014/main" id="{0F23D190-6D0D-6AE4-363A-3157A37FF28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809451" y="0"/>
            <a:ext cx="8455877" cy="5130712"/>
          </a:xfrm>
        </p:spPr>
      </p:pic>
      <p:pic>
        <p:nvPicPr>
          <p:cNvPr id="12" name="Image 11">
            <a:extLst>
              <a:ext uri="{FF2B5EF4-FFF2-40B4-BE49-F238E27FC236}">
                <a16:creationId xmlns:a16="http://schemas.microsoft.com/office/drawing/2014/main" id="{7C3A9B48-C87B-E986-E2D5-C7632B6FE8EA}"/>
              </a:ext>
            </a:extLst>
          </p:cNvPr>
          <p:cNvPicPr>
            <a:picLocks noChangeAspect="1"/>
          </p:cNvPicPr>
          <p:nvPr/>
        </p:nvPicPr>
        <p:blipFill>
          <a:blip r:embed="rId4"/>
          <a:stretch>
            <a:fillRect/>
          </a:stretch>
        </p:blipFill>
        <p:spPr>
          <a:xfrm>
            <a:off x="36923" y="5289371"/>
            <a:ext cx="1708157" cy="1083588"/>
          </a:xfrm>
          <a:prstGeom prst="rect">
            <a:avLst/>
          </a:prstGeom>
        </p:spPr>
      </p:pic>
      <p:pic>
        <p:nvPicPr>
          <p:cNvPr id="14" name="Image 13">
            <a:extLst>
              <a:ext uri="{FF2B5EF4-FFF2-40B4-BE49-F238E27FC236}">
                <a16:creationId xmlns:a16="http://schemas.microsoft.com/office/drawing/2014/main" id="{14A6166A-0F71-2718-3B59-4B5177C951A0}"/>
              </a:ext>
            </a:extLst>
          </p:cNvPr>
          <p:cNvPicPr>
            <a:picLocks noChangeAspect="1"/>
          </p:cNvPicPr>
          <p:nvPr/>
        </p:nvPicPr>
        <p:blipFill>
          <a:blip r:embed="rId5"/>
          <a:stretch>
            <a:fillRect/>
          </a:stretch>
        </p:blipFill>
        <p:spPr>
          <a:xfrm>
            <a:off x="1932185" y="5272725"/>
            <a:ext cx="2167213" cy="767663"/>
          </a:xfrm>
          <a:prstGeom prst="rect">
            <a:avLst/>
          </a:prstGeom>
        </p:spPr>
      </p:pic>
      <p:pic>
        <p:nvPicPr>
          <p:cNvPr id="16" name="Image 15">
            <a:extLst>
              <a:ext uri="{FF2B5EF4-FFF2-40B4-BE49-F238E27FC236}">
                <a16:creationId xmlns:a16="http://schemas.microsoft.com/office/drawing/2014/main" id="{2A4E750D-4856-9928-26CE-1A93BB2626B4}"/>
              </a:ext>
            </a:extLst>
          </p:cNvPr>
          <p:cNvPicPr>
            <a:picLocks noChangeAspect="1"/>
          </p:cNvPicPr>
          <p:nvPr/>
        </p:nvPicPr>
        <p:blipFill>
          <a:blip r:embed="rId6"/>
          <a:stretch>
            <a:fillRect/>
          </a:stretch>
        </p:blipFill>
        <p:spPr>
          <a:xfrm>
            <a:off x="1927715" y="6108671"/>
            <a:ext cx="2250340" cy="691641"/>
          </a:xfrm>
          <a:prstGeom prst="rect">
            <a:avLst/>
          </a:prstGeom>
        </p:spPr>
      </p:pic>
      <p:pic>
        <p:nvPicPr>
          <p:cNvPr id="18" name="Image 17">
            <a:extLst>
              <a:ext uri="{FF2B5EF4-FFF2-40B4-BE49-F238E27FC236}">
                <a16:creationId xmlns:a16="http://schemas.microsoft.com/office/drawing/2014/main" id="{1F0F7B46-2A67-7489-70DB-DE5C4D890FA0}"/>
              </a:ext>
            </a:extLst>
          </p:cNvPr>
          <p:cNvPicPr>
            <a:picLocks noChangeAspect="1"/>
          </p:cNvPicPr>
          <p:nvPr/>
        </p:nvPicPr>
        <p:blipFill>
          <a:blip r:embed="rId7"/>
          <a:stretch>
            <a:fillRect/>
          </a:stretch>
        </p:blipFill>
        <p:spPr>
          <a:xfrm>
            <a:off x="4282033" y="5314451"/>
            <a:ext cx="2596418" cy="620527"/>
          </a:xfrm>
          <a:prstGeom prst="rect">
            <a:avLst/>
          </a:prstGeom>
        </p:spPr>
      </p:pic>
      <p:pic>
        <p:nvPicPr>
          <p:cNvPr id="20" name="Image 19">
            <a:extLst>
              <a:ext uri="{FF2B5EF4-FFF2-40B4-BE49-F238E27FC236}">
                <a16:creationId xmlns:a16="http://schemas.microsoft.com/office/drawing/2014/main" id="{69AA8B4E-6BB5-C655-6949-62FDC2858359}"/>
              </a:ext>
            </a:extLst>
          </p:cNvPr>
          <p:cNvPicPr>
            <a:picLocks noChangeAspect="1"/>
          </p:cNvPicPr>
          <p:nvPr/>
        </p:nvPicPr>
        <p:blipFill>
          <a:blip r:embed="rId8"/>
          <a:stretch>
            <a:fillRect/>
          </a:stretch>
        </p:blipFill>
        <p:spPr>
          <a:xfrm>
            <a:off x="4282033" y="5981691"/>
            <a:ext cx="2694706" cy="564008"/>
          </a:xfrm>
          <a:prstGeom prst="rect">
            <a:avLst/>
          </a:prstGeom>
        </p:spPr>
      </p:pic>
      <p:pic>
        <p:nvPicPr>
          <p:cNvPr id="22" name="Image 21">
            <a:extLst>
              <a:ext uri="{FF2B5EF4-FFF2-40B4-BE49-F238E27FC236}">
                <a16:creationId xmlns:a16="http://schemas.microsoft.com/office/drawing/2014/main" id="{FA46E2AA-5B2A-754B-ADCE-DBA5AB85EE9C}"/>
              </a:ext>
            </a:extLst>
          </p:cNvPr>
          <p:cNvPicPr>
            <a:picLocks noChangeAspect="1"/>
          </p:cNvPicPr>
          <p:nvPr/>
        </p:nvPicPr>
        <p:blipFill>
          <a:blip r:embed="rId9"/>
          <a:stretch>
            <a:fillRect/>
          </a:stretch>
        </p:blipFill>
        <p:spPr>
          <a:xfrm>
            <a:off x="8191783" y="5316234"/>
            <a:ext cx="2257918" cy="456388"/>
          </a:xfrm>
          <a:prstGeom prst="rect">
            <a:avLst/>
          </a:prstGeom>
        </p:spPr>
      </p:pic>
      <p:pic>
        <p:nvPicPr>
          <p:cNvPr id="24" name="Image 23">
            <a:extLst>
              <a:ext uri="{FF2B5EF4-FFF2-40B4-BE49-F238E27FC236}">
                <a16:creationId xmlns:a16="http://schemas.microsoft.com/office/drawing/2014/main" id="{8B5F8DE7-96AF-7EF6-8886-278A4BA7AE3F}"/>
              </a:ext>
            </a:extLst>
          </p:cNvPr>
          <p:cNvPicPr>
            <a:picLocks noChangeAspect="1"/>
          </p:cNvPicPr>
          <p:nvPr/>
        </p:nvPicPr>
        <p:blipFill>
          <a:blip r:embed="rId10"/>
          <a:stretch>
            <a:fillRect/>
          </a:stretch>
        </p:blipFill>
        <p:spPr>
          <a:xfrm>
            <a:off x="7121792" y="5512608"/>
            <a:ext cx="970812" cy="766430"/>
          </a:xfrm>
          <a:prstGeom prst="rect">
            <a:avLst/>
          </a:prstGeom>
        </p:spPr>
      </p:pic>
      <p:pic>
        <p:nvPicPr>
          <p:cNvPr id="26" name="Image 25">
            <a:extLst>
              <a:ext uri="{FF2B5EF4-FFF2-40B4-BE49-F238E27FC236}">
                <a16:creationId xmlns:a16="http://schemas.microsoft.com/office/drawing/2014/main" id="{407CD0C4-2757-9314-24D7-C3B5FF7DEB6F}"/>
              </a:ext>
            </a:extLst>
          </p:cNvPr>
          <p:cNvPicPr>
            <a:picLocks noChangeAspect="1"/>
          </p:cNvPicPr>
          <p:nvPr/>
        </p:nvPicPr>
        <p:blipFill>
          <a:blip r:embed="rId11"/>
          <a:stretch>
            <a:fillRect/>
          </a:stretch>
        </p:blipFill>
        <p:spPr>
          <a:xfrm>
            <a:off x="8562143" y="6018187"/>
            <a:ext cx="1517197" cy="544212"/>
          </a:xfrm>
          <a:prstGeom prst="rect">
            <a:avLst/>
          </a:prstGeom>
        </p:spPr>
      </p:pic>
      <p:pic>
        <p:nvPicPr>
          <p:cNvPr id="28" name="Image 27">
            <a:extLst>
              <a:ext uri="{FF2B5EF4-FFF2-40B4-BE49-F238E27FC236}">
                <a16:creationId xmlns:a16="http://schemas.microsoft.com/office/drawing/2014/main" id="{744726F9-DCBB-ACC5-F930-79FAE7B4253E}"/>
              </a:ext>
            </a:extLst>
          </p:cNvPr>
          <p:cNvPicPr>
            <a:picLocks noChangeAspect="1"/>
          </p:cNvPicPr>
          <p:nvPr/>
        </p:nvPicPr>
        <p:blipFill>
          <a:blip r:embed="rId12"/>
          <a:stretch>
            <a:fillRect/>
          </a:stretch>
        </p:blipFill>
        <p:spPr>
          <a:xfrm>
            <a:off x="10850450" y="5503844"/>
            <a:ext cx="1084446" cy="862267"/>
          </a:xfrm>
          <a:prstGeom prst="rect">
            <a:avLst/>
          </a:prstGeom>
        </p:spPr>
      </p:pic>
      <p:pic>
        <p:nvPicPr>
          <p:cNvPr id="4" name="Picture 3">
            <a:extLst>
              <a:ext uri="{FF2B5EF4-FFF2-40B4-BE49-F238E27FC236}">
                <a16:creationId xmlns:a16="http://schemas.microsoft.com/office/drawing/2014/main" id="{041665B2-ACD0-44F7-FADA-4F68533D6F4C}"/>
              </a:ext>
            </a:extLst>
          </p:cNvPr>
          <p:cNvPicPr>
            <a:picLocks noChangeAspect="1"/>
          </p:cNvPicPr>
          <p:nvPr/>
        </p:nvPicPr>
        <p:blipFill>
          <a:blip r:embed="rId13"/>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285396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4"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par>
                                <p:cTn id="11" presetID="14" presetClass="entr" presetSubtype="1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randombar(horizontal)">
                                      <p:cBhvr>
                                        <p:cTn id="13" dur="500"/>
                                        <p:tgtEl>
                                          <p:spTgt spid="16"/>
                                        </p:tgtEl>
                                      </p:cBhvr>
                                    </p:animEffect>
                                  </p:childTnLst>
                                </p:cTn>
                              </p:par>
                              <p:par>
                                <p:cTn id="14" presetID="14" presetClass="entr" presetSubtype="1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randombar(horizontal)">
                                      <p:cBhvr>
                                        <p:cTn id="16" dur="500"/>
                                        <p:tgtEl>
                                          <p:spTgt spid="18"/>
                                        </p:tgtEl>
                                      </p:cBhvr>
                                    </p:animEffect>
                                  </p:childTnLst>
                                </p:cTn>
                              </p:par>
                              <p:par>
                                <p:cTn id="17" presetID="14" presetClass="entr" presetSubtype="1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randombar(horizontal)">
                                      <p:cBhvr>
                                        <p:cTn id="19" dur="500"/>
                                        <p:tgtEl>
                                          <p:spTgt spid="20"/>
                                        </p:tgtEl>
                                      </p:cBhvr>
                                    </p:animEffect>
                                  </p:childTnLst>
                                </p:cTn>
                              </p:par>
                              <p:par>
                                <p:cTn id="20" presetID="14" presetClass="entr" presetSubtype="1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randombar(horizontal)">
                                      <p:cBhvr>
                                        <p:cTn id="22" dur="500"/>
                                        <p:tgtEl>
                                          <p:spTgt spid="24"/>
                                        </p:tgtEl>
                                      </p:cBhvr>
                                    </p:animEffect>
                                  </p:childTnLst>
                                </p:cTn>
                              </p:par>
                              <p:par>
                                <p:cTn id="23" presetID="14" presetClass="entr" presetSubtype="1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randombar(horizontal)">
                                      <p:cBhvr>
                                        <p:cTn id="25" dur="500"/>
                                        <p:tgtEl>
                                          <p:spTgt spid="22"/>
                                        </p:tgtEl>
                                      </p:cBhvr>
                                    </p:animEffect>
                                  </p:childTnLst>
                                </p:cTn>
                              </p:par>
                              <p:par>
                                <p:cTn id="26" presetID="14" presetClass="entr" presetSubtype="10"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randombar(horizontal)">
                                      <p:cBhvr>
                                        <p:cTn id="28" dur="500"/>
                                        <p:tgtEl>
                                          <p:spTgt spid="28"/>
                                        </p:tgtEl>
                                      </p:cBhvr>
                                    </p:animEffect>
                                  </p:childTnLst>
                                </p:cTn>
                              </p:par>
                              <p:par>
                                <p:cTn id="29" presetID="14" presetClass="entr" presetSubtype="1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randombar(horizontal)">
                                      <p:cBhvr>
                                        <p:cTn id="3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2AB6DD-ECCD-4184-6A2D-224569AEB97C}"/>
              </a:ext>
            </a:extLst>
          </p:cNvPr>
          <p:cNvSpPr>
            <a:spLocks noGrp="1"/>
          </p:cNvSpPr>
          <p:nvPr>
            <p:ph type="title"/>
          </p:nvPr>
        </p:nvSpPr>
        <p:spPr>
          <a:xfrm>
            <a:off x="7560094" y="232870"/>
            <a:ext cx="4338320" cy="906983"/>
          </a:xfrm>
        </p:spPr>
        <p:txBody>
          <a:bodyPr>
            <a:normAutofit fontScale="90000"/>
          </a:bodyPr>
          <a:lstStyle/>
          <a:p>
            <a:r>
              <a:rPr lang="fr-BE" sz="4000" b="1">
                <a:solidFill>
                  <a:schemeClr val="bg1"/>
                </a:solidFill>
              </a:rPr>
              <a:t>Cumul: </a:t>
            </a:r>
            <a:r>
              <a:rPr lang="fr-BE" sz="4000" b="1" err="1">
                <a:solidFill>
                  <a:schemeClr val="bg1"/>
                </a:solidFill>
              </a:rPr>
              <a:t>video</a:t>
            </a:r>
            <a:r>
              <a:rPr lang="fr-BE" sz="4000" b="1">
                <a:solidFill>
                  <a:schemeClr val="bg1"/>
                </a:solidFill>
              </a:rPr>
              <a:t> </a:t>
            </a:r>
            <a:r>
              <a:rPr lang="fr-BE" sz="4000" b="1" err="1">
                <a:solidFill>
                  <a:schemeClr val="bg1"/>
                </a:solidFill>
              </a:rPr>
              <a:t>deel</a:t>
            </a:r>
            <a:r>
              <a:rPr lang="fr-BE" sz="4000" b="1">
                <a:solidFill>
                  <a:schemeClr val="bg1"/>
                </a:solidFill>
              </a:rPr>
              <a:t> 1</a:t>
            </a:r>
          </a:p>
        </p:txBody>
      </p:sp>
      <p:pic>
        <p:nvPicPr>
          <p:cNvPr id="1026" name="Picture 2" descr="Immobilier / Location. Encadrement des loyers : un complément peut-il ...">
            <a:extLst>
              <a:ext uri="{FF2B5EF4-FFF2-40B4-BE49-F238E27FC236}">
                <a16:creationId xmlns:a16="http://schemas.microsoft.com/office/drawing/2014/main" id="{74779636-61F7-FC89-5C3A-9E650550ACF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246" r="13244"/>
          <a:stretch>
            <a:fillRect/>
          </a:stretch>
        </p:blipFill>
        <p:spPr bwMode="auto">
          <a:xfrm>
            <a:off x="-1107442" y="0"/>
            <a:ext cx="8130111"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hlinkClick r:id="rId4"/>
            <a:extLst>
              <a:ext uri="{FF2B5EF4-FFF2-40B4-BE49-F238E27FC236}">
                <a16:creationId xmlns:a16="http://schemas.microsoft.com/office/drawing/2014/main" id="{61B4E98C-97F1-D872-A3B8-C69A03B43140}"/>
              </a:ext>
            </a:extLst>
          </p:cNvPr>
          <p:cNvSpPr/>
          <p:nvPr/>
        </p:nvSpPr>
        <p:spPr>
          <a:xfrm>
            <a:off x="7580414" y="3226331"/>
            <a:ext cx="1808480" cy="48768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English</a:t>
            </a:r>
          </a:p>
        </p:txBody>
      </p:sp>
      <p:sp>
        <p:nvSpPr>
          <p:cNvPr id="7" name="Rectangle : coins arrondis 6">
            <a:hlinkClick r:id="rId5"/>
            <a:extLst>
              <a:ext uri="{FF2B5EF4-FFF2-40B4-BE49-F238E27FC236}">
                <a16:creationId xmlns:a16="http://schemas.microsoft.com/office/drawing/2014/main" id="{8C4361B8-CEEC-6FFC-2264-ED7FB335C468}"/>
              </a:ext>
            </a:extLst>
          </p:cNvPr>
          <p:cNvSpPr/>
          <p:nvPr/>
        </p:nvSpPr>
        <p:spPr>
          <a:xfrm>
            <a:off x="7547284" y="4597482"/>
            <a:ext cx="1808480" cy="52009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French</a:t>
            </a:r>
          </a:p>
        </p:txBody>
      </p:sp>
      <p:sp>
        <p:nvSpPr>
          <p:cNvPr id="8" name="Rectangle : coins arrondis 7">
            <a:hlinkClick r:id="rId6"/>
            <a:extLst>
              <a:ext uri="{FF2B5EF4-FFF2-40B4-BE49-F238E27FC236}">
                <a16:creationId xmlns:a16="http://schemas.microsoft.com/office/drawing/2014/main" id="{523E6659-4F47-6BA3-270F-2F57A7E8F7AD}"/>
              </a:ext>
            </a:extLst>
          </p:cNvPr>
          <p:cNvSpPr/>
          <p:nvPr/>
        </p:nvSpPr>
        <p:spPr>
          <a:xfrm>
            <a:off x="7580414" y="2577736"/>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Dutch</a:t>
            </a:r>
          </a:p>
        </p:txBody>
      </p:sp>
      <p:sp>
        <p:nvSpPr>
          <p:cNvPr id="9" name="Rectangle : coins arrondis 8">
            <a:hlinkClick r:id="rId7"/>
            <a:extLst>
              <a:ext uri="{FF2B5EF4-FFF2-40B4-BE49-F238E27FC236}">
                <a16:creationId xmlns:a16="http://schemas.microsoft.com/office/drawing/2014/main" id="{C5DA2E8C-49A8-29BC-569A-95781D964346}"/>
              </a:ext>
            </a:extLst>
          </p:cNvPr>
          <p:cNvSpPr/>
          <p:nvPr/>
        </p:nvSpPr>
        <p:spPr>
          <a:xfrm>
            <a:off x="7580414" y="1909919"/>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err="1">
                <a:solidFill>
                  <a:srgbClr val="544F98"/>
                </a:solidFill>
              </a:rPr>
              <a:t>Arabic</a:t>
            </a:r>
            <a:endParaRPr lang="fr-BE" b="1">
              <a:solidFill>
                <a:srgbClr val="544F98"/>
              </a:solidFill>
            </a:endParaRPr>
          </a:p>
        </p:txBody>
      </p:sp>
      <p:sp>
        <p:nvSpPr>
          <p:cNvPr id="10" name="Rectangle : coins arrondis 9">
            <a:hlinkClick r:id="rId8"/>
            <a:extLst>
              <a:ext uri="{FF2B5EF4-FFF2-40B4-BE49-F238E27FC236}">
                <a16:creationId xmlns:a16="http://schemas.microsoft.com/office/drawing/2014/main" id="{B6597367-6F75-A1FA-A10D-50F990DA1604}"/>
              </a:ext>
            </a:extLst>
          </p:cNvPr>
          <p:cNvSpPr/>
          <p:nvPr/>
        </p:nvSpPr>
        <p:spPr>
          <a:xfrm>
            <a:off x="9822611" y="3245151"/>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err="1">
                <a:solidFill>
                  <a:srgbClr val="544F98"/>
                </a:solidFill>
              </a:rPr>
              <a:t>Spanish</a:t>
            </a:r>
            <a:endParaRPr lang="fr-BE" b="1">
              <a:solidFill>
                <a:srgbClr val="544F98"/>
              </a:solidFill>
            </a:endParaRPr>
          </a:p>
        </p:txBody>
      </p:sp>
      <p:sp>
        <p:nvSpPr>
          <p:cNvPr id="11" name="Rectangle : coins arrondis 10">
            <a:hlinkClick r:id="rId9"/>
            <a:extLst>
              <a:ext uri="{FF2B5EF4-FFF2-40B4-BE49-F238E27FC236}">
                <a16:creationId xmlns:a16="http://schemas.microsoft.com/office/drawing/2014/main" id="{2F1A7938-696D-ED29-20B1-DB748C4CC11E}"/>
              </a:ext>
            </a:extLst>
          </p:cNvPr>
          <p:cNvSpPr/>
          <p:nvPr/>
        </p:nvSpPr>
        <p:spPr>
          <a:xfrm>
            <a:off x="9822611" y="4620585"/>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Turkish</a:t>
            </a:r>
          </a:p>
        </p:txBody>
      </p:sp>
      <p:sp>
        <p:nvSpPr>
          <p:cNvPr id="12" name="Rectangle : coins arrondis 11">
            <a:hlinkClick r:id="rId10"/>
            <a:extLst>
              <a:ext uri="{FF2B5EF4-FFF2-40B4-BE49-F238E27FC236}">
                <a16:creationId xmlns:a16="http://schemas.microsoft.com/office/drawing/2014/main" id="{8DE34F13-4F80-13E2-610E-9C266DD1E9E7}"/>
              </a:ext>
            </a:extLst>
          </p:cNvPr>
          <p:cNvSpPr/>
          <p:nvPr/>
        </p:nvSpPr>
        <p:spPr>
          <a:xfrm>
            <a:off x="9822611" y="1906918"/>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err="1">
                <a:solidFill>
                  <a:srgbClr val="544F98"/>
                </a:solidFill>
              </a:rPr>
              <a:t>Russian</a:t>
            </a:r>
            <a:endParaRPr lang="fr-BE" b="1">
              <a:solidFill>
                <a:srgbClr val="FFFFFF"/>
              </a:solidFill>
            </a:endParaRPr>
          </a:p>
        </p:txBody>
      </p:sp>
      <p:sp>
        <p:nvSpPr>
          <p:cNvPr id="13" name="Rectangle : coins arrondis 12">
            <a:hlinkClick r:id="rId11"/>
            <a:extLst>
              <a:ext uri="{FF2B5EF4-FFF2-40B4-BE49-F238E27FC236}">
                <a16:creationId xmlns:a16="http://schemas.microsoft.com/office/drawing/2014/main" id="{3FD22259-19DF-757B-E8A3-5A73D29697FF}"/>
              </a:ext>
            </a:extLst>
          </p:cNvPr>
          <p:cNvSpPr/>
          <p:nvPr/>
        </p:nvSpPr>
        <p:spPr>
          <a:xfrm>
            <a:off x="7543408" y="5990143"/>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Pachto</a:t>
            </a:r>
          </a:p>
        </p:txBody>
      </p:sp>
      <p:sp>
        <p:nvSpPr>
          <p:cNvPr id="14" name="Rectangle : coins arrondis 13">
            <a:hlinkClick r:id="rId12"/>
            <a:extLst>
              <a:ext uri="{FF2B5EF4-FFF2-40B4-BE49-F238E27FC236}">
                <a16:creationId xmlns:a16="http://schemas.microsoft.com/office/drawing/2014/main" id="{1968F81F-5AE8-F065-05AA-32C4A59D14B7}"/>
              </a:ext>
            </a:extLst>
          </p:cNvPr>
          <p:cNvSpPr/>
          <p:nvPr/>
        </p:nvSpPr>
        <p:spPr>
          <a:xfrm>
            <a:off x="7560094" y="3908979"/>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Farsi</a:t>
            </a:r>
          </a:p>
        </p:txBody>
      </p:sp>
      <p:sp>
        <p:nvSpPr>
          <p:cNvPr id="15" name="Rectangle : coins arrondis 14">
            <a:hlinkClick r:id="rId13"/>
            <a:extLst>
              <a:ext uri="{FF2B5EF4-FFF2-40B4-BE49-F238E27FC236}">
                <a16:creationId xmlns:a16="http://schemas.microsoft.com/office/drawing/2014/main" id="{AA3E4B41-6FF2-0A49-2549-FBC95CD86CEB}"/>
              </a:ext>
            </a:extLst>
          </p:cNvPr>
          <p:cNvSpPr/>
          <p:nvPr/>
        </p:nvSpPr>
        <p:spPr>
          <a:xfrm>
            <a:off x="9822611" y="3908979"/>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err="1">
                <a:solidFill>
                  <a:srgbClr val="544F98"/>
                </a:solidFill>
              </a:rPr>
              <a:t>Tirgrigna</a:t>
            </a:r>
            <a:endParaRPr lang="fr-BE" b="1">
              <a:solidFill>
                <a:srgbClr val="544F98"/>
              </a:solidFill>
            </a:endParaRPr>
          </a:p>
        </p:txBody>
      </p:sp>
      <p:sp>
        <p:nvSpPr>
          <p:cNvPr id="16" name="Rectangle : coins arrondis 15">
            <a:hlinkClick r:id="rId14"/>
            <a:extLst>
              <a:ext uri="{FF2B5EF4-FFF2-40B4-BE49-F238E27FC236}">
                <a16:creationId xmlns:a16="http://schemas.microsoft.com/office/drawing/2014/main" id="{64EEB275-10F2-DE14-7660-F8A2F4A22CB8}"/>
              </a:ext>
            </a:extLst>
          </p:cNvPr>
          <p:cNvSpPr/>
          <p:nvPr/>
        </p:nvSpPr>
        <p:spPr>
          <a:xfrm>
            <a:off x="7580414" y="1252823"/>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err="1">
                <a:solidFill>
                  <a:srgbClr val="544F98"/>
                </a:solidFill>
              </a:rPr>
              <a:t>Albanian</a:t>
            </a:r>
            <a:endParaRPr lang="fr-BE" b="1">
              <a:solidFill>
                <a:srgbClr val="544F98"/>
              </a:solidFill>
            </a:endParaRPr>
          </a:p>
        </p:txBody>
      </p:sp>
      <p:sp>
        <p:nvSpPr>
          <p:cNvPr id="17" name="Rectangle : coins arrondis 16">
            <a:hlinkClick r:id="rId15"/>
            <a:extLst>
              <a:ext uri="{FF2B5EF4-FFF2-40B4-BE49-F238E27FC236}">
                <a16:creationId xmlns:a16="http://schemas.microsoft.com/office/drawing/2014/main" id="{BCC3ABFF-CE8F-CF2B-D3BC-68BD60C887DF}"/>
              </a:ext>
            </a:extLst>
          </p:cNvPr>
          <p:cNvSpPr/>
          <p:nvPr/>
        </p:nvSpPr>
        <p:spPr>
          <a:xfrm>
            <a:off x="9822611" y="1220815"/>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err="1">
                <a:solidFill>
                  <a:srgbClr val="544F98"/>
                </a:solidFill>
              </a:rPr>
              <a:t>Portugese</a:t>
            </a:r>
            <a:endParaRPr lang="fr-BE" b="1">
              <a:solidFill>
                <a:srgbClr val="544F98"/>
              </a:solidFill>
            </a:endParaRPr>
          </a:p>
        </p:txBody>
      </p:sp>
      <p:sp>
        <p:nvSpPr>
          <p:cNvPr id="18" name="Rectangle : coins arrondis 17">
            <a:hlinkClick r:id="rId16"/>
            <a:extLst>
              <a:ext uri="{FF2B5EF4-FFF2-40B4-BE49-F238E27FC236}">
                <a16:creationId xmlns:a16="http://schemas.microsoft.com/office/drawing/2014/main" id="{66055750-BE45-59E6-5458-B1CDB6AFFE7B}"/>
              </a:ext>
            </a:extLst>
          </p:cNvPr>
          <p:cNvSpPr/>
          <p:nvPr/>
        </p:nvSpPr>
        <p:spPr>
          <a:xfrm>
            <a:off x="7538007" y="5304959"/>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German</a:t>
            </a:r>
          </a:p>
        </p:txBody>
      </p:sp>
      <p:sp>
        <p:nvSpPr>
          <p:cNvPr id="3" name="Rectangle : coins arrondis 2">
            <a:hlinkClick r:id="rId17"/>
            <a:extLst>
              <a:ext uri="{FF2B5EF4-FFF2-40B4-BE49-F238E27FC236}">
                <a16:creationId xmlns:a16="http://schemas.microsoft.com/office/drawing/2014/main" id="{0E220688-5540-DD4B-144F-634164262635}"/>
              </a:ext>
            </a:extLst>
          </p:cNvPr>
          <p:cNvSpPr/>
          <p:nvPr/>
        </p:nvSpPr>
        <p:spPr>
          <a:xfrm>
            <a:off x="9822611" y="2577736"/>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Somali</a:t>
            </a:r>
          </a:p>
        </p:txBody>
      </p:sp>
      <p:pic>
        <p:nvPicPr>
          <p:cNvPr id="19" name="Graphic 18" descr="Curseur avec un remplissage uni">
            <a:extLst>
              <a:ext uri="{FF2B5EF4-FFF2-40B4-BE49-F238E27FC236}">
                <a16:creationId xmlns:a16="http://schemas.microsoft.com/office/drawing/2014/main" id="{75EB823C-5EF1-D9E2-A5DC-E13E1745E7F0}"/>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rot="420000">
            <a:off x="10010361" y="5432317"/>
            <a:ext cx="497840" cy="528320"/>
          </a:xfrm>
          <a:prstGeom prst="rect">
            <a:avLst/>
          </a:prstGeom>
        </p:spPr>
      </p:pic>
      <p:pic>
        <p:nvPicPr>
          <p:cNvPr id="5" name="Picture 4">
            <a:extLst>
              <a:ext uri="{FF2B5EF4-FFF2-40B4-BE49-F238E27FC236}">
                <a16:creationId xmlns:a16="http://schemas.microsoft.com/office/drawing/2014/main" id="{D69A4753-71D5-A430-50A6-DA3363D02D0F}"/>
              </a:ext>
            </a:extLst>
          </p:cNvPr>
          <p:cNvPicPr>
            <a:picLocks noChangeAspect="1"/>
          </p:cNvPicPr>
          <p:nvPr/>
        </p:nvPicPr>
        <p:blipFill>
          <a:blip r:embed="rId1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41001427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5910D5-31A3-0EA3-B0C7-CB564DC3837B}"/>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E7DB8F34-A771-9830-0BB1-5F0DD4E38A29}"/>
              </a:ext>
            </a:extLst>
          </p:cNvPr>
          <p:cNvCxnSpPr>
            <a:cxnSpLocks/>
          </p:cNvCxnSpPr>
          <p:nvPr/>
        </p:nvCxnSpPr>
        <p:spPr>
          <a:xfrm>
            <a:off x="466344" y="4069080"/>
            <a:ext cx="11448288" cy="64008"/>
          </a:xfrm>
          <a:prstGeom prst="straightConnector1">
            <a:avLst/>
          </a:prstGeom>
          <a:ln w="63500">
            <a:solidFill>
              <a:srgbClr val="544F98"/>
            </a:solidFill>
            <a:beve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F4AE1691-FBD4-0907-17AB-33164423E9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382652"/>
            <a:ext cx="1405527" cy="1405527"/>
          </a:xfrm>
          <a:prstGeom prst="rect">
            <a:avLst/>
          </a:prstGeom>
        </p:spPr>
      </p:pic>
      <p:sp>
        <p:nvSpPr>
          <p:cNvPr id="14" name="Ellipse 13">
            <a:extLst>
              <a:ext uri="{FF2B5EF4-FFF2-40B4-BE49-F238E27FC236}">
                <a16:creationId xmlns:a16="http://schemas.microsoft.com/office/drawing/2014/main" id="{19AFFD1E-B426-837C-176F-97F5BDD3227B}"/>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02833669-DBC3-F027-1F45-0BE2AE8B84C0}"/>
              </a:ext>
            </a:extLst>
          </p:cNvPr>
          <p:cNvSpPr/>
          <p:nvPr/>
        </p:nvSpPr>
        <p:spPr>
          <a:xfrm>
            <a:off x="1800961"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B02EAB72-2341-97E0-F637-9B5F391070D1}"/>
              </a:ext>
            </a:extLst>
          </p:cNvPr>
          <p:cNvSpPr/>
          <p:nvPr/>
        </p:nvSpPr>
        <p:spPr>
          <a:xfrm>
            <a:off x="3049543"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BE153059-481D-3561-A8F7-DC2571DFB000}"/>
              </a:ext>
            </a:extLst>
          </p:cNvPr>
          <p:cNvSpPr/>
          <p:nvPr/>
        </p:nvSpPr>
        <p:spPr>
          <a:xfrm>
            <a:off x="432234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AE6A2237-B800-EF9A-5CCF-673F9F2092F8}"/>
              </a:ext>
            </a:extLst>
          </p:cNvPr>
          <p:cNvSpPr/>
          <p:nvPr/>
        </p:nvSpPr>
        <p:spPr>
          <a:xfrm>
            <a:off x="5627583"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2DFBD8C5-2507-3BEE-DA1F-B3449313B912}"/>
              </a:ext>
            </a:extLst>
          </p:cNvPr>
          <p:cNvSpPr/>
          <p:nvPr/>
        </p:nvSpPr>
        <p:spPr>
          <a:xfrm>
            <a:off x="7086600"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1ED94300-55E3-26FB-7901-6E717DAAA01E}"/>
              </a:ext>
            </a:extLst>
          </p:cNvPr>
          <p:cNvSpPr/>
          <p:nvPr/>
        </p:nvSpPr>
        <p:spPr>
          <a:xfrm>
            <a:off x="9881616"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CE86D7C0-BF1A-6053-579B-E72D63F894F5}"/>
              </a:ext>
            </a:extLst>
          </p:cNvPr>
          <p:cNvSpPr/>
          <p:nvPr/>
        </p:nvSpPr>
        <p:spPr>
          <a:xfrm>
            <a:off x="1117230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A02D38AA-05C6-D492-0F45-2122FC71B098}"/>
              </a:ext>
            </a:extLst>
          </p:cNvPr>
          <p:cNvSpPr/>
          <p:nvPr/>
        </p:nvSpPr>
        <p:spPr>
          <a:xfrm>
            <a:off x="8424672" y="4005072"/>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Image 5" descr="Une image contenant clipart, dessin humoristique, Dessin animé&#10;&#10;Le contenu généré par l’IA peut être incorrect.">
            <a:extLst>
              <a:ext uri="{FF2B5EF4-FFF2-40B4-BE49-F238E27FC236}">
                <a16:creationId xmlns:a16="http://schemas.microsoft.com/office/drawing/2014/main" id="{AD816E8C-5A06-2C96-149B-05CCC39256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8648" y="2455308"/>
            <a:ext cx="1453647" cy="1453647"/>
          </a:xfrm>
          <a:prstGeom prst="rect">
            <a:avLst/>
          </a:prstGeom>
        </p:spPr>
      </p:pic>
      <p:pic>
        <p:nvPicPr>
          <p:cNvPr id="38916" name="Picture 4" descr="Taxes - Free business and finance icons">
            <a:extLst>
              <a:ext uri="{FF2B5EF4-FFF2-40B4-BE49-F238E27FC236}">
                <a16:creationId xmlns:a16="http://schemas.microsoft.com/office/drawing/2014/main" id="{693817B9-A7BB-16B6-24C0-F13FF1C43D72}"/>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138895" y="4577863"/>
            <a:ext cx="809297" cy="80929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Tout comprendre sur le contrat de travail">
            <a:extLst>
              <a:ext uri="{FF2B5EF4-FFF2-40B4-BE49-F238E27FC236}">
                <a16:creationId xmlns:a16="http://schemas.microsoft.com/office/drawing/2014/main" id="{1B996AB1-8CE9-05FF-925B-BA0AE34D0FA3}"/>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85812" y="4475551"/>
            <a:ext cx="1295400" cy="8633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Vdab - Vdab Gif Clipart - Large Size Png Image - PikPng">
            <a:extLst>
              <a:ext uri="{FF2B5EF4-FFF2-40B4-BE49-F238E27FC236}">
                <a16:creationId xmlns:a16="http://schemas.microsoft.com/office/drawing/2014/main" id="{239B1CAB-E7C4-FEA3-0749-7B36ADE9EC71}"/>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4496504"/>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Portes déc'ouvertes Carrefour des Métiers de Verviers - Cité des ...">
            <a:extLst>
              <a:ext uri="{FF2B5EF4-FFF2-40B4-BE49-F238E27FC236}">
                <a16:creationId xmlns:a16="http://schemas.microsoft.com/office/drawing/2014/main" id="{276B593F-49E1-109A-836E-0AA01F23D5D5}"/>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4674" y="5250733"/>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Actiris Coordination Platform | IOM Belgium and Luxembourg">
            <a:extLst>
              <a:ext uri="{FF2B5EF4-FFF2-40B4-BE49-F238E27FC236}">
                <a16:creationId xmlns:a16="http://schemas.microsoft.com/office/drawing/2014/main" id="{3CBDD80E-5B59-EA29-B818-7A9EDDB1D516}"/>
              </a:ext>
            </a:extLst>
          </p:cNvPr>
          <p:cNvPicPr>
            <a:picLocks noChangeAspect="1" noChangeArrowheads="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5738837"/>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Businessman, creative, idea icon - Download on Iconfinder">
            <a:extLst>
              <a:ext uri="{FF2B5EF4-FFF2-40B4-BE49-F238E27FC236}">
                <a16:creationId xmlns:a16="http://schemas.microsoft.com/office/drawing/2014/main" id="{A0678EBF-AD77-185C-515A-A5D241A8BFB0}"/>
              </a:ext>
            </a:extLst>
          </p:cNvPr>
          <p:cNvPicPr>
            <a:picLocks noChangeAspect="1" noChangeArrowheads="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65760" y="4453128"/>
            <a:ext cx="1109347" cy="110934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Job interview, meeting, teamwork icon - Download on Iconfinder">
            <a:extLst>
              <a:ext uri="{FF2B5EF4-FFF2-40B4-BE49-F238E27FC236}">
                <a16:creationId xmlns:a16="http://schemas.microsoft.com/office/drawing/2014/main" id="{033C1C7C-07D4-1854-950D-61FF87FF98AD}"/>
              </a:ext>
            </a:extLst>
          </p:cNvPr>
          <p:cNvPicPr>
            <a:picLocks noChangeAspect="1" noChangeArrowheads="1"/>
          </p:cNvPicPr>
          <p:nvPr/>
        </p:nvPicPr>
        <p:blipFill>
          <a:blip r:embed="rId11">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5373656" y="4444408"/>
            <a:ext cx="983341" cy="983341"/>
          </a:xfrm>
          <a:prstGeom prst="rect">
            <a:avLst/>
          </a:prstGeom>
          <a:noFill/>
          <a:extLst>
            <a:ext uri="{909E8E84-426E-40DD-AFC4-6F175D3DCCD1}">
              <a14:hiddenFill xmlns:a14="http://schemas.microsoft.com/office/drawing/2010/main">
                <a:solidFill>
                  <a:srgbClr val="FFFFFF"/>
                </a:solidFill>
              </a14:hiddenFill>
            </a:ext>
          </a:extLst>
        </p:spPr>
      </p:pic>
      <p:pic>
        <p:nvPicPr>
          <p:cNvPr id="25" name="Image 24">
            <a:extLst>
              <a:ext uri="{FF2B5EF4-FFF2-40B4-BE49-F238E27FC236}">
                <a16:creationId xmlns:a16="http://schemas.microsoft.com/office/drawing/2014/main" id="{D58BF7BF-FDED-C81F-72E1-E47D65CA32C3}"/>
              </a:ext>
            </a:extLst>
          </p:cNvPr>
          <p:cNvPicPr>
            <a:picLocks noChangeAspect="1"/>
          </p:cNvPicPr>
          <p:nvPr/>
        </p:nvPicPr>
        <p:blipFill>
          <a:blip r:embed="rId12">
            <a:duotone>
              <a:schemeClr val="accent1">
                <a:shade val="45000"/>
                <a:satMod val="135000"/>
              </a:schemeClr>
              <a:prstClr val="white"/>
            </a:duotone>
          </a:blip>
          <a:stretch>
            <a:fillRect/>
          </a:stretch>
        </p:blipFill>
        <p:spPr>
          <a:xfrm>
            <a:off x="4117259" y="4418571"/>
            <a:ext cx="701629" cy="701629"/>
          </a:xfrm>
          <a:prstGeom prst="rect">
            <a:avLst/>
          </a:prstGeom>
        </p:spPr>
      </p:pic>
      <p:pic>
        <p:nvPicPr>
          <p:cNvPr id="4" name="Graphic 3" descr="Badge Tick1 contour">
            <a:extLst>
              <a:ext uri="{FF2B5EF4-FFF2-40B4-BE49-F238E27FC236}">
                <a16:creationId xmlns:a16="http://schemas.microsoft.com/office/drawing/2014/main" id="{FAD10182-810D-18C7-B701-C5BB3EFE120F}"/>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264160" y="4385807"/>
            <a:ext cx="629920" cy="619760"/>
          </a:xfrm>
          <a:prstGeom prst="rect">
            <a:avLst/>
          </a:prstGeom>
        </p:spPr>
      </p:pic>
      <p:pic>
        <p:nvPicPr>
          <p:cNvPr id="7" name="Picture 6">
            <a:extLst>
              <a:ext uri="{FF2B5EF4-FFF2-40B4-BE49-F238E27FC236}">
                <a16:creationId xmlns:a16="http://schemas.microsoft.com/office/drawing/2014/main" id="{B5024B39-6773-ED6F-1A6E-0ABBF99443EA}"/>
              </a:ext>
            </a:extLst>
          </p:cNvPr>
          <p:cNvPicPr>
            <a:picLocks noChangeAspect="1"/>
          </p:cNvPicPr>
          <p:nvPr/>
        </p:nvPicPr>
        <p:blipFill>
          <a:blip r:embed="rId1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327109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6"/>
                                        </p:tgtEl>
                                        <p:attrNameLst>
                                          <p:attrName>style.visibility</p:attrName>
                                        </p:attrNameLst>
                                      </p:cBhvr>
                                      <p:to>
                                        <p:strVal val="visible"/>
                                      </p:to>
                                    </p:set>
                                  </p:childTnLst>
                                </p:cTn>
                              </p:par>
                              <p:par>
                                <p:cTn id="7" presetID="21" presetClass="emph" presetSubtype="0" fill="hold" grpId="0" nodeType="withEffect">
                                  <p:stCondLst>
                                    <p:cond delay="0"/>
                                  </p:stCondLst>
                                  <p:childTnLst>
                                    <p:animClr clrSpc="hsl" dir="cw">
                                      <p:cBhvr override="childStyle">
                                        <p:cTn id="8" dur="500" fill="hold"/>
                                        <p:tgtEl>
                                          <p:spTgt spid="20"/>
                                        </p:tgtEl>
                                        <p:attrNameLst>
                                          <p:attrName>style.color</p:attrName>
                                        </p:attrNameLst>
                                      </p:cBhvr>
                                      <p:by>
                                        <p:hsl h="7200000" s="0" l="0"/>
                                      </p:by>
                                    </p:animClr>
                                    <p:animClr clrSpc="hsl" dir="cw">
                                      <p:cBhvr>
                                        <p:cTn id="9" dur="500" fill="hold"/>
                                        <p:tgtEl>
                                          <p:spTgt spid="20"/>
                                        </p:tgtEl>
                                        <p:attrNameLst>
                                          <p:attrName>fillcolor</p:attrName>
                                        </p:attrNameLst>
                                      </p:cBhvr>
                                      <p:by>
                                        <p:hsl h="7200000" s="0" l="0"/>
                                      </p:by>
                                    </p:animClr>
                                    <p:animClr clrSpc="hsl" dir="cw">
                                      <p:cBhvr>
                                        <p:cTn id="10" dur="500" fill="hold"/>
                                        <p:tgtEl>
                                          <p:spTgt spid="20"/>
                                        </p:tgtEl>
                                        <p:attrNameLst>
                                          <p:attrName>stroke.color</p:attrName>
                                        </p:attrNameLst>
                                      </p:cBhvr>
                                      <p:by>
                                        <p:hsl h="7200000" s="0" l="0"/>
                                      </p:by>
                                    </p:animClr>
                                    <p:set>
                                      <p:cBhvr>
                                        <p:cTn id="11" dur="500" fill="hold"/>
                                        <p:tgtEl>
                                          <p:spTgt spid="20"/>
                                        </p:tgtEl>
                                        <p:attrNameLst>
                                          <p:attrName>fill.type</p:attrName>
                                        </p:attrNameLst>
                                      </p:cBhvr>
                                      <p:to>
                                        <p:strVal val="solid"/>
                                      </p:to>
                                    </p:set>
                                  </p:childTnLst>
                                </p:cTn>
                              </p:par>
                              <p:par>
                                <p:cTn id="12" presetID="37" presetClass="path" presetSubtype="0" accel="50000" decel="50000" fill="hold" nodeType="withEffect">
                                  <p:stCondLst>
                                    <p:cond delay="0"/>
                                  </p:stCondLst>
                                  <p:childTnLst>
                                    <p:animMotion origin="layout" path="M 4.375E-6 0.00579 L 0.03086 -0.06273 C 0.03724 -0.07801 0.04687 -0.08611 0.05703 -0.08611 C 0.06862 -0.08611 0.07786 -0.07801 0.08424 -0.06273 L 0.11523 0.00579 " pathEditMode="relative" rAng="0" ptsTypes="AAAAA">
                                      <p:cBhvr>
                                        <p:cTn id="13" dur="2000" fill="hold"/>
                                        <p:tgtEl>
                                          <p:spTgt spid="6"/>
                                        </p:tgtEl>
                                        <p:attrNameLst>
                                          <p:attrName>ppt_x</p:attrName>
                                          <p:attrName>ppt_y</p:attrName>
                                        </p:attrNameLst>
                                      </p:cBhvr>
                                      <p:rCtr x="5755" y="-46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2C55F4-F0DE-9EAF-B078-AE5130D96F69}"/>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2B1AE1AD-A7DD-78A7-1CFC-D0002EE2C49B}"/>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E21CDC1B-A743-43C7-598E-36FCEF716B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336713"/>
            <a:ext cx="1405527" cy="1405527"/>
          </a:xfrm>
          <a:prstGeom prst="rect">
            <a:avLst/>
          </a:prstGeom>
        </p:spPr>
      </p:pic>
      <p:sp>
        <p:nvSpPr>
          <p:cNvPr id="14" name="Ellipse 13">
            <a:extLst>
              <a:ext uri="{FF2B5EF4-FFF2-40B4-BE49-F238E27FC236}">
                <a16:creationId xmlns:a16="http://schemas.microsoft.com/office/drawing/2014/main" id="{662051B3-20AA-3CC3-A862-88268C37B616}"/>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8BD5DD43-0058-45DF-E4EA-CD0F1ED89EDF}"/>
              </a:ext>
            </a:extLst>
          </p:cNvPr>
          <p:cNvSpPr/>
          <p:nvPr/>
        </p:nvSpPr>
        <p:spPr>
          <a:xfrm>
            <a:off x="1800961" y="397764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0C766DEA-3FB2-2C5D-245C-C346B1B0D851}"/>
              </a:ext>
            </a:extLst>
          </p:cNvPr>
          <p:cNvSpPr/>
          <p:nvPr/>
        </p:nvSpPr>
        <p:spPr>
          <a:xfrm>
            <a:off x="3049543" y="397764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A00F59F4-48FA-44D8-E260-8C3D9926C414}"/>
              </a:ext>
            </a:extLst>
          </p:cNvPr>
          <p:cNvSpPr/>
          <p:nvPr/>
        </p:nvSpPr>
        <p:spPr>
          <a:xfrm>
            <a:off x="432234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1001CDDA-AAC8-B693-3262-C83D5C97B116}"/>
              </a:ext>
            </a:extLst>
          </p:cNvPr>
          <p:cNvSpPr/>
          <p:nvPr/>
        </p:nvSpPr>
        <p:spPr>
          <a:xfrm>
            <a:off x="562758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24411442-4669-B640-2F59-0896B2260026}"/>
              </a:ext>
            </a:extLst>
          </p:cNvPr>
          <p:cNvSpPr/>
          <p:nvPr/>
        </p:nvSpPr>
        <p:spPr>
          <a:xfrm>
            <a:off x="7086600"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00A9DAF7-E329-7193-357B-C134E073137C}"/>
              </a:ext>
            </a:extLst>
          </p:cNvPr>
          <p:cNvSpPr/>
          <p:nvPr/>
        </p:nvSpPr>
        <p:spPr>
          <a:xfrm>
            <a:off x="9881616"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7FDA6ECA-F2BF-88FE-E2BE-9163BB23692B}"/>
              </a:ext>
            </a:extLst>
          </p:cNvPr>
          <p:cNvSpPr/>
          <p:nvPr/>
        </p:nvSpPr>
        <p:spPr>
          <a:xfrm>
            <a:off x="1117230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4E9D0F44-68F5-0613-DAF7-FE68DB389C0D}"/>
              </a:ext>
            </a:extLst>
          </p:cNvPr>
          <p:cNvSpPr/>
          <p:nvPr/>
        </p:nvSpPr>
        <p:spPr>
          <a:xfrm>
            <a:off x="842467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Image 2" descr="Une image contenant clipart, dessin humoristique, Dessin animé&#10;&#10;Le contenu généré par l’IA peut être incorrect.">
            <a:extLst>
              <a:ext uri="{FF2B5EF4-FFF2-40B4-BE49-F238E27FC236}">
                <a16:creationId xmlns:a16="http://schemas.microsoft.com/office/drawing/2014/main" id="{62BE7BA1-890F-B5FB-C0E9-C0E5DD3DA7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069" y="2180968"/>
            <a:ext cx="1453647" cy="1453647"/>
          </a:xfrm>
          <a:prstGeom prst="rect">
            <a:avLst/>
          </a:prstGeom>
        </p:spPr>
      </p:pic>
      <p:pic>
        <p:nvPicPr>
          <p:cNvPr id="4" name="Graphic 3" descr="Badge Tick1 contour">
            <a:extLst>
              <a:ext uri="{FF2B5EF4-FFF2-40B4-BE49-F238E27FC236}">
                <a16:creationId xmlns:a16="http://schemas.microsoft.com/office/drawing/2014/main" id="{031BF8E4-9D1A-B1C8-2595-DAED8A52A57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4160" y="4385807"/>
            <a:ext cx="629920" cy="619760"/>
          </a:xfrm>
          <a:prstGeom prst="rect">
            <a:avLst/>
          </a:prstGeom>
        </p:spPr>
      </p:pic>
      <p:pic>
        <p:nvPicPr>
          <p:cNvPr id="5" name="Picture 4">
            <a:extLst>
              <a:ext uri="{FF2B5EF4-FFF2-40B4-BE49-F238E27FC236}">
                <a16:creationId xmlns:a16="http://schemas.microsoft.com/office/drawing/2014/main" id="{B3280398-F8E3-2E8D-98B6-1423EAB95EA4}"/>
              </a:ext>
            </a:extLst>
          </p:cNvPr>
          <p:cNvPicPr>
            <a:picLocks noChangeAspect="1"/>
          </p:cNvPicPr>
          <p:nvPr/>
        </p:nvPicPr>
        <p:blipFill>
          <a:blip r:embed="rId6"/>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628195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1" presetClass="emph" presetSubtype="0" fill="hold" grpId="0" nodeType="withEffect">
                                  <p:stCondLst>
                                    <p:cond delay="0"/>
                                  </p:stCondLst>
                                  <p:childTnLst>
                                    <p:animClr clrSpc="hsl" dir="cw">
                                      <p:cBhvr override="childStyle">
                                        <p:cTn id="8" dur="500" fill="hold"/>
                                        <p:tgtEl>
                                          <p:spTgt spid="15"/>
                                        </p:tgtEl>
                                        <p:attrNameLst>
                                          <p:attrName>style.color</p:attrName>
                                        </p:attrNameLst>
                                      </p:cBhvr>
                                      <p:by>
                                        <p:hsl h="7200000" s="0" l="0"/>
                                      </p:by>
                                    </p:animClr>
                                    <p:animClr clrSpc="hsl" dir="cw">
                                      <p:cBhvr>
                                        <p:cTn id="9" dur="500" fill="hold"/>
                                        <p:tgtEl>
                                          <p:spTgt spid="15"/>
                                        </p:tgtEl>
                                        <p:attrNameLst>
                                          <p:attrName>fillcolor</p:attrName>
                                        </p:attrNameLst>
                                      </p:cBhvr>
                                      <p:by>
                                        <p:hsl h="7200000" s="0" l="0"/>
                                      </p:by>
                                    </p:animClr>
                                    <p:animClr clrSpc="hsl" dir="cw">
                                      <p:cBhvr>
                                        <p:cTn id="10" dur="500" fill="hold"/>
                                        <p:tgtEl>
                                          <p:spTgt spid="15"/>
                                        </p:tgtEl>
                                        <p:attrNameLst>
                                          <p:attrName>stroke.color</p:attrName>
                                        </p:attrNameLst>
                                      </p:cBhvr>
                                      <p:by>
                                        <p:hsl h="7200000" s="0" l="0"/>
                                      </p:by>
                                    </p:animClr>
                                    <p:set>
                                      <p:cBhvr>
                                        <p:cTn id="11" dur="500" fill="hold"/>
                                        <p:tgtEl>
                                          <p:spTgt spid="15"/>
                                        </p:tgtEl>
                                        <p:attrNameLst>
                                          <p:attrName>fill.type</p:attrName>
                                        </p:attrNameLst>
                                      </p:cBhvr>
                                      <p:to>
                                        <p:strVal val="solid"/>
                                      </p:to>
                                    </p:set>
                                  </p:childTnLst>
                                </p:cTn>
                              </p:par>
                              <p:par>
                                <p:cTn id="12" presetID="26"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80">
                                          <p:stCondLst>
                                            <p:cond delay="0"/>
                                          </p:stCondLst>
                                        </p:cTn>
                                        <p:tgtEl>
                                          <p:spTgt spid="3"/>
                                        </p:tgtEl>
                                      </p:cBhvr>
                                    </p:animEffect>
                                    <p:anim calcmode="lin" valueType="num">
                                      <p:cBhvr>
                                        <p:cTn id="1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gtEl>
                                      </p:cBhvr>
                                      <p:to x="100000" y="60000"/>
                                    </p:animScale>
                                    <p:animScale>
                                      <p:cBhvr>
                                        <p:cTn id="21" dur="166" decel="50000">
                                          <p:stCondLst>
                                            <p:cond delay="676"/>
                                          </p:stCondLst>
                                        </p:cTn>
                                        <p:tgtEl>
                                          <p:spTgt spid="3"/>
                                        </p:tgtEl>
                                      </p:cBhvr>
                                      <p:to x="100000" y="100000"/>
                                    </p:animScale>
                                    <p:animScale>
                                      <p:cBhvr>
                                        <p:cTn id="22" dur="26">
                                          <p:stCondLst>
                                            <p:cond delay="1312"/>
                                          </p:stCondLst>
                                        </p:cTn>
                                        <p:tgtEl>
                                          <p:spTgt spid="3"/>
                                        </p:tgtEl>
                                      </p:cBhvr>
                                      <p:to x="100000" y="80000"/>
                                    </p:animScale>
                                    <p:animScale>
                                      <p:cBhvr>
                                        <p:cTn id="23" dur="166" decel="50000">
                                          <p:stCondLst>
                                            <p:cond delay="1338"/>
                                          </p:stCondLst>
                                        </p:cTn>
                                        <p:tgtEl>
                                          <p:spTgt spid="3"/>
                                        </p:tgtEl>
                                      </p:cBhvr>
                                      <p:to x="100000" y="100000"/>
                                    </p:animScale>
                                    <p:animScale>
                                      <p:cBhvr>
                                        <p:cTn id="24" dur="26">
                                          <p:stCondLst>
                                            <p:cond delay="1642"/>
                                          </p:stCondLst>
                                        </p:cTn>
                                        <p:tgtEl>
                                          <p:spTgt spid="3"/>
                                        </p:tgtEl>
                                      </p:cBhvr>
                                      <p:to x="100000" y="90000"/>
                                    </p:animScale>
                                    <p:animScale>
                                      <p:cBhvr>
                                        <p:cTn id="25" dur="166" decel="50000">
                                          <p:stCondLst>
                                            <p:cond delay="1668"/>
                                          </p:stCondLst>
                                        </p:cTn>
                                        <p:tgtEl>
                                          <p:spTgt spid="3"/>
                                        </p:tgtEl>
                                      </p:cBhvr>
                                      <p:to x="100000" y="100000"/>
                                    </p:animScale>
                                    <p:animScale>
                                      <p:cBhvr>
                                        <p:cTn id="26" dur="26">
                                          <p:stCondLst>
                                            <p:cond delay="1808"/>
                                          </p:stCondLst>
                                        </p:cTn>
                                        <p:tgtEl>
                                          <p:spTgt spid="3"/>
                                        </p:tgtEl>
                                      </p:cBhvr>
                                      <p:to x="100000" y="95000"/>
                                    </p:animScale>
                                    <p:animScale>
                                      <p:cBhvr>
                                        <p:cTn id="27"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281711E-F585-699F-E2CE-FEC3CABEF09E}"/>
              </a:ext>
            </a:extLst>
          </p:cNvPr>
          <p:cNvSpPr/>
          <p:nvPr/>
        </p:nvSpPr>
        <p:spPr>
          <a:xfrm>
            <a:off x="4964654" y="1680899"/>
            <a:ext cx="6787709" cy="343168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Titre 1">
            <a:extLst>
              <a:ext uri="{FF2B5EF4-FFF2-40B4-BE49-F238E27FC236}">
                <a16:creationId xmlns:a16="http://schemas.microsoft.com/office/drawing/2014/main" id="{D29DAC10-62B4-FEC6-E82D-23375322E5B6}"/>
              </a:ext>
            </a:extLst>
          </p:cNvPr>
          <p:cNvSpPr>
            <a:spLocks noGrp="1"/>
          </p:cNvSpPr>
          <p:nvPr>
            <p:ph type="title"/>
          </p:nvPr>
        </p:nvSpPr>
        <p:spPr>
          <a:xfrm>
            <a:off x="5128409" y="2559238"/>
            <a:ext cx="6454587" cy="1683255"/>
          </a:xfrm>
        </p:spPr>
        <p:txBody>
          <a:bodyPr>
            <a:normAutofit fontScale="90000"/>
          </a:bodyPr>
          <a:lstStyle/>
          <a:p>
            <a:pPr algn="ctr"/>
            <a:r>
              <a:rPr lang="fr-BE" err="1">
                <a:solidFill>
                  <a:srgbClr val="544F98"/>
                </a:solidFill>
              </a:rPr>
              <a:t>Vraag</a:t>
            </a:r>
            <a:r>
              <a:rPr lang="fr-BE">
                <a:solidFill>
                  <a:srgbClr val="544F98"/>
                </a:solidFill>
              </a:rPr>
              <a:t>:</a:t>
            </a:r>
            <a:br>
              <a:rPr lang="fr-BE" b="1">
                <a:solidFill>
                  <a:srgbClr val="544F98"/>
                </a:solidFill>
              </a:rPr>
            </a:br>
            <a:r>
              <a:rPr lang="fr-BE" b="1">
                <a:solidFill>
                  <a:srgbClr val="544F98"/>
                </a:solidFill>
              </a:rPr>
              <a:t>Wat </a:t>
            </a:r>
            <a:r>
              <a:rPr lang="fr-BE" b="1" err="1">
                <a:solidFill>
                  <a:srgbClr val="544F98"/>
                </a:solidFill>
              </a:rPr>
              <a:t>moet</a:t>
            </a:r>
            <a:r>
              <a:rPr lang="fr-BE" b="1">
                <a:solidFill>
                  <a:srgbClr val="544F98"/>
                </a:solidFill>
              </a:rPr>
              <a:t> Malika </a:t>
            </a:r>
            <a:r>
              <a:rPr lang="fr-BE" b="1" err="1">
                <a:solidFill>
                  <a:srgbClr val="544F98"/>
                </a:solidFill>
              </a:rPr>
              <a:t>doen</a:t>
            </a:r>
            <a:r>
              <a:rPr lang="fr-BE" b="1">
                <a:solidFill>
                  <a:srgbClr val="544F98"/>
                </a:solidFill>
              </a:rPr>
              <a:t> </a:t>
            </a:r>
            <a:r>
              <a:rPr lang="fr-BE" b="1" err="1">
                <a:solidFill>
                  <a:srgbClr val="544F98"/>
                </a:solidFill>
              </a:rPr>
              <a:t>als</a:t>
            </a:r>
            <a:r>
              <a:rPr lang="fr-BE" b="1">
                <a:solidFill>
                  <a:srgbClr val="544F98"/>
                </a:solidFill>
              </a:rPr>
              <a:t> </a:t>
            </a:r>
            <a:r>
              <a:rPr lang="fr-BE" b="1" err="1">
                <a:solidFill>
                  <a:srgbClr val="544F98"/>
                </a:solidFill>
              </a:rPr>
              <a:t>ze</a:t>
            </a:r>
            <a:r>
              <a:rPr lang="fr-BE" b="1">
                <a:solidFill>
                  <a:srgbClr val="544F98"/>
                </a:solidFill>
              </a:rPr>
              <a:t> </a:t>
            </a:r>
            <a:r>
              <a:rPr lang="fr-BE" b="1" err="1">
                <a:solidFill>
                  <a:srgbClr val="544F98"/>
                </a:solidFill>
              </a:rPr>
              <a:t>ziek</a:t>
            </a:r>
            <a:r>
              <a:rPr lang="fr-BE" b="1">
                <a:solidFill>
                  <a:srgbClr val="544F98"/>
                </a:solidFill>
              </a:rPr>
              <a:t> </a:t>
            </a:r>
            <a:r>
              <a:rPr lang="fr-BE" b="1" err="1">
                <a:solidFill>
                  <a:srgbClr val="544F98"/>
                </a:solidFill>
              </a:rPr>
              <a:t>is</a:t>
            </a:r>
            <a:r>
              <a:rPr lang="fr-BE" b="1">
                <a:solidFill>
                  <a:srgbClr val="544F98"/>
                </a:solidFill>
              </a:rPr>
              <a:t>?</a:t>
            </a:r>
            <a:endParaRPr lang="en-US"/>
          </a:p>
        </p:txBody>
      </p:sp>
      <p:pic>
        <p:nvPicPr>
          <p:cNvPr id="5" name="Image 4">
            <a:extLst>
              <a:ext uri="{FF2B5EF4-FFF2-40B4-BE49-F238E27FC236}">
                <a16:creationId xmlns:a16="http://schemas.microsoft.com/office/drawing/2014/main" id="{6E555E87-7C29-342E-76E6-F0BFF0623EC0}"/>
              </a:ext>
            </a:extLst>
          </p:cNvPr>
          <p:cNvPicPr>
            <a:picLocks noChangeAspect="1"/>
          </p:cNvPicPr>
          <p:nvPr/>
        </p:nvPicPr>
        <p:blipFill>
          <a:blip r:embed="rId3"/>
          <a:stretch>
            <a:fillRect/>
          </a:stretch>
        </p:blipFill>
        <p:spPr>
          <a:xfrm>
            <a:off x="1" y="0"/>
            <a:ext cx="4613564" cy="6920346"/>
          </a:xfrm>
          <a:prstGeom prst="rect">
            <a:avLst/>
          </a:prstGeom>
        </p:spPr>
      </p:pic>
      <p:pic>
        <p:nvPicPr>
          <p:cNvPr id="6" name="Picture 5">
            <a:extLst>
              <a:ext uri="{FF2B5EF4-FFF2-40B4-BE49-F238E27FC236}">
                <a16:creationId xmlns:a16="http://schemas.microsoft.com/office/drawing/2014/main" id="{88F63B83-6D2A-10F3-DFAB-092364D4832F}"/>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7036367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16 700+ Syndicat Illustrations Stock Illustrations, graphiques ...">
            <a:extLst>
              <a:ext uri="{FF2B5EF4-FFF2-40B4-BE49-F238E27FC236}">
                <a16:creationId xmlns:a16="http://schemas.microsoft.com/office/drawing/2014/main" id="{7954B482-1818-ED9F-AC1E-AA5FEA34A1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7771" y="2508178"/>
            <a:ext cx="7027862" cy="351393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 coins arrondis 2">
            <a:extLst>
              <a:ext uri="{FF2B5EF4-FFF2-40B4-BE49-F238E27FC236}">
                <a16:creationId xmlns:a16="http://schemas.microsoft.com/office/drawing/2014/main" id="{226AA499-8B4E-D82B-2F02-24701C3BB485}"/>
              </a:ext>
            </a:extLst>
          </p:cNvPr>
          <p:cNvSpPr/>
          <p:nvPr/>
        </p:nvSpPr>
        <p:spPr>
          <a:xfrm>
            <a:off x="1722272" y="636197"/>
            <a:ext cx="8749580" cy="1323930"/>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Titre 1">
            <a:extLst>
              <a:ext uri="{FF2B5EF4-FFF2-40B4-BE49-F238E27FC236}">
                <a16:creationId xmlns:a16="http://schemas.microsoft.com/office/drawing/2014/main" id="{879CA16F-77C0-C265-0C54-480D2BDAFB5A}"/>
              </a:ext>
            </a:extLst>
          </p:cNvPr>
          <p:cNvSpPr>
            <a:spLocks noGrp="1"/>
          </p:cNvSpPr>
          <p:nvPr/>
        </p:nvSpPr>
        <p:spPr>
          <a:xfrm>
            <a:off x="857491" y="6352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BE" err="1">
                <a:solidFill>
                  <a:schemeClr val="bg1"/>
                </a:solidFill>
              </a:rPr>
              <a:t>Weet</a:t>
            </a:r>
            <a:r>
              <a:rPr lang="fr-BE">
                <a:solidFill>
                  <a:schemeClr val="bg1"/>
                </a:solidFill>
              </a:rPr>
              <a:t> </a:t>
            </a:r>
            <a:r>
              <a:rPr lang="fr-BE" err="1">
                <a:solidFill>
                  <a:schemeClr val="bg1"/>
                </a:solidFill>
              </a:rPr>
              <a:t>jij</a:t>
            </a:r>
            <a:r>
              <a:rPr lang="fr-BE">
                <a:solidFill>
                  <a:schemeClr val="bg1"/>
                </a:solidFill>
              </a:rPr>
              <a:t> </a:t>
            </a:r>
            <a:r>
              <a:rPr lang="fr-BE" err="1">
                <a:solidFill>
                  <a:schemeClr val="bg1"/>
                </a:solidFill>
              </a:rPr>
              <a:t>wat</a:t>
            </a:r>
            <a:r>
              <a:rPr lang="fr-BE">
                <a:solidFill>
                  <a:schemeClr val="bg1"/>
                </a:solidFill>
              </a:rPr>
              <a:t> </a:t>
            </a:r>
            <a:r>
              <a:rPr lang="fr-BE" err="1">
                <a:solidFill>
                  <a:schemeClr val="bg1"/>
                </a:solidFill>
              </a:rPr>
              <a:t>een</a:t>
            </a:r>
            <a:r>
              <a:rPr lang="fr-BE">
                <a:solidFill>
                  <a:schemeClr val="bg1"/>
                </a:solidFill>
              </a:rPr>
              <a:t> </a:t>
            </a:r>
            <a:r>
              <a:rPr lang="fr-BE" b="1" err="1">
                <a:solidFill>
                  <a:schemeClr val="bg1"/>
                </a:solidFill>
              </a:rPr>
              <a:t>vakbond</a:t>
            </a:r>
            <a:r>
              <a:rPr lang="fr-BE" b="1">
                <a:solidFill>
                  <a:schemeClr val="bg1"/>
                </a:solidFill>
              </a:rPr>
              <a:t> </a:t>
            </a:r>
            <a:r>
              <a:rPr lang="fr-BE" err="1">
                <a:solidFill>
                  <a:schemeClr val="bg1"/>
                </a:solidFill>
              </a:rPr>
              <a:t>doet</a:t>
            </a:r>
            <a:r>
              <a:rPr lang="fr-BE">
                <a:solidFill>
                  <a:schemeClr val="bg1"/>
                </a:solidFill>
              </a:rPr>
              <a:t>?</a:t>
            </a:r>
          </a:p>
        </p:txBody>
      </p:sp>
      <p:pic>
        <p:nvPicPr>
          <p:cNvPr id="3" name="Picture 2">
            <a:extLst>
              <a:ext uri="{FF2B5EF4-FFF2-40B4-BE49-F238E27FC236}">
                <a16:creationId xmlns:a16="http://schemas.microsoft.com/office/drawing/2014/main" id="{C9CD431C-D67C-205F-1AB7-FAFD7EF2B85D}"/>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34610432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100" name="Picture 4" descr="Common Forms of Employment Discrimination | Minnis &amp; Smallets LLP | Top ...">
            <a:extLst>
              <a:ext uri="{FF2B5EF4-FFF2-40B4-BE49-F238E27FC236}">
                <a16:creationId xmlns:a16="http://schemas.microsoft.com/office/drawing/2014/main" id="{D8899E13-2ACC-D294-9E8E-6DC0138605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24071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7DC03EBD-C7E4-48BA-2EAE-551D498FA662}"/>
              </a:ext>
            </a:extLst>
          </p:cNvPr>
          <p:cNvPicPr>
            <a:picLocks noChangeAspect="1"/>
          </p:cNvPicPr>
          <p:nvPr/>
        </p:nvPicPr>
        <p:blipFill>
          <a:blip r:embed="rId4"/>
          <a:stretch>
            <a:fillRect/>
          </a:stretch>
        </p:blipFill>
        <p:spPr>
          <a:xfrm>
            <a:off x="8817933" y="4665675"/>
            <a:ext cx="2867425" cy="1390844"/>
          </a:xfrm>
          <a:prstGeom prst="rect">
            <a:avLst/>
          </a:prstGeom>
        </p:spPr>
      </p:pic>
      <p:sp>
        <p:nvSpPr>
          <p:cNvPr id="4" name="Rectangle : coins arrondis 2">
            <a:extLst>
              <a:ext uri="{FF2B5EF4-FFF2-40B4-BE49-F238E27FC236}">
                <a16:creationId xmlns:a16="http://schemas.microsoft.com/office/drawing/2014/main" id="{0E04ED00-9282-8671-9681-5601D2637A27}"/>
              </a:ext>
            </a:extLst>
          </p:cNvPr>
          <p:cNvSpPr/>
          <p:nvPr/>
        </p:nvSpPr>
        <p:spPr>
          <a:xfrm>
            <a:off x="7200955" y="684424"/>
            <a:ext cx="4659860" cy="1883373"/>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Title 5">
            <a:extLst>
              <a:ext uri="{FF2B5EF4-FFF2-40B4-BE49-F238E27FC236}">
                <a16:creationId xmlns:a16="http://schemas.microsoft.com/office/drawing/2014/main" id="{72A9B62C-F8A1-5A62-472A-DD32F55F9315}"/>
              </a:ext>
            </a:extLst>
          </p:cNvPr>
          <p:cNvSpPr>
            <a:spLocks noGrp="1"/>
          </p:cNvSpPr>
          <p:nvPr>
            <p:ph type="title"/>
          </p:nvPr>
        </p:nvSpPr>
        <p:spPr>
          <a:xfrm>
            <a:off x="7771460" y="948384"/>
            <a:ext cx="3911601" cy="1344377"/>
          </a:xfrm>
        </p:spPr>
        <p:txBody>
          <a:bodyPr>
            <a:normAutofit fontScale="90000"/>
          </a:bodyPr>
          <a:lstStyle/>
          <a:p>
            <a:r>
              <a:rPr lang="en-US">
                <a:solidFill>
                  <a:schemeClr val="bg1"/>
                </a:solidFill>
              </a:rPr>
              <a:t>Wat </a:t>
            </a:r>
            <a:r>
              <a:rPr lang="en-US" b="1" err="1">
                <a:solidFill>
                  <a:schemeClr val="bg1"/>
                </a:solidFill>
              </a:rPr>
              <a:t>zie</a:t>
            </a:r>
            <a:r>
              <a:rPr lang="en-US" b="1">
                <a:solidFill>
                  <a:schemeClr val="bg1"/>
                </a:solidFill>
              </a:rPr>
              <a:t> je</a:t>
            </a:r>
            <a:r>
              <a:rPr lang="en-US">
                <a:solidFill>
                  <a:schemeClr val="bg1"/>
                </a:solidFill>
              </a:rPr>
              <a:t> op </a:t>
            </a:r>
            <a:r>
              <a:rPr lang="en-US" err="1">
                <a:solidFill>
                  <a:schemeClr val="bg1"/>
                </a:solidFill>
              </a:rPr>
              <a:t>deze</a:t>
            </a:r>
            <a:r>
              <a:rPr lang="en-US">
                <a:solidFill>
                  <a:schemeClr val="bg1"/>
                </a:solidFill>
              </a:rPr>
              <a:t> </a:t>
            </a:r>
            <a:r>
              <a:rPr lang="en-US" err="1">
                <a:solidFill>
                  <a:schemeClr val="bg1"/>
                </a:solidFill>
              </a:rPr>
              <a:t>afbeelding</a:t>
            </a:r>
            <a:r>
              <a:rPr lang="en-US">
                <a:solidFill>
                  <a:schemeClr val="bg1"/>
                </a:solidFill>
              </a:rPr>
              <a:t>?</a:t>
            </a:r>
          </a:p>
        </p:txBody>
      </p:sp>
      <p:pic>
        <p:nvPicPr>
          <p:cNvPr id="3" name="Picture 2">
            <a:extLst>
              <a:ext uri="{FF2B5EF4-FFF2-40B4-BE49-F238E27FC236}">
                <a16:creationId xmlns:a16="http://schemas.microsoft.com/office/drawing/2014/main" id="{AB01D5A4-D452-670A-3D63-773C0E729898}"/>
              </a:ext>
            </a:extLst>
          </p:cNvPr>
          <p:cNvPicPr>
            <a:picLocks noChangeAspect="1"/>
          </p:cNvPicPr>
          <p:nvPr/>
        </p:nvPicPr>
        <p:blipFill>
          <a:blip r:embed="rId5"/>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2809496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7B7292-D664-209A-4654-F40E07F253D5}"/>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D1836022-1840-5179-6C94-5AC3313C2FF6}"/>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4D988CEA-4C6C-F94C-4BCD-1901768AC4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382652"/>
            <a:ext cx="1405527" cy="1405527"/>
          </a:xfrm>
          <a:prstGeom prst="rect">
            <a:avLst/>
          </a:prstGeom>
        </p:spPr>
      </p:pic>
      <p:sp>
        <p:nvSpPr>
          <p:cNvPr id="14" name="Ellipse 13">
            <a:extLst>
              <a:ext uri="{FF2B5EF4-FFF2-40B4-BE49-F238E27FC236}">
                <a16:creationId xmlns:a16="http://schemas.microsoft.com/office/drawing/2014/main" id="{24CEF339-FA6A-7EA7-DC48-D10990EFDE6C}"/>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D4CFE4D6-6AEF-2CD6-3035-02C691EB847D}"/>
              </a:ext>
            </a:extLst>
          </p:cNvPr>
          <p:cNvSpPr/>
          <p:nvPr/>
        </p:nvSpPr>
        <p:spPr>
          <a:xfrm>
            <a:off x="1800961"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0CB97C0A-7B1E-99D2-2ED0-51C5BCD8C87F}"/>
              </a:ext>
            </a:extLst>
          </p:cNvPr>
          <p:cNvSpPr/>
          <p:nvPr/>
        </p:nvSpPr>
        <p:spPr>
          <a:xfrm>
            <a:off x="3049543"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E5C521A1-EE71-6627-9B8F-4491F4710542}"/>
              </a:ext>
            </a:extLst>
          </p:cNvPr>
          <p:cNvSpPr/>
          <p:nvPr/>
        </p:nvSpPr>
        <p:spPr>
          <a:xfrm>
            <a:off x="432234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11C8DAC1-18D1-8DA7-6488-FBE39AE38A8A}"/>
              </a:ext>
            </a:extLst>
          </p:cNvPr>
          <p:cNvSpPr/>
          <p:nvPr/>
        </p:nvSpPr>
        <p:spPr>
          <a:xfrm>
            <a:off x="5627583"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B64283E9-58B5-A92A-B2A5-3FEDD0D8BB6F}"/>
              </a:ext>
            </a:extLst>
          </p:cNvPr>
          <p:cNvSpPr/>
          <p:nvPr/>
        </p:nvSpPr>
        <p:spPr>
          <a:xfrm>
            <a:off x="7086600"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DDD6005B-33E2-974E-F015-59275A334D4A}"/>
              </a:ext>
            </a:extLst>
          </p:cNvPr>
          <p:cNvSpPr/>
          <p:nvPr/>
        </p:nvSpPr>
        <p:spPr>
          <a:xfrm>
            <a:off x="9881616" y="4005072"/>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5B645D43-7333-A1C2-50E6-30A45347426C}"/>
              </a:ext>
            </a:extLst>
          </p:cNvPr>
          <p:cNvSpPr/>
          <p:nvPr/>
        </p:nvSpPr>
        <p:spPr>
          <a:xfrm>
            <a:off x="1117230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24818DFD-7E17-3C7F-1954-8B305D731F51}"/>
              </a:ext>
            </a:extLst>
          </p:cNvPr>
          <p:cNvSpPr/>
          <p:nvPr/>
        </p:nvSpPr>
        <p:spPr>
          <a:xfrm>
            <a:off x="8424672" y="4005072"/>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Image 5" descr="Une image contenant clipart, dessin humoristique, Dessin animé&#10;&#10;Le contenu généré par l’IA peut être incorrect.">
            <a:extLst>
              <a:ext uri="{FF2B5EF4-FFF2-40B4-BE49-F238E27FC236}">
                <a16:creationId xmlns:a16="http://schemas.microsoft.com/office/drawing/2014/main" id="{2FCF8E80-6AE3-9AFF-E9FB-26EDF503D1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1212" y="2441915"/>
            <a:ext cx="1453647" cy="1453647"/>
          </a:xfrm>
          <a:prstGeom prst="rect">
            <a:avLst/>
          </a:prstGeom>
        </p:spPr>
      </p:pic>
      <p:pic>
        <p:nvPicPr>
          <p:cNvPr id="5122" name="Picture 2" descr="Job Icon Png #355908 - Free Icons Library">
            <a:extLst>
              <a:ext uri="{FF2B5EF4-FFF2-40B4-BE49-F238E27FC236}">
                <a16:creationId xmlns:a16="http://schemas.microsoft.com/office/drawing/2014/main" id="{3C1F99D9-A92A-735F-D3CB-B815905A36AE}"/>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54966" y="4510580"/>
            <a:ext cx="809297" cy="80929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Taxes - Free business and finance icons">
            <a:extLst>
              <a:ext uri="{FF2B5EF4-FFF2-40B4-BE49-F238E27FC236}">
                <a16:creationId xmlns:a16="http://schemas.microsoft.com/office/drawing/2014/main" id="{536D9CAF-E4E8-6A7F-C308-FE7B371F50B4}"/>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138895" y="4577863"/>
            <a:ext cx="809297" cy="8092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Tout comprendre sur le contrat de travail">
            <a:extLst>
              <a:ext uri="{FF2B5EF4-FFF2-40B4-BE49-F238E27FC236}">
                <a16:creationId xmlns:a16="http://schemas.microsoft.com/office/drawing/2014/main" id="{B403C276-B5CA-A8B7-2F5A-F029C5BF518C}"/>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85812" y="4475551"/>
            <a:ext cx="1295400" cy="86334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Vdab - Vdab Gif Clipart - Large Size Png Image - PikPng">
            <a:extLst>
              <a:ext uri="{FF2B5EF4-FFF2-40B4-BE49-F238E27FC236}">
                <a16:creationId xmlns:a16="http://schemas.microsoft.com/office/drawing/2014/main" id="{FA95DD56-676B-D126-86AE-BA5A1F92ABDA}"/>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4496504"/>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Portes déc'ouvertes Carrefour des Métiers de Verviers - Cité des ...">
            <a:extLst>
              <a:ext uri="{FF2B5EF4-FFF2-40B4-BE49-F238E27FC236}">
                <a16:creationId xmlns:a16="http://schemas.microsoft.com/office/drawing/2014/main" id="{0C705856-5A52-B5A4-7151-2E177E36E1DB}"/>
              </a:ext>
            </a:extLst>
          </p:cNvPr>
          <p:cNvPicPr>
            <a:picLocks noChangeAspect="1" noChangeArrowheads="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4674" y="5250733"/>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ctiris Coordination Platform | IOM Belgium and Luxembourg">
            <a:extLst>
              <a:ext uri="{FF2B5EF4-FFF2-40B4-BE49-F238E27FC236}">
                <a16:creationId xmlns:a16="http://schemas.microsoft.com/office/drawing/2014/main" id="{33211C96-B57B-7674-60F6-AAF09877E090}"/>
              </a:ext>
            </a:extLst>
          </p:cNvPr>
          <p:cNvPicPr>
            <a:picLocks noChangeAspect="1" noChangeArrowheads="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5738837"/>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Businessman, creative, idea icon - Download on Iconfinder">
            <a:extLst>
              <a:ext uri="{FF2B5EF4-FFF2-40B4-BE49-F238E27FC236}">
                <a16:creationId xmlns:a16="http://schemas.microsoft.com/office/drawing/2014/main" id="{C2DE79FF-2FC8-4494-7F70-B3A7CA0FA7E5}"/>
              </a:ext>
            </a:extLst>
          </p:cNvPr>
          <p:cNvPicPr>
            <a:picLocks noChangeAspect="1" noChangeArrowheads="1"/>
          </p:cNvPicPr>
          <p:nvPr/>
        </p:nvPicPr>
        <p:blipFill>
          <a:blip r:embed="rId11">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65760" y="4453128"/>
            <a:ext cx="1109347" cy="110934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Job interview, meeting, teamwork icon - Download on Iconfinder">
            <a:extLst>
              <a:ext uri="{FF2B5EF4-FFF2-40B4-BE49-F238E27FC236}">
                <a16:creationId xmlns:a16="http://schemas.microsoft.com/office/drawing/2014/main" id="{BC313A20-EC50-CA21-475B-A6F9E49A03D0}"/>
              </a:ext>
            </a:extLst>
          </p:cNvPr>
          <p:cNvPicPr>
            <a:picLocks noChangeAspect="1" noChangeArrowheads="1"/>
          </p:cNvPicPr>
          <p:nvPr/>
        </p:nvPicPr>
        <p:blipFill>
          <a:blip r:embed="rId1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5373656" y="4444408"/>
            <a:ext cx="983341" cy="983341"/>
          </a:xfrm>
          <a:prstGeom prst="rect">
            <a:avLst/>
          </a:prstGeom>
          <a:noFill/>
          <a:extLst>
            <a:ext uri="{909E8E84-426E-40DD-AFC4-6F175D3DCCD1}">
              <a14:hiddenFill xmlns:a14="http://schemas.microsoft.com/office/drawing/2010/main">
                <a:solidFill>
                  <a:srgbClr val="FFFFFF"/>
                </a:solidFill>
              </a14:hiddenFill>
            </a:ext>
          </a:extLst>
        </p:spPr>
      </p:pic>
      <p:pic>
        <p:nvPicPr>
          <p:cNvPr id="26" name="Image 25">
            <a:extLst>
              <a:ext uri="{FF2B5EF4-FFF2-40B4-BE49-F238E27FC236}">
                <a16:creationId xmlns:a16="http://schemas.microsoft.com/office/drawing/2014/main" id="{9DD4D79C-C8B7-EA46-8F5F-963AFFECC861}"/>
              </a:ext>
            </a:extLst>
          </p:cNvPr>
          <p:cNvPicPr>
            <a:picLocks noChangeAspect="1"/>
          </p:cNvPicPr>
          <p:nvPr/>
        </p:nvPicPr>
        <p:blipFill>
          <a:blip r:embed="rId13">
            <a:duotone>
              <a:schemeClr val="accent1">
                <a:shade val="45000"/>
                <a:satMod val="135000"/>
              </a:schemeClr>
              <a:prstClr val="white"/>
            </a:duotone>
          </a:blip>
          <a:stretch>
            <a:fillRect/>
          </a:stretch>
        </p:blipFill>
        <p:spPr>
          <a:xfrm>
            <a:off x="4117259" y="4418571"/>
            <a:ext cx="701629" cy="701629"/>
          </a:xfrm>
          <a:prstGeom prst="rect">
            <a:avLst/>
          </a:prstGeom>
        </p:spPr>
      </p:pic>
      <p:pic>
        <p:nvPicPr>
          <p:cNvPr id="4" name="Graphic 3" descr="Badge Tick1 contour">
            <a:extLst>
              <a:ext uri="{FF2B5EF4-FFF2-40B4-BE49-F238E27FC236}">
                <a16:creationId xmlns:a16="http://schemas.microsoft.com/office/drawing/2014/main" id="{68904265-FAD6-DC94-9B3F-2C93298A559D}"/>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264160" y="4385807"/>
            <a:ext cx="629920" cy="619760"/>
          </a:xfrm>
          <a:prstGeom prst="rect">
            <a:avLst/>
          </a:prstGeom>
        </p:spPr>
      </p:pic>
      <p:pic>
        <p:nvPicPr>
          <p:cNvPr id="7" name="Picture 6">
            <a:extLst>
              <a:ext uri="{FF2B5EF4-FFF2-40B4-BE49-F238E27FC236}">
                <a16:creationId xmlns:a16="http://schemas.microsoft.com/office/drawing/2014/main" id="{78D3155F-C215-8BE4-C56B-206DCDDC984C}"/>
              </a:ext>
            </a:extLst>
          </p:cNvPr>
          <p:cNvPicPr>
            <a:picLocks noChangeAspect="1"/>
          </p:cNvPicPr>
          <p:nvPr/>
        </p:nvPicPr>
        <p:blipFill>
          <a:blip r:embed="rId15"/>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368359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8" presetClass="emph" presetSubtype="0" fill="hold" nodeType="withEffect">
                                  <p:stCondLst>
                                    <p:cond delay="0"/>
                                  </p:stCondLst>
                                  <p:childTnLst>
                                    <p:animRot by="21600000">
                                      <p:cBhvr>
                                        <p:cTn id="8" dur="2000" fill="hold"/>
                                        <p:tgtEl>
                                          <p:spTgt spid="11"/>
                                        </p:tgtEl>
                                        <p:attrNameLst>
                                          <p:attrName>r</p:attrName>
                                        </p:attrNameLst>
                                      </p:cBhvr>
                                    </p:animRot>
                                  </p:childTnLst>
                                </p:cTn>
                              </p:par>
                              <p:par>
                                <p:cTn id="9" presetID="21" presetClass="emph" presetSubtype="0" fill="hold" grpId="0" nodeType="withEffect">
                                  <p:stCondLst>
                                    <p:cond delay="0"/>
                                  </p:stCondLst>
                                  <p:childTnLst>
                                    <p:animClr clrSpc="hsl" dir="cw">
                                      <p:cBhvr override="childStyle">
                                        <p:cTn id="10" dur="500" fill="hold"/>
                                        <p:tgtEl>
                                          <p:spTgt spid="21"/>
                                        </p:tgtEl>
                                        <p:attrNameLst>
                                          <p:attrName>style.color</p:attrName>
                                        </p:attrNameLst>
                                      </p:cBhvr>
                                      <p:by>
                                        <p:hsl h="7200000" s="0" l="0"/>
                                      </p:by>
                                    </p:animClr>
                                    <p:animClr clrSpc="hsl" dir="cw">
                                      <p:cBhvr>
                                        <p:cTn id="11" dur="500" fill="hold"/>
                                        <p:tgtEl>
                                          <p:spTgt spid="21"/>
                                        </p:tgtEl>
                                        <p:attrNameLst>
                                          <p:attrName>fillcolor</p:attrName>
                                        </p:attrNameLst>
                                      </p:cBhvr>
                                      <p:by>
                                        <p:hsl h="7200000" s="0" l="0"/>
                                      </p:by>
                                    </p:animClr>
                                    <p:animClr clrSpc="hsl" dir="cw">
                                      <p:cBhvr>
                                        <p:cTn id="12" dur="500" fill="hold"/>
                                        <p:tgtEl>
                                          <p:spTgt spid="21"/>
                                        </p:tgtEl>
                                        <p:attrNameLst>
                                          <p:attrName>stroke.color</p:attrName>
                                        </p:attrNameLst>
                                      </p:cBhvr>
                                      <p:by>
                                        <p:hsl h="7200000" s="0" l="0"/>
                                      </p:by>
                                    </p:animClr>
                                    <p:set>
                                      <p:cBhvr>
                                        <p:cTn id="13" dur="500" fill="hold"/>
                                        <p:tgtEl>
                                          <p:spTgt spid="21"/>
                                        </p:tgtEl>
                                        <p:attrNameLst>
                                          <p:attrName>fill.type</p:attrName>
                                        </p:attrNameLst>
                                      </p:cBhvr>
                                      <p:to>
                                        <p:strVal val="solid"/>
                                      </p:to>
                                    </p:set>
                                  </p:childTnLst>
                                </p:cTn>
                              </p:par>
                              <p:par>
                                <p:cTn id="14" presetID="1" presetClass="entr" presetSubtype="0" fill="hold" nodeType="withEffect">
                                  <p:stCondLst>
                                    <p:cond delay="0"/>
                                  </p:stCondLst>
                                  <p:childTnLst>
                                    <p:set>
                                      <p:cBhvr>
                                        <p:cTn id="15"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Ellipse 8">
            <a:extLst>
              <a:ext uri="{FF2B5EF4-FFF2-40B4-BE49-F238E27FC236}">
                <a16:creationId xmlns:a16="http://schemas.microsoft.com/office/drawing/2014/main" id="{4A544EF7-CFB2-0898-4112-F6B9F8DAB8D2}"/>
              </a:ext>
            </a:extLst>
          </p:cNvPr>
          <p:cNvSpPr/>
          <p:nvPr/>
        </p:nvSpPr>
        <p:spPr>
          <a:xfrm>
            <a:off x="4565573" y="225777"/>
            <a:ext cx="3215124" cy="3043297"/>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Ellipse 7">
            <a:extLst>
              <a:ext uri="{FF2B5EF4-FFF2-40B4-BE49-F238E27FC236}">
                <a16:creationId xmlns:a16="http://schemas.microsoft.com/office/drawing/2014/main" id="{5914B021-BC36-B5CB-B80F-39B1C5D0D039}"/>
              </a:ext>
            </a:extLst>
          </p:cNvPr>
          <p:cNvSpPr/>
          <p:nvPr/>
        </p:nvSpPr>
        <p:spPr>
          <a:xfrm>
            <a:off x="3181612" y="4298296"/>
            <a:ext cx="2332855" cy="2153019"/>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Ellipse 6">
            <a:extLst>
              <a:ext uri="{FF2B5EF4-FFF2-40B4-BE49-F238E27FC236}">
                <a16:creationId xmlns:a16="http://schemas.microsoft.com/office/drawing/2014/main" id="{6C82B13A-9473-2300-DBE7-C767AC26AA87}"/>
              </a:ext>
            </a:extLst>
          </p:cNvPr>
          <p:cNvSpPr/>
          <p:nvPr/>
        </p:nvSpPr>
        <p:spPr>
          <a:xfrm>
            <a:off x="478107" y="2511522"/>
            <a:ext cx="2155696" cy="2155718"/>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Ellipse 5">
            <a:extLst>
              <a:ext uri="{FF2B5EF4-FFF2-40B4-BE49-F238E27FC236}">
                <a16:creationId xmlns:a16="http://schemas.microsoft.com/office/drawing/2014/main" id="{E941640E-5D93-2D95-04CC-1350D7FBC30F}"/>
              </a:ext>
            </a:extLst>
          </p:cNvPr>
          <p:cNvSpPr/>
          <p:nvPr/>
        </p:nvSpPr>
        <p:spPr>
          <a:xfrm>
            <a:off x="240642" y="376784"/>
            <a:ext cx="2270793" cy="1847430"/>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146" name="Picture 2" descr="Best Premium Contract termination Illustration download in PNG &amp; Vector ...">
            <a:extLst>
              <a:ext uri="{FF2B5EF4-FFF2-40B4-BE49-F238E27FC236}">
                <a16:creationId xmlns:a16="http://schemas.microsoft.com/office/drawing/2014/main" id="{4D92BB8B-5A8C-36D3-0D7E-2419E9BDE6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0115" y="740885"/>
            <a:ext cx="2474746" cy="177063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Retirement PNG Image - PNG Mart">
            <a:extLst>
              <a:ext uri="{FF2B5EF4-FFF2-40B4-BE49-F238E27FC236}">
                <a16:creationId xmlns:a16="http://schemas.microsoft.com/office/drawing/2014/main" id="{EAE0537C-E8F0-CABE-AAAE-C96335EC00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517" y="739580"/>
            <a:ext cx="1809606" cy="133358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Best Premium Employee kicked out of work Illustration download in PNG ...">
            <a:extLst>
              <a:ext uri="{FF2B5EF4-FFF2-40B4-BE49-F238E27FC236}">
                <a16:creationId xmlns:a16="http://schemas.microsoft.com/office/drawing/2014/main" id="{F2BD01FA-AA18-07D2-94EE-BFB18687B2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004" y="3000619"/>
            <a:ext cx="2172049" cy="1221778"/>
          </a:xfrm>
          <a:prstGeom prst="rect">
            <a:avLst/>
          </a:prstGeom>
          <a:noFill/>
          <a:extLst>
            <a:ext uri="{909E8E84-426E-40DD-AFC4-6F175D3DCCD1}">
              <a14:hiddenFill xmlns:a14="http://schemas.microsoft.com/office/drawing/2010/main">
                <a:solidFill>
                  <a:srgbClr val="FFFFFF"/>
                </a:solidFill>
              </a14:hiddenFill>
            </a:ext>
          </a:extLst>
        </p:spPr>
      </p:pic>
      <p:pic>
        <p:nvPicPr>
          <p:cNvPr id="6160" name="Picture 16" descr="Quitting a job by Freepik Stories #svg #png #illustration#office #job # ...">
            <a:extLst>
              <a:ext uri="{FF2B5EF4-FFF2-40B4-BE49-F238E27FC236}">
                <a16:creationId xmlns:a16="http://schemas.microsoft.com/office/drawing/2014/main" id="{E67C8F57-426B-6EF5-EF1F-2D221D7B04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7040" y="4678409"/>
            <a:ext cx="1468306" cy="1468306"/>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cteur droit avec flèche 10">
            <a:extLst>
              <a:ext uri="{FF2B5EF4-FFF2-40B4-BE49-F238E27FC236}">
                <a16:creationId xmlns:a16="http://schemas.microsoft.com/office/drawing/2014/main" id="{CAB0841C-4B31-0663-38C8-71F48BC1D047}"/>
              </a:ext>
            </a:extLst>
          </p:cNvPr>
          <p:cNvCxnSpPr>
            <a:cxnSpLocks/>
          </p:cNvCxnSpPr>
          <p:nvPr/>
        </p:nvCxnSpPr>
        <p:spPr>
          <a:xfrm flipH="1">
            <a:off x="3293110" y="1080604"/>
            <a:ext cx="849133" cy="0"/>
          </a:xfrm>
          <a:prstGeom prst="straightConnector1">
            <a:avLst/>
          </a:prstGeom>
          <a:ln w="63500">
            <a:solidFill>
              <a:srgbClr val="544F98"/>
            </a:solidFill>
            <a:tailEnd type="triangle"/>
          </a:ln>
        </p:spPr>
        <p:style>
          <a:lnRef idx="2">
            <a:schemeClr val="accent1"/>
          </a:lnRef>
          <a:fillRef idx="0">
            <a:schemeClr val="accent1"/>
          </a:fillRef>
          <a:effectRef idx="1">
            <a:schemeClr val="accent1"/>
          </a:effectRef>
          <a:fontRef idx="minor">
            <a:schemeClr val="tx1"/>
          </a:fontRef>
        </p:style>
      </p:cxnSp>
      <p:cxnSp>
        <p:nvCxnSpPr>
          <p:cNvPr id="12" name="Connecteur droit avec flèche 11">
            <a:extLst>
              <a:ext uri="{FF2B5EF4-FFF2-40B4-BE49-F238E27FC236}">
                <a16:creationId xmlns:a16="http://schemas.microsoft.com/office/drawing/2014/main" id="{E4C04637-CCEE-DD92-AA7D-620BB5F49157}"/>
              </a:ext>
            </a:extLst>
          </p:cNvPr>
          <p:cNvCxnSpPr>
            <a:cxnSpLocks/>
          </p:cNvCxnSpPr>
          <p:nvPr/>
        </p:nvCxnSpPr>
        <p:spPr>
          <a:xfrm flipH="1">
            <a:off x="4802205" y="3327822"/>
            <a:ext cx="296455" cy="598057"/>
          </a:xfrm>
          <a:prstGeom prst="straightConnector1">
            <a:avLst/>
          </a:prstGeom>
          <a:ln w="63500">
            <a:solidFill>
              <a:srgbClr val="544F98"/>
            </a:solidFill>
            <a:tailEnd type="triangle"/>
          </a:ln>
        </p:spPr>
        <p:style>
          <a:lnRef idx="2">
            <a:schemeClr val="accent1"/>
          </a:lnRef>
          <a:fillRef idx="0">
            <a:schemeClr val="accent1"/>
          </a:fillRef>
          <a:effectRef idx="1">
            <a:schemeClr val="accent1"/>
          </a:effectRef>
          <a:fontRef idx="minor">
            <a:schemeClr val="tx1"/>
          </a:fontRef>
        </p:style>
      </p:cxnSp>
      <p:cxnSp>
        <p:nvCxnSpPr>
          <p:cNvPr id="14" name="Connecteur droit avec flèche 13">
            <a:extLst>
              <a:ext uri="{FF2B5EF4-FFF2-40B4-BE49-F238E27FC236}">
                <a16:creationId xmlns:a16="http://schemas.microsoft.com/office/drawing/2014/main" id="{72E245ED-56C3-976B-BA79-6028DC32827A}"/>
              </a:ext>
            </a:extLst>
          </p:cNvPr>
          <p:cNvCxnSpPr>
            <a:cxnSpLocks/>
          </p:cNvCxnSpPr>
          <p:nvPr/>
        </p:nvCxnSpPr>
        <p:spPr>
          <a:xfrm flipH="1">
            <a:off x="3142551" y="2511522"/>
            <a:ext cx="1084887" cy="413156"/>
          </a:xfrm>
          <a:prstGeom prst="straightConnector1">
            <a:avLst/>
          </a:prstGeom>
          <a:ln w="63500">
            <a:solidFill>
              <a:srgbClr val="544F98"/>
            </a:solidFill>
            <a:tailEnd type="triangle"/>
          </a:ln>
        </p:spPr>
        <p:style>
          <a:lnRef idx="2">
            <a:schemeClr val="accent1"/>
          </a:lnRef>
          <a:fillRef idx="0">
            <a:schemeClr val="accent1"/>
          </a:fillRef>
          <a:effectRef idx="1">
            <a:schemeClr val="accent1"/>
          </a:effectRef>
          <a:fontRef idx="minor">
            <a:schemeClr val="tx1"/>
          </a:fontRef>
        </p:style>
      </p:cxnSp>
      <p:sp>
        <p:nvSpPr>
          <p:cNvPr id="3" name="Ellipse 2">
            <a:extLst>
              <a:ext uri="{FF2B5EF4-FFF2-40B4-BE49-F238E27FC236}">
                <a16:creationId xmlns:a16="http://schemas.microsoft.com/office/drawing/2014/main" id="{2BA2FAA6-2D47-6324-E30D-F7F8A14B48B7}"/>
              </a:ext>
            </a:extLst>
          </p:cNvPr>
          <p:cNvSpPr/>
          <p:nvPr/>
        </p:nvSpPr>
        <p:spPr>
          <a:xfrm>
            <a:off x="9413295" y="3208514"/>
            <a:ext cx="2175702" cy="2128888"/>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Ellipse 3">
            <a:extLst>
              <a:ext uri="{FF2B5EF4-FFF2-40B4-BE49-F238E27FC236}">
                <a16:creationId xmlns:a16="http://schemas.microsoft.com/office/drawing/2014/main" id="{B306FC08-ED9E-4FF3-DC27-9A40F022EF7D}"/>
              </a:ext>
            </a:extLst>
          </p:cNvPr>
          <p:cNvSpPr/>
          <p:nvPr/>
        </p:nvSpPr>
        <p:spPr>
          <a:xfrm>
            <a:off x="6532631" y="4220261"/>
            <a:ext cx="2422281" cy="2227440"/>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122" name="Picture 2" descr="Temporary files Generic gradient outline icon">
            <a:extLst>
              <a:ext uri="{FF2B5EF4-FFF2-40B4-BE49-F238E27FC236}">
                <a16:creationId xmlns:a16="http://schemas.microsoft.com/office/drawing/2014/main" id="{E5E0E395-D4A6-F614-35C4-6F36672BB1BB}"/>
              </a:ext>
            </a:extLst>
          </p:cNvPr>
          <p:cNvPicPr>
            <a:picLocks noChangeAspect="1" noChangeArrowheads="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69261" y="4801807"/>
            <a:ext cx="1232533" cy="123253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B530E19A-27C0-B73B-A8C0-0E21C08046D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84353" y="3925879"/>
            <a:ext cx="962597" cy="76475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Connecteur droit avec flèche 4">
            <a:extLst>
              <a:ext uri="{FF2B5EF4-FFF2-40B4-BE49-F238E27FC236}">
                <a16:creationId xmlns:a16="http://schemas.microsoft.com/office/drawing/2014/main" id="{E91E3D1D-3C7F-A974-DD21-E7087026A617}"/>
              </a:ext>
            </a:extLst>
          </p:cNvPr>
          <p:cNvCxnSpPr>
            <a:cxnSpLocks/>
          </p:cNvCxnSpPr>
          <p:nvPr/>
        </p:nvCxnSpPr>
        <p:spPr>
          <a:xfrm>
            <a:off x="6693004" y="3244937"/>
            <a:ext cx="337426" cy="605683"/>
          </a:xfrm>
          <a:prstGeom prst="straightConnector1">
            <a:avLst/>
          </a:prstGeom>
          <a:ln w="63500">
            <a:solidFill>
              <a:srgbClr val="544F98"/>
            </a:solidFill>
            <a:tailEnd type="triangle"/>
          </a:ln>
        </p:spPr>
        <p:style>
          <a:lnRef idx="2">
            <a:schemeClr val="accent1"/>
          </a:lnRef>
          <a:fillRef idx="0">
            <a:schemeClr val="accent1"/>
          </a:fillRef>
          <a:effectRef idx="1">
            <a:schemeClr val="accent1"/>
          </a:effectRef>
          <a:fontRef idx="minor">
            <a:schemeClr val="tx1"/>
          </a:fontRef>
        </p:style>
      </p:cxnSp>
      <p:cxnSp>
        <p:nvCxnSpPr>
          <p:cNvPr id="10" name="Connecteur droit avec flèche 9">
            <a:extLst>
              <a:ext uri="{FF2B5EF4-FFF2-40B4-BE49-F238E27FC236}">
                <a16:creationId xmlns:a16="http://schemas.microsoft.com/office/drawing/2014/main" id="{A6445070-A5DD-5C66-A6FB-40852BF6F0CD}"/>
              </a:ext>
            </a:extLst>
          </p:cNvPr>
          <p:cNvCxnSpPr>
            <a:cxnSpLocks/>
          </p:cNvCxnSpPr>
          <p:nvPr/>
        </p:nvCxnSpPr>
        <p:spPr>
          <a:xfrm>
            <a:off x="7670867" y="2541025"/>
            <a:ext cx="793511" cy="383653"/>
          </a:xfrm>
          <a:prstGeom prst="straightConnector1">
            <a:avLst/>
          </a:prstGeom>
          <a:ln w="63500">
            <a:solidFill>
              <a:srgbClr val="544F98"/>
            </a:solidFill>
            <a:tailEnd type="triangle"/>
          </a:ln>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9D58F38B-8960-EB17-4D9C-D2571602AA6A}"/>
              </a:ext>
            </a:extLst>
          </p:cNvPr>
          <p:cNvPicPr>
            <a:picLocks noChangeAspect="1"/>
          </p:cNvPicPr>
          <p:nvPr/>
        </p:nvPicPr>
        <p:blipFill>
          <a:blip r:embed="rId9"/>
          <a:stretch>
            <a:fillRect/>
          </a:stretch>
        </p:blipFill>
        <p:spPr>
          <a:xfrm>
            <a:off x="11130614" y="6441475"/>
            <a:ext cx="917717" cy="254076"/>
          </a:xfrm>
          <a:prstGeom prst="rect">
            <a:avLst/>
          </a:prstGeom>
        </p:spPr>
      </p:pic>
      <p:sp>
        <p:nvSpPr>
          <p:cNvPr id="20" name="Ellipse 19">
            <a:extLst>
              <a:ext uri="{FF2B5EF4-FFF2-40B4-BE49-F238E27FC236}">
                <a16:creationId xmlns:a16="http://schemas.microsoft.com/office/drawing/2014/main" id="{9B6F1935-D99A-0E66-6DAA-9A3453D3D929}"/>
              </a:ext>
            </a:extLst>
          </p:cNvPr>
          <p:cNvSpPr/>
          <p:nvPr/>
        </p:nvSpPr>
        <p:spPr>
          <a:xfrm>
            <a:off x="9123771" y="583962"/>
            <a:ext cx="2175702" cy="1977781"/>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1" name="Image 20" descr="Accord, agreement, business, consensus, contract, deal icon - Download ...">
            <a:extLst>
              <a:ext uri="{FF2B5EF4-FFF2-40B4-BE49-F238E27FC236}">
                <a16:creationId xmlns:a16="http://schemas.microsoft.com/office/drawing/2014/main" id="{D5C4C24B-693E-63A5-05BC-93F283A28F28}"/>
              </a:ext>
            </a:extLst>
          </p:cNvPr>
          <p:cNvPicPr>
            <a:picLocks noChangeAspect="1"/>
          </p:cNvPicPr>
          <p:nvPr/>
        </p:nvPicPr>
        <p:blipFill>
          <a:blip r:embed="rId10">
            <a:biLevel thresh="25000"/>
          </a:blip>
          <a:stretch>
            <a:fillRect/>
          </a:stretch>
        </p:blipFill>
        <p:spPr>
          <a:xfrm>
            <a:off x="9417692" y="916863"/>
            <a:ext cx="1535462" cy="1535462"/>
          </a:xfrm>
          <a:prstGeom prst="rect">
            <a:avLst/>
          </a:prstGeom>
        </p:spPr>
      </p:pic>
      <p:cxnSp>
        <p:nvCxnSpPr>
          <p:cNvPr id="22" name="Connecteur droit avec flèche 21">
            <a:extLst>
              <a:ext uri="{FF2B5EF4-FFF2-40B4-BE49-F238E27FC236}">
                <a16:creationId xmlns:a16="http://schemas.microsoft.com/office/drawing/2014/main" id="{9AEE72FF-D9DD-EFB7-E4A9-4ACF7A486E2B}"/>
              </a:ext>
            </a:extLst>
          </p:cNvPr>
          <p:cNvCxnSpPr>
            <a:cxnSpLocks/>
          </p:cNvCxnSpPr>
          <p:nvPr/>
        </p:nvCxnSpPr>
        <p:spPr>
          <a:xfrm>
            <a:off x="8011255" y="1374873"/>
            <a:ext cx="596737" cy="0"/>
          </a:xfrm>
          <a:prstGeom prst="straightConnector1">
            <a:avLst/>
          </a:prstGeom>
          <a:ln w="63500">
            <a:solidFill>
              <a:srgbClr val="544F98"/>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787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148"/>
                                        </p:tgtEl>
                                        <p:attrNameLst>
                                          <p:attrName>style.visibility</p:attrName>
                                        </p:attrNameLst>
                                      </p:cBhvr>
                                      <p:to>
                                        <p:strVal val="visible"/>
                                      </p:to>
                                    </p:set>
                                    <p:anim calcmode="lin" valueType="num">
                                      <p:cBhvr additive="base">
                                        <p:cTn id="15" dur="500" fill="hold"/>
                                        <p:tgtEl>
                                          <p:spTgt spid="6148"/>
                                        </p:tgtEl>
                                        <p:attrNameLst>
                                          <p:attrName>ppt_x</p:attrName>
                                        </p:attrNameLst>
                                      </p:cBhvr>
                                      <p:tavLst>
                                        <p:tav tm="0">
                                          <p:val>
                                            <p:strVal val="#ppt_x"/>
                                          </p:val>
                                        </p:tav>
                                        <p:tav tm="100000">
                                          <p:val>
                                            <p:strVal val="#ppt_x"/>
                                          </p:val>
                                        </p:tav>
                                      </p:tavLst>
                                    </p:anim>
                                    <p:anim calcmode="lin" valueType="num">
                                      <p:cBhvr additive="base">
                                        <p:cTn id="16" dur="500" fill="hold"/>
                                        <p:tgtEl>
                                          <p:spTgt spid="614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150"/>
                                        </p:tgtEl>
                                        <p:attrNameLst>
                                          <p:attrName>style.visibility</p:attrName>
                                        </p:attrNameLst>
                                      </p:cBhvr>
                                      <p:to>
                                        <p:strVal val="visible"/>
                                      </p:to>
                                    </p:set>
                                    <p:anim calcmode="lin" valueType="num">
                                      <p:cBhvr additive="base">
                                        <p:cTn id="29" dur="500" fill="hold"/>
                                        <p:tgtEl>
                                          <p:spTgt spid="6150"/>
                                        </p:tgtEl>
                                        <p:attrNameLst>
                                          <p:attrName>ppt_x</p:attrName>
                                        </p:attrNameLst>
                                      </p:cBhvr>
                                      <p:tavLst>
                                        <p:tav tm="0">
                                          <p:val>
                                            <p:strVal val="#ppt_x"/>
                                          </p:val>
                                        </p:tav>
                                        <p:tav tm="100000">
                                          <p:val>
                                            <p:strVal val="#ppt_x"/>
                                          </p:val>
                                        </p:tav>
                                      </p:tavLst>
                                    </p:anim>
                                    <p:anim calcmode="lin" valueType="num">
                                      <p:cBhvr additive="base">
                                        <p:cTn id="30" dur="500" fill="hold"/>
                                        <p:tgtEl>
                                          <p:spTgt spid="615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160"/>
                                        </p:tgtEl>
                                        <p:attrNameLst>
                                          <p:attrName>style.visibility</p:attrName>
                                        </p:attrNameLst>
                                      </p:cBhvr>
                                      <p:to>
                                        <p:strVal val="visible"/>
                                      </p:to>
                                    </p:set>
                                    <p:anim calcmode="lin" valueType="num">
                                      <p:cBhvr additive="base">
                                        <p:cTn id="39" dur="500" fill="hold"/>
                                        <p:tgtEl>
                                          <p:spTgt spid="6160"/>
                                        </p:tgtEl>
                                        <p:attrNameLst>
                                          <p:attrName>ppt_x</p:attrName>
                                        </p:attrNameLst>
                                      </p:cBhvr>
                                      <p:tavLst>
                                        <p:tav tm="0">
                                          <p:val>
                                            <p:strVal val="#ppt_x"/>
                                          </p:val>
                                        </p:tav>
                                        <p:tav tm="100000">
                                          <p:val>
                                            <p:strVal val="#ppt_x"/>
                                          </p:val>
                                        </p:tav>
                                      </p:tavLst>
                                    </p:anim>
                                    <p:anim calcmode="lin" valueType="num">
                                      <p:cBhvr additive="base">
                                        <p:cTn id="40" dur="500" fill="hold"/>
                                        <p:tgtEl>
                                          <p:spTgt spid="6160"/>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122"/>
                                        </p:tgtEl>
                                        <p:attrNameLst>
                                          <p:attrName>style.visibility</p:attrName>
                                        </p:attrNameLst>
                                      </p:cBhvr>
                                      <p:to>
                                        <p:strVal val="visible"/>
                                      </p:to>
                                    </p:set>
                                    <p:anim calcmode="lin" valueType="num">
                                      <p:cBhvr additive="base">
                                        <p:cTn id="49" dur="500" fill="hold"/>
                                        <p:tgtEl>
                                          <p:spTgt spid="5122"/>
                                        </p:tgtEl>
                                        <p:attrNameLst>
                                          <p:attrName>ppt_x</p:attrName>
                                        </p:attrNameLst>
                                      </p:cBhvr>
                                      <p:tavLst>
                                        <p:tav tm="0">
                                          <p:val>
                                            <p:strVal val="#ppt_x"/>
                                          </p:val>
                                        </p:tav>
                                        <p:tav tm="100000">
                                          <p:val>
                                            <p:strVal val="#ppt_x"/>
                                          </p:val>
                                        </p:tav>
                                      </p:tavLst>
                                    </p:anim>
                                    <p:anim calcmode="lin" valueType="num">
                                      <p:cBhvr additive="base">
                                        <p:cTn id="50" dur="500" fill="hold"/>
                                        <p:tgtEl>
                                          <p:spTgt spid="5122"/>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4"/>
                                        </p:tgtEl>
                                        <p:attrNameLst>
                                          <p:attrName>style.visibility</p:attrName>
                                        </p:attrNameLst>
                                      </p:cBhvr>
                                      <p:to>
                                        <p:strVal val="visible"/>
                                      </p:to>
                                    </p:set>
                                    <p:anim calcmode="lin" valueType="num">
                                      <p:cBhvr additive="base">
                                        <p:cTn id="53" dur="500" fill="hold"/>
                                        <p:tgtEl>
                                          <p:spTgt spid="4"/>
                                        </p:tgtEl>
                                        <p:attrNameLst>
                                          <p:attrName>ppt_x</p:attrName>
                                        </p:attrNameLst>
                                      </p:cBhvr>
                                      <p:tavLst>
                                        <p:tav tm="0">
                                          <p:val>
                                            <p:strVal val="#ppt_x"/>
                                          </p:val>
                                        </p:tav>
                                        <p:tav tm="100000">
                                          <p:val>
                                            <p:strVal val="#ppt_x"/>
                                          </p:val>
                                        </p:tav>
                                      </p:tavLst>
                                    </p:anim>
                                    <p:anim calcmode="lin" valueType="num">
                                      <p:cBhvr additive="base">
                                        <p:cTn id="54" dur="500" fill="hold"/>
                                        <p:tgtEl>
                                          <p:spTgt spid="4"/>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5"/>
                                        </p:tgtEl>
                                        <p:attrNameLst>
                                          <p:attrName>style.visibility</p:attrName>
                                        </p:attrNameLst>
                                      </p:cBhvr>
                                      <p:to>
                                        <p:strVal val="visible"/>
                                      </p:to>
                                    </p:set>
                                    <p:anim calcmode="lin" valueType="num">
                                      <p:cBhvr additive="base">
                                        <p:cTn id="57" dur="500" fill="hold"/>
                                        <p:tgtEl>
                                          <p:spTgt spid="5"/>
                                        </p:tgtEl>
                                        <p:attrNameLst>
                                          <p:attrName>ppt_x</p:attrName>
                                        </p:attrNameLst>
                                      </p:cBhvr>
                                      <p:tavLst>
                                        <p:tav tm="0">
                                          <p:val>
                                            <p:strVal val="#ppt_x"/>
                                          </p:val>
                                        </p:tav>
                                        <p:tav tm="100000">
                                          <p:val>
                                            <p:strVal val="#ppt_x"/>
                                          </p:val>
                                        </p:tav>
                                      </p:tavLst>
                                    </p:anim>
                                    <p:anim calcmode="lin" valueType="num">
                                      <p:cBhvr additive="base">
                                        <p:cTn id="5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500" fill="hold"/>
                                        <p:tgtEl>
                                          <p:spTgt spid="15"/>
                                        </p:tgtEl>
                                        <p:attrNameLst>
                                          <p:attrName>ppt_x</p:attrName>
                                        </p:attrNameLst>
                                      </p:cBhvr>
                                      <p:tavLst>
                                        <p:tav tm="0">
                                          <p:val>
                                            <p:strVal val="#ppt_x"/>
                                          </p:val>
                                        </p:tav>
                                        <p:tav tm="100000">
                                          <p:val>
                                            <p:strVal val="#ppt_x"/>
                                          </p:val>
                                        </p:tav>
                                      </p:tavLst>
                                    </p:anim>
                                    <p:anim calcmode="lin" valueType="num">
                                      <p:cBhvr additive="base">
                                        <p:cTn id="64" dur="500" fill="hold"/>
                                        <p:tgtEl>
                                          <p:spTgt spid="15"/>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3"/>
                                        </p:tgtEl>
                                        <p:attrNameLst>
                                          <p:attrName>style.visibility</p:attrName>
                                        </p:attrNameLst>
                                      </p:cBhvr>
                                      <p:to>
                                        <p:strVal val="visible"/>
                                      </p:to>
                                    </p:set>
                                    <p:anim calcmode="lin" valueType="num">
                                      <p:cBhvr additive="base">
                                        <p:cTn id="67" dur="500" fill="hold"/>
                                        <p:tgtEl>
                                          <p:spTgt spid="3"/>
                                        </p:tgtEl>
                                        <p:attrNameLst>
                                          <p:attrName>ppt_x</p:attrName>
                                        </p:attrNameLst>
                                      </p:cBhvr>
                                      <p:tavLst>
                                        <p:tav tm="0">
                                          <p:val>
                                            <p:strVal val="#ppt_x"/>
                                          </p:val>
                                        </p:tav>
                                        <p:tav tm="100000">
                                          <p:val>
                                            <p:strVal val="#ppt_x"/>
                                          </p:val>
                                        </p:tav>
                                      </p:tavLst>
                                    </p:anim>
                                    <p:anim calcmode="lin" valueType="num">
                                      <p:cBhvr additive="base">
                                        <p:cTn id="68" dur="500" fill="hold"/>
                                        <p:tgtEl>
                                          <p:spTgt spid="3"/>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10"/>
                                        </p:tgtEl>
                                        <p:attrNameLst>
                                          <p:attrName>style.visibility</p:attrName>
                                        </p:attrNameLst>
                                      </p:cBhvr>
                                      <p:to>
                                        <p:strVal val="visible"/>
                                      </p:to>
                                    </p:set>
                                    <p:anim calcmode="lin" valueType="num">
                                      <p:cBhvr additive="base">
                                        <p:cTn id="71" dur="500" fill="hold"/>
                                        <p:tgtEl>
                                          <p:spTgt spid="10"/>
                                        </p:tgtEl>
                                        <p:attrNameLst>
                                          <p:attrName>ppt_x</p:attrName>
                                        </p:attrNameLst>
                                      </p:cBhvr>
                                      <p:tavLst>
                                        <p:tav tm="0">
                                          <p:val>
                                            <p:strVal val="#ppt_x"/>
                                          </p:val>
                                        </p:tav>
                                        <p:tav tm="100000">
                                          <p:val>
                                            <p:strVal val="#ppt_x"/>
                                          </p:val>
                                        </p:tav>
                                      </p:tavLst>
                                    </p:anim>
                                    <p:anim calcmode="lin" valueType="num">
                                      <p:cBhvr additive="base">
                                        <p:cTn id="7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additive="base">
                                        <p:cTn id="77" dur="500" fill="hold"/>
                                        <p:tgtEl>
                                          <p:spTgt spid="22"/>
                                        </p:tgtEl>
                                        <p:attrNameLst>
                                          <p:attrName>ppt_x</p:attrName>
                                        </p:attrNameLst>
                                      </p:cBhvr>
                                      <p:tavLst>
                                        <p:tav tm="0">
                                          <p:val>
                                            <p:strVal val="#ppt_x"/>
                                          </p:val>
                                        </p:tav>
                                        <p:tav tm="100000">
                                          <p:val>
                                            <p:strVal val="#ppt_x"/>
                                          </p:val>
                                        </p:tav>
                                      </p:tavLst>
                                    </p:anim>
                                    <p:anim calcmode="lin" valueType="num">
                                      <p:cBhvr additive="base">
                                        <p:cTn id="78" dur="500" fill="hold"/>
                                        <p:tgtEl>
                                          <p:spTgt spid="22"/>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21"/>
                                        </p:tgtEl>
                                        <p:attrNameLst>
                                          <p:attrName>style.visibility</p:attrName>
                                        </p:attrNameLst>
                                      </p:cBhvr>
                                      <p:to>
                                        <p:strVal val="visible"/>
                                      </p:to>
                                    </p:set>
                                    <p:anim calcmode="lin" valueType="num">
                                      <p:cBhvr additive="base">
                                        <p:cTn id="81" dur="500" fill="hold"/>
                                        <p:tgtEl>
                                          <p:spTgt spid="21"/>
                                        </p:tgtEl>
                                        <p:attrNameLst>
                                          <p:attrName>ppt_x</p:attrName>
                                        </p:attrNameLst>
                                      </p:cBhvr>
                                      <p:tavLst>
                                        <p:tav tm="0">
                                          <p:val>
                                            <p:strVal val="#ppt_x"/>
                                          </p:val>
                                        </p:tav>
                                        <p:tav tm="100000">
                                          <p:val>
                                            <p:strVal val="#ppt_x"/>
                                          </p:val>
                                        </p:tav>
                                      </p:tavLst>
                                    </p:anim>
                                    <p:anim calcmode="lin" valueType="num">
                                      <p:cBhvr additive="base">
                                        <p:cTn id="82" dur="500" fill="hold"/>
                                        <p:tgtEl>
                                          <p:spTgt spid="21"/>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ppt_x"/>
                                          </p:val>
                                        </p:tav>
                                        <p:tav tm="100000">
                                          <p:val>
                                            <p:strVal val="#ppt_x"/>
                                          </p:val>
                                        </p:tav>
                                      </p:tavLst>
                                    </p:anim>
                                    <p:anim calcmode="lin" valueType="num">
                                      <p:cBhvr additive="base">
                                        <p:cTn id="8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6" grpId="0" animBg="1"/>
      <p:bldP spid="3" grpId="0" animBg="1"/>
      <p:bldP spid="4" grpId="0" animBg="1"/>
      <p:bldP spid="20"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86D505-0218-977C-0AA5-5CFA64955691}"/>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7EAE5729-9983-93DE-B3E4-90ADAC49D324}"/>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E5292897-53D9-61EF-7B3A-122B01DB96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382652"/>
            <a:ext cx="1405527" cy="1405527"/>
          </a:xfrm>
          <a:prstGeom prst="rect">
            <a:avLst/>
          </a:prstGeom>
        </p:spPr>
      </p:pic>
      <p:sp>
        <p:nvSpPr>
          <p:cNvPr id="14" name="Ellipse 13">
            <a:extLst>
              <a:ext uri="{FF2B5EF4-FFF2-40B4-BE49-F238E27FC236}">
                <a16:creationId xmlns:a16="http://schemas.microsoft.com/office/drawing/2014/main" id="{60FF59BB-1463-FF4D-F359-D10706AEACC2}"/>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4CA3C519-1382-B646-F3A1-641CE464CFEC}"/>
              </a:ext>
            </a:extLst>
          </p:cNvPr>
          <p:cNvSpPr/>
          <p:nvPr/>
        </p:nvSpPr>
        <p:spPr>
          <a:xfrm>
            <a:off x="1800961"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8649BB29-6E91-B88B-4E90-DA1701BA849E}"/>
              </a:ext>
            </a:extLst>
          </p:cNvPr>
          <p:cNvSpPr/>
          <p:nvPr/>
        </p:nvSpPr>
        <p:spPr>
          <a:xfrm>
            <a:off x="3049543"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A19B4CFD-F10B-674D-2D9F-737000D29492}"/>
              </a:ext>
            </a:extLst>
          </p:cNvPr>
          <p:cNvSpPr/>
          <p:nvPr/>
        </p:nvSpPr>
        <p:spPr>
          <a:xfrm>
            <a:off x="432234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EA3EF001-857D-9217-0BA0-A5D1D3480B20}"/>
              </a:ext>
            </a:extLst>
          </p:cNvPr>
          <p:cNvSpPr/>
          <p:nvPr/>
        </p:nvSpPr>
        <p:spPr>
          <a:xfrm>
            <a:off x="5627583"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61443978-F0AA-193D-C2F2-6BF31A8D226F}"/>
              </a:ext>
            </a:extLst>
          </p:cNvPr>
          <p:cNvSpPr/>
          <p:nvPr/>
        </p:nvSpPr>
        <p:spPr>
          <a:xfrm>
            <a:off x="7086600"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42D49665-A000-C487-FA92-DF397C823DE7}"/>
              </a:ext>
            </a:extLst>
          </p:cNvPr>
          <p:cNvSpPr/>
          <p:nvPr/>
        </p:nvSpPr>
        <p:spPr>
          <a:xfrm>
            <a:off x="9881616" y="4005072"/>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234247A9-CD20-4A05-7BFD-9CD50C9383F3}"/>
              </a:ext>
            </a:extLst>
          </p:cNvPr>
          <p:cNvSpPr/>
          <p:nvPr/>
        </p:nvSpPr>
        <p:spPr>
          <a:xfrm>
            <a:off x="11172302" y="4005072"/>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8C7423FE-7969-2946-C876-1B025D08088E}"/>
              </a:ext>
            </a:extLst>
          </p:cNvPr>
          <p:cNvSpPr/>
          <p:nvPr/>
        </p:nvSpPr>
        <p:spPr>
          <a:xfrm>
            <a:off x="8424672" y="4005072"/>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Image 3">
            <a:extLst>
              <a:ext uri="{FF2B5EF4-FFF2-40B4-BE49-F238E27FC236}">
                <a16:creationId xmlns:a16="http://schemas.microsoft.com/office/drawing/2014/main" id="{F90C64F7-4787-5B46-1E47-3025DAC87E36}"/>
              </a:ext>
            </a:extLst>
          </p:cNvPr>
          <p:cNvPicPr>
            <a:picLocks noChangeAspect="1"/>
          </p:cNvPicPr>
          <p:nvPr/>
        </p:nvPicPr>
        <p:blipFill>
          <a:blip r:embed="rId4">
            <a:duotone>
              <a:schemeClr val="accent1">
                <a:shade val="45000"/>
                <a:satMod val="135000"/>
              </a:schemeClr>
              <a:prstClr val="white"/>
            </a:duotone>
          </a:blip>
          <a:stretch>
            <a:fillRect/>
          </a:stretch>
        </p:blipFill>
        <p:spPr>
          <a:xfrm>
            <a:off x="2787215" y="4395920"/>
            <a:ext cx="813816" cy="813816"/>
          </a:xfrm>
          <a:prstGeom prst="rect">
            <a:avLst/>
          </a:prstGeom>
        </p:spPr>
      </p:pic>
      <p:pic>
        <p:nvPicPr>
          <p:cNvPr id="5" name="Image 4">
            <a:extLst>
              <a:ext uri="{FF2B5EF4-FFF2-40B4-BE49-F238E27FC236}">
                <a16:creationId xmlns:a16="http://schemas.microsoft.com/office/drawing/2014/main" id="{08DDA6A8-61F0-718F-B4F4-586E7472137F}"/>
              </a:ext>
            </a:extLst>
          </p:cNvPr>
          <p:cNvPicPr>
            <a:picLocks noChangeAspect="1"/>
          </p:cNvPicPr>
          <p:nvPr/>
        </p:nvPicPr>
        <p:blipFill>
          <a:blip r:embed="rId5">
            <a:duotone>
              <a:schemeClr val="accent1">
                <a:shade val="45000"/>
                <a:satMod val="135000"/>
              </a:schemeClr>
              <a:prstClr val="white"/>
            </a:duotone>
          </a:blip>
          <a:stretch>
            <a:fillRect/>
          </a:stretch>
        </p:blipFill>
        <p:spPr>
          <a:xfrm>
            <a:off x="4117259" y="4418571"/>
            <a:ext cx="701629" cy="701629"/>
          </a:xfrm>
          <a:prstGeom prst="rect">
            <a:avLst/>
          </a:prstGeom>
        </p:spPr>
      </p:pic>
      <p:pic>
        <p:nvPicPr>
          <p:cNvPr id="6146" name="Picture 2" descr="Job interview, meeting, teamwork icon - Download on Iconfinder">
            <a:extLst>
              <a:ext uri="{FF2B5EF4-FFF2-40B4-BE49-F238E27FC236}">
                <a16:creationId xmlns:a16="http://schemas.microsoft.com/office/drawing/2014/main" id="{5B18F885-3811-6E82-BC41-B11BE91F2437}"/>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85966" y="4266761"/>
            <a:ext cx="1072134" cy="107213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out comprendre sur le contrat de travail">
            <a:extLst>
              <a:ext uri="{FF2B5EF4-FFF2-40B4-BE49-F238E27FC236}">
                <a16:creationId xmlns:a16="http://schemas.microsoft.com/office/drawing/2014/main" id="{2B32EFCB-4D41-6847-05F5-B968EB5970EF}"/>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85812" y="4475551"/>
            <a:ext cx="1295400" cy="863344"/>
          </a:xfrm>
          <a:prstGeom prst="rect">
            <a:avLst/>
          </a:prstGeom>
          <a:noFill/>
          <a:extLst>
            <a:ext uri="{909E8E84-426E-40DD-AFC4-6F175D3DCCD1}">
              <a14:hiddenFill xmlns:a14="http://schemas.microsoft.com/office/drawing/2010/main">
                <a:solidFill>
                  <a:srgbClr val="FFFFFF"/>
                </a:solidFill>
              </a14:hiddenFill>
            </a:ext>
          </a:extLst>
        </p:spPr>
      </p:pic>
      <p:pic>
        <p:nvPicPr>
          <p:cNvPr id="38916" name="Picture 4" descr="Taxes - Free business and finance icons">
            <a:extLst>
              <a:ext uri="{FF2B5EF4-FFF2-40B4-BE49-F238E27FC236}">
                <a16:creationId xmlns:a16="http://schemas.microsoft.com/office/drawing/2014/main" id="{550885E9-393B-B099-0D0E-1C617A73AA8E}"/>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138895" y="4577863"/>
            <a:ext cx="809297" cy="809297"/>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Job Icon Png #355908 - Free Icons Library">
            <a:extLst>
              <a:ext uri="{FF2B5EF4-FFF2-40B4-BE49-F238E27FC236}">
                <a16:creationId xmlns:a16="http://schemas.microsoft.com/office/drawing/2014/main" id="{48330E9E-107A-849C-A43C-B5703BC49EC5}"/>
              </a:ext>
            </a:extLst>
          </p:cNvPr>
          <p:cNvPicPr>
            <a:picLocks noChangeAspect="1" noChangeArrowheads="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54966" y="4510580"/>
            <a:ext cx="809297" cy="809297"/>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Break Contract Icon - Free PNG &amp; SVG 95048 - Noun Project">
            <a:extLst>
              <a:ext uri="{FF2B5EF4-FFF2-40B4-BE49-F238E27FC236}">
                <a16:creationId xmlns:a16="http://schemas.microsoft.com/office/drawing/2014/main" id="{A01F1493-4992-4E5B-7E72-FB33B9931F71}"/>
              </a:ext>
            </a:extLst>
          </p:cNvPr>
          <p:cNvPicPr>
            <a:picLocks noChangeAspect="1" noChangeArrowheads="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875911" y="4486184"/>
            <a:ext cx="809298" cy="80929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extLst>
              <a:ext uri="{FF2B5EF4-FFF2-40B4-BE49-F238E27FC236}">
                <a16:creationId xmlns:a16="http://schemas.microsoft.com/office/drawing/2014/main" id="{49501CF5-7C6F-C98C-0BE0-4766782EC8E7}"/>
              </a:ext>
            </a:extLst>
          </p:cNvPr>
          <p:cNvSpPr/>
          <p:nvPr/>
        </p:nvSpPr>
        <p:spPr>
          <a:xfrm>
            <a:off x="3601031" y="332509"/>
            <a:ext cx="4823641" cy="987136"/>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3200" b="1"/>
              <a:t>Even </a:t>
            </a:r>
            <a:r>
              <a:rPr lang="fr-BE" sz="3200" b="1" err="1"/>
              <a:t>herhalen</a:t>
            </a:r>
            <a:r>
              <a:rPr lang="fr-BE" sz="3200" b="1"/>
              <a:t>!</a:t>
            </a:r>
          </a:p>
        </p:txBody>
      </p:sp>
      <p:pic>
        <p:nvPicPr>
          <p:cNvPr id="2" name="Picture 8" descr="Vdab - Vdab Gif Clipart - Large Size Png Image - PikPng">
            <a:extLst>
              <a:ext uri="{FF2B5EF4-FFF2-40B4-BE49-F238E27FC236}">
                <a16:creationId xmlns:a16="http://schemas.microsoft.com/office/drawing/2014/main" id="{52DB32F8-DF79-096E-21FB-57D952C8078B}"/>
              </a:ext>
            </a:extLst>
          </p:cNvPr>
          <p:cNvPicPr>
            <a:picLocks noChangeAspect="1" noChangeArrowheads="1"/>
          </p:cNvPicPr>
          <p:nvPr/>
        </p:nvPicPr>
        <p:blipFill>
          <a:blip r:embed="rId11">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4496504"/>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ortes déc'ouvertes Carrefour des Métiers de Verviers - Cité des ...">
            <a:extLst>
              <a:ext uri="{FF2B5EF4-FFF2-40B4-BE49-F238E27FC236}">
                <a16:creationId xmlns:a16="http://schemas.microsoft.com/office/drawing/2014/main" id="{7FAA39FC-8651-2DC7-1B4A-C78B3550FBFE}"/>
              </a:ext>
            </a:extLst>
          </p:cNvPr>
          <p:cNvPicPr>
            <a:picLocks noChangeAspect="1" noChangeArrowheads="1"/>
          </p:cNvPicPr>
          <p:nvPr/>
        </p:nvPicPr>
        <p:blipFill>
          <a:blip r:embed="rId1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4674" y="5250733"/>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Actiris Coordination Platform | IOM Belgium and Luxembourg">
            <a:extLst>
              <a:ext uri="{FF2B5EF4-FFF2-40B4-BE49-F238E27FC236}">
                <a16:creationId xmlns:a16="http://schemas.microsoft.com/office/drawing/2014/main" id="{F3EF43D3-0DF1-1446-310A-76DDD9EE033F}"/>
              </a:ext>
            </a:extLst>
          </p:cNvPr>
          <p:cNvPicPr>
            <a:picLocks noChangeAspect="1" noChangeArrowheads="1"/>
          </p:cNvPicPr>
          <p:nvPr/>
        </p:nvPicPr>
        <p:blipFill>
          <a:blip r:embed="rId1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5738837"/>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Badge Tick1 contour">
            <a:extLst>
              <a:ext uri="{FF2B5EF4-FFF2-40B4-BE49-F238E27FC236}">
                <a16:creationId xmlns:a16="http://schemas.microsoft.com/office/drawing/2014/main" id="{AA82331F-9A2B-FD36-951F-FF6B71B7C921}"/>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264160" y="4385807"/>
            <a:ext cx="629920" cy="619760"/>
          </a:xfrm>
          <a:prstGeom prst="rect">
            <a:avLst/>
          </a:prstGeom>
        </p:spPr>
      </p:pic>
      <p:pic>
        <p:nvPicPr>
          <p:cNvPr id="23" name="Picture 22">
            <a:extLst>
              <a:ext uri="{FF2B5EF4-FFF2-40B4-BE49-F238E27FC236}">
                <a16:creationId xmlns:a16="http://schemas.microsoft.com/office/drawing/2014/main" id="{D4E755FA-0484-262F-18A0-D16A07599863}"/>
              </a:ext>
            </a:extLst>
          </p:cNvPr>
          <p:cNvPicPr>
            <a:picLocks noChangeAspect="1"/>
          </p:cNvPicPr>
          <p:nvPr/>
        </p:nvPicPr>
        <p:blipFill>
          <a:blip r:embed="rId15"/>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994098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circle(in)">
                                      <p:cBhvr>
                                        <p:cTn id="11" dur="1000"/>
                                        <p:tgtEl>
                                          <p:spTgt spid="10"/>
                                        </p:tgtEl>
                                      </p:cBhvr>
                                    </p:animEffect>
                                  </p:childTnLst>
                                </p:cTn>
                              </p:par>
                              <p:par>
                                <p:cTn id="12" presetID="6" presetClass="entr" presetSubtype="16"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1000"/>
                                        <p:tgtEl>
                                          <p:spTgt spid="8"/>
                                        </p:tgtEl>
                                      </p:cBhvr>
                                    </p:animEffect>
                                  </p:childTnLst>
                                </p:cTn>
                              </p:par>
                              <p:par>
                                <p:cTn id="15" presetID="6" presetClass="entr" presetSubtype="16"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1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1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1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6146"/>
                                        </p:tgtEl>
                                        <p:attrNameLst>
                                          <p:attrName>style.visibility</p:attrName>
                                        </p:attrNameLst>
                                      </p:cBhvr>
                                      <p:to>
                                        <p:strVal val="visible"/>
                                      </p:to>
                                    </p:set>
                                    <p:animEffect transition="in" filter="circle(in)">
                                      <p:cBhvr>
                                        <p:cTn id="32" dur="1000"/>
                                        <p:tgtEl>
                                          <p:spTgt spid="6146"/>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circle(in)">
                                      <p:cBhvr>
                                        <p:cTn id="37" dur="10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8916"/>
                                        </p:tgtEl>
                                        <p:attrNameLst>
                                          <p:attrName>style.visibility</p:attrName>
                                        </p:attrNameLst>
                                      </p:cBhvr>
                                      <p:to>
                                        <p:strVal val="visible"/>
                                      </p:to>
                                    </p:set>
                                    <p:animEffect transition="in" filter="circle(in)">
                                      <p:cBhvr>
                                        <p:cTn id="42" dur="1000"/>
                                        <p:tgtEl>
                                          <p:spTgt spid="38916"/>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5122"/>
                                        </p:tgtEl>
                                        <p:attrNameLst>
                                          <p:attrName>style.visibility</p:attrName>
                                        </p:attrNameLst>
                                      </p:cBhvr>
                                      <p:to>
                                        <p:strVal val="visible"/>
                                      </p:to>
                                    </p:set>
                                    <p:animEffect transition="in" filter="circle(in)">
                                      <p:cBhvr>
                                        <p:cTn id="47" dur="1000"/>
                                        <p:tgtEl>
                                          <p:spTgt spid="5122"/>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7170"/>
                                        </p:tgtEl>
                                        <p:attrNameLst>
                                          <p:attrName>style.visibility</p:attrName>
                                        </p:attrNameLst>
                                      </p:cBhvr>
                                      <p:to>
                                        <p:strVal val="visible"/>
                                      </p:to>
                                    </p:set>
                                    <p:animEffect transition="in" filter="circle(in)">
                                      <p:cBhvr>
                                        <p:cTn id="52" dur="1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4B0408-E84E-6E94-4A40-342B81DE19B7}"/>
              </a:ext>
            </a:extLst>
          </p:cNvPr>
          <p:cNvSpPr>
            <a:spLocks noGrp="1"/>
          </p:cNvSpPr>
          <p:nvPr>
            <p:ph type="title"/>
          </p:nvPr>
        </p:nvSpPr>
        <p:spPr/>
        <p:txBody>
          <a:bodyPr>
            <a:normAutofit/>
          </a:bodyPr>
          <a:lstStyle/>
          <a:p>
            <a:pPr algn="ctr"/>
            <a:r>
              <a:rPr lang="fr-BE" sz="5400" b="1" err="1">
                <a:solidFill>
                  <a:schemeClr val="bg1"/>
                </a:solidFill>
              </a:rPr>
              <a:t>Evaluatie</a:t>
            </a:r>
            <a:r>
              <a:rPr lang="fr-BE" sz="5400" b="1">
                <a:solidFill>
                  <a:schemeClr val="bg1"/>
                </a:solidFill>
              </a:rPr>
              <a:t> van de </a:t>
            </a:r>
            <a:r>
              <a:rPr lang="fr-BE" sz="5400" b="1" err="1">
                <a:solidFill>
                  <a:schemeClr val="bg1"/>
                </a:solidFill>
              </a:rPr>
              <a:t>interactieve</a:t>
            </a:r>
            <a:r>
              <a:rPr lang="fr-BE" sz="5400" b="1">
                <a:solidFill>
                  <a:schemeClr val="bg1"/>
                </a:solidFill>
              </a:rPr>
              <a:t> </a:t>
            </a:r>
            <a:r>
              <a:rPr lang="fr-BE" sz="5400" b="1" err="1">
                <a:solidFill>
                  <a:schemeClr val="bg1"/>
                </a:solidFill>
              </a:rPr>
              <a:t>sessie</a:t>
            </a:r>
            <a:endParaRPr lang="fr-BE" sz="5400" b="1">
              <a:solidFill>
                <a:schemeClr val="bg1"/>
              </a:solidFill>
            </a:endParaRPr>
          </a:p>
        </p:txBody>
      </p:sp>
      <p:pic>
        <p:nvPicPr>
          <p:cNvPr id="2052" name="Picture 4" descr="Review PNG Transparent Images">
            <a:extLst>
              <a:ext uri="{FF2B5EF4-FFF2-40B4-BE49-F238E27FC236}">
                <a16:creationId xmlns:a16="http://schemas.microsoft.com/office/drawing/2014/main" id="{AFB222E1-9903-6109-13B0-F4CC68FB93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1507" y="1938167"/>
            <a:ext cx="7952947" cy="4351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28143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21" name="Picture 4" descr="Review PNG Transparent Images">
            <a:extLst>
              <a:ext uri="{FF2B5EF4-FFF2-40B4-BE49-F238E27FC236}">
                <a16:creationId xmlns:a16="http://schemas.microsoft.com/office/drawing/2014/main" id="{FC55C79F-7C19-D320-A58F-5AB5C35B4F1C}"/>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2306931" y="1637646"/>
            <a:ext cx="7963340" cy="435702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QRCode pour *Français* BEinformed - Module 1: L'emploi - feedback et enquête de satisfaction ">
            <a:extLst>
              <a:ext uri="{FF2B5EF4-FFF2-40B4-BE49-F238E27FC236}">
                <a16:creationId xmlns:a16="http://schemas.microsoft.com/office/drawing/2014/main" id="{C883656C-B186-0BF7-00EF-AFA08C1BB0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6651" y="148675"/>
            <a:ext cx="863563" cy="863563"/>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645D8346-517A-A402-0266-F6395498A024}"/>
              </a:ext>
            </a:extLst>
          </p:cNvPr>
          <p:cNvSpPr txBox="1"/>
          <p:nvPr/>
        </p:nvSpPr>
        <p:spPr>
          <a:xfrm>
            <a:off x="10598870" y="1136771"/>
            <a:ext cx="1537911" cy="400110"/>
          </a:xfrm>
          <a:prstGeom prst="rect">
            <a:avLst/>
          </a:prstGeom>
          <a:noFill/>
        </p:spPr>
        <p:txBody>
          <a:bodyPr wrap="square" rtlCol="0">
            <a:spAutoFit/>
          </a:bodyPr>
          <a:lstStyle/>
          <a:p>
            <a:r>
              <a:rPr lang="fr-BE" sz="2000">
                <a:solidFill>
                  <a:schemeClr val="bg1"/>
                </a:solidFill>
                <a:latin typeface="Aptos Display"/>
                <a:cs typeface="Arial"/>
              </a:rPr>
              <a:t>French</a:t>
            </a:r>
          </a:p>
        </p:txBody>
      </p:sp>
      <p:pic>
        <p:nvPicPr>
          <p:cNvPr id="1028" name="Picture 4" descr="QRCode pour *Nederlands* BEinformed - Module 1: Werkgelegenheid - feedback- en tevredenheidsenquête ">
            <a:extLst>
              <a:ext uri="{FF2B5EF4-FFF2-40B4-BE49-F238E27FC236}">
                <a16:creationId xmlns:a16="http://schemas.microsoft.com/office/drawing/2014/main" id="{CAEDB1A6-EAAD-19BC-0ECE-865FEDF0EF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7735" y="2141905"/>
            <a:ext cx="820242" cy="820242"/>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FE7690FD-0C23-207F-53AD-66F430996297}"/>
              </a:ext>
            </a:extLst>
          </p:cNvPr>
          <p:cNvSpPr txBox="1"/>
          <p:nvPr/>
        </p:nvSpPr>
        <p:spPr>
          <a:xfrm>
            <a:off x="5292807" y="3104340"/>
            <a:ext cx="1537911" cy="400110"/>
          </a:xfrm>
          <a:prstGeom prst="rect">
            <a:avLst/>
          </a:prstGeom>
          <a:noFill/>
        </p:spPr>
        <p:txBody>
          <a:bodyPr wrap="square" rtlCol="0">
            <a:spAutoFit/>
          </a:bodyPr>
          <a:lstStyle/>
          <a:p>
            <a:r>
              <a:rPr lang="fr-BE" sz="2000">
                <a:solidFill>
                  <a:schemeClr val="bg1"/>
                </a:solidFill>
                <a:latin typeface="Aptos Display"/>
                <a:cs typeface="Arial"/>
              </a:rPr>
              <a:t>Nederland</a:t>
            </a:r>
          </a:p>
        </p:txBody>
      </p:sp>
      <p:pic>
        <p:nvPicPr>
          <p:cNvPr id="1030" name="Picture 6" descr="QRCode pour *RussianBEinformed - Модуль «Трудоустройство» - опрос по обратной связи и удовлетворенности">
            <a:extLst>
              <a:ext uri="{FF2B5EF4-FFF2-40B4-BE49-F238E27FC236}">
                <a16:creationId xmlns:a16="http://schemas.microsoft.com/office/drawing/2014/main" id="{A4497C6C-CC6C-B76F-731C-0CEAD877B2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274" y="4448782"/>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B49C9A5D-B254-B977-78AC-13C0EDCA7F92}"/>
              </a:ext>
            </a:extLst>
          </p:cNvPr>
          <p:cNvSpPr txBox="1"/>
          <p:nvPr/>
        </p:nvSpPr>
        <p:spPr>
          <a:xfrm>
            <a:off x="665085" y="5588061"/>
            <a:ext cx="1537911" cy="400110"/>
          </a:xfrm>
          <a:prstGeom prst="rect">
            <a:avLst/>
          </a:prstGeom>
          <a:noFill/>
        </p:spPr>
        <p:txBody>
          <a:bodyPr wrap="square" rtlCol="0">
            <a:spAutoFit/>
          </a:bodyPr>
          <a:lstStyle/>
          <a:p>
            <a:r>
              <a:rPr lang="fr-BE" sz="2000" err="1">
                <a:solidFill>
                  <a:schemeClr val="bg1"/>
                </a:solidFill>
                <a:latin typeface="Aptos Display"/>
                <a:cs typeface="Arial"/>
              </a:rPr>
              <a:t>Russian</a:t>
            </a:r>
            <a:endParaRPr lang="fr-BE" sz="2000">
              <a:solidFill>
                <a:schemeClr val="bg1"/>
              </a:solidFill>
              <a:latin typeface="Aptos Display"/>
              <a:cs typeface="Arial"/>
            </a:endParaRPr>
          </a:p>
        </p:txBody>
      </p:sp>
      <p:pic>
        <p:nvPicPr>
          <p:cNvPr id="1032" name="Picture 8" descr="QRCode pour *Turkish*  BEinformed - Modül İstihdam - geri bildirim ve memnuniyet anketi ">
            <a:extLst>
              <a:ext uri="{FF2B5EF4-FFF2-40B4-BE49-F238E27FC236}">
                <a16:creationId xmlns:a16="http://schemas.microsoft.com/office/drawing/2014/main" id="{F94F789E-2F60-643C-616C-DABBE54A3B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9788" y="4462719"/>
            <a:ext cx="814933" cy="81493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8DA94A78-E951-B793-00E2-DE5CFE4D0464}"/>
              </a:ext>
            </a:extLst>
          </p:cNvPr>
          <p:cNvSpPr txBox="1"/>
          <p:nvPr/>
        </p:nvSpPr>
        <p:spPr>
          <a:xfrm>
            <a:off x="10654089" y="5487045"/>
            <a:ext cx="1537911" cy="400110"/>
          </a:xfrm>
          <a:prstGeom prst="rect">
            <a:avLst/>
          </a:prstGeom>
          <a:noFill/>
        </p:spPr>
        <p:txBody>
          <a:bodyPr wrap="square" rtlCol="0">
            <a:spAutoFit/>
          </a:bodyPr>
          <a:lstStyle/>
          <a:p>
            <a:r>
              <a:rPr lang="fr-BE" sz="2000">
                <a:solidFill>
                  <a:schemeClr val="bg1"/>
                </a:solidFill>
                <a:latin typeface="Aptos Display"/>
                <a:cs typeface="Arial"/>
              </a:rPr>
              <a:t>Turkish</a:t>
            </a:r>
          </a:p>
        </p:txBody>
      </p:sp>
      <p:pic>
        <p:nvPicPr>
          <p:cNvPr id="1034" name="Picture 10" descr="QRCode pour *Somali* BEinformed - Qaybta Shaqaalaynta - sahanka jawaab celinta iyo qanacsanaanta">
            <a:extLst>
              <a:ext uri="{FF2B5EF4-FFF2-40B4-BE49-F238E27FC236}">
                <a16:creationId xmlns:a16="http://schemas.microsoft.com/office/drawing/2014/main" id="{74F8BF65-A20D-26A5-0AA3-9611AA9CFA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4291" y="4464701"/>
            <a:ext cx="820242" cy="82024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E5A90B45-DCE2-43EB-4553-89A0A1B3F5D7}"/>
              </a:ext>
            </a:extLst>
          </p:cNvPr>
          <p:cNvSpPr txBox="1"/>
          <p:nvPr/>
        </p:nvSpPr>
        <p:spPr>
          <a:xfrm>
            <a:off x="2909493" y="5588062"/>
            <a:ext cx="1537911" cy="400110"/>
          </a:xfrm>
          <a:prstGeom prst="rect">
            <a:avLst/>
          </a:prstGeom>
          <a:noFill/>
        </p:spPr>
        <p:txBody>
          <a:bodyPr wrap="square" rtlCol="0">
            <a:spAutoFit/>
          </a:bodyPr>
          <a:lstStyle/>
          <a:p>
            <a:r>
              <a:rPr lang="fr-BE" sz="2000">
                <a:solidFill>
                  <a:schemeClr val="bg1"/>
                </a:solidFill>
                <a:latin typeface="Aptos Display"/>
                <a:cs typeface="Arial"/>
              </a:rPr>
              <a:t>Somali</a:t>
            </a:r>
          </a:p>
        </p:txBody>
      </p:sp>
      <p:pic>
        <p:nvPicPr>
          <p:cNvPr id="1038" name="Picture 14" descr="QRCode pour *Farsi*  BEinformed - دوره آمادگی شغلی - نظرسنجی بازخورد و رضایت&#10;">
            <a:extLst>
              <a:ext uri="{FF2B5EF4-FFF2-40B4-BE49-F238E27FC236}">
                <a16:creationId xmlns:a16="http://schemas.microsoft.com/office/drawing/2014/main" id="{C978EE31-ABAD-C59D-98B6-F12ADF7FC5A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48734" y="139210"/>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9DCC32D3-5D18-CE8E-6484-69708D5DCF56}"/>
              </a:ext>
            </a:extLst>
          </p:cNvPr>
          <p:cNvSpPr txBox="1"/>
          <p:nvPr/>
        </p:nvSpPr>
        <p:spPr>
          <a:xfrm>
            <a:off x="8153469" y="1129786"/>
            <a:ext cx="1537911" cy="400110"/>
          </a:xfrm>
          <a:prstGeom prst="rect">
            <a:avLst/>
          </a:prstGeom>
          <a:noFill/>
        </p:spPr>
        <p:txBody>
          <a:bodyPr wrap="square" rtlCol="0">
            <a:spAutoFit/>
          </a:bodyPr>
          <a:lstStyle/>
          <a:p>
            <a:r>
              <a:rPr lang="fr-BE" sz="2000">
                <a:solidFill>
                  <a:schemeClr val="bg1"/>
                </a:solidFill>
                <a:latin typeface="Aptos Display"/>
                <a:cs typeface="Arial"/>
              </a:rPr>
              <a:t>Farsi</a:t>
            </a:r>
          </a:p>
        </p:txBody>
      </p:sp>
      <p:pic>
        <p:nvPicPr>
          <p:cNvPr id="1040" name="Picture 16" descr="QRCode pour *Portuguees* BEinformed - Módulo Emprego - pesquisa de feedback e satisfação ">
            <a:extLst>
              <a:ext uri="{FF2B5EF4-FFF2-40B4-BE49-F238E27FC236}">
                <a16:creationId xmlns:a16="http://schemas.microsoft.com/office/drawing/2014/main" id="{E501466E-E0C1-212C-8493-37F544F1CDF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74623" y="2172178"/>
            <a:ext cx="820200" cy="82020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AAB0C7CE-F10D-73CB-9ECE-EDA68395F461}"/>
              </a:ext>
            </a:extLst>
          </p:cNvPr>
          <p:cNvSpPr txBox="1"/>
          <p:nvPr/>
        </p:nvSpPr>
        <p:spPr>
          <a:xfrm>
            <a:off x="10651270" y="3158157"/>
            <a:ext cx="1537911" cy="400110"/>
          </a:xfrm>
          <a:prstGeom prst="rect">
            <a:avLst/>
          </a:prstGeom>
          <a:noFill/>
        </p:spPr>
        <p:txBody>
          <a:bodyPr wrap="square" rtlCol="0">
            <a:spAutoFit/>
          </a:bodyPr>
          <a:lstStyle/>
          <a:p>
            <a:r>
              <a:rPr lang="fr-BE" sz="2000" err="1">
                <a:solidFill>
                  <a:schemeClr val="bg1"/>
                </a:solidFill>
                <a:latin typeface="Aptos Display"/>
                <a:cs typeface="Arial"/>
              </a:rPr>
              <a:t>Portugees</a:t>
            </a:r>
            <a:endParaRPr lang="fr-BE" sz="2000">
              <a:solidFill>
                <a:schemeClr val="bg1"/>
              </a:solidFill>
              <a:latin typeface="Aptos Display"/>
              <a:cs typeface="Arial"/>
            </a:endParaRPr>
          </a:p>
        </p:txBody>
      </p:sp>
      <p:pic>
        <p:nvPicPr>
          <p:cNvPr id="1042" name="Picture 18" descr="QRCode pour *Tigrigna* BEinformed - ሞዱል ስራሕ - ግብረ መልስን ዕግበትን መጽናዕቲ">
            <a:extLst>
              <a:ext uri="{FF2B5EF4-FFF2-40B4-BE49-F238E27FC236}">
                <a16:creationId xmlns:a16="http://schemas.microsoft.com/office/drawing/2014/main" id="{A1A743D3-C6AD-5680-14C0-EC49E0A997E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96600" y="4468616"/>
            <a:ext cx="820200" cy="8202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QRCode pour *Arabic* BEinformed - الوحدة 1: التوظيف - استبيان الرضا والتقييم ">
            <a:extLst>
              <a:ext uri="{FF2B5EF4-FFF2-40B4-BE49-F238E27FC236}">
                <a16:creationId xmlns:a16="http://schemas.microsoft.com/office/drawing/2014/main" id="{F3E71E3C-DD62-03A1-F78B-2FF16E1B46A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0768" y="128772"/>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D2E3C859-115D-C8C7-D2C0-3932A4B543E4}"/>
              </a:ext>
            </a:extLst>
          </p:cNvPr>
          <p:cNvSpPr txBox="1"/>
          <p:nvPr/>
        </p:nvSpPr>
        <p:spPr>
          <a:xfrm>
            <a:off x="8153982" y="5485911"/>
            <a:ext cx="1537911" cy="400110"/>
          </a:xfrm>
          <a:prstGeom prst="rect">
            <a:avLst/>
          </a:prstGeom>
          <a:noFill/>
        </p:spPr>
        <p:txBody>
          <a:bodyPr wrap="square" rtlCol="0">
            <a:spAutoFit/>
          </a:bodyPr>
          <a:lstStyle/>
          <a:p>
            <a:r>
              <a:rPr lang="fr-BE" sz="2000">
                <a:solidFill>
                  <a:schemeClr val="bg1"/>
                </a:solidFill>
                <a:latin typeface="Aptos Display"/>
                <a:cs typeface="Arial"/>
              </a:rPr>
              <a:t>Tigrigna</a:t>
            </a:r>
          </a:p>
        </p:txBody>
      </p:sp>
      <p:pic>
        <p:nvPicPr>
          <p:cNvPr id="1046" name="Picture 22" descr="QRCode pour *Kinyarwanda* BEinformed - Module y’Akazi - isuzuma ry’inyungu n’uko wanyuzwe">
            <a:extLst>
              <a:ext uri="{FF2B5EF4-FFF2-40B4-BE49-F238E27FC236}">
                <a16:creationId xmlns:a16="http://schemas.microsoft.com/office/drawing/2014/main" id="{7952268C-4138-4DDC-4E42-B1DB74AD3B9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52951" y="2173220"/>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887BF864-9A10-DCC4-628B-6EB02E5901AB}"/>
              </a:ext>
            </a:extLst>
          </p:cNvPr>
          <p:cNvSpPr txBox="1"/>
          <p:nvPr/>
        </p:nvSpPr>
        <p:spPr>
          <a:xfrm>
            <a:off x="666406" y="1088523"/>
            <a:ext cx="1537911" cy="400110"/>
          </a:xfrm>
          <a:prstGeom prst="rect">
            <a:avLst/>
          </a:prstGeom>
          <a:noFill/>
        </p:spPr>
        <p:txBody>
          <a:bodyPr wrap="square" rtlCol="0">
            <a:spAutoFit/>
          </a:bodyPr>
          <a:lstStyle/>
          <a:p>
            <a:r>
              <a:rPr lang="fr-BE" sz="2000" err="1">
                <a:solidFill>
                  <a:schemeClr val="bg1"/>
                </a:solidFill>
                <a:latin typeface="Aptos Display"/>
                <a:cs typeface="Arial"/>
              </a:rPr>
              <a:t>Arabic</a:t>
            </a:r>
            <a:endParaRPr lang="fr-BE" sz="2000">
              <a:solidFill>
                <a:schemeClr val="bg1"/>
              </a:solidFill>
              <a:latin typeface="Aptos Display"/>
              <a:cs typeface="Arial"/>
            </a:endParaRPr>
          </a:p>
        </p:txBody>
      </p:sp>
      <p:sp>
        <p:nvSpPr>
          <p:cNvPr id="16" name="ZoneTexte 15">
            <a:extLst>
              <a:ext uri="{FF2B5EF4-FFF2-40B4-BE49-F238E27FC236}">
                <a16:creationId xmlns:a16="http://schemas.microsoft.com/office/drawing/2014/main" id="{FCD62761-5C59-F497-5411-3E66F0627BB7}"/>
              </a:ext>
            </a:extLst>
          </p:cNvPr>
          <p:cNvSpPr txBox="1"/>
          <p:nvPr/>
        </p:nvSpPr>
        <p:spPr>
          <a:xfrm>
            <a:off x="2979483" y="3140290"/>
            <a:ext cx="1537911" cy="400110"/>
          </a:xfrm>
          <a:prstGeom prst="rect">
            <a:avLst/>
          </a:prstGeom>
          <a:noFill/>
        </p:spPr>
        <p:txBody>
          <a:bodyPr wrap="square" rtlCol="0">
            <a:spAutoFit/>
          </a:bodyPr>
          <a:lstStyle/>
          <a:p>
            <a:r>
              <a:rPr lang="fr-BE" sz="2000">
                <a:solidFill>
                  <a:schemeClr val="bg1"/>
                </a:solidFill>
                <a:latin typeface="Aptos Display"/>
                <a:cs typeface="Arial"/>
              </a:rPr>
              <a:t>Kinyarwanda</a:t>
            </a:r>
          </a:p>
        </p:txBody>
      </p:sp>
      <p:pic>
        <p:nvPicPr>
          <p:cNvPr id="1048" name="Picture 24" descr="QRCode pour *Spanish* BEinformed - Módulo Empleo - Encuesta de opinión y satisfacción">
            <a:extLst>
              <a:ext uri="{FF2B5EF4-FFF2-40B4-BE49-F238E27FC236}">
                <a16:creationId xmlns:a16="http://schemas.microsoft.com/office/drawing/2014/main" id="{ECB33D8B-5AB7-1AC6-0C6F-51331D1478F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65219" y="4468616"/>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330E84DB-979F-1784-EC8F-CA8B8D588A96}"/>
              </a:ext>
            </a:extLst>
          </p:cNvPr>
          <p:cNvSpPr txBox="1"/>
          <p:nvPr/>
        </p:nvSpPr>
        <p:spPr>
          <a:xfrm>
            <a:off x="5665219" y="5520551"/>
            <a:ext cx="1537911" cy="400110"/>
          </a:xfrm>
          <a:prstGeom prst="rect">
            <a:avLst/>
          </a:prstGeom>
          <a:noFill/>
        </p:spPr>
        <p:txBody>
          <a:bodyPr wrap="square" rtlCol="0">
            <a:spAutoFit/>
          </a:bodyPr>
          <a:lstStyle/>
          <a:p>
            <a:r>
              <a:rPr lang="fr-BE" sz="2000" err="1">
                <a:solidFill>
                  <a:schemeClr val="bg1"/>
                </a:solidFill>
                <a:latin typeface="Aptos Display"/>
                <a:cs typeface="Arial"/>
              </a:rPr>
              <a:t>Spanish</a:t>
            </a:r>
            <a:endParaRPr lang="fr-BE" sz="2000">
              <a:solidFill>
                <a:schemeClr val="bg1"/>
              </a:solidFill>
              <a:latin typeface="Aptos Display"/>
              <a:cs typeface="Arial"/>
            </a:endParaRPr>
          </a:p>
        </p:txBody>
      </p:sp>
      <p:pic>
        <p:nvPicPr>
          <p:cNvPr id="1050" name="Picture 26" descr="QRCode pour *Pachto*BEinformed - د کارموندنې ماډیول - د نظر او رضایت سروې (کاپی)">
            <a:extLst>
              <a:ext uri="{FF2B5EF4-FFF2-40B4-BE49-F238E27FC236}">
                <a16:creationId xmlns:a16="http://schemas.microsoft.com/office/drawing/2014/main" id="{0CC6B134-6C27-0AFF-CC9E-8263DF6391F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934488" y="2141906"/>
            <a:ext cx="820200" cy="820200"/>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a:extLst>
              <a:ext uri="{FF2B5EF4-FFF2-40B4-BE49-F238E27FC236}">
                <a16:creationId xmlns:a16="http://schemas.microsoft.com/office/drawing/2014/main" id="{092E34B1-34E6-4F4C-A846-ADED8933CC03}"/>
              </a:ext>
            </a:extLst>
          </p:cNvPr>
          <p:cNvSpPr txBox="1"/>
          <p:nvPr/>
        </p:nvSpPr>
        <p:spPr>
          <a:xfrm>
            <a:off x="7944985" y="3161113"/>
            <a:ext cx="1201950" cy="400110"/>
          </a:xfrm>
          <a:prstGeom prst="rect">
            <a:avLst/>
          </a:prstGeom>
          <a:noFill/>
        </p:spPr>
        <p:txBody>
          <a:bodyPr wrap="square" rtlCol="0">
            <a:spAutoFit/>
          </a:bodyPr>
          <a:lstStyle/>
          <a:p>
            <a:r>
              <a:rPr lang="fr-BE" sz="2000">
                <a:solidFill>
                  <a:schemeClr val="bg1"/>
                </a:solidFill>
                <a:latin typeface="Aptos Display"/>
                <a:cs typeface="Arial"/>
              </a:rPr>
              <a:t>Pachto</a:t>
            </a:r>
          </a:p>
        </p:txBody>
      </p:sp>
      <p:pic>
        <p:nvPicPr>
          <p:cNvPr id="1052" name="Picture 28" descr="QRCode pour *Dari* BEinformed - BEinformed - ماژول ۱: اشتغال - نظرسنجی بازخورد و رضایت ">
            <a:extLst>
              <a:ext uri="{FF2B5EF4-FFF2-40B4-BE49-F238E27FC236}">
                <a16:creationId xmlns:a16="http://schemas.microsoft.com/office/drawing/2014/main" id="{C0DDD3D5-836A-3A42-D6FC-73ECD46E443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63390" y="132777"/>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19" name="ZoneTexte 18">
            <a:extLst>
              <a:ext uri="{FF2B5EF4-FFF2-40B4-BE49-F238E27FC236}">
                <a16:creationId xmlns:a16="http://schemas.microsoft.com/office/drawing/2014/main" id="{7B779E78-D023-5766-54A4-7E2021848AAA}"/>
              </a:ext>
            </a:extLst>
          </p:cNvPr>
          <p:cNvSpPr txBox="1"/>
          <p:nvPr/>
        </p:nvSpPr>
        <p:spPr>
          <a:xfrm>
            <a:off x="3350461" y="1090662"/>
            <a:ext cx="706716" cy="400110"/>
          </a:xfrm>
          <a:prstGeom prst="rect">
            <a:avLst/>
          </a:prstGeom>
          <a:noFill/>
        </p:spPr>
        <p:txBody>
          <a:bodyPr wrap="square" rtlCol="0">
            <a:spAutoFit/>
          </a:bodyPr>
          <a:lstStyle/>
          <a:p>
            <a:r>
              <a:rPr lang="fr-BE" sz="2000">
                <a:solidFill>
                  <a:schemeClr val="bg1"/>
                </a:solidFill>
                <a:latin typeface="Aptos Display"/>
                <a:cs typeface="Arial"/>
              </a:rPr>
              <a:t>Dari</a:t>
            </a:r>
          </a:p>
        </p:txBody>
      </p:sp>
      <p:pic>
        <p:nvPicPr>
          <p:cNvPr id="1054" name="Picture 30" descr="QRCode pour *Georgian* BEinformed - მოდული : დასაქმება - უკუკავშირის და კმაყოფილების გამოკითხვა">
            <a:extLst>
              <a:ext uri="{FF2B5EF4-FFF2-40B4-BE49-F238E27FC236}">
                <a16:creationId xmlns:a16="http://schemas.microsoft.com/office/drawing/2014/main" id="{ED6446E4-2A1F-0C5B-BA4D-12C20B4A944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16593" y="2115937"/>
            <a:ext cx="885045" cy="885045"/>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20A8C7A8-998F-63F1-A577-24A3D63789E4}"/>
              </a:ext>
            </a:extLst>
          </p:cNvPr>
          <p:cNvSpPr txBox="1"/>
          <p:nvPr/>
        </p:nvSpPr>
        <p:spPr>
          <a:xfrm>
            <a:off x="663526" y="3102636"/>
            <a:ext cx="1537911" cy="400110"/>
          </a:xfrm>
          <a:prstGeom prst="rect">
            <a:avLst/>
          </a:prstGeom>
          <a:noFill/>
        </p:spPr>
        <p:txBody>
          <a:bodyPr wrap="square" rtlCol="0">
            <a:spAutoFit/>
          </a:bodyPr>
          <a:lstStyle/>
          <a:p>
            <a:r>
              <a:rPr lang="fr-BE" sz="2000" err="1">
                <a:solidFill>
                  <a:schemeClr val="bg1"/>
                </a:solidFill>
                <a:latin typeface="Aptos Display"/>
                <a:cs typeface="Arial"/>
              </a:rPr>
              <a:t>Georgian</a:t>
            </a:r>
            <a:endParaRPr lang="fr-BE" sz="2000">
              <a:solidFill>
                <a:schemeClr val="bg1"/>
              </a:solidFill>
              <a:latin typeface="Aptos Display"/>
              <a:cs typeface="Arial"/>
            </a:endParaRPr>
          </a:p>
        </p:txBody>
      </p:sp>
      <p:pic>
        <p:nvPicPr>
          <p:cNvPr id="2" name="Picture 1" descr="QRCode pour  *English* BEinformed - Module Employment - feedback and satisfaction survey">
            <a:extLst>
              <a:ext uri="{FF2B5EF4-FFF2-40B4-BE49-F238E27FC236}">
                <a16:creationId xmlns:a16="http://schemas.microsoft.com/office/drawing/2014/main" id="{E840B0E4-7E16-5240-0DC3-6082CD007ED7}"/>
              </a:ext>
            </a:extLst>
          </p:cNvPr>
          <p:cNvPicPr>
            <a:picLocks noChangeAspect="1"/>
          </p:cNvPicPr>
          <p:nvPr/>
        </p:nvPicPr>
        <p:blipFill>
          <a:blip r:embed="rId17"/>
          <a:stretch>
            <a:fillRect/>
          </a:stretch>
        </p:blipFill>
        <p:spPr>
          <a:xfrm>
            <a:off x="5433165" y="135699"/>
            <a:ext cx="855945" cy="855946"/>
          </a:xfrm>
          <a:prstGeom prst="rect">
            <a:avLst/>
          </a:prstGeom>
        </p:spPr>
      </p:pic>
      <p:sp>
        <p:nvSpPr>
          <p:cNvPr id="3" name="ZoneTexte 18">
            <a:extLst>
              <a:ext uri="{FF2B5EF4-FFF2-40B4-BE49-F238E27FC236}">
                <a16:creationId xmlns:a16="http://schemas.microsoft.com/office/drawing/2014/main" id="{230F7A0B-04E1-FAEF-5F5D-0919EE425882}"/>
              </a:ext>
            </a:extLst>
          </p:cNvPr>
          <p:cNvSpPr txBox="1"/>
          <p:nvPr/>
        </p:nvSpPr>
        <p:spPr>
          <a:xfrm>
            <a:off x="5448570" y="1121976"/>
            <a:ext cx="1061619" cy="400110"/>
          </a:xfrm>
          <a:prstGeom prst="rect">
            <a:avLst/>
          </a:prstGeom>
          <a:noFill/>
        </p:spPr>
        <p:txBody>
          <a:bodyPr wrap="square" lIns="91440" tIns="45720" rIns="91440" bIns="45720" rtlCol="0" anchor="t">
            <a:spAutoFit/>
          </a:bodyPr>
          <a:lstStyle/>
          <a:p>
            <a:r>
              <a:rPr lang="fr-BE" sz="2000">
                <a:solidFill>
                  <a:schemeClr val="bg1"/>
                </a:solidFill>
                <a:latin typeface="Aptos Display"/>
                <a:cs typeface="Arial"/>
              </a:rPr>
              <a:t>English</a:t>
            </a:r>
          </a:p>
        </p:txBody>
      </p:sp>
    </p:spTree>
    <p:extLst>
      <p:ext uri="{BB962C8B-B14F-4D97-AF65-F5344CB8AC3E}">
        <p14:creationId xmlns:p14="http://schemas.microsoft.com/office/powerpoint/2010/main" val="10671046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descr="Une image contenant jaune&#10;&#10;Le contenu généré par l’IA peut être incorrect.">
            <a:extLst>
              <a:ext uri="{FF2B5EF4-FFF2-40B4-BE49-F238E27FC236}">
                <a16:creationId xmlns:a16="http://schemas.microsoft.com/office/drawing/2014/main" id="{D0C9FF03-EC72-EA9B-8647-D016B62C37E1}"/>
              </a:ext>
            </a:extLst>
          </p:cNvPr>
          <p:cNvPicPr>
            <a:picLocks noChangeAspect="1"/>
          </p:cNvPicPr>
          <p:nvPr/>
        </p:nvPicPr>
        <p:blipFill>
          <a:blip r:embed="rId3">
            <a:extLst>
              <a:ext uri="{28A0092B-C50C-407E-A947-70E740481C1C}">
                <a14:useLocalDpi xmlns:a14="http://schemas.microsoft.com/office/drawing/2010/main" val="0"/>
              </a:ext>
            </a:extLst>
          </a:blip>
          <a:srcRect b="235"/>
          <a:stretch>
            <a:fillRect/>
          </a:stretch>
        </p:blipFill>
        <p:spPr>
          <a:xfrm>
            <a:off x="3753076" y="419900"/>
            <a:ext cx="4264742" cy="4254733"/>
          </a:xfrm>
          <a:prstGeom prst="rect">
            <a:avLst/>
          </a:prstGeom>
          <a:ln>
            <a:noFill/>
          </a:ln>
        </p:spPr>
      </p:pic>
      <p:sp>
        <p:nvSpPr>
          <p:cNvPr id="5" name="Rectangle : coins arrondis 2">
            <a:extLst>
              <a:ext uri="{FF2B5EF4-FFF2-40B4-BE49-F238E27FC236}">
                <a16:creationId xmlns:a16="http://schemas.microsoft.com/office/drawing/2014/main" id="{98B8C073-9B12-1EBD-D549-17DED54DB1AB}"/>
              </a:ext>
            </a:extLst>
          </p:cNvPr>
          <p:cNvSpPr/>
          <p:nvPr/>
        </p:nvSpPr>
        <p:spPr>
          <a:xfrm>
            <a:off x="2721985" y="5106408"/>
            <a:ext cx="6740509" cy="1201077"/>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2800">
                <a:solidFill>
                  <a:schemeClr val="bg1"/>
                </a:solidFill>
                <a:latin typeface="Aptos Display"/>
              </a:rPr>
              <a:t>Wil je </a:t>
            </a:r>
            <a:r>
              <a:rPr lang="fr-BE" sz="2800" err="1">
                <a:solidFill>
                  <a:schemeClr val="bg1"/>
                </a:solidFill>
                <a:latin typeface="Aptos Display"/>
              </a:rPr>
              <a:t>meer</a:t>
            </a:r>
            <a:r>
              <a:rPr lang="fr-BE" sz="2800">
                <a:solidFill>
                  <a:schemeClr val="bg1"/>
                </a:solidFill>
                <a:latin typeface="Aptos Display"/>
              </a:rPr>
              <a:t> info? </a:t>
            </a:r>
            <a:endParaRPr lang="en-US" sz="2800">
              <a:solidFill>
                <a:schemeClr val="bg1"/>
              </a:solidFill>
              <a:latin typeface="Aptos Display"/>
            </a:endParaRPr>
          </a:p>
          <a:p>
            <a:pPr algn="ctr"/>
            <a:r>
              <a:rPr lang="fr-BE" sz="2800" b="1">
                <a:solidFill>
                  <a:schemeClr val="bg1"/>
                </a:solidFill>
                <a:latin typeface="Aptos Display"/>
              </a:rPr>
              <a:t>Scan de QR-code en </a:t>
            </a:r>
            <a:r>
              <a:rPr lang="fr-BE" sz="2800" b="1" err="1">
                <a:solidFill>
                  <a:schemeClr val="bg1"/>
                </a:solidFill>
                <a:latin typeface="Aptos Display"/>
              </a:rPr>
              <a:t>bezoek</a:t>
            </a:r>
            <a:r>
              <a:rPr lang="fr-BE" sz="2800" b="1">
                <a:solidFill>
                  <a:schemeClr val="bg1"/>
                </a:solidFill>
                <a:latin typeface="Aptos Display"/>
              </a:rPr>
              <a:t> </a:t>
            </a:r>
            <a:r>
              <a:rPr lang="fr-BE" sz="2800" b="1" i="1" err="1">
                <a:solidFill>
                  <a:schemeClr val="bg1"/>
                </a:solidFill>
                <a:latin typeface="Aptos Display"/>
              </a:rPr>
              <a:t>fedasilinfo</a:t>
            </a:r>
            <a:endParaRPr lang="en-US" b="1" err="1">
              <a:solidFill>
                <a:schemeClr val="bg1"/>
              </a:solidFill>
              <a:latin typeface="Aptos Display"/>
            </a:endParaRPr>
          </a:p>
        </p:txBody>
      </p:sp>
      <p:pic>
        <p:nvPicPr>
          <p:cNvPr id="4" name="Picture 3">
            <a:extLst>
              <a:ext uri="{FF2B5EF4-FFF2-40B4-BE49-F238E27FC236}">
                <a16:creationId xmlns:a16="http://schemas.microsoft.com/office/drawing/2014/main" id="{9A87EB2C-82CF-8E62-5BC8-F5E8A639365E}"/>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1219757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F493F3C-E3CE-172D-74A5-E406981C49EA}"/>
              </a:ext>
            </a:extLst>
          </p:cNvPr>
          <p:cNvSpPr/>
          <p:nvPr/>
        </p:nvSpPr>
        <p:spPr>
          <a:xfrm>
            <a:off x="466022" y="417191"/>
            <a:ext cx="11292024" cy="601072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t="178" r="599" b="1488"/>
          <a:stretch>
            <a:fillRect/>
          </a:stretch>
        </p:blipFill>
        <p:spPr>
          <a:xfrm>
            <a:off x="1088874" y="602122"/>
            <a:ext cx="6646478" cy="5619805"/>
          </a:xfrm>
          <a:prstGeom prst="rect">
            <a:avLst/>
          </a:prstGeom>
        </p:spPr>
      </p:pic>
      <p:pic>
        <p:nvPicPr>
          <p:cNvPr id="3" name="Image 2"/>
          <p:cNvPicPr>
            <a:picLocks noChangeAspect="1"/>
          </p:cNvPicPr>
          <p:nvPr/>
        </p:nvPicPr>
        <p:blipFill>
          <a:blip r:embed="rId4"/>
          <a:stretch>
            <a:fillRect/>
          </a:stretch>
        </p:blipFill>
        <p:spPr>
          <a:xfrm>
            <a:off x="9421467" y="3940840"/>
            <a:ext cx="1702933" cy="1702933"/>
          </a:xfrm>
          <a:prstGeom prst="rect">
            <a:avLst/>
          </a:prstGeom>
          <a:ln>
            <a:noFill/>
          </a:ln>
        </p:spPr>
      </p:pic>
      <p:pic>
        <p:nvPicPr>
          <p:cNvPr id="4" name="Image 3"/>
          <p:cNvPicPr>
            <a:picLocks noChangeAspect="1"/>
          </p:cNvPicPr>
          <p:nvPr/>
        </p:nvPicPr>
        <p:blipFill>
          <a:blip r:embed="rId5"/>
          <a:stretch>
            <a:fillRect/>
          </a:stretch>
        </p:blipFill>
        <p:spPr>
          <a:xfrm>
            <a:off x="9421467" y="1954392"/>
            <a:ext cx="1294042" cy="1294042"/>
          </a:xfrm>
          <a:prstGeom prst="rect">
            <a:avLst/>
          </a:prstGeom>
          <a:ln>
            <a:noFill/>
          </a:ln>
        </p:spPr>
      </p:pic>
      <p:pic>
        <p:nvPicPr>
          <p:cNvPr id="5" name="Image 4"/>
          <p:cNvPicPr>
            <a:picLocks noChangeAspect="1"/>
          </p:cNvPicPr>
          <p:nvPr/>
        </p:nvPicPr>
        <p:blipFill>
          <a:blip r:embed="rId6"/>
          <a:stretch>
            <a:fillRect/>
          </a:stretch>
        </p:blipFill>
        <p:spPr>
          <a:xfrm>
            <a:off x="9228364" y="990707"/>
            <a:ext cx="1703614" cy="973494"/>
          </a:xfrm>
          <a:prstGeom prst="rect">
            <a:avLst/>
          </a:prstGeom>
          <a:ln>
            <a:noFill/>
          </a:ln>
        </p:spPr>
      </p:pic>
      <p:cxnSp>
        <p:nvCxnSpPr>
          <p:cNvPr id="7" name="Connecteur droit avec flèche 6"/>
          <p:cNvCxnSpPr/>
          <p:nvPr/>
        </p:nvCxnSpPr>
        <p:spPr>
          <a:xfrm>
            <a:off x="6871910" y="1518094"/>
            <a:ext cx="2111829" cy="40640"/>
          </a:xfrm>
          <a:prstGeom prst="straightConnector1">
            <a:avLst/>
          </a:prstGeom>
          <a:ln>
            <a:solidFill>
              <a:srgbClr val="544F98"/>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a:off x="4391490" y="2404370"/>
            <a:ext cx="4610100" cy="43543"/>
          </a:xfrm>
          <a:prstGeom prst="straightConnector1">
            <a:avLst/>
          </a:prstGeom>
          <a:ln>
            <a:solidFill>
              <a:srgbClr val="544F98"/>
            </a:solidFill>
            <a:tailEnd type="triangl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A26149AB-F65A-0092-F58F-6F8946A68E14}"/>
              </a:ext>
            </a:extLst>
          </p:cNvPr>
          <p:cNvPicPr>
            <a:picLocks noChangeAspect="1"/>
          </p:cNvPicPr>
          <p:nvPr/>
        </p:nvPicPr>
        <p:blipFill>
          <a:blip r:embed="rId7"/>
          <a:stretch>
            <a:fillRect/>
          </a:stretch>
        </p:blipFill>
        <p:spPr>
          <a:xfrm>
            <a:off x="9542683" y="3039759"/>
            <a:ext cx="1211854" cy="554878"/>
          </a:xfrm>
          <a:prstGeom prst="rect">
            <a:avLst/>
          </a:prstGeom>
          <a:ln>
            <a:noFill/>
          </a:ln>
        </p:spPr>
      </p:pic>
      <p:cxnSp>
        <p:nvCxnSpPr>
          <p:cNvPr id="12" name="Connecteur droit avec flèche 11">
            <a:extLst>
              <a:ext uri="{FF2B5EF4-FFF2-40B4-BE49-F238E27FC236}">
                <a16:creationId xmlns:a16="http://schemas.microsoft.com/office/drawing/2014/main" id="{86909628-0BBC-B002-FD8D-AB281C149C83}"/>
              </a:ext>
            </a:extLst>
          </p:cNvPr>
          <p:cNvCxnSpPr>
            <a:cxnSpLocks/>
          </p:cNvCxnSpPr>
          <p:nvPr/>
        </p:nvCxnSpPr>
        <p:spPr>
          <a:xfrm>
            <a:off x="7346605" y="3137231"/>
            <a:ext cx="1648142" cy="14220"/>
          </a:xfrm>
          <a:prstGeom prst="straightConnector1">
            <a:avLst/>
          </a:prstGeom>
          <a:ln>
            <a:solidFill>
              <a:srgbClr val="544F98"/>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11">
            <a:extLst>
              <a:ext uri="{FF2B5EF4-FFF2-40B4-BE49-F238E27FC236}">
                <a16:creationId xmlns:a16="http://schemas.microsoft.com/office/drawing/2014/main" id="{A7A64C3F-2504-8F9C-242E-3D22F34E2783}"/>
              </a:ext>
            </a:extLst>
          </p:cNvPr>
          <p:cNvCxnSpPr>
            <a:cxnSpLocks/>
          </p:cNvCxnSpPr>
          <p:nvPr/>
        </p:nvCxnSpPr>
        <p:spPr>
          <a:xfrm>
            <a:off x="6168044" y="4976191"/>
            <a:ext cx="2877502" cy="24380"/>
          </a:xfrm>
          <a:prstGeom prst="straightConnector1">
            <a:avLst/>
          </a:prstGeom>
          <a:ln>
            <a:solidFill>
              <a:srgbClr val="544F98"/>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8A2B1B22-547B-E162-2700-3E7E0D7A1B1C}"/>
              </a:ext>
            </a:extLst>
          </p:cNvPr>
          <p:cNvPicPr>
            <a:picLocks noChangeAspect="1"/>
          </p:cNvPicPr>
          <p:nvPr/>
        </p:nvPicPr>
        <p:blipFill>
          <a:blip r:embed="rId8"/>
          <a:stretch>
            <a:fillRect/>
          </a:stretch>
        </p:blipFill>
        <p:spPr>
          <a:xfrm>
            <a:off x="11132849" y="6442386"/>
            <a:ext cx="925074" cy="261767"/>
          </a:xfrm>
          <a:prstGeom prst="rect">
            <a:avLst/>
          </a:prstGeom>
        </p:spPr>
      </p:pic>
      <p:sp>
        <p:nvSpPr>
          <p:cNvPr id="8" name="Rectangle 7">
            <a:extLst>
              <a:ext uri="{FF2B5EF4-FFF2-40B4-BE49-F238E27FC236}">
                <a16:creationId xmlns:a16="http://schemas.microsoft.com/office/drawing/2014/main" id="{737BC6CF-614F-6076-435E-97EC9887D92F}"/>
              </a:ext>
            </a:extLst>
          </p:cNvPr>
          <p:cNvSpPr/>
          <p:nvPr/>
        </p:nvSpPr>
        <p:spPr>
          <a:xfrm>
            <a:off x="1920848" y="4320958"/>
            <a:ext cx="2058197" cy="61133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b="1" err="1">
                <a:solidFill>
                  <a:srgbClr val="000000"/>
                </a:solidFill>
              </a:rPr>
              <a:t>Vlaams</a:t>
            </a:r>
            <a:r>
              <a:rPr lang="en-US" sz="1400" b="1">
                <a:solidFill>
                  <a:srgbClr val="000000"/>
                </a:solidFill>
              </a:rPr>
              <a:t> </a:t>
            </a:r>
            <a:r>
              <a:rPr lang="en-US" sz="1400" b="1" err="1">
                <a:solidFill>
                  <a:srgbClr val="000000"/>
                </a:solidFill>
              </a:rPr>
              <a:t>Gewest</a:t>
            </a:r>
          </a:p>
          <a:p>
            <a:r>
              <a:rPr lang="en-US" sz="1400" b="1">
                <a:solidFill>
                  <a:srgbClr val="000000"/>
                </a:solidFill>
              </a:rPr>
              <a:t>Waals </a:t>
            </a:r>
            <a:r>
              <a:rPr lang="en-US" sz="1400" b="1" err="1">
                <a:solidFill>
                  <a:srgbClr val="000000"/>
                </a:solidFill>
              </a:rPr>
              <a:t>Gewest</a:t>
            </a:r>
            <a:r>
              <a:rPr lang="en-US" sz="1400" b="1">
                <a:solidFill>
                  <a:srgbClr val="000000"/>
                </a:solidFill>
              </a:rPr>
              <a:t> </a:t>
            </a:r>
          </a:p>
          <a:p>
            <a:r>
              <a:rPr lang="en-US" sz="1400" b="1">
                <a:solidFill>
                  <a:srgbClr val="000000"/>
                </a:solidFill>
              </a:rPr>
              <a:t>Brussel </a:t>
            </a:r>
            <a:r>
              <a:rPr lang="en-US" sz="1400" b="1" err="1">
                <a:solidFill>
                  <a:srgbClr val="000000"/>
                </a:solidFill>
              </a:rPr>
              <a:t>Hoofdstad</a:t>
            </a:r>
            <a:r>
              <a:rPr lang="en-US" sz="1400" b="1" err="1">
                <a:solidFill>
                  <a:srgbClr val="FFFFFF"/>
                </a:solidFill>
              </a:rPr>
              <a:t>f</a:t>
            </a:r>
            <a:endParaRPr lang="en-US" sz="1400" b="1"/>
          </a:p>
        </p:txBody>
      </p:sp>
    </p:spTree>
    <p:extLst>
      <p:ext uri="{BB962C8B-B14F-4D97-AF65-F5344CB8AC3E}">
        <p14:creationId xmlns:p14="http://schemas.microsoft.com/office/powerpoint/2010/main" val="588509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2399275B-7B29-F7DF-B0A5-307C4DF5528A}"/>
            </a:ext>
          </a:extLst>
        </p:cNvPr>
        <p:cNvGrpSpPr/>
        <p:nvPr/>
      </p:nvGrpSpPr>
      <p:grpSpPr>
        <a:xfrm>
          <a:off x="0" y="0"/>
          <a:ext cx="0" cy="0"/>
          <a:chOff x="0" y="0"/>
          <a:chExt cx="0" cy="0"/>
        </a:xfrm>
      </p:grpSpPr>
      <p:sp>
        <p:nvSpPr>
          <p:cNvPr id="3" name="ZoneTexte 3">
            <a:extLst>
              <a:ext uri="{FF2B5EF4-FFF2-40B4-BE49-F238E27FC236}">
                <a16:creationId xmlns:a16="http://schemas.microsoft.com/office/drawing/2014/main" id="{A9684CD3-BB5B-F482-5BA8-EA56D2C5881D}"/>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rial"/>
                <a:cs typeface="Arial"/>
              </a:rPr>
              <a:t>Niet </a:t>
            </a:r>
            <a:r>
              <a:rPr lang="fr-BE" sz="4800" b="1" err="1">
                <a:solidFill>
                  <a:schemeClr val="bg1"/>
                </a:solidFill>
                <a:latin typeface="Arial"/>
                <a:cs typeface="Arial"/>
              </a:rPr>
              <a:t>juist</a:t>
            </a:r>
            <a:r>
              <a:rPr lang="fr-BE" sz="4800" b="1">
                <a:solidFill>
                  <a:schemeClr val="bg1"/>
                </a:solidFill>
                <a:latin typeface="Arial"/>
                <a:cs typeface="Arial"/>
              </a:rPr>
              <a:t>… </a:t>
            </a:r>
            <a:r>
              <a:rPr lang="fr-BE" sz="4800" b="1" err="1">
                <a:solidFill>
                  <a:schemeClr val="bg1"/>
                </a:solidFill>
                <a:latin typeface="Arial"/>
                <a:cs typeface="Arial"/>
              </a:rPr>
              <a:t>Probeer</a:t>
            </a:r>
            <a:r>
              <a:rPr lang="fr-BE" sz="4800" b="1">
                <a:solidFill>
                  <a:schemeClr val="bg1"/>
                </a:solidFill>
                <a:latin typeface="Arial"/>
                <a:cs typeface="Arial"/>
              </a:rPr>
              <a:t> </a:t>
            </a:r>
            <a:r>
              <a:rPr lang="fr-BE" sz="4800" b="1" err="1">
                <a:solidFill>
                  <a:schemeClr val="bg1"/>
                </a:solidFill>
                <a:latin typeface="Arial"/>
                <a:cs typeface="Arial"/>
              </a:rPr>
              <a:t>opnieuw</a:t>
            </a:r>
            <a:r>
              <a:rPr lang="fr-BE" sz="4800" b="1">
                <a:solidFill>
                  <a:schemeClr val="bg1"/>
                </a:solidFill>
                <a:latin typeface="Arial"/>
                <a:cs typeface="Arial"/>
              </a:rPr>
              <a:t>!</a:t>
            </a:r>
            <a:endParaRPr lang="fr-BE" sz="4800">
              <a:solidFill>
                <a:schemeClr val="bg1"/>
              </a:solidFill>
              <a:latin typeface="Arial"/>
              <a:cs typeface="Arial"/>
            </a:endParaRPr>
          </a:p>
        </p:txBody>
      </p:sp>
      <p:pic>
        <p:nvPicPr>
          <p:cNvPr id="6" name="Graphic 5" descr="Actualiser avec un remplissage uni">
            <a:extLst>
              <a:ext uri="{FF2B5EF4-FFF2-40B4-BE49-F238E27FC236}">
                <a16:creationId xmlns:a16="http://schemas.microsoft.com/office/drawing/2014/main" id="{C8D9BDB5-D1ED-A4F8-946B-4B245B3B7E5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03630" y="1419045"/>
            <a:ext cx="2984739" cy="2955984"/>
          </a:xfrm>
          <a:prstGeom prst="rect">
            <a:avLst/>
          </a:prstGeom>
        </p:spPr>
      </p:pic>
      <p:pic>
        <p:nvPicPr>
          <p:cNvPr id="4" name="Picture 3">
            <a:extLst>
              <a:ext uri="{FF2B5EF4-FFF2-40B4-BE49-F238E27FC236}">
                <a16:creationId xmlns:a16="http://schemas.microsoft.com/office/drawing/2014/main" id="{44936635-4493-420B-5895-D2AAA42B7C96}"/>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73403887"/>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f1417b6-bbcc-4f9a-bb09-3c670b4007b2">
      <Terms xmlns="http://schemas.microsoft.com/office/infopath/2007/PartnerControls"/>
    </lcf76f155ced4ddcb4097134ff3c332f>
    <TaxCatchAll xmlns="45c73165-9296-4003-a6d9-b5336a54c9a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2A25DBB4124E24BB48F87B68809BF41" ma:contentTypeVersion="13" ma:contentTypeDescription="Een nieuw document maken." ma:contentTypeScope="" ma:versionID="5a66fca7df5ec855129c4382eca18eb6">
  <xsd:schema xmlns:xsd="http://www.w3.org/2001/XMLSchema" xmlns:xs="http://www.w3.org/2001/XMLSchema" xmlns:p="http://schemas.microsoft.com/office/2006/metadata/properties" xmlns:ns2="2f1417b6-bbcc-4f9a-bb09-3c670b4007b2" xmlns:ns3="45c73165-9296-4003-a6d9-b5336a54c9ad" targetNamespace="http://schemas.microsoft.com/office/2006/metadata/properties" ma:root="true" ma:fieldsID="31c830cbbb1aed5382e8a915bda0385c" ns2:_="" ns3:_="">
    <xsd:import namespace="2f1417b6-bbcc-4f9a-bb09-3c670b4007b2"/>
    <xsd:import namespace="45c73165-9296-4003-a6d9-b5336a54c9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1417b6-bbcc-4f9a-bb09-3c670b4007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965ec642-78a9-4698-8282-a6f33a7a5d4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c73165-9296-4003-a6d9-b5336a54c9a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3a7e5bd-a0ea-465b-a88e-788178f6a932}" ma:internalName="TaxCatchAll" ma:showField="CatchAllData" ma:web="45c73165-9296-4003-a6d9-b5336a54c9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4F88BB-2556-4D1F-9204-07B6B2889F1B}">
  <ds:schemaRefs>
    <ds:schemaRef ds:uri="2f1417b6-bbcc-4f9a-bb09-3c670b4007b2"/>
    <ds:schemaRef ds:uri="45c73165-9296-4003-a6d9-b5336a54c9a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0B03748-B6A5-430E-931E-DF9C48C1DC22}">
  <ds:schemaRefs>
    <ds:schemaRef ds:uri="2f1417b6-bbcc-4f9a-bb09-3c670b4007b2"/>
    <ds:schemaRef ds:uri="45c73165-9296-4003-a6d9-b5336a54c9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8F5DB6D-22D5-4CDE-8F13-9E85CD136B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78</Slides>
  <Notes>73</Notes>
  <HiddenSlides>15</HiddenSlides>
  <ScaleCrop>false</ScaleCrop>
  <HeadingPairs>
    <vt:vector size="4" baseType="variant">
      <vt:variant>
        <vt:lpstr>Theme</vt:lpstr>
      </vt:variant>
      <vt:variant>
        <vt:i4>1</vt:i4>
      </vt:variant>
      <vt:variant>
        <vt:lpstr>Slide Titles</vt:lpstr>
      </vt:variant>
      <vt:variant>
        <vt:i4>78</vt:i4>
      </vt:variant>
    </vt:vector>
  </HeadingPairs>
  <TitlesOfParts>
    <vt:vector size="79" baseType="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Interim</vt:lpstr>
      <vt:lpstr>PowerPoint Presentation</vt:lpstr>
      <vt:lpstr>PowerPoint Presentation</vt:lpstr>
      <vt:lpstr>PowerPoint Presentation</vt:lpstr>
      <vt:lpstr>PowerPoint Presentation</vt:lpstr>
      <vt:lpstr>PowerPoint Presentation</vt:lpstr>
      <vt:lpstr>PowerPoint Presentation</vt:lpstr>
      <vt:lpstr>  Malika heeft een e-mailadres maar ze kijkt nooit naar haar inbox en is zelfs haar paswoord vergeten.   Wat kan ze best doen?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Wat heeft Malika allemaal nodig om bij Lidl te solliciteren? </vt:lpstr>
      <vt:lpstr>Wat heeft Malika allemaal nodig om bij Lidl te solliciteren? </vt:lpstr>
      <vt:lpstr>PowerPoint Presentation</vt:lpstr>
      <vt:lpstr>PowerPoint Presentation</vt:lpstr>
      <vt:lpstr>Gedrag op het werk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Er bestaat een minimumloon in België</vt:lpstr>
      <vt:lpstr>PowerPoint Presentation</vt:lpstr>
      <vt:lpstr>PowerPoint Presentation</vt:lpstr>
      <vt:lpstr>PowerPoint Presentation</vt:lpstr>
      <vt:lpstr>PowerPoint Presentation</vt:lpstr>
      <vt:lpstr>PowerPoint Presentation</vt:lpstr>
      <vt:lpstr>In België moet je 38 uur per week werken voor een voltijdse baan. </vt:lpstr>
      <vt:lpstr>PowerPoint Presentation</vt:lpstr>
      <vt:lpstr>Wanneer ik een dag wettelijk verlof neem, word ik toch betaald. </vt:lpstr>
      <vt:lpstr>PowerPoint Presentation</vt:lpstr>
      <vt:lpstr>Als ik een arbeidsongeval heb, is mijn baas verantwoordelijk.</vt:lpstr>
      <vt:lpstr>PowerPoint Presentation</vt:lpstr>
      <vt:lpstr>In België kan je 's nachts werken</vt:lpstr>
      <vt:lpstr>PowerPoint Presentation</vt:lpstr>
      <vt:lpstr>PowerPoint Presentation</vt:lpstr>
      <vt:lpstr>PowerPoint Presentation</vt:lpstr>
      <vt:lpstr>PowerPoint Presentation</vt:lpstr>
      <vt:lpstr>PowerPoint Presentation</vt:lpstr>
      <vt:lpstr>Wanneer ontvangt Malika haar eerste loon?</vt:lpstr>
      <vt:lpstr>PowerPoint Presentation</vt:lpstr>
      <vt:lpstr>PowerPoint Presentation</vt:lpstr>
      <vt:lpstr>PowerPoint Presentation</vt:lpstr>
      <vt:lpstr>PowerPoint Presentation</vt:lpstr>
      <vt:lpstr>Cumul: video deel 1</vt:lpstr>
      <vt:lpstr>PowerPoint Presentation</vt:lpstr>
      <vt:lpstr>Vraag: Wat moet Malika doen als ze ziek is?</vt:lpstr>
      <vt:lpstr>PowerPoint Presentation</vt:lpstr>
      <vt:lpstr>Wat zie je op deze afbeelding?</vt:lpstr>
      <vt:lpstr>PowerPoint Presentation</vt:lpstr>
      <vt:lpstr>PowerPoint Presentation</vt:lpstr>
      <vt:lpstr>PowerPoint Presentation</vt:lpstr>
      <vt:lpstr>Evaluatie van de interactieve sessie</vt:lpstr>
      <vt:lpstr>PowerPoint Presentation</vt:lpstr>
      <vt:lpstr>PowerPoint Presentation</vt:lpstr>
    </vt:vector>
  </TitlesOfParts>
  <Company>FEDASIL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Manon Koepp</dc:creator>
  <cp:revision>1</cp:revision>
  <dcterms:created xsi:type="dcterms:W3CDTF">2025-07-31T09:00:44Z</dcterms:created>
  <dcterms:modified xsi:type="dcterms:W3CDTF">2026-07-16T12:48:07Z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0x01010022A25DBB4124E24BB48F87B68809BF41</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ies>
</file>