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29C_87E772BA.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519" r:id="rId5"/>
    <p:sldId id="680" r:id="rId6"/>
    <p:sldId id="257" r:id="rId7"/>
    <p:sldId id="615" r:id="rId8"/>
    <p:sldId id="614" r:id="rId9"/>
    <p:sldId id="616" r:id="rId10"/>
    <p:sldId id="627" r:id="rId11"/>
    <p:sldId id="660" r:id="rId12"/>
    <p:sldId id="661" r:id="rId13"/>
    <p:sldId id="628" r:id="rId14"/>
    <p:sldId id="663" r:id="rId15"/>
    <p:sldId id="664" r:id="rId16"/>
    <p:sldId id="666" r:id="rId17"/>
    <p:sldId id="654" r:id="rId18"/>
    <p:sldId id="655" r:id="rId19"/>
    <p:sldId id="681" r:id="rId20"/>
    <p:sldId id="668" r:id="rId21"/>
    <p:sldId id="670" r:id="rId22"/>
    <p:sldId id="665" r:id="rId23"/>
    <p:sldId id="669" r:id="rId24"/>
    <p:sldId id="671" r:id="rId25"/>
    <p:sldId id="672" r:id="rId26"/>
    <p:sldId id="594" r:id="rId27"/>
    <p:sldId id="571" r:id="rId28"/>
    <p:sldId id="676" r:id="rId29"/>
    <p:sldId id="677" r:id="rId30"/>
    <p:sldId id="678" r:id="rId31"/>
    <p:sldId id="679" r:id="rId32"/>
    <p:sldId id="675" r:id="rId33"/>
    <p:sldId id="674" r:id="rId34"/>
    <p:sldId id="642"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7FDCC6D-35E3-8924-7EB8-1C4911EF5958}" name="Lin Vanwayenbergh" initials="LV" userId="S::lin.vanwayenbergh@fedasil.be::51bda483-2676-4bf4-ade7-b8d33e9e5d06" providerId="AD"/>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4F98"/>
    <a:srgbClr val="FFFFFF"/>
    <a:srgbClr val="F3E0BE"/>
    <a:srgbClr val="FAF5F3"/>
    <a:srgbClr val="B9C7C7"/>
    <a:srgbClr val="AAA297"/>
    <a:srgbClr val="EAE5E9"/>
    <a:srgbClr val="B26E5A"/>
    <a:srgbClr val="905142"/>
    <a:srgbClr val="DEBA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72350B-FD98-4513-8B94-A5FA88752A61}" v="1" dt="2026-07-17T11:51:40.471"/>
    <p1510:client id="{58E965DF-BD81-1933-11C4-AE3902368E9C}" v="148" dt="2026-07-17T10:11:27.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 Vanwayenbergh" userId="S::lin.vanwayenbergh@fedasil.be::51bda483-2676-4bf4-ade7-b8d33e9e5d06" providerId="AD" clId="Web-{58E965DF-BD81-1933-11C4-AE3902368E9C}"/>
    <pc:docChg chg="mod modSld">
      <pc:chgData name="Lin Vanwayenbergh" userId="S::lin.vanwayenbergh@fedasil.be::51bda483-2676-4bf4-ade7-b8d33e9e5d06" providerId="AD" clId="Web-{58E965DF-BD81-1933-11C4-AE3902368E9C}" dt="2026-07-17T10:12:04.731" v="6001"/>
      <pc:docMkLst>
        <pc:docMk/>
      </pc:docMkLst>
      <pc:sldChg chg="modNotes">
        <pc:chgData name="Lin Vanwayenbergh" userId="S::lin.vanwayenbergh@fedasil.be::51bda483-2676-4bf4-ade7-b8d33e9e5d06" providerId="AD" clId="Web-{58E965DF-BD81-1933-11C4-AE3902368E9C}" dt="2026-07-17T07:54:59.166" v="477"/>
        <pc:sldMkLst>
          <pc:docMk/>
          <pc:sldMk cId="711067980" sldId="257"/>
        </pc:sldMkLst>
      </pc:sldChg>
      <pc:sldChg chg="modNotes">
        <pc:chgData name="Lin Vanwayenbergh" userId="S::lin.vanwayenbergh@fedasil.be::51bda483-2676-4bf4-ade7-b8d33e9e5d06" providerId="AD" clId="Web-{58E965DF-BD81-1933-11C4-AE3902368E9C}" dt="2026-07-17T07:52:00.144" v="150"/>
        <pc:sldMkLst>
          <pc:docMk/>
          <pc:sldMk cId="2718315827" sldId="519"/>
        </pc:sldMkLst>
      </pc:sldChg>
      <pc:sldChg chg="modSp modNotes">
        <pc:chgData name="Lin Vanwayenbergh" userId="S::lin.vanwayenbergh@fedasil.be::51bda483-2676-4bf4-ade7-b8d33e9e5d06" providerId="AD" clId="Web-{58E965DF-BD81-1933-11C4-AE3902368E9C}" dt="2026-07-17T10:08:45.082" v="5782" actId="20577"/>
        <pc:sldMkLst>
          <pc:docMk/>
          <pc:sldMk cId="3748710762" sldId="571"/>
        </pc:sldMkLst>
        <pc:spChg chg="mod">
          <ac:chgData name="Lin Vanwayenbergh" userId="S::lin.vanwayenbergh@fedasil.be::51bda483-2676-4bf4-ade7-b8d33e9e5d06" providerId="AD" clId="Web-{58E965DF-BD81-1933-11C4-AE3902368E9C}" dt="2026-07-17T10:08:45.082" v="5782" actId="20577"/>
          <ac:spMkLst>
            <pc:docMk/>
            <pc:sldMk cId="3748710762" sldId="571"/>
            <ac:spMk id="2" creationId="{647FF338-E2C8-924E-78F0-C25F55DCAA1C}"/>
          </ac:spMkLst>
        </pc:spChg>
      </pc:sldChg>
      <pc:sldChg chg="modNotes">
        <pc:chgData name="Lin Vanwayenbergh" userId="S::lin.vanwayenbergh@fedasil.be::51bda483-2676-4bf4-ade7-b8d33e9e5d06" providerId="AD" clId="Web-{58E965DF-BD81-1933-11C4-AE3902368E9C}" dt="2026-07-17T07:55:30.777" v="482"/>
        <pc:sldMkLst>
          <pc:docMk/>
          <pc:sldMk cId="3389545658" sldId="614"/>
        </pc:sldMkLst>
      </pc:sldChg>
      <pc:sldChg chg="modNotes">
        <pc:chgData name="Lin Vanwayenbergh" userId="S::lin.vanwayenbergh@fedasil.be::51bda483-2676-4bf4-ade7-b8d33e9e5d06" providerId="AD" clId="Web-{58E965DF-BD81-1933-11C4-AE3902368E9C}" dt="2026-07-17T08:08:57.167" v="700"/>
        <pc:sldMkLst>
          <pc:docMk/>
          <pc:sldMk cId="2029523097" sldId="616"/>
        </pc:sldMkLst>
      </pc:sldChg>
      <pc:sldChg chg="modNotes">
        <pc:chgData name="Lin Vanwayenbergh" userId="S::lin.vanwayenbergh@fedasil.be::51bda483-2676-4bf4-ade7-b8d33e9e5d06" providerId="AD" clId="Web-{58E965DF-BD81-1933-11C4-AE3902368E9C}" dt="2026-07-17T08:59:55.649" v="1965"/>
        <pc:sldMkLst>
          <pc:docMk/>
          <pc:sldMk cId="1905233305" sldId="627"/>
        </pc:sldMkLst>
      </pc:sldChg>
      <pc:sldChg chg="modNotes">
        <pc:chgData name="Lin Vanwayenbergh" userId="S::lin.vanwayenbergh@fedasil.be::51bda483-2676-4bf4-ade7-b8d33e9e5d06" providerId="AD" clId="Web-{58E965DF-BD81-1933-11C4-AE3902368E9C}" dt="2026-07-17T09:40:12.698" v="3270"/>
        <pc:sldMkLst>
          <pc:docMk/>
          <pc:sldMk cId="2234311447" sldId="654"/>
        </pc:sldMkLst>
      </pc:sldChg>
      <pc:sldChg chg="modNotes">
        <pc:chgData name="Lin Vanwayenbergh" userId="S::lin.vanwayenbergh@fedasil.be::51bda483-2676-4bf4-ade7-b8d33e9e5d06" providerId="AD" clId="Web-{58E965DF-BD81-1933-11C4-AE3902368E9C}" dt="2026-07-17T09:41:08.748" v="3326"/>
        <pc:sldMkLst>
          <pc:docMk/>
          <pc:sldMk cId="2721157325" sldId="655"/>
        </pc:sldMkLst>
      </pc:sldChg>
      <pc:sldChg chg="modNotes">
        <pc:chgData name="Lin Vanwayenbergh" userId="S::lin.vanwayenbergh@fedasil.be::51bda483-2676-4bf4-ade7-b8d33e9e5d06" providerId="AD" clId="Web-{58E965DF-BD81-1933-11C4-AE3902368E9C}" dt="2026-07-17T09:00:33.791" v="1975"/>
        <pc:sldMkLst>
          <pc:docMk/>
          <pc:sldMk cId="1385846719" sldId="660"/>
        </pc:sldMkLst>
      </pc:sldChg>
      <pc:sldChg chg="modNotes">
        <pc:chgData name="Lin Vanwayenbergh" userId="S::lin.vanwayenbergh@fedasil.be::51bda483-2676-4bf4-ade7-b8d33e9e5d06" providerId="AD" clId="Web-{58E965DF-BD81-1933-11C4-AE3902368E9C}" dt="2026-07-17T08:16:12.511" v="1958"/>
        <pc:sldMkLst>
          <pc:docMk/>
          <pc:sldMk cId="3279537486" sldId="661"/>
        </pc:sldMkLst>
      </pc:sldChg>
      <pc:sldChg chg="modNotes">
        <pc:chgData name="Lin Vanwayenbergh" userId="S::lin.vanwayenbergh@fedasil.be::51bda483-2676-4bf4-ade7-b8d33e9e5d06" providerId="AD" clId="Web-{58E965DF-BD81-1933-11C4-AE3902368E9C}" dt="2026-07-17T09:37:00.080" v="2870"/>
        <pc:sldMkLst>
          <pc:docMk/>
          <pc:sldMk cId="1567698545" sldId="663"/>
        </pc:sldMkLst>
      </pc:sldChg>
      <pc:sldChg chg="modNotes">
        <pc:chgData name="Lin Vanwayenbergh" userId="S::lin.vanwayenbergh@fedasil.be::51bda483-2676-4bf4-ade7-b8d33e9e5d06" providerId="AD" clId="Web-{58E965DF-BD81-1933-11C4-AE3902368E9C}" dt="2026-07-17T09:37:23.348" v="2905"/>
        <pc:sldMkLst>
          <pc:docMk/>
          <pc:sldMk cId="2471611343" sldId="664"/>
        </pc:sldMkLst>
      </pc:sldChg>
      <pc:sldChg chg="modNotes">
        <pc:chgData name="Lin Vanwayenbergh" userId="S::lin.vanwayenbergh@fedasil.be::51bda483-2676-4bf4-ade7-b8d33e9e5d06" providerId="AD" clId="Web-{58E965DF-BD81-1933-11C4-AE3902368E9C}" dt="2026-07-17T09:57:35.070" v="4365"/>
        <pc:sldMkLst>
          <pc:docMk/>
          <pc:sldMk cId="81329772" sldId="665"/>
        </pc:sldMkLst>
      </pc:sldChg>
      <pc:sldChg chg="modNotes">
        <pc:chgData name="Lin Vanwayenbergh" userId="S::lin.vanwayenbergh@fedasil.be::51bda483-2676-4bf4-ade7-b8d33e9e5d06" providerId="AD" clId="Web-{58E965DF-BD81-1933-11C4-AE3902368E9C}" dt="2026-07-17T09:38:42.929" v="3039"/>
        <pc:sldMkLst>
          <pc:docMk/>
          <pc:sldMk cId="3850655608" sldId="666"/>
        </pc:sldMkLst>
      </pc:sldChg>
      <pc:sldChg chg="modSp modNotes">
        <pc:chgData name="Lin Vanwayenbergh" userId="S::lin.vanwayenbergh@fedasil.be::51bda483-2676-4bf4-ade7-b8d33e9e5d06" providerId="AD" clId="Web-{58E965DF-BD81-1933-11C4-AE3902368E9C}" dt="2026-07-17T09:54:27.968" v="3954"/>
        <pc:sldMkLst>
          <pc:docMk/>
          <pc:sldMk cId="2280092346" sldId="668"/>
        </pc:sldMkLst>
        <pc:spChg chg="mod">
          <ac:chgData name="Lin Vanwayenbergh" userId="S::lin.vanwayenbergh@fedasil.be::51bda483-2676-4bf4-ade7-b8d33e9e5d06" providerId="AD" clId="Web-{58E965DF-BD81-1933-11C4-AE3902368E9C}" dt="2026-07-17T09:53:18.856" v="3881" actId="20577"/>
          <ac:spMkLst>
            <pc:docMk/>
            <pc:sldMk cId="2280092346" sldId="668"/>
            <ac:spMk id="12" creationId="{2FC7F68D-5273-0017-89BE-294E4094E4AE}"/>
          </ac:spMkLst>
        </pc:spChg>
      </pc:sldChg>
      <pc:sldChg chg="modNotes">
        <pc:chgData name="Lin Vanwayenbergh" userId="S::lin.vanwayenbergh@fedasil.be::51bda483-2676-4bf4-ade7-b8d33e9e5d06" providerId="AD" clId="Web-{58E965DF-BD81-1933-11C4-AE3902368E9C}" dt="2026-07-17T10:02:36.067" v="4950"/>
        <pc:sldMkLst>
          <pc:docMk/>
          <pc:sldMk cId="339055678" sldId="669"/>
        </pc:sldMkLst>
      </pc:sldChg>
      <pc:sldChg chg="modNotes">
        <pc:chgData name="Lin Vanwayenbergh" userId="S::lin.vanwayenbergh@fedasil.be::51bda483-2676-4bf4-ade7-b8d33e9e5d06" providerId="AD" clId="Web-{58E965DF-BD81-1933-11C4-AE3902368E9C}" dt="2026-07-17T09:56:09.410" v="4273"/>
        <pc:sldMkLst>
          <pc:docMk/>
          <pc:sldMk cId="2465785759" sldId="670"/>
        </pc:sldMkLst>
      </pc:sldChg>
      <pc:sldChg chg="modNotes">
        <pc:chgData name="Lin Vanwayenbergh" userId="S::lin.vanwayenbergh@fedasil.be::51bda483-2676-4bf4-ade7-b8d33e9e5d06" providerId="AD" clId="Web-{58E965DF-BD81-1933-11C4-AE3902368E9C}" dt="2026-07-17T10:05:29.355" v="5469"/>
        <pc:sldMkLst>
          <pc:docMk/>
          <pc:sldMk cId="1486693778" sldId="671"/>
        </pc:sldMkLst>
      </pc:sldChg>
      <pc:sldChg chg="modNotes">
        <pc:chgData name="Lin Vanwayenbergh" userId="S::lin.vanwayenbergh@fedasil.be::51bda483-2676-4bf4-ade7-b8d33e9e5d06" providerId="AD" clId="Web-{58E965DF-BD81-1933-11C4-AE3902368E9C}" dt="2026-07-17T10:07:35.095" v="5678"/>
        <pc:sldMkLst>
          <pc:docMk/>
          <pc:sldMk cId="541955780" sldId="672"/>
        </pc:sldMkLst>
      </pc:sldChg>
      <pc:sldChg chg="modNotes">
        <pc:chgData name="Lin Vanwayenbergh" userId="S::lin.vanwayenbergh@fedasil.be::51bda483-2676-4bf4-ade7-b8d33e9e5d06" providerId="AD" clId="Web-{58E965DF-BD81-1933-11C4-AE3902368E9C}" dt="2026-07-17T08:16:31.090" v="1960"/>
        <pc:sldMkLst>
          <pc:docMk/>
          <pc:sldMk cId="2407281431" sldId="675"/>
        </pc:sldMkLst>
      </pc:sldChg>
      <pc:sldChg chg="modSp modNotes">
        <pc:chgData name="Lin Vanwayenbergh" userId="S::lin.vanwayenbergh@fedasil.be::51bda483-2676-4bf4-ade7-b8d33e9e5d06" providerId="AD" clId="Web-{58E965DF-BD81-1933-11C4-AE3902368E9C}" dt="2026-07-17T10:12:04.731" v="6001"/>
        <pc:sldMkLst>
          <pc:docMk/>
          <pc:sldMk cId="1415193738" sldId="677"/>
        </pc:sldMkLst>
        <pc:spChg chg="mod">
          <ac:chgData name="Lin Vanwayenbergh" userId="S::lin.vanwayenbergh@fedasil.be::51bda483-2676-4bf4-ade7-b8d33e9e5d06" providerId="AD" clId="Web-{58E965DF-BD81-1933-11C4-AE3902368E9C}" dt="2026-07-17T10:11:27.589" v="5885" actId="20577"/>
          <ac:spMkLst>
            <pc:docMk/>
            <pc:sldMk cId="1415193738" sldId="677"/>
            <ac:spMk id="2" creationId="{0500E07E-1431-D9A4-F0C4-8E9F5664A96E}"/>
          </ac:spMkLst>
        </pc:spChg>
        <pc:picChg chg="mod">
          <ac:chgData name="Lin Vanwayenbergh" userId="S::lin.vanwayenbergh@fedasil.be::51bda483-2676-4bf4-ade7-b8d33e9e5d06" providerId="AD" clId="Web-{58E965DF-BD81-1933-11C4-AE3902368E9C}" dt="2026-07-17T10:08:53.191" v="5783" actId="1076"/>
          <ac:picMkLst>
            <pc:docMk/>
            <pc:sldMk cId="1415193738" sldId="677"/>
            <ac:picMk id="4" creationId="{483CA46B-9993-D709-414A-A553C64D8172}"/>
          </ac:picMkLst>
        </pc:picChg>
      </pc:sldChg>
      <pc:sldChg chg="modNotes">
        <pc:chgData name="Lin Vanwayenbergh" userId="S::lin.vanwayenbergh@fedasil.be::51bda483-2676-4bf4-ade7-b8d33e9e5d06" providerId="AD" clId="Web-{58E965DF-BD81-1933-11C4-AE3902368E9C}" dt="2026-07-17T07:53:08.725" v="206"/>
        <pc:sldMkLst>
          <pc:docMk/>
          <pc:sldMk cId="3480698195" sldId="680"/>
        </pc:sldMkLst>
      </pc:sldChg>
      <pc:sldChg chg="modNotes">
        <pc:chgData name="Lin Vanwayenbergh" userId="S::lin.vanwayenbergh@fedasil.be::51bda483-2676-4bf4-ade7-b8d33e9e5d06" providerId="AD" clId="Web-{58E965DF-BD81-1933-11C4-AE3902368E9C}" dt="2026-07-17T09:41:32.905" v="3329"/>
        <pc:sldMkLst>
          <pc:docMk/>
          <pc:sldMk cId="2158170679" sldId="681"/>
        </pc:sldMkLst>
      </pc:sldChg>
    </pc:docChg>
  </pc:docChgLst>
  <pc:docChgLst>
    <pc:chgData name="Lin Vanwayenbergh" userId="S::lin.vanwayenbergh@fedasil.be::51bda483-2676-4bf4-ade7-b8d33e9e5d06" providerId="AD" clId="Web-{0A2339FB-91BE-468B-4A42-E6417729F50E}"/>
    <pc:docChg chg="modSld">
      <pc:chgData name="Lin Vanwayenbergh" userId="S::lin.vanwayenbergh@fedasil.be::51bda483-2676-4bf4-ade7-b8d33e9e5d06" providerId="AD" clId="Web-{0A2339FB-91BE-468B-4A42-E6417729F50E}" dt="2026-07-17T11:16:46.672" v="1221"/>
      <pc:docMkLst>
        <pc:docMk/>
      </pc:docMkLst>
      <pc:sldChg chg="modNotes">
        <pc:chgData name="Lin Vanwayenbergh" userId="S::lin.vanwayenbergh@fedasil.be::51bda483-2676-4bf4-ade7-b8d33e9e5d06" providerId="AD" clId="Web-{0A2339FB-91BE-468B-4A42-E6417729F50E}" dt="2026-07-17T10:53:24.280" v="7"/>
        <pc:sldMkLst>
          <pc:docMk/>
          <pc:sldMk cId="3748710762" sldId="571"/>
        </pc:sldMkLst>
      </pc:sldChg>
      <pc:sldChg chg="modNotes">
        <pc:chgData name="Lin Vanwayenbergh" userId="S::lin.vanwayenbergh@fedasil.be::51bda483-2676-4bf4-ade7-b8d33e9e5d06" providerId="AD" clId="Web-{0A2339FB-91BE-468B-4A42-E6417729F50E}" dt="2026-07-17T11:16:46.672" v="1221"/>
        <pc:sldMkLst>
          <pc:docMk/>
          <pc:sldMk cId="2407281431" sldId="675"/>
        </pc:sldMkLst>
      </pc:sldChg>
      <pc:sldChg chg="modNotes">
        <pc:chgData name="Lin Vanwayenbergh" userId="S::lin.vanwayenbergh@fedasil.be::51bda483-2676-4bf4-ade7-b8d33e9e5d06" providerId="AD" clId="Web-{0A2339FB-91BE-468B-4A42-E6417729F50E}" dt="2026-07-17T10:54:05.658" v="103"/>
        <pc:sldMkLst>
          <pc:docMk/>
          <pc:sldMk cId="1415193738" sldId="677"/>
        </pc:sldMkLst>
      </pc:sldChg>
      <pc:sldChg chg="modNotes">
        <pc:chgData name="Lin Vanwayenbergh" userId="S::lin.vanwayenbergh@fedasil.be::51bda483-2676-4bf4-ade7-b8d33e9e5d06" providerId="AD" clId="Web-{0A2339FB-91BE-468B-4A42-E6417729F50E}" dt="2026-07-17T11:15:51.652" v="1202"/>
        <pc:sldMkLst>
          <pc:docMk/>
          <pc:sldMk cId="2394410373" sldId="678"/>
        </pc:sldMkLst>
      </pc:sldChg>
      <pc:sldChg chg="modNotes">
        <pc:chgData name="Lin Vanwayenbergh" userId="S::lin.vanwayenbergh@fedasil.be::51bda483-2676-4bf4-ade7-b8d33e9e5d06" providerId="AD" clId="Web-{0A2339FB-91BE-468B-4A42-E6417729F50E}" dt="2026-07-17T11:16:05.138" v="1203"/>
        <pc:sldMkLst>
          <pc:docMk/>
          <pc:sldMk cId="3005956289" sldId="679"/>
        </pc:sldMkLst>
      </pc:sldChg>
    </pc:docChg>
  </pc:docChgLst>
</pc:chgInfo>
</file>

<file path=ppt/comments/modernComment_29C_87E772BA.xml><?xml version="1.0" encoding="utf-8"?>
<p188:cmLst xmlns:a="http://schemas.openxmlformats.org/drawingml/2006/main" xmlns:r="http://schemas.openxmlformats.org/officeDocument/2006/relationships" xmlns:p188="http://schemas.microsoft.com/office/powerpoint/2018/8/main">
  <p188:cm id="{B878B750-5711-418B-A77F-AF5A4EA0661B}" authorId="{17FDCC6D-35E3-8924-7EB8-1C4911EF5958}" created="2026-07-17T09:54:26.312">
    <pc:sldMkLst xmlns:pc="http://schemas.microsoft.com/office/powerpoint/2013/main/command">
      <pc:docMk/>
      <pc:sldMk cId="2280092346" sldId="668"/>
    </pc:sldMkLst>
    <p188:txBody>
      <a:bodyPr/>
      <a:lstStyle/>
      <a:p>
        <a:r>
          <a:rPr lang="en-US"/>
          <a:t>est-ce qu'il y a une différence entre registratienummer / ondernemingsnummer?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1B84E-8B50-464A-8168-DBF522F57CC5}" type="datetimeFigureOut">
              <a:rPr lang="fr-BE" smtClean="0"/>
              <a:t>17-07-26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8CC06-0CD1-4BE2-AACB-B7B49E5829CD}" type="slidenum">
              <a:rPr lang="fr-BE" smtClean="0"/>
              <a:t>‹#›</a:t>
            </a:fld>
            <a:endParaRPr lang="fr-BE"/>
          </a:p>
        </p:txBody>
      </p:sp>
    </p:spTree>
    <p:extLst>
      <p:ext uri="{BB962C8B-B14F-4D97-AF65-F5344CB8AC3E}">
        <p14:creationId xmlns:p14="http://schemas.microsoft.com/office/powerpoint/2010/main" val="390807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edasilinfo.be/nl/beroepsopleidingen-voor-volwassene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Na </a:t>
            </a:r>
            <a:r>
              <a:rPr lang="en-US" err="1">
                <a:latin typeface="Calibri"/>
                <a:ea typeface="Calibri"/>
                <a:cs typeface="Calibri"/>
              </a:rPr>
              <a:t>deze</a:t>
            </a:r>
            <a:r>
              <a:rPr lang="en-US">
                <a:latin typeface="Calibri"/>
                <a:ea typeface="Calibri"/>
                <a:cs typeface="Calibri"/>
              </a:rPr>
              <a:t> </a:t>
            </a:r>
            <a:r>
              <a:rPr lang="en-US" err="1">
                <a:latin typeface="Calibri"/>
                <a:ea typeface="Calibri"/>
                <a:cs typeface="Calibri"/>
              </a:rPr>
              <a:t>korte</a:t>
            </a:r>
            <a:r>
              <a:rPr lang="en-US">
                <a:latin typeface="Calibri"/>
                <a:ea typeface="Calibri"/>
                <a:cs typeface="Calibri"/>
              </a:rPr>
              <a:t> </a:t>
            </a:r>
            <a:r>
              <a:rPr lang="en-US" err="1">
                <a:latin typeface="Calibri"/>
                <a:ea typeface="Calibri"/>
                <a:cs typeface="Calibri"/>
              </a:rPr>
              <a:t>introductie</a:t>
            </a:r>
            <a:r>
              <a:rPr lang="en-US">
                <a:latin typeface="Calibri"/>
                <a:ea typeface="Calibri"/>
                <a:cs typeface="Calibri"/>
              </a:rPr>
              <a:t>, </a:t>
            </a:r>
            <a:r>
              <a:rPr lang="en-US" err="1">
                <a:latin typeface="Calibri"/>
                <a:ea typeface="Calibri"/>
                <a:cs typeface="Calibri"/>
              </a:rPr>
              <a:t>kunnen</a:t>
            </a:r>
            <a:r>
              <a:rPr lang="en-US">
                <a:latin typeface="Calibri"/>
                <a:ea typeface="Calibri"/>
                <a:cs typeface="Calibri"/>
              </a:rPr>
              <a:t> we </a:t>
            </a:r>
            <a:r>
              <a:rPr lang="en-US" err="1">
                <a:latin typeface="Calibri"/>
                <a:ea typeface="Calibri"/>
                <a:cs typeface="Calibri"/>
              </a:rPr>
              <a:t>aan</a:t>
            </a:r>
            <a:r>
              <a:rPr lang="en-US">
                <a:latin typeface="Calibri"/>
                <a:ea typeface="Calibri"/>
                <a:cs typeface="Calibri"/>
              </a:rPr>
              <a:t> de </a:t>
            </a:r>
            <a:r>
              <a:rPr lang="en-US" err="1">
                <a:latin typeface="Calibri"/>
                <a:ea typeface="Calibri"/>
                <a:cs typeface="Calibri"/>
              </a:rPr>
              <a:t>infosessie</a:t>
            </a:r>
            <a:r>
              <a:rPr lang="en-US">
                <a:latin typeface="Calibri"/>
                <a:ea typeface="Calibri"/>
                <a:cs typeface="Calibri"/>
              </a:rPr>
              <a:t> </a:t>
            </a:r>
            <a:r>
              <a:rPr lang="en-US" err="1">
                <a:latin typeface="Calibri"/>
                <a:ea typeface="Calibri"/>
                <a:cs typeface="Calibri"/>
              </a:rPr>
              <a:t>starten</a:t>
            </a:r>
            <a:r>
              <a:rPr lang="en-US">
                <a:latin typeface="Calibri"/>
                <a:ea typeface="Calibri"/>
                <a:cs typeface="Calibri"/>
              </a:rPr>
              <a:t>. </a:t>
            </a:r>
            <a:endParaRPr lang="en-US"/>
          </a:p>
          <a:p>
            <a:r>
              <a:rPr lang="en-US">
                <a:latin typeface="Calibri"/>
                <a:ea typeface="Calibri"/>
                <a:cs typeface="Calibri"/>
              </a:rPr>
              <a:t>Het thema van </a:t>
            </a:r>
            <a:r>
              <a:rPr lang="en-US" err="1">
                <a:latin typeface="Calibri"/>
                <a:ea typeface="Calibri"/>
                <a:cs typeface="Calibri"/>
              </a:rPr>
              <a:t>vandaag</a:t>
            </a:r>
            <a:r>
              <a:rPr lang="en-US">
                <a:latin typeface="Calibri"/>
                <a:ea typeface="Calibri"/>
                <a:cs typeface="Calibri"/>
              </a:rPr>
              <a:t> is WERK. Samen </a:t>
            </a:r>
            <a:r>
              <a:rPr lang="en-US" err="1">
                <a:latin typeface="Calibri"/>
                <a:ea typeface="Calibri"/>
                <a:cs typeface="Calibri"/>
              </a:rPr>
              <a:t>zullen</a:t>
            </a:r>
            <a:r>
              <a:rPr lang="en-US">
                <a:latin typeface="Calibri"/>
                <a:ea typeface="Calibri"/>
                <a:cs typeface="Calibri"/>
              </a:rPr>
              <a:t> we de </a:t>
            </a:r>
            <a:r>
              <a:rPr lang="en-US" err="1">
                <a:latin typeface="Calibri"/>
                <a:ea typeface="Calibri"/>
                <a:cs typeface="Calibri"/>
              </a:rPr>
              <a:t>belangrijkste</a:t>
            </a:r>
            <a:r>
              <a:rPr lang="en-US">
                <a:latin typeface="Calibri"/>
                <a:ea typeface="Calibri"/>
                <a:cs typeface="Calibri"/>
              </a:rPr>
              <a:t> </a:t>
            </a:r>
            <a:r>
              <a:rPr lang="en-US" err="1">
                <a:latin typeface="Calibri"/>
                <a:ea typeface="Calibri"/>
                <a:cs typeface="Calibri"/>
              </a:rPr>
              <a:t>informatie</a:t>
            </a:r>
            <a:r>
              <a:rPr lang="en-US">
                <a:latin typeface="Calibri"/>
                <a:ea typeface="Calibri"/>
                <a:cs typeface="Calibri"/>
              </a:rPr>
              <a:t> </a:t>
            </a:r>
            <a:r>
              <a:rPr lang="en-US" err="1">
                <a:latin typeface="Calibri"/>
                <a:ea typeface="Calibri"/>
                <a:cs typeface="Calibri"/>
              </a:rPr>
              <a:t>overlopen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ontdekken</a:t>
            </a:r>
            <a:r>
              <a:rPr lang="en-US">
                <a:latin typeface="Calibri"/>
                <a:ea typeface="Calibri"/>
                <a:cs typeface="Calibri"/>
              </a:rPr>
              <a:t> over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Belgiê</a:t>
            </a:r>
            <a:r>
              <a:rPr lang="en-US">
                <a:latin typeface="Calibri"/>
                <a:ea typeface="Calibri"/>
                <a:cs typeface="Calibri"/>
              </a:rPr>
              <a:t>. </a:t>
            </a:r>
          </a:p>
          <a:p>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CD4A8-D2B1-0E73-4523-94ECA3D141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D23759-0C58-DA83-38F9-7AAAA77935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9D005-B479-D33A-CA43-1811670B98C2}"/>
              </a:ext>
            </a:extLst>
          </p:cNvPr>
          <p:cNvSpPr>
            <a:spLocks noGrp="1"/>
          </p:cNvSpPr>
          <p:nvPr>
            <p:ph type="body" idx="1"/>
          </p:nvPr>
        </p:nvSpPr>
        <p:spPr/>
        <p:txBody>
          <a:bodyPr/>
          <a:lstStyle/>
          <a:p>
            <a:r>
              <a:rPr lang="fr-BE"/>
              <a:t>Het </a:t>
            </a:r>
            <a:r>
              <a:rPr lang="fr-BE" err="1"/>
              <a:t>is</a:t>
            </a:r>
            <a:r>
              <a:rPr lang="fr-BE"/>
              <a:t> </a:t>
            </a:r>
            <a:r>
              <a:rPr lang="fr-BE" err="1"/>
              <a:t>strikt</a:t>
            </a:r>
            <a:r>
              <a:rPr lang="fr-BE"/>
              <a:t> </a:t>
            </a:r>
            <a:r>
              <a:rPr lang="fr-BE" err="1"/>
              <a:t>genomen</a:t>
            </a:r>
            <a:r>
              <a:rPr lang="fr-BE"/>
              <a:t> niet </a:t>
            </a:r>
            <a:r>
              <a:rPr lang="fr-BE" err="1"/>
              <a:t>nodig</a:t>
            </a:r>
            <a:r>
              <a:rPr lang="fr-BE"/>
              <a:t> om </a:t>
            </a:r>
            <a:r>
              <a:rPr lang="fr-BE" err="1"/>
              <a:t>een</a:t>
            </a:r>
            <a:r>
              <a:rPr lang="fr-BE"/>
              <a:t> </a:t>
            </a:r>
            <a:r>
              <a:rPr lang="fr-BE" err="1"/>
              <a:t>diploma</a:t>
            </a:r>
            <a:r>
              <a:rPr lang="fr-BE"/>
              <a:t> van </a:t>
            </a:r>
            <a:r>
              <a:rPr lang="fr-BE" err="1"/>
              <a:t>kapper</a:t>
            </a:r>
            <a:r>
              <a:rPr lang="fr-BE"/>
              <a:t> te </a:t>
            </a:r>
            <a:r>
              <a:rPr lang="fr-BE" err="1"/>
              <a:t>hebben</a:t>
            </a:r>
            <a:r>
              <a:rPr lang="fr-BE"/>
              <a:t>. Toch </a:t>
            </a:r>
            <a:r>
              <a:rPr lang="fr-BE" err="1"/>
              <a:t>is</a:t>
            </a:r>
            <a:r>
              <a:rPr lang="fr-BE"/>
              <a:t> het </a:t>
            </a:r>
            <a:r>
              <a:rPr lang="fr-BE" err="1"/>
              <a:t>veel</a:t>
            </a:r>
            <a:r>
              <a:rPr lang="fr-BE"/>
              <a:t> </a:t>
            </a:r>
            <a:r>
              <a:rPr lang="fr-BE" err="1"/>
              <a:t>gemakkelijker</a:t>
            </a:r>
            <a:r>
              <a:rPr lang="fr-BE"/>
              <a:t> </a:t>
            </a:r>
            <a:r>
              <a:rPr lang="fr-BE" err="1"/>
              <a:t>als</a:t>
            </a:r>
            <a:r>
              <a:rPr lang="fr-BE"/>
              <a:t> je het </a:t>
            </a:r>
            <a:r>
              <a:rPr lang="fr-BE" err="1"/>
              <a:t>wel</a:t>
            </a:r>
            <a:r>
              <a:rPr lang="fr-BE"/>
              <a:t> </a:t>
            </a:r>
            <a:r>
              <a:rPr lang="fr-BE" err="1"/>
              <a:t>hebt</a:t>
            </a:r>
            <a:r>
              <a:rPr lang="fr-BE"/>
              <a:t>. Maar </a:t>
            </a:r>
            <a:r>
              <a:rPr lang="fr-BE" err="1"/>
              <a:t>opnieuw</a:t>
            </a:r>
            <a:r>
              <a:rPr lang="fr-BE"/>
              <a:t> </a:t>
            </a:r>
            <a:r>
              <a:rPr lang="fr-BE" err="1"/>
              <a:t>hangt</a:t>
            </a:r>
            <a:r>
              <a:rPr lang="fr-BE"/>
              <a:t> alles </a:t>
            </a:r>
            <a:r>
              <a:rPr lang="fr-BE" err="1"/>
              <a:t>af</a:t>
            </a:r>
            <a:r>
              <a:rPr lang="fr-BE"/>
              <a:t> van het </a:t>
            </a:r>
            <a:r>
              <a:rPr lang="fr-BE" err="1"/>
              <a:t>statuut</a:t>
            </a:r>
            <a:r>
              <a:rPr lang="fr-BE"/>
              <a:t> </a:t>
            </a:r>
            <a:r>
              <a:rPr lang="fr-BE" err="1"/>
              <a:t>dat</a:t>
            </a:r>
            <a:r>
              <a:rPr lang="fr-BE"/>
              <a:t> de </a:t>
            </a:r>
            <a:r>
              <a:rPr lang="fr-BE" err="1"/>
              <a:t>kapper</a:t>
            </a:r>
            <a:r>
              <a:rPr lang="fr-BE"/>
              <a:t> </a:t>
            </a:r>
            <a:r>
              <a:rPr lang="fr-BE" err="1"/>
              <a:t>heeft</a:t>
            </a:r>
            <a:r>
              <a:rPr lang="fr-BE"/>
              <a:t>. (</a:t>
            </a:r>
            <a:r>
              <a:rPr lang="fr-BE" err="1"/>
              <a:t>werknemer</a:t>
            </a:r>
            <a:r>
              <a:rPr lang="fr-BE"/>
              <a:t> of </a:t>
            </a:r>
            <a:r>
              <a:rPr lang="fr-BE" err="1"/>
              <a:t>zelfstandige</a:t>
            </a:r>
            <a:r>
              <a:rPr lang="fr-BE"/>
              <a:t>). </a:t>
            </a:r>
          </a:p>
          <a:p>
            <a:endParaRPr lang="fr-BE"/>
          </a:p>
          <a:p>
            <a:r>
              <a:rPr lang="fr-BE"/>
              <a:t>Werk je </a:t>
            </a:r>
            <a:r>
              <a:rPr lang="fr-BE" err="1"/>
              <a:t>als</a:t>
            </a:r>
            <a:r>
              <a:rPr lang="fr-BE"/>
              <a:t> </a:t>
            </a:r>
            <a:r>
              <a:rPr lang="fr-BE" err="1"/>
              <a:t>werknemer</a:t>
            </a:r>
            <a:r>
              <a:rPr lang="fr-BE"/>
              <a:t>, dan </a:t>
            </a:r>
            <a:r>
              <a:rPr lang="fr-BE" err="1"/>
              <a:t>zal</a:t>
            </a:r>
            <a:r>
              <a:rPr lang="fr-BE"/>
              <a:t> </a:t>
            </a:r>
            <a:r>
              <a:rPr lang="fr-BE" err="1"/>
              <a:t>een</a:t>
            </a:r>
            <a:r>
              <a:rPr lang="fr-BE"/>
              <a:t> </a:t>
            </a:r>
            <a:r>
              <a:rPr lang="fr-BE" err="1"/>
              <a:t>diploma</a:t>
            </a:r>
            <a:r>
              <a:rPr lang="fr-BE"/>
              <a:t> (of </a:t>
            </a:r>
            <a:r>
              <a:rPr lang="fr-BE" err="1"/>
              <a:t>aangetoonde</a:t>
            </a:r>
            <a:r>
              <a:rPr lang="fr-BE"/>
              <a:t> </a:t>
            </a:r>
            <a:r>
              <a:rPr lang="fr-BE" err="1"/>
              <a:t>ervaring</a:t>
            </a:r>
            <a:r>
              <a:rPr lang="fr-BE"/>
              <a:t>) van </a:t>
            </a:r>
            <a:r>
              <a:rPr lang="fr-BE" err="1"/>
              <a:t>kapper</a:t>
            </a:r>
            <a:r>
              <a:rPr lang="fr-BE"/>
              <a:t> </a:t>
            </a:r>
            <a:r>
              <a:rPr lang="fr-BE" err="1"/>
              <a:t>vaak</a:t>
            </a:r>
            <a:r>
              <a:rPr lang="fr-BE"/>
              <a:t> </a:t>
            </a:r>
            <a:r>
              <a:rPr lang="fr-BE" err="1"/>
              <a:t>gevraagd</a:t>
            </a:r>
            <a:r>
              <a:rPr lang="fr-BE"/>
              <a:t> </a:t>
            </a:r>
            <a:r>
              <a:rPr lang="fr-BE" err="1"/>
              <a:t>worden</a:t>
            </a:r>
            <a:r>
              <a:rPr lang="fr-BE"/>
              <a:t>  </a:t>
            </a:r>
            <a:r>
              <a:rPr lang="fr-BE" err="1"/>
              <a:t>door</a:t>
            </a:r>
            <a:r>
              <a:rPr lang="fr-BE"/>
              <a:t> de </a:t>
            </a:r>
            <a:r>
              <a:rPr lang="fr-BE" err="1"/>
              <a:t>verantwoordelijke</a:t>
            </a:r>
            <a:r>
              <a:rPr lang="fr-BE"/>
              <a:t> van het </a:t>
            </a:r>
            <a:r>
              <a:rPr lang="fr-BE" err="1"/>
              <a:t>kapsalon</a:t>
            </a:r>
            <a:r>
              <a:rPr lang="fr-BE"/>
              <a:t>. </a:t>
            </a:r>
          </a:p>
          <a:p>
            <a:endParaRPr lang="fr-BE"/>
          </a:p>
          <a:p>
            <a:r>
              <a:rPr lang="fr-BE"/>
              <a:t>Als </a:t>
            </a:r>
            <a:r>
              <a:rPr lang="fr-BE" err="1"/>
              <a:t>zelfstandige</a:t>
            </a:r>
            <a:r>
              <a:rPr lang="fr-BE"/>
              <a:t> </a:t>
            </a:r>
            <a:r>
              <a:rPr lang="fr-BE" err="1"/>
              <a:t>heb</a:t>
            </a:r>
            <a:r>
              <a:rPr lang="fr-BE"/>
              <a:t> je </a:t>
            </a:r>
            <a:r>
              <a:rPr lang="fr-BE" err="1"/>
              <a:t>een</a:t>
            </a:r>
            <a:r>
              <a:rPr lang="fr-BE"/>
              <a:t> </a:t>
            </a:r>
            <a:r>
              <a:rPr lang="fr-BE" err="1"/>
              <a:t>diploma</a:t>
            </a:r>
            <a:r>
              <a:rPr lang="fr-BE"/>
              <a:t>/</a:t>
            </a:r>
            <a:r>
              <a:rPr lang="fr-BE" err="1"/>
              <a:t>certificaat</a:t>
            </a:r>
            <a:r>
              <a:rPr lang="fr-BE"/>
              <a:t> </a:t>
            </a:r>
            <a:r>
              <a:rPr lang="fr-BE" err="1"/>
              <a:t>nodig</a:t>
            </a:r>
            <a:r>
              <a:rPr lang="fr-BE"/>
              <a:t> om de job te </a:t>
            </a:r>
            <a:r>
              <a:rPr lang="fr-BE" err="1"/>
              <a:t>kunnen</a:t>
            </a:r>
            <a:r>
              <a:rPr lang="fr-BE"/>
              <a:t> </a:t>
            </a:r>
            <a:r>
              <a:rPr lang="fr-BE" err="1"/>
              <a:t>uitoefenen</a:t>
            </a:r>
            <a:r>
              <a:rPr lang="fr-BE"/>
              <a:t>. Er </a:t>
            </a:r>
            <a:r>
              <a:rPr lang="fr-BE" err="1"/>
              <a:t>bestaat</a:t>
            </a:r>
            <a:r>
              <a:rPr lang="fr-BE"/>
              <a:t> </a:t>
            </a:r>
            <a:r>
              <a:rPr lang="fr-BE" err="1"/>
              <a:t>een</a:t>
            </a:r>
            <a:r>
              <a:rPr lang="fr-BE"/>
              <a:t> </a:t>
            </a:r>
            <a:r>
              <a:rPr lang="fr-BE" err="1"/>
              <a:t>uitzondering</a:t>
            </a:r>
            <a:r>
              <a:rPr lang="fr-BE"/>
              <a:t> </a:t>
            </a:r>
            <a:r>
              <a:rPr lang="fr-BE" err="1"/>
              <a:t>als</a:t>
            </a:r>
            <a:r>
              <a:rPr lang="fr-BE"/>
              <a:t> je </a:t>
            </a:r>
            <a:r>
              <a:rPr lang="fr-BE" err="1"/>
              <a:t>tijdens</a:t>
            </a:r>
            <a:r>
              <a:rPr lang="fr-BE"/>
              <a:t> de </a:t>
            </a:r>
            <a:r>
              <a:rPr lang="fr-BE" err="1"/>
              <a:t>afgelopen</a:t>
            </a:r>
            <a:r>
              <a:rPr lang="fr-BE"/>
              <a:t> 15 </a:t>
            </a:r>
            <a:r>
              <a:rPr lang="fr-BE" err="1"/>
              <a:t>jaar</a:t>
            </a:r>
            <a:r>
              <a:rPr lang="fr-BE"/>
              <a:t> </a:t>
            </a:r>
            <a:r>
              <a:rPr lang="fr-BE" err="1"/>
              <a:t>ofwel</a:t>
            </a:r>
            <a:r>
              <a:rPr lang="fr-BE"/>
              <a:t> 2 </a:t>
            </a:r>
            <a:r>
              <a:rPr lang="fr-BE" err="1"/>
              <a:t>jaar</a:t>
            </a:r>
            <a:r>
              <a:rPr lang="fr-BE"/>
              <a:t> </a:t>
            </a:r>
            <a:r>
              <a:rPr lang="fr-BE" err="1"/>
              <a:t>voltijdse</a:t>
            </a:r>
            <a:r>
              <a:rPr lang="fr-BE"/>
              <a:t> </a:t>
            </a:r>
            <a:r>
              <a:rPr lang="fr-BE" err="1"/>
              <a:t>ervaring</a:t>
            </a:r>
            <a:r>
              <a:rPr lang="fr-BE"/>
              <a:t> </a:t>
            </a:r>
            <a:r>
              <a:rPr lang="fr-BE" err="1"/>
              <a:t>ofwel</a:t>
            </a:r>
            <a:r>
              <a:rPr lang="fr-BE"/>
              <a:t> 3 </a:t>
            </a:r>
            <a:r>
              <a:rPr lang="fr-BE" err="1"/>
              <a:t>jaar</a:t>
            </a:r>
            <a:r>
              <a:rPr lang="fr-BE"/>
              <a:t> </a:t>
            </a:r>
            <a:r>
              <a:rPr lang="fr-BE" err="1"/>
              <a:t>deeltijdse</a:t>
            </a:r>
            <a:r>
              <a:rPr lang="fr-BE"/>
              <a:t> </a:t>
            </a:r>
            <a:r>
              <a:rPr lang="fr-BE" err="1"/>
              <a:t>ervaring</a:t>
            </a:r>
            <a:r>
              <a:rPr lang="fr-BE"/>
              <a:t> </a:t>
            </a:r>
            <a:r>
              <a:rPr lang="fr-BE" err="1"/>
              <a:t>hebt</a:t>
            </a:r>
            <a:r>
              <a:rPr lang="fr-BE"/>
              <a:t> </a:t>
            </a:r>
            <a:r>
              <a:rPr lang="fr-BE" err="1"/>
              <a:t>opgedaan</a:t>
            </a:r>
            <a:r>
              <a:rPr lang="fr-BE"/>
              <a:t>. </a:t>
            </a:r>
          </a:p>
          <a:p>
            <a:endParaRPr lang="fr-BE"/>
          </a:p>
          <a:p>
            <a:r>
              <a:rPr lang="fr-BE"/>
              <a:t>Een </a:t>
            </a:r>
            <a:r>
              <a:rPr lang="fr-BE" err="1"/>
              <a:t>opleiding</a:t>
            </a:r>
            <a:r>
              <a:rPr lang="fr-BE"/>
              <a:t> </a:t>
            </a:r>
            <a:r>
              <a:rPr lang="fr-BE" err="1"/>
              <a:t>tot</a:t>
            </a:r>
            <a:r>
              <a:rPr lang="fr-BE"/>
              <a:t> </a:t>
            </a:r>
            <a:r>
              <a:rPr lang="fr-BE" err="1"/>
              <a:t>kapper</a:t>
            </a:r>
            <a:r>
              <a:rPr lang="fr-BE"/>
              <a:t> </a:t>
            </a:r>
            <a:r>
              <a:rPr lang="fr-BE" err="1"/>
              <a:t>voor</a:t>
            </a:r>
            <a:r>
              <a:rPr lang="fr-BE"/>
              <a:t> </a:t>
            </a:r>
            <a:r>
              <a:rPr lang="fr-BE" err="1"/>
              <a:t>volwassenen</a:t>
            </a:r>
            <a:r>
              <a:rPr lang="fr-BE"/>
              <a:t> </a:t>
            </a:r>
            <a:r>
              <a:rPr lang="fr-BE" err="1"/>
              <a:t>duurt</a:t>
            </a:r>
            <a:r>
              <a:rPr lang="fr-BE"/>
              <a:t> in </a:t>
            </a:r>
            <a:r>
              <a:rPr lang="fr-BE" err="1"/>
              <a:t>België</a:t>
            </a:r>
            <a:r>
              <a:rPr lang="fr-BE"/>
              <a:t> </a:t>
            </a:r>
            <a:r>
              <a:rPr lang="fr-BE" err="1"/>
              <a:t>gemiddeld</a:t>
            </a:r>
            <a:r>
              <a:rPr lang="fr-BE"/>
              <a:t> 2 </a:t>
            </a:r>
            <a:r>
              <a:rPr lang="fr-BE" err="1"/>
              <a:t>jaar</a:t>
            </a:r>
            <a:r>
              <a:rPr lang="fr-BE"/>
              <a:t>.  </a:t>
            </a:r>
            <a:r>
              <a:rPr lang="fr-BE">
                <a:highlight>
                  <a:srgbClr val="FFFF00"/>
                </a:highlight>
              </a:rPr>
              <a:t>Maar </a:t>
            </a:r>
            <a:r>
              <a:rPr lang="fr-BE" err="1">
                <a:highlight>
                  <a:srgbClr val="FFFF00"/>
                </a:highlight>
              </a:rPr>
              <a:t>als</a:t>
            </a:r>
            <a:r>
              <a:rPr lang="fr-BE">
                <a:highlight>
                  <a:srgbClr val="FFFF00"/>
                </a:highlight>
              </a:rPr>
              <a:t> je al </a:t>
            </a:r>
            <a:r>
              <a:rPr lang="fr-BE" err="1">
                <a:highlight>
                  <a:srgbClr val="FFFF00"/>
                </a:highlight>
              </a:rPr>
              <a:t>ervaring</a:t>
            </a:r>
            <a:r>
              <a:rPr lang="fr-BE">
                <a:highlight>
                  <a:srgbClr val="FFFF00"/>
                </a:highlight>
              </a:rPr>
              <a:t> </a:t>
            </a:r>
            <a:r>
              <a:rPr lang="fr-BE" err="1">
                <a:highlight>
                  <a:srgbClr val="FFFF00"/>
                </a:highlight>
              </a:rPr>
              <a:t>had</a:t>
            </a:r>
            <a:r>
              <a:rPr lang="fr-BE">
                <a:highlight>
                  <a:srgbClr val="FFFF00"/>
                </a:highlight>
              </a:rPr>
              <a:t> in je </a:t>
            </a:r>
            <a:r>
              <a:rPr lang="fr-BE" err="1">
                <a:highlight>
                  <a:srgbClr val="FFFF00"/>
                </a:highlight>
              </a:rPr>
              <a:t>thuisland</a:t>
            </a:r>
            <a:r>
              <a:rPr lang="fr-BE">
                <a:highlight>
                  <a:srgbClr val="FFFF00"/>
                </a:highlight>
              </a:rPr>
              <a:t>, kan je </a:t>
            </a:r>
            <a:r>
              <a:rPr lang="fr-BE" err="1">
                <a:highlight>
                  <a:srgbClr val="FFFF00"/>
                </a:highlight>
              </a:rPr>
              <a:t>een</a:t>
            </a:r>
            <a:r>
              <a:rPr lang="fr-BE">
                <a:highlight>
                  <a:srgbClr val="FFFF00"/>
                </a:highlight>
              </a:rPr>
              <a:t> </a:t>
            </a:r>
            <a:r>
              <a:rPr lang="fr-BE" err="1">
                <a:highlight>
                  <a:srgbClr val="FFFF00"/>
                </a:highlight>
              </a:rPr>
              <a:t>verkorte</a:t>
            </a:r>
            <a:r>
              <a:rPr lang="fr-BE">
                <a:highlight>
                  <a:srgbClr val="FFFF00"/>
                </a:highlight>
              </a:rPr>
              <a:t> </a:t>
            </a:r>
            <a:r>
              <a:rPr lang="fr-BE" err="1">
                <a:highlight>
                  <a:srgbClr val="FFFF00"/>
                </a:highlight>
              </a:rPr>
              <a:t>opleiding</a:t>
            </a:r>
            <a:r>
              <a:rPr lang="fr-BE">
                <a:highlight>
                  <a:srgbClr val="FFFF00"/>
                </a:highlight>
              </a:rPr>
              <a:t> </a:t>
            </a:r>
            <a:r>
              <a:rPr lang="fr-BE" err="1">
                <a:highlight>
                  <a:srgbClr val="FFFF00"/>
                </a:highlight>
              </a:rPr>
              <a:t>volgen</a:t>
            </a:r>
            <a:r>
              <a:rPr lang="fr-BE">
                <a:highlight>
                  <a:srgbClr val="FFFF00"/>
                </a:highlight>
              </a:rPr>
              <a:t>, of je </a:t>
            </a:r>
            <a:r>
              <a:rPr lang="fr-BE" err="1">
                <a:highlight>
                  <a:srgbClr val="FFFF00"/>
                </a:highlight>
              </a:rPr>
              <a:t>competenties</a:t>
            </a:r>
            <a:r>
              <a:rPr lang="fr-BE">
                <a:highlight>
                  <a:srgbClr val="FFFF00"/>
                </a:highlight>
              </a:rPr>
              <a:t> </a:t>
            </a:r>
            <a:r>
              <a:rPr lang="fr-BE" err="1">
                <a:highlight>
                  <a:srgbClr val="FFFF00"/>
                </a:highlight>
              </a:rPr>
              <a:t>laten</a:t>
            </a:r>
            <a:r>
              <a:rPr lang="fr-BE">
                <a:highlight>
                  <a:srgbClr val="FFFF00"/>
                </a:highlight>
              </a:rPr>
              <a:t> </a:t>
            </a:r>
            <a:r>
              <a:rPr lang="fr-BE" err="1">
                <a:highlight>
                  <a:srgbClr val="FFFF00"/>
                </a:highlight>
              </a:rPr>
              <a:t>erkennen</a:t>
            </a:r>
            <a:r>
              <a:rPr lang="fr-BE">
                <a:highlight>
                  <a:srgbClr val="FFFF00"/>
                </a:highlight>
              </a:rPr>
              <a:t>.</a:t>
            </a:r>
          </a:p>
          <a:p>
            <a:endParaRPr lang="fr-BE">
              <a:highlight>
                <a:srgbClr val="FFFF00"/>
              </a:highlight>
            </a:endParaRPr>
          </a:p>
          <a:p>
            <a:r>
              <a:rPr lang="fr-BE"/>
              <a:t>Link </a:t>
            </a:r>
            <a:r>
              <a:rPr lang="fr-BE" err="1"/>
              <a:t>naar</a:t>
            </a:r>
            <a:r>
              <a:rPr lang="fr-BE"/>
              <a:t> </a:t>
            </a:r>
            <a:r>
              <a:rPr lang="fr-BE" err="1"/>
              <a:t>Fedasilinfo</a:t>
            </a:r>
            <a:r>
              <a:rPr lang="fr-BE"/>
              <a:t>: </a:t>
            </a:r>
            <a:r>
              <a:rPr lang="fr-BE">
                <a:hlinkClick r:id="rId3"/>
              </a:rPr>
              <a:t>Beroepsopleidingen voor volwassenen | Fedasil info - informatieplatform voor asielzoekers in België</a:t>
            </a:r>
          </a:p>
        </p:txBody>
      </p:sp>
      <p:sp>
        <p:nvSpPr>
          <p:cNvPr id="4" name="Espace réservé du numéro de diapositive 3">
            <a:extLst>
              <a:ext uri="{FF2B5EF4-FFF2-40B4-BE49-F238E27FC236}">
                <a16:creationId xmlns:a16="http://schemas.microsoft.com/office/drawing/2014/main" id="{89423CD4-FE50-2612-4BC5-3286A657CD21}"/>
              </a:ext>
            </a:extLst>
          </p:cNvPr>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2431995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Aïcha </a:t>
            </a:r>
            <a:r>
              <a:rPr lang="fr-BE" err="1"/>
              <a:t>heeft</a:t>
            </a:r>
            <a:r>
              <a:rPr lang="fr-BE"/>
              <a:t> al 3 </a:t>
            </a:r>
            <a:r>
              <a:rPr lang="fr-BE" err="1"/>
              <a:t>stappen</a:t>
            </a:r>
            <a:r>
              <a:rPr lang="fr-BE"/>
              <a:t> </a:t>
            </a:r>
            <a:r>
              <a:rPr lang="fr-BE" err="1"/>
              <a:t>afgelegd</a:t>
            </a:r>
            <a:r>
              <a:rPr lang="fr-BE"/>
              <a:t>: </a:t>
            </a:r>
          </a:p>
          <a:p>
            <a:endParaRPr lang="fr-BE"/>
          </a:p>
          <a:p>
            <a:pPr marL="171450" indent="-171450">
              <a:buFontTx/>
              <a:buChar char="-"/>
            </a:pPr>
            <a:r>
              <a:rPr lang="fr-BE" err="1"/>
              <a:t>Ze</a:t>
            </a:r>
            <a:r>
              <a:rPr lang="fr-BE"/>
              <a:t> </a:t>
            </a:r>
            <a:r>
              <a:rPr lang="fr-BE" err="1"/>
              <a:t>heeft</a:t>
            </a:r>
            <a:r>
              <a:rPr lang="fr-BE"/>
              <a:t> </a:t>
            </a:r>
            <a:r>
              <a:rPr lang="fr-BE" err="1"/>
              <a:t>nagekeken</a:t>
            </a:r>
            <a:r>
              <a:rPr lang="fr-BE"/>
              <a:t> of </a:t>
            </a:r>
            <a:r>
              <a:rPr lang="fr-BE" err="1"/>
              <a:t>ze</a:t>
            </a:r>
            <a:r>
              <a:rPr lang="fr-BE"/>
              <a:t> </a:t>
            </a:r>
            <a:r>
              <a:rPr lang="fr-BE" err="1"/>
              <a:t>mag</a:t>
            </a:r>
            <a:r>
              <a:rPr lang="fr-BE"/>
              <a:t> </a:t>
            </a:r>
            <a:r>
              <a:rPr lang="fr-BE" err="1"/>
              <a:t>werken</a:t>
            </a:r>
            <a:r>
              <a:rPr lang="fr-BE"/>
              <a:t> in </a:t>
            </a:r>
            <a:r>
              <a:rPr lang="fr-BE" err="1"/>
              <a:t>België</a:t>
            </a:r>
            <a:endParaRPr lang="fr-BE"/>
          </a:p>
          <a:p>
            <a:pPr marL="171450" indent="-171450">
              <a:buFontTx/>
              <a:buChar char="-"/>
            </a:pPr>
            <a:r>
              <a:rPr lang="fr-BE" err="1"/>
              <a:t>Ze</a:t>
            </a:r>
            <a:r>
              <a:rPr lang="fr-BE"/>
              <a:t> </a:t>
            </a:r>
            <a:r>
              <a:rPr lang="fr-BE" err="1"/>
              <a:t>begrijpt</a:t>
            </a:r>
            <a:r>
              <a:rPr lang="fr-BE"/>
              <a:t> het </a:t>
            </a:r>
            <a:r>
              <a:rPr lang="fr-BE" err="1"/>
              <a:t>verschil</a:t>
            </a:r>
            <a:r>
              <a:rPr lang="fr-BE"/>
              <a:t> </a:t>
            </a:r>
            <a:r>
              <a:rPr lang="fr-BE" err="1"/>
              <a:t>tussen</a:t>
            </a:r>
            <a:r>
              <a:rPr lang="fr-BE"/>
              <a:t> </a:t>
            </a:r>
            <a:r>
              <a:rPr lang="fr-BE" err="1"/>
              <a:t>zelfstandige</a:t>
            </a:r>
            <a:r>
              <a:rPr lang="fr-BE"/>
              <a:t> en werknemer</a:t>
            </a:r>
          </a:p>
          <a:p>
            <a:pPr marL="171450" indent="-171450">
              <a:buFontTx/>
              <a:buChar char="-"/>
            </a:pPr>
            <a:r>
              <a:rPr lang="fr-BE" err="1"/>
              <a:t>Ze</a:t>
            </a:r>
            <a:r>
              <a:rPr lang="fr-BE"/>
              <a:t> </a:t>
            </a:r>
            <a:r>
              <a:rPr lang="fr-BE" err="1"/>
              <a:t>heeft</a:t>
            </a:r>
            <a:r>
              <a:rPr lang="fr-BE"/>
              <a:t> </a:t>
            </a:r>
            <a:r>
              <a:rPr lang="fr-BE" err="1"/>
              <a:t>een</a:t>
            </a:r>
            <a:r>
              <a:rPr lang="fr-BE"/>
              <a:t> </a:t>
            </a:r>
            <a:r>
              <a:rPr lang="fr-BE" err="1"/>
              <a:t>attest</a:t>
            </a:r>
            <a:r>
              <a:rPr lang="fr-BE"/>
              <a:t> </a:t>
            </a:r>
            <a:r>
              <a:rPr lang="fr-BE" err="1"/>
              <a:t>dat</a:t>
            </a:r>
            <a:r>
              <a:rPr lang="fr-BE"/>
              <a:t> </a:t>
            </a:r>
            <a:r>
              <a:rPr lang="fr-BE" err="1"/>
              <a:t>haar</a:t>
            </a:r>
            <a:r>
              <a:rPr lang="fr-BE"/>
              <a:t> </a:t>
            </a:r>
            <a:r>
              <a:rPr lang="fr-BE" err="1"/>
              <a:t>competenties</a:t>
            </a:r>
            <a:r>
              <a:rPr lang="fr-BE"/>
              <a:t> </a:t>
            </a:r>
            <a:r>
              <a:rPr lang="fr-BE" err="1"/>
              <a:t>als</a:t>
            </a:r>
            <a:r>
              <a:rPr lang="fr-BE"/>
              <a:t> </a:t>
            </a:r>
            <a:r>
              <a:rPr lang="fr-BE" err="1"/>
              <a:t>kapster</a:t>
            </a:r>
            <a:r>
              <a:rPr lang="fr-BE"/>
              <a:t> </a:t>
            </a:r>
            <a:r>
              <a:rPr lang="fr-BE" err="1"/>
              <a:t>bewijst</a:t>
            </a:r>
            <a:r>
              <a:rPr lang="fr-BE"/>
              <a:t> </a:t>
            </a:r>
          </a:p>
          <a:p>
            <a:pPr marL="171450" indent="-171450">
              <a:buFontTx/>
              <a:buChar char="-"/>
            </a:pPr>
            <a:endParaRPr lang="fr-BE"/>
          </a:p>
          <a:p>
            <a:r>
              <a:rPr lang="fr-BE"/>
              <a:t>Laten </a:t>
            </a:r>
            <a:r>
              <a:rPr lang="fr-BE" err="1"/>
              <a:t>we</a:t>
            </a:r>
            <a:r>
              <a:rPr lang="fr-BE"/>
              <a:t> nu </a:t>
            </a:r>
            <a:r>
              <a:rPr lang="fr-BE" err="1"/>
              <a:t>overgaan</a:t>
            </a:r>
            <a:r>
              <a:rPr lang="fr-BE"/>
              <a:t> </a:t>
            </a:r>
            <a:r>
              <a:rPr lang="fr-BE" err="1"/>
              <a:t>naar</a:t>
            </a:r>
            <a:r>
              <a:rPr lang="fr-BE"/>
              <a:t> de </a:t>
            </a:r>
            <a:r>
              <a:rPr lang="fr-BE" err="1"/>
              <a:t>volgende</a:t>
            </a:r>
            <a:r>
              <a:rPr lang="fr-BE"/>
              <a:t> </a:t>
            </a:r>
            <a:r>
              <a:rPr lang="fr-BE" err="1"/>
              <a:t>stap</a:t>
            </a:r>
            <a:r>
              <a:rPr lang="fr-BE"/>
              <a:t>: het </a:t>
            </a:r>
            <a:r>
              <a:rPr lang="fr-BE" err="1"/>
              <a:t>samenstellen</a:t>
            </a:r>
            <a:r>
              <a:rPr lang="fr-BE"/>
              <a:t> van het </a:t>
            </a:r>
            <a:r>
              <a:rPr lang="fr-BE" err="1"/>
              <a:t>sollicitatiedossier</a:t>
            </a:r>
            <a:r>
              <a:rPr lang="fr-BE"/>
              <a:t>.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12</a:t>
            </a:fld>
            <a:endParaRPr lang="fr-BE"/>
          </a:p>
        </p:txBody>
      </p:sp>
    </p:spTree>
    <p:extLst>
      <p:ext uri="{BB962C8B-B14F-4D97-AF65-F5344CB8AC3E}">
        <p14:creationId xmlns:p14="http://schemas.microsoft.com/office/powerpoint/2010/main" val="2265012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Aïcha </a:t>
            </a:r>
            <a:r>
              <a:rPr lang="fr-BE" err="1"/>
              <a:t>mag</a:t>
            </a:r>
            <a:r>
              <a:rPr lang="fr-BE"/>
              <a:t> nu </a:t>
            </a:r>
            <a:r>
              <a:rPr lang="fr-BE" err="1"/>
              <a:t>aan</a:t>
            </a:r>
            <a:r>
              <a:rPr lang="fr-BE"/>
              <a:t> de </a:t>
            </a:r>
            <a:r>
              <a:rPr lang="fr-BE" err="1"/>
              <a:t>slag</a:t>
            </a:r>
            <a:r>
              <a:rPr lang="fr-BE"/>
              <a:t> </a:t>
            </a:r>
            <a:r>
              <a:rPr lang="fr-BE" err="1"/>
              <a:t>als</a:t>
            </a:r>
            <a:r>
              <a:rPr lang="fr-BE"/>
              <a:t> </a:t>
            </a:r>
            <a:r>
              <a:rPr lang="fr-BE" err="1"/>
              <a:t>kapster</a:t>
            </a:r>
            <a:r>
              <a:rPr lang="fr-BE"/>
              <a:t>. </a:t>
            </a:r>
            <a:r>
              <a:rPr lang="fr-BE" err="1"/>
              <a:t>Afhankelijk</a:t>
            </a:r>
            <a:r>
              <a:rPr lang="fr-BE"/>
              <a:t> van </a:t>
            </a:r>
            <a:r>
              <a:rPr lang="fr-BE" err="1"/>
              <a:t>welk</a:t>
            </a:r>
            <a:r>
              <a:rPr lang="fr-BE"/>
              <a:t> </a:t>
            </a:r>
            <a:r>
              <a:rPr lang="fr-BE" err="1"/>
              <a:t>statuut</a:t>
            </a:r>
            <a:r>
              <a:rPr lang="fr-BE"/>
              <a:t> </a:t>
            </a:r>
            <a:r>
              <a:rPr lang="fr-BE" err="1"/>
              <a:t>ze</a:t>
            </a:r>
            <a:r>
              <a:rPr lang="fr-BE"/>
              <a:t> </a:t>
            </a:r>
            <a:r>
              <a:rPr lang="fr-BE" err="1"/>
              <a:t>heeft</a:t>
            </a:r>
            <a:r>
              <a:rPr lang="fr-BE"/>
              <a:t>, </a:t>
            </a:r>
            <a:r>
              <a:rPr lang="fr-BE" err="1"/>
              <a:t>zijn</a:t>
            </a:r>
            <a:r>
              <a:rPr lang="fr-BE"/>
              <a:t> er </a:t>
            </a:r>
            <a:r>
              <a:rPr lang="fr-BE" err="1"/>
              <a:t>verschillende</a:t>
            </a:r>
            <a:r>
              <a:rPr lang="fr-BE"/>
              <a:t> </a:t>
            </a:r>
            <a:r>
              <a:rPr lang="fr-BE" err="1"/>
              <a:t>regels</a:t>
            </a:r>
          </a:p>
          <a:p>
            <a:r>
              <a:rPr lang="fr-BE"/>
              <a:t>Laten </a:t>
            </a:r>
            <a:r>
              <a:rPr lang="fr-BE" err="1"/>
              <a:t>we</a:t>
            </a:r>
            <a:r>
              <a:rPr lang="fr-BE"/>
              <a:t> </a:t>
            </a:r>
            <a:r>
              <a:rPr lang="fr-BE" err="1"/>
              <a:t>even</a:t>
            </a:r>
            <a:r>
              <a:rPr lang="fr-BE"/>
              <a:t> </a:t>
            </a:r>
            <a:r>
              <a:rPr lang="fr-BE" err="1"/>
              <a:t>uitgaan</a:t>
            </a:r>
            <a:r>
              <a:rPr lang="fr-BE"/>
              <a:t> van de </a:t>
            </a:r>
            <a:r>
              <a:rPr lang="fr-BE" err="1"/>
              <a:t>meest</a:t>
            </a:r>
            <a:r>
              <a:rPr lang="fr-BE"/>
              <a:t> </a:t>
            </a:r>
            <a:r>
              <a:rPr lang="fr-BE" err="1"/>
              <a:t>waarschijnlijke</a:t>
            </a:r>
            <a:r>
              <a:rPr lang="fr-BE"/>
              <a:t> piste: </a:t>
            </a:r>
            <a:r>
              <a:rPr lang="fr-BE" err="1"/>
              <a:t>dat</a:t>
            </a:r>
            <a:r>
              <a:rPr lang="fr-BE"/>
              <a:t> </a:t>
            </a:r>
            <a:r>
              <a:rPr lang="fr-BE" err="1"/>
              <a:t>ze</a:t>
            </a:r>
            <a:r>
              <a:rPr lang="fr-BE"/>
              <a:t> in </a:t>
            </a:r>
            <a:r>
              <a:rPr lang="fr-BE" err="1"/>
              <a:t>een</a:t>
            </a:r>
            <a:r>
              <a:rPr lang="fr-BE"/>
              <a:t> </a:t>
            </a:r>
            <a:r>
              <a:rPr lang="fr-BE" err="1"/>
              <a:t>kapsalon</a:t>
            </a:r>
            <a:r>
              <a:rPr lang="fr-BE"/>
              <a:t> </a:t>
            </a:r>
            <a:r>
              <a:rPr lang="fr-BE" err="1"/>
              <a:t>gaat</a:t>
            </a:r>
            <a:r>
              <a:rPr lang="fr-BE"/>
              <a:t> </a:t>
            </a:r>
            <a:r>
              <a:rPr lang="fr-BE" err="1"/>
              <a:t>solliciteren</a:t>
            </a:r>
            <a:r>
              <a:rPr lang="fr-BE"/>
              <a:t> </a:t>
            </a:r>
            <a:r>
              <a:rPr lang="fr-BE" err="1"/>
              <a:t>als</a:t>
            </a:r>
            <a:r>
              <a:rPr lang="fr-BE"/>
              <a:t> </a:t>
            </a:r>
            <a:r>
              <a:rPr lang="fr-BE" err="1"/>
              <a:t>werknemer</a:t>
            </a:r>
            <a:r>
              <a:rPr lang="fr-BE"/>
              <a:t>.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13</a:t>
            </a:fld>
            <a:endParaRPr lang="fr-BE"/>
          </a:p>
        </p:txBody>
      </p:sp>
    </p:spTree>
    <p:extLst>
      <p:ext uri="{BB962C8B-B14F-4D97-AF65-F5344CB8AC3E}">
        <p14:creationId xmlns:p14="http://schemas.microsoft.com/office/powerpoint/2010/main" val="3316904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1D4D-7F19-FC9F-5D53-E9C7E98D24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77C970-609D-5964-0E1F-D3F58A3D115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35BD5E-730D-1FC6-7A4A-7269605E37D2}"/>
              </a:ext>
            </a:extLst>
          </p:cNvPr>
          <p:cNvSpPr>
            <a:spLocks noGrp="1"/>
          </p:cNvSpPr>
          <p:nvPr>
            <p:ph type="body" idx="1"/>
          </p:nvPr>
        </p:nvSpPr>
        <p:spPr/>
        <p:txBody>
          <a:bodyPr/>
          <a:lstStyle/>
          <a:p>
            <a:r>
              <a:rPr lang="fr-BE"/>
              <a:t>Welke </a:t>
            </a:r>
            <a:r>
              <a:rPr lang="fr-BE" err="1"/>
              <a:t>documenten</a:t>
            </a:r>
            <a:r>
              <a:rPr lang="fr-BE"/>
              <a:t> </a:t>
            </a:r>
            <a:r>
              <a:rPr lang="fr-BE" err="1"/>
              <a:t>heeft</a:t>
            </a:r>
            <a:r>
              <a:rPr lang="fr-BE"/>
              <a:t> Aïcha </a:t>
            </a:r>
            <a:r>
              <a:rPr lang="fr-BE" err="1"/>
              <a:t>nodig</a:t>
            </a:r>
            <a:r>
              <a:rPr lang="fr-BE"/>
              <a:t> om te </a:t>
            </a:r>
            <a:r>
              <a:rPr lang="fr-BE" err="1"/>
              <a:t>solliciteren</a:t>
            </a:r>
            <a:r>
              <a:rPr lang="fr-BE"/>
              <a:t> in </a:t>
            </a:r>
            <a:r>
              <a:rPr lang="fr-BE" err="1"/>
              <a:t>een</a:t>
            </a:r>
            <a:r>
              <a:rPr lang="fr-BE"/>
              <a:t> </a:t>
            </a:r>
            <a:r>
              <a:rPr lang="fr-BE" err="1"/>
              <a:t>kapsalon</a:t>
            </a:r>
            <a:r>
              <a:rPr lang="fr-BE"/>
              <a:t>?</a:t>
            </a:r>
          </a:p>
          <a:p>
            <a:r>
              <a:rPr lang="fr-BE"/>
              <a:t>**</a:t>
            </a:r>
            <a:r>
              <a:rPr lang="fr-BE" err="1"/>
              <a:t>Klik</a:t>
            </a:r>
            <a:r>
              <a:rPr lang="fr-BE"/>
              <a:t> op </a:t>
            </a:r>
            <a:r>
              <a:rPr lang="fr-BE" err="1"/>
              <a:t>elk</a:t>
            </a:r>
            <a:r>
              <a:rPr lang="fr-BE"/>
              <a:t> document om het </a:t>
            </a:r>
            <a:r>
              <a:rPr lang="fr-BE" err="1"/>
              <a:t>juiste</a:t>
            </a:r>
            <a:r>
              <a:rPr lang="fr-BE"/>
              <a:t> </a:t>
            </a:r>
            <a:r>
              <a:rPr lang="fr-BE" err="1"/>
              <a:t>antwoord</a:t>
            </a:r>
            <a:r>
              <a:rPr lang="fr-BE"/>
              <a:t> te </a:t>
            </a:r>
            <a:r>
              <a:rPr lang="fr-BE" err="1"/>
              <a:t>zien</a:t>
            </a:r>
            <a:r>
              <a:rPr lang="fr-BE"/>
              <a:t>.**</a:t>
            </a:r>
          </a:p>
          <a:p>
            <a:endParaRPr lang="fr-BE"/>
          </a:p>
          <a:p>
            <a:r>
              <a:rPr lang="fr-BE" err="1"/>
              <a:t>Antwoord</a:t>
            </a:r>
            <a:r>
              <a:rPr lang="fr-BE"/>
              <a:t>:</a:t>
            </a:r>
          </a:p>
          <a:p>
            <a:endParaRPr lang="fr-BE"/>
          </a:p>
          <a:p>
            <a:pPr marL="171450" indent="-171450">
              <a:buFontTx/>
              <a:buChar char="-"/>
            </a:pPr>
            <a:r>
              <a:rPr lang="fr-BE"/>
              <a:t>CV: </a:t>
            </a:r>
            <a:r>
              <a:rPr lang="fr-BE" err="1"/>
              <a:t>ja</a:t>
            </a:r>
          </a:p>
          <a:p>
            <a:pPr marL="171450" indent="-171450">
              <a:buFont typeface="Arial"/>
              <a:buChar char="•"/>
            </a:pPr>
            <a:r>
              <a:rPr lang="fr-BE" err="1"/>
              <a:t>Motivatiebrief</a:t>
            </a:r>
            <a:r>
              <a:rPr lang="fr-BE"/>
              <a:t>: </a:t>
            </a:r>
            <a:r>
              <a:rPr lang="fr-BE" err="1"/>
              <a:t>ja</a:t>
            </a:r>
          </a:p>
          <a:p>
            <a:pPr marL="171450" indent="-171450">
              <a:buFont typeface="Arial"/>
              <a:buChar char="•"/>
            </a:pPr>
            <a:r>
              <a:rPr lang="fr-BE" err="1"/>
              <a:t>Attest</a:t>
            </a:r>
            <a:r>
              <a:rPr lang="fr-BE"/>
              <a:t> van </a:t>
            </a:r>
            <a:r>
              <a:rPr lang="fr-BE" err="1"/>
              <a:t>competenties</a:t>
            </a:r>
            <a:r>
              <a:rPr lang="fr-BE"/>
              <a:t>/</a:t>
            </a:r>
            <a:r>
              <a:rPr lang="fr-BE" err="1"/>
              <a:t>diploma</a:t>
            </a:r>
            <a:r>
              <a:rPr lang="fr-BE"/>
              <a:t>: </a:t>
            </a:r>
            <a:r>
              <a:rPr lang="fr-BE" err="1"/>
              <a:t>ja</a:t>
            </a:r>
          </a:p>
          <a:p>
            <a:pPr marL="171450" indent="-171450">
              <a:buFont typeface="Arial"/>
              <a:buChar char="•"/>
            </a:pPr>
            <a:r>
              <a:rPr lang="fr-BE" err="1"/>
              <a:t>Rijbewijs</a:t>
            </a:r>
            <a:r>
              <a:rPr lang="fr-BE"/>
              <a:t>: </a:t>
            </a:r>
            <a:r>
              <a:rPr lang="fr-BE" err="1"/>
              <a:t>nee</a:t>
            </a:r>
            <a:r>
              <a:rPr lang="fr-BE"/>
              <a:t>, </a:t>
            </a:r>
            <a:r>
              <a:rPr lang="fr-BE" err="1"/>
              <a:t>ze</a:t>
            </a:r>
            <a:r>
              <a:rPr lang="fr-BE"/>
              <a:t> kan er met het </a:t>
            </a:r>
            <a:r>
              <a:rPr lang="fr-BE" err="1"/>
              <a:t>openbaar</a:t>
            </a:r>
            <a:r>
              <a:rPr lang="fr-BE"/>
              <a:t> </a:t>
            </a:r>
            <a:r>
              <a:rPr lang="fr-BE" err="1"/>
              <a:t>vervoer</a:t>
            </a:r>
            <a:r>
              <a:rPr lang="fr-BE"/>
              <a:t>, de </a:t>
            </a:r>
            <a:r>
              <a:rPr lang="fr-BE" err="1"/>
              <a:t>fiets</a:t>
            </a:r>
            <a:r>
              <a:rPr lang="fr-BE"/>
              <a:t> of te </a:t>
            </a:r>
            <a:r>
              <a:rPr lang="fr-BE" err="1"/>
              <a:t>voet</a:t>
            </a:r>
            <a:r>
              <a:rPr lang="fr-BE"/>
              <a:t> </a:t>
            </a:r>
            <a:r>
              <a:rPr lang="fr-BE" err="1"/>
              <a:t>naartoe</a:t>
            </a:r>
            <a:r>
              <a:rPr lang="fr-BE"/>
              <a:t>. </a:t>
            </a:r>
          </a:p>
          <a:p>
            <a:pPr marL="171450" indent="-171450">
              <a:buFontTx/>
              <a:buChar char="-"/>
            </a:pPr>
            <a:endParaRPr lang="fr-BE"/>
          </a:p>
        </p:txBody>
      </p:sp>
      <p:sp>
        <p:nvSpPr>
          <p:cNvPr id="4" name="Espace réservé du numéro de diapositive 3">
            <a:extLst>
              <a:ext uri="{FF2B5EF4-FFF2-40B4-BE49-F238E27FC236}">
                <a16:creationId xmlns:a16="http://schemas.microsoft.com/office/drawing/2014/main" id="{5EA88957-876F-FF94-A0B9-2854FEBF2567}"/>
              </a:ext>
            </a:extLst>
          </p:cNvPr>
          <p:cNvSpPr>
            <a:spLocks noGrp="1"/>
          </p:cNvSpPr>
          <p:nvPr>
            <p:ph type="sldNum" sz="quarter" idx="5"/>
          </p:nvPr>
        </p:nvSpPr>
        <p:spPr/>
        <p:txBody>
          <a:bodyPr/>
          <a:lstStyle/>
          <a:p>
            <a:fld id="{956EBCED-93BA-4561-879C-6196E1B11FD8}" type="slidenum">
              <a:rPr lang="fr-BE" smtClean="0"/>
              <a:t>14</a:t>
            </a:fld>
            <a:endParaRPr lang="fr-BE"/>
          </a:p>
        </p:txBody>
      </p:sp>
    </p:spTree>
    <p:extLst>
      <p:ext uri="{BB962C8B-B14F-4D97-AF65-F5344CB8AC3E}">
        <p14:creationId xmlns:p14="http://schemas.microsoft.com/office/powerpoint/2010/main" val="2504194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Antwoord</a:t>
            </a:r>
            <a:r>
              <a:rPr lang="fr-BE"/>
              <a:t>:</a:t>
            </a:r>
          </a:p>
          <a:p>
            <a:endParaRPr lang="fr-BE"/>
          </a:p>
          <a:p>
            <a:pPr marL="171450" indent="-171450">
              <a:buFont typeface="Arial"/>
              <a:buChar char="•"/>
            </a:pPr>
            <a:r>
              <a:rPr lang="fr-BE" err="1"/>
              <a:t>Belgische</a:t>
            </a:r>
            <a:r>
              <a:rPr lang="fr-BE"/>
              <a:t> bankkaart: </a:t>
            </a:r>
            <a:r>
              <a:rPr lang="fr-BE" err="1"/>
              <a:t>ja</a:t>
            </a:r>
            <a:endParaRPr lang="fr-BE"/>
          </a:p>
          <a:p>
            <a:pPr marL="171450" indent="-171450">
              <a:buFont typeface="Arial"/>
              <a:buChar char="•"/>
            </a:pPr>
            <a:r>
              <a:rPr lang="fr-BE" err="1"/>
              <a:t>Talenkennis</a:t>
            </a:r>
            <a:r>
              <a:rPr lang="fr-BE"/>
              <a:t>: </a:t>
            </a:r>
            <a:r>
              <a:rPr lang="fr-BE" err="1"/>
              <a:t>ja</a:t>
            </a:r>
          </a:p>
          <a:p>
            <a:pPr marL="171450" indent="-171450">
              <a:buFont typeface="Arial"/>
              <a:buChar char="•"/>
            </a:pPr>
            <a:r>
              <a:rPr lang="fr-BE" err="1"/>
              <a:t>Uittreksel</a:t>
            </a:r>
            <a:r>
              <a:rPr lang="fr-BE"/>
              <a:t> </a:t>
            </a:r>
            <a:r>
              <a:rPr lang="fr-BE" err="1"/>
              <a:t>strafregister</a:t>
            </a:r>
            <a:r>
              <a:rPr lang="fr-BE"/>
              <a:t> </a:t>
            </a:r>
            <a:r>
              <a:rPr lang="fr-BE" err="1"/>
              <a:t>nee</a:t>
            </a:r>
          </a:p>
          <a:p>
            <a:pPr marL="171450" indent="-171450">
              <a:buFont typeface="Arial"/>
              <a:buChar char="•"/>
            </a:pPr>
            <a:r>
              <a:rPr lang="fr-BE"/>
              <a:t>Oranje </a:t>
            </a:r>
            <a:r>
              <a:rPr lang="fr-BE" err="1"/>
              <a:t>kaart</a:t>
            </a:r>
            <a:r>
              <a:rPr lang="fr-BE"/>
              <a:t> met </a:t>
            </a:r>
            <a:r>
              <a:rPr lang="fr-BE" err="1"/>
              <a:t>stempel</a:t>
            </a:r>
            <a:r>
              <a:rPr lang="fr-BE"/>
              <a:t> </a:t>
            </a:r>
            <a:r>
              <a:rPr lang="fr-BE" err="1"/>
              <a:t>toegang</a:t>
            </a:r>
            <a:r>
              <a:rPr lang="fr-BE"/>
              <a:t> </a:t>
            </a:r>
            <a:r>
              <a:rPr lang="fr-BE" err="1"/>
              <a:t>tot</a:t>
            </a:r>
            <a:r>
              <a:rPr lang="fr-BE"/>
              <a:t> de </a:t>
            </a:r>
            <a:r>
              <a:rPr lang="fr-BE" err="1"/>
              <a:t>arbeidsmarkt</a:t>
            </a:r>
            <a:r>
              <a:rPr lang="fr-BE"/>
              <a:t>: </a:t>
            </a:r>
            <a:r>
              <a:rPr lang="fr-BE" err="1"/>
              <a:t>ja</a:t>
            </a:r>
          </a:p>
          <a:p>
            <a:pPr marL="171450" indent="-171450">
              <a:buFont typeface="Arial"/>
              <a:buChar char="•"/>
            </a:pPr>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15</a:t>
            </a:fld>
            <a:endParaRPr lang="fr-BE"/>
          </a:p>
        </p:txBody>
      </p:sp>
    </p:spTree>
    <p:extLst>
      <p:ext uri="{BB962C8B-B14F-4D97-AF65-F5344CB8AC3E}">
        <p14:creationId xmlns:p14="http://schemas.microsoft.com/office/powerpoint/2010/main" val="1600851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Zoals</a:t>
            </a:r>
            <a:r>
              <a:rPr lang="fr-BE"/>
              <a:t> </a:t>
            </a:r>
            <a:r>
              <a:rPr lang="fr-BE" err="1"/>
              <a:t>eerder</a:t>
            </a:r>
            <a:r>
              <a:rPr lang="fr-BE"/>
              <a:t> </a:t>
            </a:r>
            <a:r>
              <a:rPr lang="fr-BE" err="1"/>
              <a:t>gezegd</a:t>
            </a:r>
            <a:r>
              <a:rPr lang="fr-BE"/>
              <a:t> </a:t>
            </a:r>
            <a:r>
              <a:rPr lang="fr-BE" err="1"/>
              <a:t>zijn</a:t>
            </a:r>
            <a:r>
              <a:rPr lang="fr-BE"/>
              <a:t> de regels niet </a:t>
            </a:r>
            <a:r>
              <a:rPr lang="fr-BE" err="1"/>
              <a:t>hetzelfde</a:t>
            </a:r>
            <a:r>
              <a:rPr lang="fr-BE"/>
              <a:t> </a:t>
            </a:r>
            <a:r>
              <a:rPr lang="fr-BE" err="1"/>
              <a:t>wanneer</a:t>
            </a:r>
            <a:r>
              <a:rPr lang="fr-BE"/>
              <a:t> Aïcha </a:t>
            </a:r>
            <a:r>
              <a:rPr lang="fr-BE" err="1"/>
              <a:t>als</a:t>
            </a:r>
            <a:r>
              <a:rPr lang="fr-BE"/>
              <a:t> </a:t>
            </a:r>
            <a:r>
              <a:rPr lang="fr-BE" err="1"/>
              <a:t>zelfstandige</a:t>
            </a:r>
            <a:r>
              <a:rPr lang="fr-BE"/>
              <a:t> of </a:t>
            </a:r>
            <a:r>
              <a:rPr lang="fr-BE" err="1"/>
              <a:t>als</a:t>
            </a:r>
            <a:r>
              <a:rPr lang="fr-BE"/>
              <a:t> </a:t>
            </a:r>
            <a:r>
              <a:rPr lang="fr-BE" err="1"/>
              <a:t>werknemer</a:t>
            </a:r>
            <a:r>
              <a:rPr lang="fr-BE"/>
              <a:t> </a:t>
            </a:r>
            <a:r>
              <a:rPr lang="fr-BE" err="1"/>
              <a:t>aan</a:t>
            </a:r>
            <a:r>
              <a:rPr lang="fr-BE"/>
              <a:t> de </a:t>
            </a:r>
            <a:r>
              <a:rPr lang="fr-BE" err="1"/>
              <a:t>slag</a:t>
            </a:r>
            <a:r>
              <a:rPr lang="fr-BE"/>
              <a:t> </a:t>
            </a:r>
            <a:r>
              <a:rPr lang="fr-BE" err="1"/>
              <a:t>gaat</a:t>
            </a:r>
            <a:r>
              <a:rPr lang="fr-BE"/>
              <a:t>. </a:t>
            </a:r>
            <a:r>
              <a:rPr lang="fr-BE" err="1"/>
              <a:t>We</a:t>
            </a:r>
            <a:r>
              <a:rPr lang="fr-BE"/>
              <a:t> </a:t>
            </a:r>
            <a:r>
              <a:rPr lang="fr-BE" err="1"/>
              <a:t>zagen</a:t>
            </a:r>
            <a:r>
              <a:rPr lang="fr-BE"/>
              <a:t> net de regels </a:t>
            </a:r>
            <a:r>
              <a:rPr lang="fr-BE" err="1"/>
              <a:t>als</a:t>
            </a:r>
            <a:r>
              <a:rPr lang="fr-BE"/>
              <a:t> Aïcha </a:t>
            </a:r>
            <a:r>
              <a:rPr lang="fr-BE" err="1"/>
              <a:t>als</a:t>
            </a:r>
            <a:r>
              <a:rPr lang="fr-BE"/>
              <a:t> </a:t>
            </a:r>
            <a:r>
              <a:rPr lang="fr-BE" err="1"/>
              <a:t>werknemer</a:t>
            </a:r>
            <a:r>
              <a:rPr lang="fr-BE"/>
              <a:t> </a:t>
            </a:r>
            <a:r>
              <a:rPr lang="fr-BE" err="1"/>
              <a:t>aan</a:t>
            </a:r>
            <a:r>
              <a:rPr lang="fr-BE"/>
              <a:t> de </a:t>
            </a:r>
            <a:r>
              <a:rPr lang="fr-BE" err="1"/>
              <a:t>slag</a:t>
            </a:r>
            <a:r>
              <a:rPr lang="fr-BE"/>
              <a:t> </a:t>
            </a:r>
            <a:r>
              <a:rPr lang="fr-BE" err="1"/>
              <a:t>gaat</a:t>
            </a:r>
            <a:r>
              <a:rPr lang="fr-BE"/>
              <a:t>. Laten </a:t>
            </a:r>
            <a:r>
              <a:rPr lang="fr-BE" err="1"/>
              <a:t>we</a:t>
            </a:r>
            <a:r>
              <a:rPr lang="fr-BE"/>
              <a:t> nu </a:t>
            </a:r>
            <a:r>
              <a:rPr lang="fr-BE" err="1"/>
              <a:t>eens</a:t>
            </a:r>
            <a:r>
              <a:rPr lang="fr-BE"/>
              <a:t> de regels </a:t>
            </a:r>
            <a:r>
              <a:rPr lang="fr-BE" err="1"/>
              <a:t>bekijken</a:t>
            </a:r>
            <a:r>
              <a:rPr lang="fr-BE"/>
              <a:t> </a:t>
            </a:r>
            <a:r>
              <a:rPr lang="fr-BE" err="1"/>
              <a:t>als</a:t>
            </a:r>
            <a:r>
              <a:rPr lang="fr-BE"/>
              <a:t> </a:t>
            </a:r>
            <a:r>
              <a:rPr lang="fr-BE" err="1"/>
              <a:t>ze</a:t>
            </a:r>
            <a:r>
              <a:rPr lang="fr-BE"/>
              <a:t> </a:t>
            </a:r>
            <a:r>
              <a:rPr lang="fr-BE" err="1"/>
              <a:t>als</a:t>
            </a:r>
            <a:r>
              <a:rPr lang="fr-BE"/>
              <a:t> </a:t>
            </a:r>
            <a:r>
              <a:rPr lang="fr-BE" err="1"/>
              <a:t>zelfstandige</a:t>
            </a:r>
            <a:r>
              <a:rPr lang="fr-BE"/>
              <a:t> zou </a:t>
            </a:r>
            <a:r>
              <a:rPr lang="fr-BE" err="1"/>
              <a:t>gaan</a:t>
            </a:r>
            <a:r>
              <a:rPr lang="fr-BE"/>
              <a:t> </a:t>
            </a:r>
            <a:r>
              <a:rPr lang="fr-BE" err="1"/>
              <a:t>werken</a:t>
            </a:r>
            <a:r>
              <a:rPr lang="fr-BE"/>
              <a:t>.  </a:t>
            </a:r>
            <a:endParaRPr lang="en-US"/>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16</a:t>
            </a:fld>
            <a:endParaRPr lang="fr-BE"/>
          </a:p>
        </p:txBody>
      </p:sp>
    </p:spTree>
    <p:extLst>
      <p:ext uri="{BB962C8B-B14F-4D97-AF65-F5344CB8AC3E}">
        <p14:creationId xmlns:p14="http://schemas.microsoft.com/office/powerpoint/2010/main" val="3025485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BE" err="1"/>
              <a:t>Zoals</a:t>
            </a:r>
            <a:r>
              <a:rPr lang="fr-BE"/>
              <a:t> </a:t>
            </a:r>
            <a:r>
              <a:rPr lang="fr-BE" err="1"/>
              <a:t>eerder</a:t>
            </a:r>
            <a:r>
              <a:rPr lang="fr-BE"/>
              <a:t> al </a:t>
            </a:r>
            <a:r>
              <a:rPr lang="fr-BE" err="1"/>
              <a:t>gezegd</a:t>
            </a:r>
            <a:r>
              <a:rPr lang="fr-BE"/>
              <a:t>, </a:t>
            </a:r>
            <a:r>
              <a:rPr lang="fr-BE" err="1"/>
              <a:t>is</a:t>
            </a:r>
            <a:r>
              <a:rPr lang="fr-BE"/>
              <a:t> het </a:t>
            </a:r>
            <a:r>
              <a:rPr lang="fr-BE" err="1"/>
              <a:t>als</a:t>
            </a:r>
            <a:r>
              <a:rPr lang="fr-BE"/>
              <a:t> </a:t>
            </a:r>
            <a:r>
              <a:rPr lang="fr-BE" err="1"/>
              <a:t>asielzoeker</a:t>
            </a:r>
            <a:r>
              <a:rPr lang="fr-BE"/>
              <a:t> </a:t>
            </a:r>
            <a:r>
              <a:rPr lang="fr-BE" err="1"/>
              <a:t>haast</a:t>
            </a:r>
            <a:r>
              <a:rPr lang="fr-BE"/>
              <a:t> </a:t>
            </a:r>
            <a:r>
              <a:rPr lang="fr-BE" err="1"/>
              <a:t>onmogelijk</a:t>
            </a:r>
            <a:r>
              <a:rPr lang="fr-BE"/>
              <a:t> om in </a:t>
            </a:r>
            <a:r>
              <a:rPr lang="fr-BE" err="1"/>
              <a:t>België</a:t>
            </a:r>
            <a:r>
              <a:rPr lang="fr-BE"/>
              <a:t> het </a:t>
            </a:r>
            <a:r>
              <a:rPr lang="fr-BE" err="1"/>
              <a:t>statuut</a:t>
            </a:r>
            <a:r>
              <a:rPr lang="fr-BE"/>
              <a:t> van </a:t>
            </a:r>
            <a:r>
              <a:rPr lang="fr-BE" err="1"/>
              <a:t>zelfstandige</a:t>
            </a:r>
            <a:r>
              <a:rPr lang="fr-BE"/>
              <a:t> te </a:t>
            </a:r>
            <a:r>
              <a:rPr lang="fr-BE" err="1"/>
              <a:t>krijgen</a:t>
            </a:r>
            <a:r>
              <a:rPr lang="fr-B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a:p>
          <a:p>
            <a:pPr>
              <a:defRPr/>
            </a:pPr>
            <a:r>
              <a:rPr lang="fr-BE" err="1"/>
              <a:t>Deze</a:t>
            </a:r>
            <a:r>
              <a:rPr lang="fr-BE"/>
              <a:t> </a:t>
            </a:r>
            <a:r>
              <a:rPr lang="fr-BE" err="1"/>
              <a:t>optie</a:t>
            </a:r>
            <a:r>
              <a:rPr lang="fr-BE"/>
              <a:t> </a:t>
            </a:r>
            <a:r>
              <a:rPr lang="fr-BE" err="1"/>
              <a:t>is</a:t>
            </a:r>
            <a:r>
              <a:rPr lang="fr-BE"/>
              <a:t> dus pas </a:t>
            </a:r>
            <a:r>
              <a:rPr lang="fr-BE" err="1"/>
              <a:t>mogelijk</a:t>
            </a:r>
            <a:r>
              <a:rPr lang="fr-BE"/>
              <a:t> </a:t>
            </a:r>
            <a:r>
              <a:rPr lang="fr-BE" err="1"/>
              <a:t>als</a:t>
            </a:r>
            <a:r>
              <a:rPr lang="fr-BE"/>
              <a:t> je </a:t>
            </a:r>
            <a:r>
              <a:rPr lang="fr-BE" err="1"/>
              <a:t>een</a:t>
            </a:r>
            <a:r>
              <a:rPr lang="fr-BE"/>
              <a:t> </a:t>
            </a:r>
            <a:r>
              <a:rPr lang="fr-BE" err="1"/>
              <a:t>positief</a:t>
            </a:r>
            <a:r>
              <a:rPr lang="fr-BE"/>
              <a:t> </a:t>
            </a:r>
            <a:r>
              <a:rPr lang="fr-BE" err="1"/>
              <a:t>antwoord</a:t>
            </a:r>
            <a:r>
              <a:rPr lang="fr-BE"/>
              <a:t> </a:t>
            </a:r>
            <a:r>
              <a:rPr lang="fr-BE" err="1"/>
              <a:t>kreeg</a:t>
            </a:r>
            <a:r>
              <a:rPr lang="fr-BE"/>
              <a:t> op je </a:t>
            </a:r>
            <a:r>
              <a:rPr lang="fr-BE" err="1"/>
              <a:t>asielaanvraag</a:t>
            </a:r>
            <a:r>
              <a:rPr lang="fr-BE"/>
              <a:t> en </a:t>
            </a:r>
            <a:r>
              <a:rPr lang="fr-BE" err="1"/>
              <a:t>als</a:t>
            </a:r>
            <a:r>
              <a:rPr lang="fr-BE"/>
              <a:t> </a:t>
            </a:r>
            <a:r>
              <a:rPr lang="fr-BE" err="1"/>
              <a:t>vluchteling</a:t>
            </a:r>
            <a:r>
              <a:rPr lang="fr-BE"/>
              <a:t> </a:t>
            </a:r>
            <a:r>
              <a:rPr lang="fr-BE" err="1"/>
              <a:t>werd</a:t>
            </a:r>
            <a:r>
              <a:rPr lang="fr-BE"/>
              <a:t> </a:t>
            </a:r>
            <a:r>
              <a:rPr lang="fr-BE" err="1"/>
              <a:t>erkend</a:t>
            </a:r>
            <a:r>
              <a:rPr lang="fr-BE"/>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a:p>
          <a:p>
            <a:pPr>
              <a:defRPr/>
            </a:pPr>
            <a:r>
              <a:rPr lang="fr-BE" err="1"/>
              <a:t>Zelfs</a:t>
            </a:r>
            <a:r>
              <a:rPr lang="fr-BE"/>
              <a:t> dan </a:t>
            </a:r>
            <a:r>
              <a:rPr lang="fr-BE" err="1"/>
              <a:t>wordt</a:t>
            </a:r>
            <a:r>
              <a:rPr lang="fr-BE"/>
              <a:t> </a:t>
            </a:r>
            <a:r>
              <a:rPr lang="fr-BE" err="1"/>
              <a:t>vaak</a:t>
            </a:r>
            <a:r>
              <a:rPr lang="fr-BE"/>
              <a:t> </a:t>
            </a:r>
            <a:r>
              <a:rPr lang="fr-BE" err="1"/>
              <a:t>aangeraden</a:t>
            </a:r>
            <a:r>
              <a:rPr lang="fr-BE"/>
              <a:t> om </a:t>
            </a:r>
            <a:r>
              <a:rPr lang="fr-BE" err="1"/>
              <a:t>eerst</a:t>
            </a:r>
            <a:r>
              <a:rPr lang="fr-BE"/>
              <a:t> </a:t>
            </a:r>
            <a:r>
              <a:rPr lang="fr-BE" err="1"/>
              <a:t>als</a:t>
            </a:r>
            <a:r>
              <a:rPr lang="fr-BE"/>
              <a:t> </a:t>
            </a:r>
            <a:r>
              <a:rPr lang="fr-BE" err="1"/>
              <a:t>werknemer</a:t>
            </a:r>
            <a:r>
              <a:rPr lang="fr-BE"/>
              <a:t> te </a:t>
            </a:r>
            <a:r>
              <a:rPr lang="fr-BE" err="1"/>
              <a:t>gaan</a:t>
            </a:r>
            <a:r>
              <a:rPr lang="fr-BE"/>
              <a:t> </a:t>
            </a:r>
            <a:r>
              <a:rPr lang="fr-BE" err="1"/>
              <a:t>werken</a:t>
            </a:r>
            <a:r>
              <a:rPr lang="fr-BE"/>
              <a:t> om </a:t>
            </a:r>
            <a:r>
              <a:rPr lang="fr-BE" err="1"/>
              <a:t>vertrouwd</a:t>
            </a:r>
            <a:r>
              <a:rPr lang="fr-BE"/>
              <a:t> te </a:t>
            </a:r>
            <a:r>
              <a:rPr lang="fr-BE" err="1"/>
              <a:t>raken</a:t>
            </a:r>
            <a:r>
              <a:rPr lang="fr-BE"/>
              <a:t> met het </a:t>
            </a:r>
            <a:r>
              <a:rPr lang="fr-BE" err="1"/>
              <a:t>Belgische</a:t>
            </a:r>
            <a:r>
              <a:rPr lang="fr-BE"/>
              <a:t> </a:t>
            </a:r>
            <a:r>
              <a:rPr lang="fr-BE" err="1"/>
              <a:t>systeem</a:t>
            </a:r>
            <a:r>
              <a:rPr lang="fr-BE"/>
              <a:t>. De regels </a:t>
            </a:r>
            <a:r>
              <a:rPr lang="fr-BE" err="1"/>
              <a:t>voor</a:t>
            </a:r>
            <a:r>
              <a:rPr lang="fr-BE"/>
              <a:t> </a:t>
            </a:r>
            <a:r>
              <a:rPr lang="fr-BE" err="1"/>
              <a:t>zelfstandigen</a:t>
            </a:r>
            <a:r>
              <a:rPr lang="fr-BE"/>
              <a:t> in </a:t>
            </a:r>
            <a:r>
              <a:rPr lang="fr-BE" err="1"/>
              <a:t>België</a:t>
            </a:r>
            <a:r>
              <a:rPr lang="fr-BE"/>
              <a:t> </a:t>
            </a:r>
            <a:r>
              <a:rPr lang="fr-BE" err="1"/>
              <a:t>zijn</a:t>
            </a:r>
            <a:r>
              <a:rPr lang="fr-BE"/>
              <a:t> erg </a:t>
            </a:r>
            <a:r>
              <a:rPr lang="fr-BE" err="1"/>
              <a:t>ingewikkeld</a:t>
            </a:r>
            <a:r>
              <a:rPr lang="fr-BE"/>
              <a:t>.  </a:t>
            </a:r>
            <a:r>
              <a:rPr lang="fr-BE" err="1"/>
              <a:t>Hieronder</a:t>
            </a:r>
            <a:r>
              <a:rPr lang="fr-BE"/>
              <a:t> </a:t>
            </a:r>
            <a:r>
              <a:rPr lang="fr-BE" err="1"/>
              <a:t>vind</a:t>
            </a:r>
            <a:r>
              <a:rPr lang="fr-BE"/>
              <a:t> je </a:t>
            </a:r>
            <a:r>
              <a:rPr lang="fr-BE" err="1"/>
              <a:t>een</a:t>
            </a:r>
            <a:r>
              <a:rPr lang="fr-BE"/>
              <a:t> </a:t>
            </a:r>
            <a:r>
              <a:rPr lang="fr-BE" err="1"/>
              <a:t>aantal</a:t>
            </a:r>
            <a:r>
              <a:rPr lang="fr-BE"/>
              <a:t> regels die </a:t>
            </a:r>
            <a:r>
              <a:rPr lang="fr-BE" err="1"/>
              <a:t>een</a:t>
            </a:r>
            <a:r>
              <a:rPr lang="fr-BE"/>
              <a:t> </a:t>
            </a:r>
            <a:r>
              <a:rPr lang="fr-BE" err="1"/>
              <a:t>zelfstandige</a:t>
            </a:r>
            <a:r>
              <a:rPr lang="fr-BE"/>
              <a:t> </a:t>
            </a:r>
            <a:r>
              <a:rPr lang="fr-BE" err="1"/>
              <a:t>moet</a:t>
            </a:r>
            <a:r>
              <a:rPr lang="fr-BE"/>
              <a:t> </a:t>
            </a:r>
            <a:r>
              <a:rPr lang="fr-BE" err="1"/>
              <a:t>volgen</a:t>
            </a:r>
            <a:r>
              <a:rPr lang="fr-B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a:p>
          <a:p>
            <a:pPr marL="171450" indent="-171450">
              <a:buFontTx/>
              <a:buChar char="-"/>
              <a:defRPr/>
            </a:pPr>
            <a:r>
              <a:rPr lang="fr-BE" err="1"/>
              <a:t>Zelf</a:t>
            </a:r>
            <a:r>
              <a:rPr lang="fr-BE"/>
              <a:t> sociale </a:t>
            </a:r>
            <a:r>
              <a:rPr lang="fr-BE" err="1"/>
              <a:t>bijdragen</a:t>
            </a:r>
            <a:r>
              <a:rPr lang="fr-BE"/>
              <a:t> betalen</a:t>
            </a:r>
          </a:p>
          <a:p>
            <a:pPr marL="171450" indent="-171450">
              <a:buFontTx/>
              <a:buChar char="-"/>
              <a:defRPr/>
            </a:pPr>
            <a:r>
              <a:rPr lang="fr-BE"/>
              <a:t>BTW </a:t>
            </a:r>
            <a:r>
              <a:rPr lang="fr-BE" err="1"/>
              <a:t>betalen</a:t>
            </a:r>
            <a:endParaRPr lang="fr-BE"/>
          </a:p>
          <a:p>
            <a:pPr marL="171450" indent="-171450">
              <a:buFontTx/>
              <a:buChar char="-"/>
              <a:defRPr/>
            </a:pPr>
            <a:r>
              <a:rPr lang="fr-BE" err="1"/>
              <a:t>Jezelf</a:t>
            </a:r>
            <a:r>
              <a:rPr lang="fr-BE"/>
              <a:t> </a:t>
            </a:r>
            <a:r>
              <a:rPr lang="fr-BE" err="1"/>
              <a:t>registreren</a:t>
            </a:r>
            <a:r>
              <a:rPr lang="fr-BE"/>
              <a:t>​</a:t>
            </a:r>
          </a:p>
          <a:p>
            <a:pPr marL="171450" indent="-171450">
              <a:buFontTx/>
              <a:buChar char="-"/>
              <a:defRPr/>
            </a:pPr>
            <a:r>
              <a:rPr lang="fr-BE"/>
              <a:t>Je </a:t>
            </a:r>
            <a:r>
              <a:rPr lang="fr-BE" err="1"/>
              <a:t>boekhouding</a:t>
            </a:r>
            <a:r>
              <a:rPr lang="fr-BE"/>
              <a:t> </a:t>
            </a:r>
            <a:r>
              <a:rPr lang="fr-BE" err="1"/>
              <a:t>regelen</a:t>
            </a:r>
          </a:p>
          <a:p>
            <a:pPr marL="171450" indent="-171450">
              <a:buFontTx/>
              <a:buChar char="-"/>
              <a:defRPr/>
            </a:pPr>
            <a:r>
              <a:rPr lang="fr-BE"/>
              <a:t>Een </a:t>
            </a:r>
            <a:r>
              <a:rPr lang="fr-BE" err="1"/>
              <a:t>ondernemingsnummer</a:t>
            </a:r>
            <a:r>
              <a:rPr lang="fr-BE"/>
              <a:t> </a:t>
            </a:r>
            <a:r>
              <a:rPr lang="fr-BE" err="1"/>
              <a:t>aanvragen</a:t>
            </a:r>
          </a:p>
          <a:p>
            <a:pPr marL="171450" indent="-171450">
              <a:buFontTx/>
              <a:buChar char="-"/>
              <a:defRPr/>
            </a:pPr>
            <a:r>
              <a:rPr lang="fr-BE"/>
              <a:t>In het </a:t>
            </a:r>
            <a:r>
              <a:rPr lang="fr-BE" err="1"/>
              <a:t>handelsregister</a:t>
            </a:r>
            <a:r>
              <a:rPr lang="fr-BE"/>
              <a:t> </a:t>
            </a:r>
            <a:r>
              <a:rPr lang="fr-BE" err="1"/>
              <a:t>worden</a:t>
            </a:r>
            <a:r>
              <a:rPr lang="fr-BE"/>
              <a:t> </a:t>
            </a:r>
            <a:r>
              <a:rPr lang="fr-BE" err="1"/>
              <a:t>opgenomen</a:t>
            </a:r>
          </a:p>
          <a:p>
            <a:pPr marL="171450" indent="-171450">
              <a:buFontTx/>
              <a:buChar char="-"/>
              <a:defRPr/>
            </a:pPr>
            <a:r>
              <a:rPr lang="fr-BE"/>
              <a:t>Alle </a:t>
            </a:r>
            <a:r>
              <a:rPr lang="fr-BE" err="1"/>
              <a:t>financiën</a:t>
            </a:r>
            <a:r>
              <a:rPr lang="fr-BE"/>
              <a:t> en </a:t>
            </a:r>
            <a:r>
              <a:rPr lang="fr-BE" err="1"/>
              <a:t>belastingen</a:t>
            </a:r>
            <a:r>
              <a:rPr lang="fr-BE"/>
              <a:t> </a:t>
            </a:r>
            <a:r>
              <a:rPr lang="fr-BE" err="1"/>
              <a:t>zelf</a:t>
            </a:r>
            <a:r>
              <a:rPr lang="fr-BE"/>
              <a:t> </a:t>
            </a:r>
            <a:r>
              <a:rPr lang="fr-BE" err="1"/>
              <a:t>regelen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BE"/>
          </a:p>
          <a:p>
            <a:pPr marL="0" marR="0" lvl="0" indent="0" algn="l" defTabSz="914400" rtl="0" eaLnBrk="1" fontAlgn="auto" latinLnBrk="0" hangingPunct="1">
              <a:lnSpc>
                <a:spcPct val="100000"/>
              </a:lnSpc>
              <a:spcBef>
                <a:spcPts val="0"/>
              </a:spcBef>
              <a:spcAft>
                <a:spcPts val="0"/>
              </a:spcAft>
              <a:buClrTx/>
              <a:buSzTx/>
              <a:buFontTx/>
              <a:buNone/>
              <a:tabLst/>
              <a:defRPr/>
            </a:pPr>
            <a:r>
              <a:rPr lang="fr-BE"/>
              <a:t>=&gt; Même pour les personnes qui sont nées en Belgique, ce système peut s’avérer très complexe.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a:p>
          <a:p>
            <a:pPr marL="0" marR="0" lvl="0" indent="0" algn="l" defTabSz="914400" rtl="0" eaLnBrk="1" fontAlgn="auto" latinLnBrk="0" hangingPunct="1">
              <a:lnSpc>
                <a:spcPct val="100000"/>
              </a:lnSpc>
              <a:spcBef>
                <a:spcPts val="0"/>
              </a:spcBef>
              <a:spcAft>
                <a:spcPts val="0"/>
              </a:spcAft>
              <a:buClrTx/>
              <a:buSzTx/>
              <a:buFontTx/>
              <a:buNone/>
              <a:tabLst/>
              <a:defRPr/>
            </a:pPr>
            <a:r>
              <a:rPr lang="fr-BE"/>
              <a:t>À la différence des </a:t>
            </a:r>
            <a:r>
              <a:rPr lang="fr-BE" err="1"/>
              <a:t>salarié.e.s</a:t>
            </a:r>
            <a:r>
              <a:rPr lang="fr-BE"/>
              <a:t>, les </a:t>
            </a:r>
            <a:r>
              <a:rPr lang="fr-BE" err="1"/>
              <a:t>indépendant.e.s</a:t>
            </a:r>
            <a:r>
              <a:rPr lang="fr-BE"/>
              <a:t> ne sont pas </a:t>
            </a:r>
            <a:r>
              <a:rPr lang="fr-BE" err="1"/>
              <a:t>protégé.e.s</a:t>
            </a:r>
            <a:r>
              <a:rPr lang="fr-BE"/>
              <a:t> par les droits du travail car iels n'ont pas d'</a:t>
            </a:r>
            <a:r>
              <a:rPr lang="fr-BE" err="1"/>
              <a:t>employeur.euse</a:t>
            </a:r>
            <a:r>
              <a:rPr lang="fr-BE"/>
              <a:t> auprès duquel faire valoir ces droits. (Exemple : Si la clientèle ne paie pas, l’</a:t>
            </a:r>
            <a:r>
              <a:rPr lang="fr-BE" err="1"/>
              <a:t>indépendant.e</a:t>
            </a:r>
            <a:r>
              <a:rPr lang="fr-BE"/>
              <a:t> doit essayer de résoudre la situation, éventuellement en s'adressant au tribunal. Si la clientèle ne paie pas, l'</a:t>
            </a:r>
            <a:r>
              <a:rPr lang="fr-BE" err="1"/>
              <a:t>employeur.euse</a:t>
            </a:r>
            <a:r>
              <a:rPr lang="fr-BE"/>
              <a:t> doit quand même verser le salaire aux </a:t>
            </a:r>
            <a:r>
              <a:rPr lang="fr-BE" err="1"/>
              <a:t>salarié.e.s</a:t>
            </a:r>
            <a:r>
              <a:rPr lang="fr-BE"/>
              <a:t>).</a:t>
            </a: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17</a:t>
            </a:fld>
            <a:endParaRPr lang="fr-BE"/>
          </a:p>
        </p:txBody>
      </p:sp>
    </p:spTree>
    <p:extLst>
      <p:ext uri="{BB962C8B-B14F-4D97-AF65-F5344CB8AC3E}">
        <p14:creationId xmlns:p14="http://schemas.microsoft.com/office/powerpoint/2010/main" val="758665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Als je </a:t>
            </a:r>
            <a:r>
              <a:rPr lang="fr-BE" err="1"/>
              <a:t>deze</a:t>
            </a:r>
            <a:r>
              <a:rPr lang="fr-BE"/>
              <a:t> regels niet </a:t>
            </a:r>
            <a:r>
              <a:rPr lang="fr-BE" err="1"/>
              <a:t>volgt</a:t>
            </a:r>
            <a:r>
              <a:rPr lang="fr-BE"/>
              <a:t>, dan ben je niet in </a:t>
            </a:r>
            <a:r>
              <a:rPr lang="fr-BE" err="1"/>
              <a:t>orde</a:t>
            </a:r>
            <a:r>
              <a:rPr lang="fr-BE"/>
              <a:t> met de </a:t>
            </a:r>
            <a:r>
              <a:rPr lang="fr-BE" err="1"/>
              <a:t>Belgische</a:t>
            </a:r>
            <a:r>
              <a:rPr lang="fr-BE"/>
              <a:t> </a:t>
            </a:r>
            <a:r>
              <a:rPr lang="fr-BE" err="1"/>
              <a:t>wet</a:t>
            </a:r>
            <a:r>
              <a:rPr lang="fr-BE"/>
              <a:t>. Dan </a:t>
            </a:r>
            <a:r>
              <a:rPr lang="fr-BE" err="1"/>
              <a:t>spreken</a:t>
            </a:r>
            <a:r>
              <a:rPr lang="fr-BE"/>
              <a:t> </a:t>
            </a:r>
            <a:r>
              <a:rPr lang="fr-BE" err="1"/>
              <a:t>we</a:t>
            </a:r>
            <a:r>
              <a:rPr lang="fr-BE"/>
              <a:t> over </a:t>
            </a:r>
            <a:r>
              <a:rPr lang="fr-BE" err="1"/>
              <a:t>zwartwerk</a:t>
            </a:r>
            <a:r>
              <a:rPr lang="fr-BE"/>
              <a:t>. Er </a:t>
            </a:r>
            <a:r>
              <a:rPr lang="fr-BE" err="1"/>
              <a:t>worden</a:t>
            </a:r>
            <a:r>
              <a:rPr lang="fr-BE"/>
              <a:t> </a:t>
            </a:r>
            <a:r>
              <a:rPr lang="fr-BE" err="1"/>
              <a:t>regelmatig</a:t>
            </a:r>
            <a:r>
              <a:rPr lang="fr-BE"/>
              <a:t> </a:t>
            </a:r>
            <a:r>
              <a:rPr lang="fr-BE" err="1"/>
              <a:t>controles</a:t>
            </a:r>
            <a:r>
              <a:rPr lang="fr-BE"/>
              <a:t> </a:t>
            </a:r>
            <a:r>
              <a:rPr lang="fr-BE" err="1"/>
              <a:t>uitgevoerd</a:t>
            </a:r>
            <a:r>
              <a:rPr lang="fr-BE"/>
              <a:t> en er </a:t>
            </a:r>
            <a:r>
              <a:rPr lang="fr-BE" err="1"/>
              <a:t>kunnen</a:t>
            </a:r>
            <a:r>
              <a:rPr lang="fr-BE"/>
              <a:t> </a:t>
            </a:r>
            <a:r>
              <a:rPr lang="fr-BE" err="1"/>
              <a:t>zware</a:t>
            </a:r>
            <a:r>
              <a:rPr lang="fr-BE"/>
              <a:t> </a:t>
            </a:r>
            <a:r>
              <a:rPr lang="fr-BE" err="1"/>
              <a:t>boetes</a:t>
            </a:r>
            <a:r>
              <a:rPr lang="fr-BE"/>
              <a:t> </a:t>
            </a:r>
            <a:r>
              <a:rPr lang="fr-BE" err="1"/>
              <a:t>volgen</a:t>
            </a:r>
            <a:r>
              <a:rPr lang="fr-BE"/>
              <a:t> </a:t>
            </a:r>
            <a:r>
              <a:rPr lang="fr-BE" err="1"/>
              <a:t>als</a:t>
            </a:r>
            <a:r>
              <a:rPr lang="fr-BE"/>
              <a:t> je de regels niet correct </a:t>
            </a:r>
            <a:r>
              <a:rPr lang="fr-BE" err="1"/>
              <a:t>opvolgt</a:t>
            </a:r>
            <a:r>
              <a:rPr lang="fr-BE"/>
              <a:t>. Je </a:t>
            </a:r>
            <a:r>
              <a:rPr lang="fr-BE" err="1"/>
              <a:t>moet</a:t>
            </a:r>
            <a:r>
              <a:rPr lang="fr-BE"/>
              <a:t> dan </a:t>
            </a:r>
            <a:r>
              <a:rPr lang="fr-BE" err="1"/>
              <a:t>een</a:t>
            </a:r>
            <a:r>
              <a:rPr lang="fr-BE"/>
              <a:t> </a:t>
            </a:r>
            <a:r>
              <a:rPr lang="fr-BE" err="1"/>
              <a:t>groot</a:t>
            </a:r>
            <a:r>
              <a:rPr lang="fr-BE"/>
              <a:t> </a:t>
            </a:r>
            <a:r>
              <a:rPr lang="fr-BE" err="1"/>
              <a:t>deel</a:t>
            </a:r>
            <a:r>
              <a:rPr lang="fr-BE"/>
              <a:t> van het </a:t>
            </a:r>
            <a:r>
              <a:rPr lang="fr-BE" err="1"/>
              <a:t>geld</a:t>
            </a:r>
            <a:r>
              <a:rPr lang="fr-BE"/>
              <a:t> </a:t>
            </a:r>
            <a:r>
              <a:rPr lang="fr-BE" err="1"/>
              <a:t>terugbetalen</a:t>
            </a:r>
            <a:r>
              <a:rPr lang="fr-BE"/>
              <a:t>, </a:t>
            </a:r>
            <a:r>
              <a:rPr lang="fr-BE" err="1"/>
              <a:t>waardoor</a:t>
            </a:r>
            <a:r>
              <a:rPr lang="fr-BE"/>
              <a:t> </a:t>
            </a:r>
            <a:r>
              <a:rPr lang="fr-BE" err="1"/>
              <a:t>grote</a:t>
            </a:r>
            <a:r>
              <a:rPr lang="fr-BE"/>
              <a:t> </a:t>
            </a:r>
            <a:r>
              <a:rPr lang="fr-BE" err="1"/>
              <a:t>schulden</a:t>
            </a:r>
            <a:r>
              <a:rPr lang="fr-BE"/>
              <a:t> </a:t>
            </a:r>
            <a:r>
              <a:rPr lang="fr-BE" err="1"/>
              <a:t>kunnen</a:t>
            </a:r>
            <a:r>
              <a:rPr lang="fr-BE"/>
              <a:t> </a:t>
            </a:r>
            <a:r>
              <a:rPr lang="fr-BE" err="1"/>
              <a:t>ontstaan</a:t>
            </a:r>
            <a:r>
              <a:rPr lang="fr-BE"/>
              <a:t>.  </a:t>
            </a:r>
          </a:p>
          <a:p>
            <a:br>
              <a:rPr lang="fr-BE">
                <a:cs typeface="+mn-lt"/>
              </a:rPr>
            </a:br>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18</a:t>
            </a:fld>
            <a:endParaRPr lang="fr-BE"/>
          </a:p>
        </p:txBody>
      </p:sp>
    </p:spTree>
    <p:extLst>
      <p:ext uri="{BB962C8B-B14F-4D97-AF65-F5344CB8AC3E}">
        <p14:creationId xmlns:p14="http://schemas.microsoft.com/office/powerpoint/2010/main" val="1537424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Kan </a:t>
            </a:r>
            <a:r>
              <a:rPr lang="fr-BE" err="1"/>
              <a:t>iemand</a:t>
            </a:r>
            <a:r>
              <a:rPr lang="fr-BE"/>
              <a:t> de </a:t>
            </a:r>
            <a:r>
              <a:rPr lang="fr-BE" err="1"/>
              <a:t>stappen</a:t>
            </a:r>
            <a:r>
              <a:rPr lang="fr-BE"/>
              <a:t> van Aicha </a:t>
            </a:r>
            <a:r>
              <a:rPr lang="fr-BE" err="1"/>
              <a:t>nog</a:t>
            </a:r>
            <a:r>
              <a:rPr lang="fr-BE"/>
              <a:t> </a:t>
            </a:r>
            <a:r>
              <a:rPr lang="fr-BE" err="1"/>
              <a:t>eens</a:t>
            </a:r>
            <a:r>
              <a:rPr lang="fr-BE"/>
              <a:t> </a:t>
            </a:r>
            <a:r>
              <a:rPr lang="fr-BE" err="1"/>
              <a:t>herhalen</a:t>
            </a:r>
            <a:r>
              <a:rPr lang="fr-BE"/>
              <a:t>? </a:t>
            </a:r>
          </a:p>
          <a:p>
            <a:endParaRPr lang="fr-BE"/>
          </a:p>
          <a:p>
            <a:pPr marL="171450" indent="-171450">
              <a:buFont typeface="Arial"/>
              <a:buChar char="•"/>
            </a:pPr>
            <a:r>
              <a:rPr lang="fr-BE" err="1"/>
              <a:t>Ze</a:t>
            </a:r>
            <a:r>
              <a:rPr lang="fr-BE"/>
              <a:t> </a:t>
            </a:r>
            <a:r>
              <a:rPr lang="fr-BE" err="1"/>
              <a:t>heeft</a:t>
            </a:r>
            <a:r>
              <a:rPr lang="fr-BE"/>
              <a:t> </a:t>
            </a:r>
            <a:r>
              <a:rPr lang="fr-BE" err="1"/>
              <a:t>nagekeken</a:t>
            </a:r>
            <a:r>
              <a:rPr lang="fr-BE"/>
              <a:t> of </a:t>
            </a:r>
            <a:r>
              <a:rPr lang="fr-BE" err="1"/>
              <a:t>ze</a:t>
            </a:r>
            <a:r>
              <a:rPr lang="fr-BE"/>
              <a:t> </a:t>
            </a:r>
            <a:r>
              <a:rPr lang="fr-BE" err="1"/>
              <a:t>mag</a:t>
            </a:r>
            <a:r>
              <a:rPr lang="fr-BE"/>
              <a:t> </a:t>
            </a:r>
            <a:r>
              <a:rPr lang="fr-BE" err="1"/>
              <a:t>werken</a:t>
            </a:r>
            <a:r>
              <a:rPr lang="fr-BE"/>
              <a:t> in </a:t>
            </a:r>
            <a:r>
              <a:rPr lang="fr-BE" err="1"/>
              <a:t>België</a:t>
            </a:r>
            <a:endParaRPr lang="fr-BE" err="1">
              <a:solidFill>
                <a:srgbClr val="444444"/>
              </a:solidFill>
            </a:endParaRPr>
          </a:p>
          <a:p>
            <a:pPr marL="171450" indent="-171450">
              <a:buFont typeface="Arial"/>
              <a:buChar char="•"/>
            </a:pPr>
            <a:r>
              <a:rPr lang="fr-BE" err="1"/>
              <a:t>Ze</a:t>
            </a:r>
            <a:r>
              <a:rPr lang="fr-BE"/>
              <a:t> </a:t>
            </a:r>
            <a:r>
              <a:rPr lang="fr-BE" err="1"/>
              <a:t>begrijpt</a:t>
            </a:r>
            <a:r>
              <a:rPr lang="fr-BE"/>
              <a:t> het </a:t>
            </a:r>
            <a:r>
              <a:rPr lang="fr-BE" err="1"/>
              <a:t>verschil</a:t>
            </a:r>
            <a:r>
              <a:rPr lang="fr-BE"/>
              <a:t> </a:t>
            </a:r>
            <a:r>
              <a:rPr lang="fr-BE" err="1"/>
              <a:t>tussen</a:t>
            </a:r>
            <a:r>
              <a:rPr lang="fr-BE"/>
              <a:t> </a:t>
            </a:r>
            <a:r>
              <a:rPr lang="fr-BE" err="1"/>
              <a:t>zelfstandige</a:t>
            </a:r>
            <a:r>
              <a:rPr lang="fr-BE"/>
              <a:t> en </a:t>
            </a:r>
            <a:r>
              <a:rPr lang="fr-BE" err="1"/>
              <a:t>werknemer</a:t>
            </a:r>
            <a:endParaRPr lang="en-US" err="1">
              <a:solidFill>
                <a:srgbClr val="444444"/>
              </a:solidFill>
            </a:endParaRPr>
          </a:p>
          <a:p>
            <a:pPr marL="171450" indent="-171450">
              <a:buFont typeface="Arial"/>
              <a:buChar char="•"/>
            </a:pPr>
            <a:r>
              <a:rPr lang="fr-BE" err="1"/>
              <a:t>Ze</a:t>
            </a:r>
            <a:r>
              <a:rPr lang="fr-BE"/>
              <a:t> </a:t>
            </a:r>
            <a:r>
              <a:rPr lang="fr-BE" err="1"/>
              <a:t>heeft</a:t>
            </a:r>
            <a:r>
              <a:rPr lang="fr-BE"/>
              <a:t> </a:t>
            </a:r>
            <a:r>
              <a:rPr lang="fr-BE" err="1"/>
              <a:t>een</a:t>
            </a:r>
            <a:r>
              <a:rPr lang="fr-BE"/>
              <a:t> </a:t>
            </a:r>
            <a:r>
              <a:rPr lang="fr-BE" err="1"/>
              <a:t>attest</a:t>
            </a:r>
            <a:r>
              <a:rPr lang="fr-BE"/>
              <a:t> </a:t>
            </a:r>
            <a:r>
              <a:rPr lang="fr-BE">
                <a:solidFill>
                  <a:srgbClr val="000000"/>
                </a:solidFill>
              </a:rPr>
              <a:t>van </a:t>
            </a:r>
            <a:r>
              <a:rPr lang="fr-BE" err="1">
                <a:solidFill>
                  <a:srgbClr val="000000"/>
                </a:solidFill>
              </a:rPr>
              <a:t>kapper</a:t>
            </a:r>
            <a:endParaRPr lang="en-US" err="1">
              <a:solidFill>
                <a:srgbClr val="444444"/>
              </a:solidFill>
            </a:endParaRPr>
          </a:p>
          <a:p>
            <a:pPr marL="171450" indent="-171450">
              <a:buFont typeface="Arial"/>
              <a:buChar char="•"/>
            </a:pPr>
            <a:r>
              <a:rPr lang="en-US">
                <a:solidFill>
                  <a:srgbClr val="444444"/>
                </a:solidFill>
              </a:rPr>
              <a:t>Ze </a:t>
            </a:r>
            <a:r>
              <a:rPr lang="en-US" err="1">
                <a:solidFill>
                  <a:srgbClr val="444444"/>
                </a:solidFill>
              </a:rPr>
              <a:t>heeft</a:t>
            </a:r>
            <a:r>
              <a:rPr lang="en-US">
                <a:solidFill>
                  <a:srgbClr val="444444"/>
                </a:solidFill>
              </a:rPr>
              <a:t> </a:t>
            </a:r>
            <a:r>
              <a:rPr lang="en-US" err="1">
                <a:solidFill>
                  <a:srgbClr val="444444"/>
                </a:solidFill>
              </a:rPr>
              <a:t>gesolliciteerd</a:t>
            </a:r>
            <a:r>
              <a:rPr lang="en-US">
                <a:solidFill>
                  <a:srgbClr val="444444"/>
                </a:solidFill>
              </a:rPr>
              <a:t> in </a:t>
            </a:r>
            <a:r>
              <a:rPr lang="en-US" err="1">
                <a:solidFill>
                  <a:srgbClr val="444444"/>
                </a:solidFill>
              </a:rPr>
              <a:t>een</a:t>
            </a:r>
            <a:r>
              <a:rPr lang="en-US">
                <a:solidFill>
                  <a:srgbClr val="444444"/>
                </a:solidFill>
              </a:rPr>
              <a:t> </a:t>
            </a:r>
            <a:r>
              <a:rPr lang="en-US" err="1">
                <a:solidFill>
                  <a:srgbClr val="444444"/>
                </a:solidFill>
              </a:rPr>
              <a:t>kapsalon</a:t>
            </a:r>
            <a:r>
              <a:rPr lang="en-US">
                <a:solidFill>
                  <a:srgbClr val="444444"/>
                </a:solidFill>
              </a:rPr>
              <a:t> </a:t>
            </a:r>
            <a:r>
              <a:rPr lang="en-US" err="1">
                <a:solidFill>
                  <a:srgbClr val="444444"/>
                </a:solidFill>
              </a:rPr>
              <a:t>als</a:t>
            </a:r>
            <a:r>
              <a:rPr lang="en-US">
                <a:solidFill>
                  <a:srgbClr val="444444"/>
                </a:solidFill>
              </a:rPr>
              <a:t> </a:t>
            </a:r>
            <a:r>
              <a:rPr lang="en-US" err="1">
                <a:solidFill>
                  <a:srgbClr val="444444"/>
                </a:solidFill>
              </a:rPr>
              <a:t>werknemer</a:t>
            </a:r>
            <a:endParaRPr lang="en-US">
              <a:solidFill>
                <a:srgbClr val="444444"/>
              </a:solidFill>
            </a:endParaRPr>
          </a:p>
          <a:p>
            <a:pPr marL="171450" indent="-171450">
              <a:buFont typeface="Arial"/>
              <a:buChar char="•"/>
            </a:pPr>
            <a:endParaRPr lang="fr-BE">
              <a:solidFill>
                <a:srgbClr val="444444"/>
              </a:solidFill>
            </a:endParaRPr>
          </a:p>
          <a:p>
            <a:pPr marL="171450" indent="-171450">
              <a:buFont typeface="Arial"/>
              <a:buChar char="•"/>
            </a:pPr>
            <a:endParaRPr lang="fr-BE"/>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19</a:t>
            </a:fld>
            <a:endParaRPr lang="fr-BE"/>
          </a:p>
        </p:txBody>
      </p:sp>
    </p:spTree>
    <p:extLst>
      <p:ext uri="{BB962C8B-B14F-4D97-AF65-F5344CB8AC3E}">
        <p14:creationId xmlns:p14="http://schemas.microsoft.com/office/powerpoint/2010/main" val="1771672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ase"/>
            <a:r>
              <a:rPr lang="fr-BE"/>
              <a:t>In </a:t>
            </a:r>
            <a:r>
              <a:rPr lang="fr-BE" err="1"/>
              <a:t>een</a:t>
            </a:r>
            <a:r>
              <a:rPr lang="fr-BE"/>
              <a:t> </a:t>
            </a:r>
            <a:r>
              <a:rPr lang="fr-BE" err="1"/>
              <a:t>arbeidscontract</a:t>
            </a:r>
            <a:r>
              <a:rPr lang="fr-BE"/>
              <a:t> </a:t>
            </a:r>
            <a:r>
              <a:rPr lang="fr-BE" err="1"/>
              <a:t>staan</a:t>
            </a:r>
            <a:r>
              <a:rPr lang="fr-BE"/>
              <a:t> </a:t>
            </a:r>
            <a:r>
              <a:rPr lang="fr-BE" err="1"/>
              <a:t>volgende</a:t>
            </a:r>
            <a:r>
              <a:rPr lang="fr-BE"/>
              <a:t> </a:t>
            </a:r>
            <a:r>
              <a:rPr lang="fr-BE" err="1"/>
              <a:t>zaken</a:t>
            </a:r>
            <a:r>
              <a:rPr lang="fr-BE"/>
              <a:t>: de </a:t>
            </a:r>
            <a:r>
              <a:rPr lang="fr-BE" err="1"/>
              <a:t>identiteit</a:t>
            </a:r>
            <a:r>
              <a:rPr lang="fr-BE"/>
              <a:t> van de </a:t>
            </a:r>
            <a:r>
              <a:rPr lang="fr-BE" err="1"/>
              <a:t>werknemer</a:t>
            </a:r>
            <a:r>
              <a:rPr lang="fr-BE"/>
              <a:t> en </a:t>
            </a:r>
            <a:r>
              <a:rPr lang="fr-BE" err="1"/>
              <a:t>werkgever</a:t>
            </a:r>
            <a:r>
              <a:rPr lang="fr-BE"/>
              <a:t>, het </a:t>
            </a:r>
            <a:r>
              <a:rPr lang="fr-BE" err="1"/>
              <a:t>loon</a:t>
            </a:r>
            <a:r>
              <a:rPr lang="fr-BE"/>
              <a:t>, de </a:t>
            </a:r>
            <a:r>
              <a:rPr lang="fr-BE" err="1"/>
              <a:t>duur</a:t>
            </a:r>
            <a:r>
              <a:rPr lang="fr-BE"/>
              <a:t> </a:t>
            </a:r>
            <a:r>
              <a:rPr lang="fr-BE" err="1"/>
              <a:t>vna</a:t>
            </a:r>
            <a:r>
              <a:rPr lang="fr-BE"/>
              <a:t> het </a:t>
            </a:r>
            <a:r>
              <a:rPr lang="fr-BE" err="1"/>
              <a:t>contract</a:t>
            </a:r>
            <a:r>
              <a:rPr lang="fr-BE"/>
              <a:t>, het </a:t>
            </a:r>
            <a:r>
              <a:rPr lang="fr-BE" err="1"/>
              <a:t>uurrooster</a:t>
            </a:r>
            <a:r>
              <a:rPr lang="fr-BE"/>
              <a:t>, </a:t>
            </a:r>
            <a:r>
              <a:rPr lang="fr-BE" err="1"/>
              <a:t>enz</a:t>
            </a:r>
            <a:r>
              <a:rPr lang="fr-BE"/>
              <a:t>.</a:t>
            </a:r>
            <a:r>
              <a:rPr lang="fr-BE" sz="1200" b="0" i="0" u="none" strike="noStrike" kern="1200">
                <a:solidFill>
                  <a:schemeClr val="tx1"/>
                </a:solidFill>
                <a:effectLst/>
                <a:latin typeface="+mn-lt"/>
                <a:ea typeface="+mn-ea"/>
                <a:cs typeface="+mn-cs"/>
              </a:rPr>
              <a:t> </a:t>
            </a:r>
          </a:p>
          <a:p>
            <a:endParaRPr lang="fr-BE"/>
          </a:p>
          <a:p>
            <a:r>
              <a:rPr lang="fr-BE" b="1"/>
              <a:t>Als je </a:t>
            </a:r>
            <a:r>
              <a:rPr lang="fr-BE" b="1" err="1"/>
              <a:t>een</a:t>
            </a:r>
            <a:r>
              <a:rPr lang="fr-BE" b="1"/>
              <a:t> </a:t>
            </a:r>
            <a:r>
              <a:rPr lang="fr-BE" b="1" err="1"/>
              <a:t>contract</a:t>
            </a:r>
            <a:r>
              <a:rPr lang="fr-BE" b="1"/>
              <a:t> </a:t>
            </a:r>
            <a:r>
              <a:rPr lang="fr-BE" b="1" err="1"/>
              <a:t>ondertekent</a:t>
            </a:r>
            <a:r>
              <a:rPr lang="fr-BE" b="1"/>
              <a:t>, </a:t>
            </a:r>
            <a:r>
              <a:rPr lang="fr-BE" b="1" err="1"/>
              <a:t>betekent</a:t>
            </a:r>
            <a:r>
              <a:rPr lang="fr-BE" b="1"/>
              <a:t> dit </a:t>
            </a:r>
            <a:r>
              <a:rPr lang="fr-BE" b="1" err="1"/>
              <a:t>dat</a:t>
            </a:r>
            <a:r>
              <a:rPr lang="fr-BE" b="1"/>
              <a:t> je </a:t>
            </a:r>
            <a:r>
              <a:rPr lang="fr-BE" b="1" err="1"/>
              <a:t>akkoord</a:t>
            </a:r>
            <a:r>
              <a:rPr lang="fr-BE" b="1"/>
              <a:t> </a:t>
            </a:r>
            <a:r>
              <a:rPr lang="fr-BE" b="1" err="1"/>
              <a:t>gaat</a:t>
            </a:r>
            <a:r>
              <a:rPr lang="fr-BE" b="1"/>
              <a:t> met de </a:t>
            </a:r>
            <a:r>
              <a:rPr lang="fr-BE" b="1" err="1"/>
              <a:t>inhoud</a:t>
            </a:r>
            <a:r>
              <a:rPr lang="fr-BE" b="1"/>
              <a:t> </a:t>
            </a:r>
            <a:r>
              <a:rPr lang="fr-BE" b="1" err="1"/>
              <a:t>ervan</a:t>
            </a:r>
            <a:r>
              <a:rPr lang="fr-BE" b="1"/>
              <a:t>. Je </a:t>
            </a:r>
            <a:r>
              <a:rPr lang="fr-BE" b="1" err="1"/>
              <a:t>bent</a:t>
            </a:r>
            <a:r>
              <a:rPr lang="fr-BE" b="1"/>
              <a:t> dus </a:t>
            </a:r>
            <a:r>
              <a:rPr lang="fr-BE" b="1" err="1"/>
              <a:t>ook</a:t>
            </a:r>
            <a:r>
              <a:rPr lang="fr-BE" b="1"/>
              <a:t> </a:t>
            </a:r>
            <a:r>
              <a:rPr lang="fr-BE" b="1" err="1"/>
              <a:t>juridisch</a:t>
            </a:r>
            <a:r>
              <a:rPr lang="fr-BE" b="1"/>
              <a:t> </a:t>
            </a:r>
            <a:r>
              <a:rPr lang="fr-BE" b="1" err="1"/>
              <a:t>gebonden</a:t>
            </a:r>
            <a:r>
              <a:rPr lang="fr-BE" b="1"/>
              <a:t> </a:t>
            </a:r>
            <a:r>
              <a:rPr lang="fr-BE" b="1" err="1"/>
              <a:t>aan</a:t>
            </a:r>
            <a:r>
              <a:rPr lang="fr-BE" b="1"/>
              <a:t> </a:t>
            </a:r>
            <a:r>
              <a:rPr lang="fr-BE" b="1" err="1"/>
              <a:t>wat</a:t>
            </a:r>
            <a:r>
              <a:rPr lang="fr-BE" b="1"/>
              <a:t> er in het </a:t>
            </a:r>
            <a:r>
              <a:rPr lang="fr-BE" b="1" err="1"/>
              <a:t>contract</a:t>
            </a:r>
            <a:r>
              <a:rPr lang="fr-BE" b="1"/>
              <a:t> </a:t>
            </a:r>
            <a:r>
              <a:rPr lang="fr-BE" b="1" err="1"/>
              <a:t>staat</a:t>
            </a:r>
            <a:r>
              <a:rPr lang="fr-BE" b="1"/>
              <a:t>! </a:t>
            </a:r>
          </a:p>
          <a:p>
            <a:endParaRPr lang="fr-BE" b="1"/>
          </a:p>
          <a:p>
            <a:r>
              <a:rPr lang="fr-BE"/>
              <a:t>Als je met </a:t>
            </a:r>
            <a:r>
              <a:rPr lang="fr-BE" err="1"/>
              <a:t>een</a:t>
            </a:r>
            <a:r>
              <a:rPr lang="fr-BE"/>
              <a:t> </a:t>
            </a:r>
            <a:r>
              <a:rPr lang="fr-BE" err="1"/>
              <a:t>oneerlijke</a:t>
            </a:r>
            <a:r>
              <a:rPr lang="fr-BE"/>
              <a:t> </a:t>
            </a:r>
            <a:r>
              <a:rPr lang="fr-BE" err="1"/>
              <a:t>werkgever</a:t>
            </a:r>
            <a:r>
              <a:rPr lang="fr-BE"/>
              <a:t> te </a:t>
            </a:r>
            <a:r>
              <a:rPr lang="fr-BE" err="1"/>
              <a:t>maken</a:t>
            </a:r>
            <a:r>
              <a:rPr lang="fr-BE"/>
              <a:t> </a:t>
            </a:r>
            <a:r>
              <a:rPr lang="fr-BE" err="1"/>
              <a:t>krijgt</a:t>
            </a:r>
            <a:r>
              <a:rPr lang="fr-BE"/>
              <a:t>, kan het </a:t>
            </a:r>
            <a:r>
              <a:rPr lang="fr-BE" err="1"/>
              <a:t>zijn</a:t>
            </a:r>
            <a:r>
              <a:rPr lang="fr-BE"/>
              <a:t> </a:t>
            </a:r>
            <a:r>
              <a:rPr lang="fr-BE" err="1"/>
              <a:t>dat</a:t>
            </a:r>
            <a:r>
              <a:rPr lang="fr-BE"/>
              <a:t> er in je </a:t>
            </a:r>
            <a:r>
              <a:rPr lang="fr-BE" err="1"/>
              <a:t>contract</a:t>
            </a:r>
            <a:r>
              <a:rPr lang="fr-BE"/>
              <a:t> </a:t>
            </a:r>
            <a:r>
              <a:rPr lang="fr-BE" err="1"/>
              <a:t>staat</a:t>
            </a:r>
            <a:r>
              <a:rPr lang="fr-BE"/>
              <a:t> at je </a:t>
            </a:r>
            <a:r>
              <a:rPr lang="fr-BE" err="1"/>
              <a:t>eigenlijk</a:t>
            </a:r>
            <a:r>
              <a:rPr lang="fr-BE"/>
              <a:t> </a:t>
            </a:r>
            <a:r>
              <a:rPr lang="fr-BE" err="1"/>
              <a:t>een</a:t>
            </a:r>
            <a:r>
              <a:rPr lang="fr-BE"/>
              <a:t> "</a:t>
            </a:r>
            <a:r>
              <a:rPr lang="fr-BE" err="1"/>
              <a:t>werkende</a:t>
            </a:r>
            <a:r>
              <a:rPr lang="fr-BE"/>
              <a:t> </a:t>
            </a:r>
            <a:r>
              <a:rPr lang="fr-BE" err="1"/>
              <a:t>vennoot</a:t>
            </a:r>
            <a:r>
              <a:rPr lang="fr-BE"/>
              <a:t>" van de </a:t>
            </a:r>
            <a:r>
              <a:rPr lang="fr-BE" err="1"/>
              <a:t>onderneming</a:t>
            </a:r>
            <a:r>
              <a:rPr lang="fr-BE"/>
              <a:t> </a:t>
            </a:r>
            <a:r>
              <a:rPr lang="fr-BE" err="1"/>
              <a:t>bent</a:t>
            </a:r>
            <a:r>
              <a:rPr lang="fr-BE"/>
              <a:t>. Hier </a:t>
            </a:r>
            <a:r>
              <a:rPr lang="fr-BE" err="1"/>
              <a:t>spreken</a:t>
            </a:r>
            <a:r>
              <a:rPr lang="fr-BE"/>
              <a:t> </a:t>
            </a:r>
            <a:r>
              <a:rPr lang="fr-BE" err="1"/>
              <a:t>we</a:t>
            </a:r>
            <a:r>
              <a:rPr lang="fr-BE"/>
              <a:t> over </a:t>
            </a:r>
            <a:r>
              <a:rPr lang="fr-BE" err="1"/>
              <a:t>schijnzelfstandigheid</a:t>
            </a:r>
            <a:r>
              <a:rPr lang="fr-BE"/>
              <a:t>. </a:t>
            </a:r>
          </a:p>
          <a:p>
            <a:r>
              <a:rPr lang="fr-BE" err="1">
                <a:solidFill>
                  <a:srgbClr val="00B050"/>
                </a:solidFill>
              </a:rPr>
              <a:t>Daarom</a:t>
            </a:r>
            <a:r>
              <a:rPr lang="fr-BE">
                <a:solidFill>
                  <a:srgbClr val="00B050"/>
                </a:solidFill>
              </a:rPr>
              <a:t> </a:t>
            </a:r>
            <a:r>
              <a:rPr lang="fr-BE" err="1">
                <a:solidFill>
                  <a:srgbClr val="00B050"/>
                </a:solidFill>
              </a:rPr>
              <a:t>is</a:t>
            </a:r>
            <a:r>
              <a:rPr lang="fr-BE">
                <a:solidFill>
                  <a:srgbClr val="00B050"/>
                </a:solidFill>
              </a:rPr>
              <a:t> het </a:t>
            </a:r>
            <a:r>
              <a:rPr lang="fr-BE" err="1">
                <a:solidFill>
                  <a:srgbClr val="00B050"/>
                </a:solidFill>
              </a:rPr>
              <a:t>steeds</a:t>
            </a:r>
            <a:r>
              <a:rPr lang="fr-BE">
                <a:solidFill>
                  <a:srgbClr val="00B050"/>
                </a:solidFill>
              </a:rPr>
              <a:t> </a:t>
            </a:r>
            <a:r>
              <a:rPr lang="fr-BE" err="1">
                <a:solidFill>
                  <a:srgbClr val="00B050"/>
                </a:solidFill>
              </a:rPr>
              <a:t>aan</a:t>
            </a:r>
            <a:r>
              <a:rPr lang="fr-BE">
                <a:solidFill>
                  <a:srgbClr val="00B050"/>
                </a:solidFill>
              </a:rPr>
              <a:t> te </a:t>
            </a:r>
            <a:r>
              <a:rPr lang="fr-BE" err="1">
                <a:solidFill>
                  <a:srgbClr val="00B050"/>
                </a:solidFill>
              </a:rPr>
              <a:t>raden</a:t>
            </a:r>
            <a:r>
              <a:rPr lang="fr-BE">
                <a:solidFill>
                  <a:srgbClr val="00B050"/>
                </a:solidFill>
              </a:rPr>
              <a:t> om het </a:t>
            </a:r>
            <a:r>
              <a:rPr lang="fr-BE" err="1">
                <a:solidFill>
                  <a:srgbClr val="00B050"/>
                </a:solidFill>
              </a:rPr>
              <a:t>contract</a:t>
            </a:r>
            <a:r>
              <a:rPr lang="fr-BE">
                <a:solidFill>
                  <a:srgbClr val="00B050"/>
                </a:solidFill>
              </a:rPr>
              <a:t> en </a:t>
            </a:r>
            <a:r>
              <a:rPr lang="fr-BE" err="1">
                <a:solidFill>
                  <a:srgbClr val="00B050"/>
                </a:solidFill>
              </a:rPr>
              <a:t>andere</a:t>
            </a:r>
            <a:r>
              <a:rPr lang="fr-BE">
                <a:solidFill>
                  <a:srgbClr val="00B050"/>
                </a:solidFill>
              </a:rPr>
              <a:t> </a:t>
            </a:r>
            <a:r>
              <a:rPr lang="fr-BE" err="1">
                <a:solidFill>
                  <a:srgbClr val="00B050"/>
                </a:solidFill>
              </a:rPr>
              <a:t>documenten</a:t>
            </a:r>
            <a:r>
              <a:rPr lang="fr-BE">
                <a:solidFill>
                  <a:srgbClr val="00B050"/>
                </a:solidFill>
              </a:rPr>
              <a:t> </a:t>
            </a:r>
            <a:r>
              <a:rPr lang="fr-BE" err="1">
                <a:solidFill>
                  <a:srgbClr val="00B050"/>
                </a:solidFill>
              </a:rPr>
              <a:t>eerst</a:t>
            </a:r>
            <a:r>
              <a:rPr lang="fr-BE">
                <a:solidFill>
                  <a:srgbClr val="00B050"/>
                </a:solidFill>
              </a:rPr>
              <a:t> met </a:t>
            </a:r>
            <a:r>
              <a:rPr lang="fr-BE" err="1">
                <a:solidFill>
                  <a:srgbClr val="00B050"/>
                </a:solidFill>
              </a:rPr>
              <a:t>hulp</a:t>
            </a:r>
            <a:r>
              <a:rPr lang="fr-BE">
                <a:solidFill>
                  <a:srgbClr val="00B050"/>
                </a:solidFill>
              </a:rPr>
              <a:t> van </a:t>
            </a:r>
            <a:r>
              <a:rPr lang="fr-BE" err="1">
                <a:solidFill>
                  <a:srgbClr val="00B050"/>
                </a:solidFill>
              </a:rPr>
              <a:t>iemand</a:t>
            </a:r>
            <a:r>
              <a:rPr lang="fr-BE">
                <a:solidFill>
                  <a:srgbClr val="00B050"/>
                </a:solidFill>
              </a:rPr>
              <a:t> na te </a:t>
            </a:r>
            <a:r>
              <a:rPr lang="fr-BE" err="1">
                <a:solidFill>
                  <a:srgbClr val="00B050"/>
                </a:solidFill>
              </a:rPr>
              <a:t>lezen</a:t>
            </a:r>
            <a:r>
              <a:rPr lang="fr-BE">
                <a:solidFill>
                  <a:srgbClr val="00B050"/>
                </a:solidFill>
              </a:rPr>
              <a:t> </a:t>
            </a:r>
            <a:r>
              <a:rPr lang="fr-BE" err="1">
                <a:solidFill>
                  <a:srgbClr val="00B050"/>
                </a:solidFill>
              </a:rPr>
              <a:t>zodat</a:t>
            </a:r>
            <a:r>
              <a:rPr lang="fr-BE">
                <a:solidFill>
                  <a:srgbClr val="00B050"/>
                </a:solidFill>
              </a:rPr>
              <a:t> je niet </a:t>
            </a:r>
            <a:r>
              <a:rPr lang="fr-BE" err="1">
                <a:solidFill>
                  <a:srgbClr val="00B050"/>
                </a:solidFill>
              </a:rPr>
              <a:t>voor</a:t>
            </a:r>
            <a:r>
              <a:rPr lang="fr-BE">
                <a:solidFill>
                  <a:srgbClr val="00B050"/>
                </a:solidFill>
              </a:rPr>
              <a:t> </a:t>
            </a:r>
            <a:r>
              <a:rPr lang="fr-BE" err="1">
                <a:solidFill>
                  <a:srgbClr val="00B050"/>
                </a:solidFill>
              </a:rPr>
              <a:t>verrassingen</a:t>
            </a:r>
            <a:r>
              <a:rPr lang="fr-BE">
                <a:solidFill>
                  <a:srgbClr val="00B050"/>
                </a:solidFill>
              </a:rPr>
              <a:t> </a:t>
            </a:r>
            <a:r>
              <a:rPr lang="fr-BE" err="1">
                <a:solidFill>
                  <a:srgbClr val="00B050"/>
                </a:solidFill>
              </a:rPr>
              <a:t>komt</a:t>
            </a:r>
            <a:r>
              <a:rPr lang="fr-BE">
                <a:solidFill>
                  <a:srgbClr val="00B050"/>
                </a:solidFill>
              </a:rPr>
              <a:t> te </a:t>
            </a:r>
            <a:r>
              <a:rPr lang="fr-BE" err="1">
                <a:solidFill>
                  <a:srgbClr val="00B050"/>
                </a:solidFill>
              </a:rPr>
              <a:t>staan</a:t>
            </a:r>
            <a:r>
              <a:rPr lang="fr-BE">
                <a:solidFill>
                  <a:srgbClr val="00B050"/>
                </a:solidFill>
              </a:rPr>
              <a:t>.</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20</a:t>
            </a:fld>
            <a:endParaRPr lang="fr-BE"/>
          </a:p>
        </p:txBody>
      </p:sp>
    </p:spTree>
    <p:extLst>
      <p:ext uri="{BB962C8B-B14F-4D97-AF65-F5344CB8AC3E}">
        <p14:creationId xmlns:p14="http://schemas.microsoft.com/office/powerpoint/2010/main" val="2880330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Hier </a:t>
            </a:r>
            <a:r>
              <a:rPr lang="fr-BE" err="1"/>
              <a:t>zijn</a:t>
            </a:r>
            <a:r>
              <a:rPr lang="fr-BE"/>
              <a:t> </a:t>
            </a:r>
            <a:r>
              <a:rPr lang="fr-BE" err="1"/>
              <a:t>enkele</a:t>
            </a:r>
            <a:r>
              <a:rPr lang="fr-BE"/>
              <a:t> </a:t>
            </a:r>
            <a:r>
              <a:rPr lang="fr-BE" err="1"/>
              <a:t>voorbeelden</a:t>
            </a:r>
            <a:r>
              <a:rPr lang="fr-BE"/>
              <a:t> van </a:t>
            </a:r>
            <a:r>
              <a:rPr lang="fr-BE" err="1"/>
              <a:t>beroepen</a:t>
            </a:r>
            <a:r>
              <a:rPr lang="fr-BE"/>
              <a:t> die in </a:t>
            </a:r>
            <a:r>
              <a:rPr lang="fr-BE" err="1"/>
              <a:t>België</a:t>
            </a:r>
            <a:r>
              <a:rPr lang="fr-BE"/>
              <a:t> </a:t>
            </a:r>
            <a:r>
              <a:rPr lang="fr-BE" err="1"/>
              <a:t>voorkomen</a:t>
            </a:r>
            <a:r>
              <a:rPr lang="fr-BE"/>
              <a:t>. Wat </a:t>
            </a:r>
            <a:r>
              <a:rPr lang="fr-BE" err="1"/>
              <a:t>stelt</a:t>
            </a:r>
            <a:r>
              <a:rPr lang="fr-BE"/>
              <a:t> </a:t>
            </a:r>
            <a:r>
              <a:rPr lang="fr-BE" err="1"/>
              <a:t>elke</a:t>
            </a:r>
            <a:r>
              <a:rPr lang="fr-BE"/>
              <a:t> </a:t>
            </a:r>
            <a:r>
              <a:rPr lang="fr-BE" err="1"/>
              <a:t>afbeelding</a:t>
            </a:r>
            <a:r>
              <a:rPr lang="fr-BE"/>
              <a:t> </a:t>
            </a:r>
            <a:r>
              <a:rPr lang="fr-BE" err="1"/>
              <a:t>voor</a:t>
            </a:r>
            <a:r>
              <a:rPr lang="fr-BE"/>
              <a:t> </a:t>
            </a:r>
            <a:r>
              <a:rPr lang="fr-BE" err="1"/>
              <a:t>denk</a:t>
            </a:r>
            <a:r>
              <a:rPr lang="fr-BE"/>
              <a:t> je? </a:t>
            </a:r>
            <a:endParaRPr lang="en-US">
              <a:solidFill>
                <a:srgbClr val="444444"/>
              </a:solidFill>
            </a:endParaRPr>
          </a:p>
          <a:p>
            <a:r>
              <a:rPr lang="fr-BE"/>
              <a:t> </a:t>
            </a:r>
            <a:endParaRPr lang="en-US">
              <a:solidFill>
                <a:srgbClr val="444444"/>
              </a:solidFill>
            </a:endParaRPr>
          </a:p>
          <a:p>
            <a:r>
              <a:rPr lang="fr-BE" err="1"/>
              <a:t>Antwoorden</a:t>
            </a:r>
            <a:r>
              <a:rPr lang="fr-BE"/>
              <a:t>: </a:t>
            </a:r>
            <a:r>
              <a:rPr lang="fr-BE" err="1"/>
              <a:t>metselaar</a:t>
            </a:r>
            <a:r>
              <a:rPr lang="fr-BE"/>
              <a:t>, </a:t>
            </a:r>
            <a:r>
              <a:rPr lang="fr-BE" err="1"/>
              <a:t>kassier</a:t>
            </a:r>
            <a:r>
              <a:rPr lang="fr-BE"/>
              <a:t>, </a:t>
            </a:r>
            <a:r>
              <a:rPr lang="fr-BE" err="1"/>
              <a:t>bezorger</a:t>
            </a:r>
            <a:r>
              <a:rPr lang="fr-BE"/>
              <a:t>/</a:t>
            </a:r>
            <a:r>
              <a:rPr lang="fr-BE" err="1"/>
              <a:t>koerier</a:t>
            </a:r>
            <a:r>
              <a:rPr lang="fr-BE"/>
              <a:t>, </a:t>
            </a:r>
            <a:r>
              <a:rPr lang="fr-BE" err="1"/>
              <a:t>bejaardenverzorgster</a:t>
            </a:r>
            <a:r>
              <a:rPr lang="fr-BE"/>
              <a:t> , </a:t>
            </a:r>
            <a:r>
              <a:rPr lang="fr-BE" err="1"/>
              <a:t>slager</a:t>
            </a:r>
            <a:r>
              <a:rPr lang="fr-BE"/>
              <a:t>, </a:t>
            </a:r>
            <a:r>
              <a:rPr lang="fr-BE" err="1"/>
              <a:t>kapster</a:t>
            </a:r>
            <a:r>
              <a:rPr lang="fr-BE"/>
              <a:t>, chauffeur, </a:t>
            </a:r>
            <a:r>
              <a:rPr lang="fr-BE" err="1"/>
              <a:t>huishoudhulp</a:t>
            </a:r>
            <a:r>
              <a:rPr lang="fr-BE"/>
              <a:t>/</a:t>
            </a:r>
            <a:r>
              <a:rPr lang="fr-BE" err="1"/>
              <a:t>poetsman</a:t>
            </a:r>
            <a:r>
              <a:rPr lang="fr-BE"/>
              <a:t>, </a:t>
            </a:r>
            <a:r>
              <a:rPr lang="fr-BE" err="1"/>
              <a:t>verpleegkundige</a:t>
            </a:r>
            <a:r>
              <a:rPr lang="fr-BE"/>
              <a:t>. </a:t>
            </a:r>
            <a:endParaRPr lang="en-US">
              <a:solidFill>
                <a:srgbClr val="444444"/>
              </a:solidFill>
            </a:endParaRPr>
          </a:p>
          <a:p>
            <a:endParaRPr lang="fr-BE">
              <a:solidFill>
                <a:srgbClr val="444444"/>
              </a:solidFill>
            </a:endParaRPr>
          </a:p>
          <a:p>
            <a:r>
              <a:rPr lang="fr-BE"/>
              <a:t>In </a:t>
            </a:r>
            <a:r>
              <a:rPr lang="fr-BE" err="1"/>
              <a:t>België</a:t>
            </a:r>
            <a:r>
              <a:rPr lang="fr-BE"/>
              <a:t> </a:t>
            </a:r>
            <a:r>
              <a:rPr lang="fr-BE" err="1"/>
              <a:t>kunnen</a:t>
            </a:r>
            <a:r>
              <a:rPr lang="fr-BE"/>
              <a:t> de </a:t>
            </a:r>
            <a:r>
              <a:rPr lang="fr-BE" err="1"/>
              <a:t>meeste</a:t>
            </a:r>
            <a:r>
              <a:rPr lang="fr-BE"/>
              <a:t> </a:t>
            </a:r>
            <a:r>
              <a:rPr lang="fr-BE" err="1"/>
              <a:t>beroepen</a:t>
            </a:r>
            <a:r>
              <a:rPr lang="fr-BE"/>
              <a:t> </a:t>
            </a:r>
            <a:r>
              <a:rPr lang="fr-BE" err="1"/>
              <a:t>zowel</a:t>
            </a:r>
            <a:r>
              <a:rPr lang="fr-BE"/>
              <a:t> </a:t>
            </a:r>
            <a:r>
              <a:rPr lang="fr-BE" err="1"/>
              <a:t>door</a:t>
            </a:r>
            <a:r>
              <a:rPr lang="fr-BE"/>
              <a:t> </a:t>
            </a:r>
            <a:r>
              <a:rPr lang="fr-BE" err="1"/>
              <a:t>mannen</a:t>
            </a:r>
            <a:r>
              <a:rPr lang="fr-BE"/>
              <a:t> </a:t>
            </a:r>
            <a:r>
              <a:rPr lang="fr-BE" err="1"/>
              <a:t>als</a:t>
            </a:r>
            <a:r>
              <a:rPr lang="fr-BE"/>
              <a:t> </a:t>
            </a:r>
            <a:r>
              <a:rPr lang="fr-BE" err="1"/>
              <a:t>door</a:t>
            </a:r>
            <a:r>
              <a:rPr lang="fr-BE"/>
              <a:t> </a:t>
            </a:r>
            <a:r>
              <a:rPr lang="fr-BE" err="1"/>
              <a:t>vrouwen</a:t>
            </a:r>
            <a:r>
              <a:rPr lang="fr-BE"/>
              <a:t> </a:t>
            </a:r>
            <a:r>
              <a:rPr lang="fr-BE" err="1"/>
              <a:t>worden</a:t>
            </a:r>
            <a:r>
              <a:rPr lang="fr-BE"/>
              <a:t> </a:t>
            </a:r>
            <a:r>
              <a:rPr lang="fr-BE" err="1"/>
              <a:t>uitgeoefend</a:t>
            </a:r>
            <a:r>
              <a:rPr lang="fr-BE"/>
              <a:t>, </a:t>
            </a:r>
            <a:r>
              <a:rPr lang="fr-BE" err="1"/>
              <a:t>zonder</a:t>
            </a:r>
            <a:r>
              <a:rPr lang="fr-BE"/>
              <a:t> </a:t>
            </a:r>
            <a:r>
              <a:rPr lang="fr-BE" err="1"/>
              <a:t>onderscheid</a:t>
            </a:r>
            <a:r>
              <a:rPr lang="fr-BE"/>
              <a:t>. </a:t>
            </a:r>
            <a:endParaRPr lang="en-US">
              <a:solidFill>
                <a:srgbClr val="444444"/>
              </a:solidFill>
            </a:endParaRPr>
          </a:p>
          <a:p>
            <a:endParaRPr lang="fr-BE">
              <a:solidFill>
                <a:srgbClr val="444444"/>
              </a:solidFill>
            </a:endParaRPr>
          </a:p>
          <a:p>
            <a:r>
              <a:rPr lang="fr-BE"/>
              <a:t>Laten </a:t>
            </a:r>
            <a:r>
              <a:rPr lang="fr-BE" err="1"/>
              <a:t>we</a:t>
            </a:r>
            <a:r>
              <a:rPr lang="fr-BE"/>
              <a:t> nu </a:t>
            </a:r>
            <a:r>
              <a:rPr lang="fr-BE" err="1"/>
              <a:t>inzoomen</a:t>
            </a:r>
            <a:r>
              <a:rPr lang="fr-BE"/>
              <a:t> op het </a:t>
            </a:r>
            <a:r>
              <a:rPr lang="fr-BE" err="1"/>
              <a:t>beroep</a:t>
            </a:r>
            <a:r>
              <a:rPr lang="fr-BE"/>
              <a:t> van </a:t>
            </a:r>
            <a:r>
              <a:rPr lang="fr-BE" err="1"/>
              <a:t>kapster</a:t>
            </a:r>
            <a:r>
              <a:rPr lang="fr-BE"/>
              <a:t>, </a:t>
            </a:r>
            <a:r>
              <a:rPr lang="fr-BE" err="1"/>
              <a:t>aan</a:t>
            </a:r>
            <a:r>
              <a:rPr lang="fr-BE"/>
              <a:t> de hand van </a:t>
            </a:r>
            <a:r>
              <a:rPr lang="fr-BE" err="1"/>
              <a:t>een</a:t>
            </a:r>
            <a:r>
              <a:rPr lang="fr-BE"/>
              <a:t> voorbeeld.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BE"/>
              <a:t>Als je </a:t>
            </a:r>
            <a:r>
              <a:rPr lang="fr-BE" err="1"/>
              <a:t>werkgever</a:t>
            </a:r>
            <a:r>
              <a:rPr lang="fr-BE"/>
              <a:t> van </a:t>
            </a:r>
            <a:r>
              <a:rPr lang="fr-BE" err="1"/>
              <a:t>slechte</a:t>
            </a:r>
            <a:r>
              <a:rPr lang="fr-BE"/>
              <a:t> </a:t>
            </a:r>
            <a:r>
              <a:rPr lang="fr-BE" err="1"/>
              <a:t>wil</a:t>
            </a:r>
            <a:r>
              <a:rPr lang="fr-BE"/>
              <a:t> </a:t>
            </a:r>
            <a:r>
              <a:rPr lang="fr-BE" err="1"/>
              <a:t>is</a:t>
            </a:r>
            <a:r>
              <a:rPr lang="fr-BE"/>
              <a:t>, kan dit </a:t>
            </a:r>
            <a:r>
              <a:rPr lang="fr-BE" err="1"/>
              <a:t>grote</a:t>
            </a:r>
            <a:r>
              <a:rPr lang="fr-BE"/>
              <a:t> </a:t>
            </a:r>
            <a:r>
              <a:rPr lang="fr-BE" err="1"/>
              <a:t>gevolgen</a:t>
            </a:r>
            <a:r>
              <a:rPr lang="fr-BE"/>
              <a:t> </a:t>
            </a:r>
            <a:r>
              <a:rPr lang="fr-BE" err="1"/>
              <a:t>hebben</a:t>
            </a:r>
            <a:r>
              <a:rPr lang="fr-BE"/>
              <a:t>. </a:t>
            </a:r>
          </a:p>
          <a:p>
            <a:endParaRPr lang="fr-BE"/>
          </a:p>
          <a:p>
            <a:r>
              <a:rPr lang="fr-BE" err="1"/>
              <a:t>Bijvoorbeeld</a:t>
            </a:r>
            <a:r>
              <a:rPr lang="fr-BE"/>
              <a:t> </a:t>
            </a:r>
          </a:p>
          <a:p>
            <a:endParaRPr lang="fr-BE"/>
          </a:p>
          <a:p>
            <a:r>
              <a:rPr lang="fr-BE"/>
              <a:t>=&gt; Als het </a:t>
            </a:r>
            <a:r>
              <a:rPr lang="fr-BE" err="1"/>
              <a:t>contract</a:t>
            </a:r>
            <a:r>
              <a:rPr lang="fr-BE"/>
              <a:t> </a:t>
            </a:r>
            <a:r>
              <a:rPr lang="fr-BE" err="1"/>
              <a:t>vermeldt</a:t>
            </a:r>
            <a:r>
              <a:rPr lang="fr-BE"/>
              <a:t> </a:t>
            </a:r>
            <a:r>
              <a:rPr lang="fr-BE" err="1"/>
              <a:t>dat</a:t>
            </a:r>
            <a:r>
              <a:rPr lang="fr-BE"/>
              <a:t> </a:t>
            </a:r>
            <a:r>
              <a:rPr lang="fr-BE" err="1"/>
              <a:t>jij</a:t>
            </a:r>
            <a:r>
              <a:rPr lang="fr-BE"/>
              <a:t> </a:t>
            </a:r>
            <a:r>
              <a:rPr lang="fr-BE" err="1"/>
              <a:t>een</a:t>
            </a:r>
            <a:r>
              <a:rPr lang="fr-BE"/>
              <a:t> </a:t>
            </a:r>
            <a:r>
              <a:rPr lang="fr-BE" err="1"/>
              <a:t>actieve</a:t>
            </a:r>
            <a:r>
              <a:rPr lang="fr-BE"/>
              <a:t> </a:t>
            </a:r>
            <a:r>
              <a:rPr lang="fr-BE" err="1"/>
              <a:t>vennoot</a:t>
            </a:r>
            <a:r>
              <a:rPr lang="fr-BE"/>
              <a:t> </a:t>
            </a:r>
            <a:r>
              <a:rPr lang="fr-BE" err="1"/>
              <a:t>bent</a:t>
            </a:r>
            <a:r>
              <a:rPr lang="fr-BE"/>
              <a:t> in het </a:t>
            </a:r>
            <a:r>
              <a:rPr lang="fr-BE" err="1"/>
              <a:t>kapsalon</a:t>
            </a:r>
            <a:r>
              <a:rPr lang="fr-BE"/>
              <a:t>, dan </a:t>
            </a:r>
            <a:r>
              <a:rPr lang="fr-BE" err="1"/>
              <a:t>zal</a:t>
            </a:r>
            <a:r>
              <a:rPr lang="fr-BE"/>
              <a:t> de </a:t>
            </a:r>
            <a:r>
              <a:rPr lang="fr-BE" err="1"/>
              <a:t>Belgische</a:t>
            </a:r>
            <a:r>
              <a:rPr lang="fr-BE"/>
              <a:t> </a:t>
            </a:r>
            <a:r>
              <a:rPr lang="fr-BE" err="1"/>
              <a:t>staat</a:t>
            </a:r>
            <a:r>
              <a:rPr lang="fr-BE"/>
              <a:t> </a:t>
            </a:r>
            <a:r>
              <a:rPr lang="fr-BE" err="1"/>
              <a:t>jou</a:t>
            </a:r>
            <a:r>
              <a:rPr lang="fr-BE"/>
              <a:t> </a:t>
            </a:r>
            <a:r>
              <a:rPr lang="fr-BE" err="1"/>
              <a:t>als</a:t>
            </a:r>
            <a:r>
              <a:rPr lang="fr-BE"/>
              <a:t> </a:t>
            </a:r>
            <a:r>
              <a:rPr lang="fr-BE" err="1"/>
              <a:t>een</a:t>
            </a:r>
            <a:r>
              <a:rPr lang="fr-BE"/>
              <a:t> </a:t>
            </a:r>
            <a:r>
              <a:rPr lang="fr-BE" err="1"/>
              <a:t>zelfstandige</a:t>
            </a:r>
            <a:r>
              <a:rPr lang="fr-BE"/>
              <a:t> beschouwen. </a:t>
            </a:r>
          </a:p>
          <a:p>
            <a:endParaRPr lang="fr-BE"/>
          </a:p>
          <a:p>
            <a:r>
              <a:rPr lang="fr-BE"/>
              <a:t>=&gt; Je </a:t>
            </a:r>
            <a:r>
              <a:rPr lang="fr-BE" err="1"/>
              <a:t>moet</a:t>
            </a:r>
            <a:r>
              <a:rPr lang="fr-BE"/>
              <a:t> dan </a:t>
            </a:r>
            <a:r>
              <a:rPr lang="fr-BE" err="1"/>
              <a:t>ook</a:t>
            </a:r>
            <a:r>
              <a:rPr lang="fr-BE"/>
              <a:t> </a:t>
            </a:r>
            <a:r>
              <a:rPr lang="fr-BE" err="1"/>
              <a:t>alle</a:t>
            </a:r>
            <a:r>
              <a:rPr lang="fr-BE"/>
              <a:t> </a:t>
            </a:r>
            <a:r>
              <a:rPr lang="fr-BE" err="1"/>
              <a:t>administratieve</a:t>
            </a:r>
            <a:r>
              <a:rPr lang="fr-BE"/>
              <a:t> </a:t>
            </a:r>
            <a:r>
              <a:rPr lang="fr-BE" err="1"/>
              <a:t>verplichtingen</a:t>
            </a:r>
            <a:r>
              <a:rPr lang="fr-BE"/>
              <a:t> van </a:t>
            </a:r>
            <a:r>
              <a:rPr lang="fr-BE" err="1"/>
              <a:t>een</a:t>
            </a:r>
            <a:r>
              <a:rPr lang="fr-BE"/>
              <a:t> </a:t>
            </a:r>
            <a:r>
              <a:rPr lang="fr-BE" err="1"/>
              <a:t>zelfstandige</a:t>
            </a:r>
            <a:r>
              <a:rPr lang="fr-BE"/>
              <a:t> </a:t>
            </a:r>
            <a:r>
              <a:rPr lang="fr-BE" err="1"/>
              <a:t>nakomen</a:t>
            </a:r>
            <a:r>
              <a:rPr lang="fr-BE"/>
              <a:t> (en </a:t>
            </a:r>
            <a:r>
              <a:rPr lang="fr-BE" err="1"/>
              <a:t>bijhorende</a:t>
            </a:r>
            <a:r>
              <a:rPr lang="fr-BE"/>
              <a:t> </a:t>
            </a:r>
            <a:r>
              <a:rPr lang="fr-BE" err="1"/>
              <a:t>betalingen</a:t>
            </a:r>
            <a:r>
              <a:rPr lang="fr-BE"/>
              <a:t>)</a:t>
            </a:r>
          </a:p>
          <a:p>
            <a:endParaRPr lang="fr-BE"/>
          </a:p>
          <a:p>
            <a:r>
              <a:rPr lang="fr-BE"/>
              <a:t>=&gt; Als je dit </a:t>
            </a:r>
            <a:r>
              <a:rPr lang="fr-BE" err="1"/>
              <a:t>echter</a:t>
            </a:r>
            <a:r>
              <a:rPr lang="fr-BE"/>
              <a:t> </a:t>
            </a:r>
            <a:r>
              <a:rPr lang="fr-BE" err="1"/>
              <a:t>zelf</a:t>
            </a:r>
            <a:r>
              <a:rPr lang="fr-BE"/>
              <a:t> niet </a:t>
            </a:r>
            <a:r>
              <a:rPr lang="fr-BE" err="1"/>
              <a:t>weet</a:t>
            </a:r>
            <a:r>
              <a:rPr lang="fr-BE"/>
              <a:t>, en het niet </a:t>
            </a:r>
            <a:r>
              <a:rPr lang="fr-BE" err="1"/>
              <a:t>doet</a:t>
            </a:r>
            <a:r>
              <a:rPr lang="fr-BE"/>
              <a:t>, </a:t>
            </a:r>
            <a:r>
              <a:rPr lang="fr-BE" err="1"/>
              <a:t>zal</a:t>
            </a:r>
            <a:r>
              <a:rPr lang="fr-BE"/>
              <a:t> je na </a:t>
            </a:r>
            <a:r>
              <a:rPr lang="fr-BE" err="1"/>
              <a:t>een</a:t>
            </a:r>
            <a:r>
              <a:rPr lang="fr-BE"/>
              <a:t> </a:t>
            </a:r>
            <a:r>
              <a:rPr lang="fr-BE" err="1"/>
              <a:t>tijd</a:t>
            </a:r>
            <a:r>
              <a:rPr lang="fr-BE"/>
              <a:t> </a:t>
            </a:r>
            <a:r>
              <a:rPr lang="fr-BE" err="1"/>
              <a:t>grote</a:t>
            </a:r>
            <a:r>
              <a:rPr lang="fr-BE"/>
              <a:t> </a:t>
            </a:r>
            <a:r>
              <a:rPr lang="fr-BE" err="1"/>
              <a:t>administratieve</a:t>
            </a:r>
            <a:r>
              <a:rPr lang="fr-BE"/>
              <a:t> </a:t>
            </a:r>
            <a:r>
              <a:rPr lang="fr-BE" err="1"/>
              <a:t>problemen</a:t>
            </a:r>
            <a:r>
              <a:rPr lang="fr-BE"/>
              <a:t> </a:t>
            </a:r>
            <a:r>
              <a:rPr lang="fr-BE" err="1"/>
              <a:t>krijgen</a:t>
            </a:r>
            <a:r>
              <a:rPr lang="fr-BE"/>
              <a:t> (en </a:t>
            </a:r>
            <a:r>
              <a:rPr lang="fr-BE" err="1"/>
              <a:t>boetes</a:t>
            </a:r>
            <a:r>
              <a:rPr lang="fr-BE"/>
              <a:t>).</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21</a:t>
            </a:fld>
            <a:endParaRPr lang="fr-BE"/>
          </a:p>
        </p:txBody>
      </p:sp>
    </p:spTree>
    <p:extLst>
      <p:ext uri="{BB962C8B-B14F-4D97-AF65-F5344CB8AC3E}">
        <p14:creationId xmlns:p14="http://schemas.microsoft.com/office/powerpoint/2010/main" val="1221077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Kan </a:t>
            </a:r>
            <a:r>
              <a:rPr lang="fr-BE" err="1"/>
              <a:t>iemand</a:t>
            </a:r>
            <a:r>
              <a:rPr lang="fr-BE"/>
              <a:t> de </a:t>
            </a:r>
            <a:r>
              <a:rPr lang="fr-BE" err="1"/>
              <a:t>stappen</a:t>
            </a:r>
            <a:r>
              <a:rPr lang="fr-BE"/>
              <a:t> van Aicha </a:t>
            </a:r>
            <a:r>
              <a:rPr lang="fr-BE" err="1"/>
              <a:t>nog</a:t>
            </a:r>
            <a:r>
              <a:rPr lang="fr-BE"/>
              <a:t> </a:t>
            </a:r>
            <a:r>
              <a:rPr lang="fr-BE" err="1"/>
              <a:t>eens</a:t>
            </a:r>
            <a:r>
              <a:rPr lang="fr-BE"/>
              <a:t> </a:t>
            </a:r>
            <a:r>
              <a:rPr lang="fr-BE" err="1"/>
              <a:t>herhalen</a:t>
            </a:r>
            <a:r>
              <a:rPr lang="fr-BE"/>
              <a:t>? </a:t>
            </a:r>
            <a:endParaRPr lang="en-US">
              <a:solidFill>
                <a:srgbClr val="444444"/>
              </a:solidFill>
            </a:endParaRPr>
          </a:p>
          <a:p>
            <a:endParaRPr lang="fr-BE">
              <a:solidFill>
                <a:srgbClr val="444444"/>
              </a:solidFill>
            </a:endParaRPr>
          </a:p>
          <a:p>
            <a:pPr marL="171450" indent="-171450">
              <a:buFont typeface="Arial,Sans-Serif"/>
              <a:buChar char="•"/>
            </a:pPr>
            <a:r>
              <a:rPr lang="fr-BE" err="1"/>
              <a:t>Ze</a:t>
            </a:r>
            <a:r>
              <a:rPr lang="fr-BE"/>
              <a:t> </a:t>
            </a:r>
            <a:r>
              <a:rPr lang="fr-BE" err="1"/>
              <a:t>heeft</a:t>
            </a:r>
            <a:r>
              <a:rPr lang="fr-BE"/>
              <a:t> </a:t>
            </a:r>
            <a:r>
              <a:rPr lang="fr-BE" err="1"/>
              <a:t>nagekeken</a:t>
            </a:r>
            <a:r>
              <a:rPr lang="fr-BE"/>
              <a:t> of </a:t>
            </a:r>
            <a:r>
              <a:rPr lang="fr-BE" err="1"/>
              <a:t>ze</a:t>
            </a:r>
            <a:r>
              <a:rPr lang="fr-BE"/>
              <a:t> </a:t>
            </a:r>
            <a:r>
              <a:rPr lang="fr-BE" err="1"/>
              <a:t>mag</a:t>
            </a:r>
            <a:r>
              <a:rPr lang="fr-BE"/>
              <a:t> </a:t>
            </a:r>
            <a:r>
              <a:rPr lang="fr-BE" err="1"/>
              <a:t>werken</a:t>
            </a:r>
            <a:r>
              <a:rPr lang="fr-BE"/>
              <a:t> in </a:t>
            </a:r>
            <a:r>
              <a:rPr lang="fr-BE" err="1"/>
              <a:t>België</a:t>
            </a:r>
            <a:endParaRPr lang="fr-BE" err="1">
              <a:solidFill>
                <a:srgbClr val="444444"/>
              </a:solidFill>
            </a:endParaRPr>
          </a:p>
          <a:p>
            <a:pPr marL="171450" indent="-171450">
              <a:buFont typeface="Arial,Sans-Serif"/>
              <a:buChar char="•"/>
            </a:pPr>
            <a:r>
              <a:rPr lang="fr-BE" err="1"/>
              <a:t>Ze</a:t>
            </a:r>
            <a:r>
              <a:rPr lang="fr-BE"/>
              <a:t> </a:t>
            </a:r>
            <a:r>
              <a:rPr lang="fr-BE" err="1"/>
              <a:t>begrijpt</a:t>
            </a:r>
            <a:r>
              <a:rPr lang="fr-BE"/>
              <a:t> het </a:t>
            </a:r>
            <a:r>
              <a:rPr lang="fr-BE" err="1"/>
              <a:t>verschil</a:t>
            </a:r>
            <a:r>
              <a:rPr lang="fr-BE"/>
              <a:t> </a:t>
            </a:r>
            <a:r>
              <a:rPr lang="fr-BE" err="1"/>
              <a:t>tussen</a:t>
            </a:r>
            <a:r>
              <a:rPr lang="fr-BE"/>
              <a:t> </a:t>
            </a:r>
            <a:r>
              <a:rPr lang="fr-BE" err="1"/>
              <a:t>zelfstandige</a:t>
            </a:r>
            <a:r>
              <a:rPr lang="fr-BE"/>
              <a:t> en </a:t>
            </a:r>
            <a:r>
              <a:rPr lang="fr-BE" err="1"/>
              <a:t>werknemer</a:t>
            </a:r>
            <a:endParaRPr lang="en-US" err="1">
              <a:solidFill>
                <a:srgbClr val="444444"/>
              </a:solidFill>
            </a:endParaRPr>
          </a:p>
          <a:p>
            <a:pPr marL="171450" indent="-171450">
              <a:buFont typeface="Arial,Sans-Serif"/>
              <a:buChar char="•"/>
            </a:pPr>
            <a:r>
              <a:rPr lang="fr-BE" err="1"/>
              <a:t>Ze</a:t>
            </a:r>
            <a:r>
              <a:rPr lang="fr-BE"/>
              <a:t> </a:t>
            </a:r>
            <a:r>
              <a:rPr lang="fr-BE" err="1"/>
              <a:t>heeft</a:t>
            </a:r>
            <a:r>
              <a:rPr lang="fr-BE"/>
              <a:t> </a:t>
            </a:r>
            <a:r>
              <a:rPr lang="fr-BE" err="1"/>
              <a:t>een</a:t>
            </a:r>
            <a:r>
              <a:rPr lang="fr-BE"/>
              <a:t> </a:t>
            </a:r>
            <a:r>
              <a:rPr lang="fr-BE" err="1"/>
              <a:t>attest</a:t>
            </a:r>
            <a:r>
              <a:rPr lang="fr-BE"/>
              <a:t> van </a:t>
            </a:r>
            <a:r>
              <a:rPr lang="fr-BE" err="1"/>
              <a:t>kapper</a:t>
            </a:r>
            <a:endParaRPr lang="en-US" err="1">
              <a:solidFill>
                <a:srgbClr val="444444"/>
              </a:solidFill>
            </a:endParaRPr>
          </a:p>
          <a:p>
            <a:pPr marL="171450" indent="-171450">
              <a:buFont typeface="Arial,Sans-Serif"/>
              <a:buChar char="•"/>
            </a:pPr>
            <a:r>
              <a:rPr lang="en-US">
                <a:solidFill>
                  <a:srgbClr val="444444"/>
                </a:solidFill>
              </a:rPr>
              <a:t>Ze </a:t>
            </a:r>
            <a:r>
              <a:rPr lang="en-US" err="1">
                <a:solidFill>
                  <a:srgbClr val="444444"/>
                </a:solidFill>
              </a:rPr>
              <a:t>heeft</a:t>
            </a:r>
            <a:r>
              <a:rPr lang="en-US">
                <a:solidFill>
                  <a:srgbClr val="444444"/>
                </a:solidFill>
              </a:rPr>
              <a:t> </a:t>
            </a:r>
            <a:r>
              <a:rPr lang="en-US" err="1">
                <a:solidFill>
                  <a:srgbClr val="444444"/>
                </a:solidFill>
              </a:rPr>
              <a:t>gesolliciteerd</a:t>
            </a:r>
            <a:r>
              <a:rPr lang="en-US">
                <a:solidFill>
                  <a:srgbClr val="444444"/>
                </a:solidFill>
              </a:rPr>
              <a:t> in </a:t>
            </a:r>
            <a:r>
              <a:rPr lang="en-US" err="1">
                <a:solidFill>
                  <a:srgbClr val="444444"/>
                </a:solidFill>
              </a:rPr>
              <a:t>een</a:t>
            </a:r>
            <a:r>
              <a:rPr lang="en-US">
                <a:solidFill>
                  <a:srgbClr val="444444"/>
                </a:solidFill>
              </a:rPr>
              <a:t> </a:t>
            </a:r>
            <a:r>
              <a:rPr lang="en-US" err="1">
                <a:solidFill>
                  <a:srgbClr val="444444"/>
                </a:solidFill>
              </a:rPr>
              <a:t>kapsalon</a:t>
            </a:r>
            <a:r>
              <a:rPr lang="en-US">
                <a:solidFill>
                  <a:srgbClr val="444444"/>
                </a:solidFill>
              </a:rPr>
              <a:t> </a:t>
            </a:r>
            <a:r>
              <a:rPr lang="en-US" err="1">
                <a:solidFill>
                  <a:srgbClr val="444444"/>
                </a:solidFill>
              </a:rPr>
              <a:t>als</a:t>
            </a:r>
            <a:r>
              <a:rPr lang="en-US">
                <a:solidFill>
                  <a:srgbClr val="444444"/>
                </a:solidFill>
              </a:rPr>
              <a:t> </a:t>
            </a:r>
            <a:r>
              <a:rPr lang="en-US" err="1">
                <a:solidFill>
                  <a:srgbClr val="444444"/>
                </a:solidFill>
              </a:rPr>
              <a:t>werknemer</a:t>
            </a:r>
          </a:p>
          <a:p>
            <a:pPr marL="171450" indent="-171450">
              <a:buFont typeface="Arial,Sans-Serif"/>
              <a:buChar char="•"/>
            </a:pPr>
            <a:r>
              <a:rPr lang="en-US">
                <a:solidFill>
                  <a:srgbClr val="444444"/>
                </a:solidFill>
              </a:rPr>
              <a:t>Ze </a:t>
            </a:r>
            <a:r>
              <a:rPr lang="en-US" err="1">
                <a:solidFill>
                  <a:srgbClr val="444444"/>
                </a:solidFill>
              </a:rPr>
              <a:t>heeft</a:t>
            </a:r>
            <a:r>
              <a:rPr lang="en-US">
                <a:solidFill>
                  <a:srgbClr val="444444"/>
                </a:solidFill>
              </a:rPr>
              <a:t> </a:t>
            </a:r>
            <a:r>
              <a:rPr lang="en-US" err="1">
                <a:solidFill>
                  <a:srgbClr val="444444"/>
                </a:solidFill>
              </a:rPr>
              <a:t>haar</a:t>
            </a:r>
            <a:r>
              <a:rPr lang="en-US">
                <a:solidFill>
                  <a:srgbClr val="444444"/>
                </a:solidFill>
              </a:rPr>
              <a:t> contract </a:t>
            </a:r>
            <a:r>
              <a:rPr lang="en-US" err="1">
                <a:solidFill>
                  <a:srgbClr val="444444"/>
                </a:solidFill>
              </a:rPr>
              <a:t>goed</a:t>
            </a:r>
            <a:r>
              <a:rPr lang="en-US">
                <a:solidFill>
                  <a:srgbClr val="444444"/>
                </a:solidFill>
              </a:rPr>
              <a:t> </a:t>
            </a:r>
            <a:r>
              <a:rPr lang="en-US" err="1">
                <a:solidFill>
                  <a:srgbClr val="444444"/>
                </a:solidFill>
              </a:rPr>
              <a:t>nagelezen</a:t>
            </a:r>
            <a:r>
              <a:rPr lang="en-US">
                <a:solidFill>
                  <a:srgbClr val="444444"/>
                </a:solidFill>
              </a:rPr>
              <a:t> </a:t>
            </a:r>
            <a:r>
              <a:rPr lang="en-US" err="1">
                <a:solidFill>
                  <a:srgbClr val="444444"/>
                </a:solidFill>
              </a:rPr>
              <a:t>en</a:t>
            </a:r>
            <a:r>
              <a:rPr lang="en-US">
                <a:solidFill>
                  <a:srgbClr val="444444"/>
                </a:solidFill>
              </a:rPr>
              <a:t> </a:t>
            </a:r>
            <a:r>
              <a:rPr lang="en-US" err="1">
                <a:solidFill>
                  <a:srgbClr val="444444"/>
                </a:solidFill>
              </a:rPr>
              <a:t>begrijpt</a:t>
            </a:r>
            <a:r>
              <a:rPr lang="en-US">
                <a:solidFill>
                  <a:srgbClr val="444444"/>
                </a:solidFill>
              </a:rPr>
              <a:t> alles</a:t>
            </a:r>
          </a:p>
          <a:p>
            <a:endParaRPr lang="fr-BE"/>
          </a:p>
          <a:p>
            <a:r>
              <a:rPr lang="fr-BE"/>
              <a:t>Laten </a:t>
            </a:r>
            <a:r>
              <a:rPr lang="fr-BE" err="1"/>
              <a:t>we</a:t>
            </a:r>
            <a:r>
              <a:rPr lang="fr-BE"/>
              <a:t> nu alles </a:t>
            </a:r>
            <a:r>
              <a:rPr lang="fr-BE" err="1"/>
              <a:t>nog</a:t>
            </a:r>
            <a:r>
              <a:rPr lang="fr-BE"/>
              <a:t> </a:t>
            </a:r>
            <a:r>
              <a:rPr lang="fr-BE" err="1"/>
              <a:t>eens</a:t>
            </a:r>
            <a:r>
              <a:rPr lang="fr-BE"/>
              <a:t> </a:t>
            </a:r>
            <a:r>
              <a:rPr lang="fr-BE" err="1"/>
              <a:t>samen</a:t>
            </a:r>
            <a:r>
              <a:rPr lang="fr-BE"/>
              <a:t> </a:t>
            </a:r>
            <a:r>
              <a:rPr lang="fr-BE" err="1"/>
              <a:t>overlopen</a:t>
            </a:r>
            <a:r>
              <a:rPr lang="fr-BE"/>
              <a:t>. Ik </a:t>
            </a:r>
            <a:r>
              <a:rPr lang="fr-BE" err="1"/>
              <a:t>gooi</a:t>
            </a:r>
            <a:r>
              <a:rPr lang="fr-BE"/>
              <a:t> de bal </a:t>
            </a:r>
            <a:r>
              <a:rPr lang="fr-BE" err="1"/>
              <a:t>naar</a:t>
            </a:r>
            <a:r>
              <a:rPr lang="fr-BE"/>
              <a:t> </a:t>
            </a:r>
            <a:r>
              <a:rPr lang="fr-BE" err="1"/>
              <a:t>iemand</a:t>
            </a:r>
            <a:r>
              <a:rPr lang="fr-BE"/>
              <a:t> en die </a:t>
            </a:r>
            <a:r>
              <a:rPr lang="fr-BE" err="1"/>
              <a:t>mag</a:t>
            </a:r>
            <a:r>
              <a:rPr lang="fr-BE"/>
              <a:t> </a:t>
            </a:r>
            <a:r>
              <a:rPr lang="fr-BE" err="1"/>
              <a:t>antwoorden</a:t>
            </a:r>
            <a:r>
              <a:rPr lang="fr-BE"/>
              <a:t> op </a:t>
            </a:r>
            <a:r>
              <a:rPr lang="fr-BE" err="1"/>
              <a:t>een</a:t>
            </a:r>
            <a:r>
              <a:rPr lang="fr-BE"/>
              <a:t> </a:t>
            </a:r>
            <a:r>
              <a:rPr lang="fr-BE" err="1"/>
              <a:t>vraag</a:t>
            </a:r>
            <a:r>
              <a:rPr lang="fr-BE"/>
              <a:t> </a:t>
            </a:r>
            <a:r>
              <a:rPr lang="fr-BE" err="1"/>
              <a:t>uit</a:t>
            </a:r>
            <a:r>
              <a:rPr lang="fr-BE"/>
              <a:t> de quiz.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22</a:t>
            </a:fld>
            <a:endParaRPr lang="fr-BE"/>
          </a:p>
        </p:txBody>
      </p:sp>
    </p:spTree>
    <p:extLst>
      <p:ext uri="{BB962C8B-B14F-4D97-AF65-F5344CB8AC3E}">
        <p14:creationId xmlns:p14="http://schemas.microsoft.com/office/powerpoint/2010/main" val="1175503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Inderdaad</a:t>
            </a:r>
            <a:r>
              <a:rPr lang="fr-BE"/>
              <a:t>, het </a:t>
            </a:r>
            <a:r>
              <a:rPr lang="fr-BE" err="1"/>
              <a:t>is</a:t>
            </a:r>
            <a:r>
              <a:rPr lang="fr-BE"/>
              <a:t> </a:t>
            </a:r>
            <a:r>
              <a:rPr lang="fr-BE" err="1"/>
              <a:t>bijna</a:t>
            </a:r>
            <a:r>
              <a:rPr lang="fr-BE"/>
              <a:t> </a:t>
            </a:r>
            <a:r>
              <a:rPr lang="fr-BE" err="1"/>
              <a:t>onmogelijk</a:t>
            </a:r>
            <a:r>
              <a:rPr lang="fr-BE"/>
              <a:t> </a:t>
            </a:r>
            <a:r>
              <a:rPr lang="fr-BE" err="1"/>
              <a:t>voor</a:t>
            </a:r>
            <a:r>
              <a:rPr lang="fr-BE"/>
              <a:t> </a:t>
            </a:r>
            <a:r>
              <a:rPr lang="fr-BE" err="1"/>
              <a:t>een</a:t>
            </a:r>
            <a:r>
              <a:rPr lang="fr-BE"/>
              <a:t> </a:t>
            </a:r>
            <a:r>
              <a:rPr lang="fr-BE" err="1"/>
              <a:t>persoon</a:t>
            </a:r>
            <a:r>
              <a:rPr lang="fr-BE"/>
              <a:t> in </a:t>
            </a:r>
            <a:r>
              <a:rPr lang="fr-BE" err="1"/>
              <a:t>asielprocedure</a:t>
            </a:r>
            <a:r>
              <a:rPr lang="fr-BE"/>
              <a:t> om </a:t>
            </a:r>
            <a:r>
              <a:rPr lang="fr-BE" err="1"/>
              <a:t>als</a:t>
            </a:r>
            <a:r>
              <a:rPr lang="fr-BE"/>
              <a:t> </a:t>
            </a:r>
            <a:r>
              <a:rPr lang="fr-BE" err="1"/>
              <a:t>zelfstandige</a:t>
            </a:r>
            <a:r>
              <a:rPr lang="fr-BE"/>
              <a:t> te </a:t>
            </a:r>
            <a:r>
              <a:rPr lang="fr-BE" err="1"/>
              <a:t>werken</a:t>
            </a:r>
            <a:r>
              <a:rPr lang="fr-BE"/>
              <a:t> in </a:t>
            </a:r>
            <a:r>
              <a:rPr lang="fr-BE" err="1"/>
              <a:t>België</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24</a:t>
            </a:fld>
            <a:endParaRPr lang="fr-BE"/>
          </a:p>
        </p:txBody>
      </p:sp>
    </p:spTree>
    <p:extLst>
      <p:ext uri="{BB962C8B-B14F-4D97-AF65-F5344CB8AC3E}">
        <p14:creationId xmlns:p14="http://schemas.microsoft.com/office/powerpoint/2010/main" val="3403586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07C6-8A71-AB02-E096-283614B541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C8AEC15-9E4A-D20D-4CB1-9FE18DEB86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4A17F91-A561-F48F-6CD2-53D631D8D8FA}"/>
              </a:ext>
            </a:extLst>
          </p:cNvPr>
          <p:cNvSpPr>
            <a:spLocks noGrp="1"/>
          </p:cNvSpPr>
          <p:nvPr>
            <p:ph type="body" idx="1"/>
          </p:nvPr>
        </p:nvSpPr>
        <p:spPr/>
        <p:txBody>
          <a:bodyPr/>
          <a:lstStyle/>
          <a:p>
            <a:pPr>
              <a:defRPr/>
            </a:pPr>
            <a:r>
              <a:rPr lang="fr-BE" err="1"/>
              <a:t>Inderdaad</a:t>
            </a:r>
            <a:r>
              <a:rPr lang="fr-BE"/>
              <a:t>, </a:t>
            </a:r>
            <a:r>
              <a:rPr lang="fr-BE" err="1"/>
              <a:t>sommige</a:t>
            </a:r>
            <a:r>
              <a:rPr lang="fr-BE"/>
              <a:t> </a:t>
            </a:r>
            <a:r>
              <a:rPr lang="fr-BE" err="1"/>
              <a:t>documenten</a:t>
            </a:r>
            <a:r>
              <a:rPr lang="fr-BE"/>
              <a:t> </a:t>
            </a:r>
            <a:r>
              <a:rPr lang="fr-BE" err="1"/>
              <a:t>lijken</a:t>
            </a:r>
            <a:r>
              <a:rPr lang="fr-BE"/>
              <a:t> op </a:t>
            </a:r>
            <a:r>
              <a:rPr lang="fr-BE" err="1"/>
              <a:t>een</a:t>
            </a:r>
            <a:r>
              <a:rPr lang="fr-BE"/>
              <a:t> </a:t>
            </a:r>
            <a:r>
              <a:rPr lang="fr-BE" err="1"/>
              <a:t>gewoon</a:t>
            </a:r>
            <a:r>
              <a:rPr lang="fr-BE"/>
              <a:t> </a:t>
            </a:r>
            <a:r>
              <a:rPr lang="fr-BE" err="1"/>
              <a:t>contract</a:t>
            </a:r>
            <a:r>
              <a:rPr lang="fr-BE"/>
              <a:t>, maar </a:t>
            </a:r>
            <a:r>
              <a:rPr lang="fr-BE" err="1"/>
              <a:t>zijn</a:t>
            </a:r>
            <a:r>
              <a:rPr lang="fr-BE"/>
              <a:t> in </a:t>
            </a:r>
            <a:r>
              <a:rPr lang="fr-BE" err="1"/>
              <a:t>feite</a:t>
            </a:r>
            <a:r>
              <a:rPr lang="fr-BE"/>
              <a:t> "</a:t>
            </a:r>
            <a:r>
              <a:rPr lang="fr-BE" err="1"/>
              <a:t>vennootschapsdocumenten</a:t>
            </a:r>
            <a:r>
              <a:rPr lang="fr-BE"/>
              <a:t>". Dit </a:t>
            </a:r>
            <a:r>
              <a:rPr lang="fr-BE" err="1"/>
              <a:t>noemen</a:t>
            </a:r>
            <a:r>
              <a:rPr lang="fr-BE"/>
              <a:t> </a:t>
            </a:r>
            <a:r>
              <a:rPr lang="fr-BE" err="1"/>
              <a:t>we</a:t>
            </a:r>
            <a:r>
              <a:rPr lang="fr-BE"/>
              <a:t> </a:t>
            </a:r>
            <a:r>
              <a:rPr lang="fr-BE" err="1"/>
              <a:t>schijnzelfstandigheid</a:t>
            </a:r>
            <a:r>
              <a:rPr lang="fr-BE"/>
              <a:t>. </a:t>
            </a:r>
            <a:endParaRPr lang="fr-B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0" i="0" kern="1200">
              <a:solidFill>
                <a:schemeClr val="tx1"/>
              </a:solidFill>
              <a:effectLst/>
              <a:latin typeface="+mn-lt"/>
              <a:ea typeface="+mn-ea"/>
              <a:cs typeface="+mn-cs"/>
            </a:endParaRPr>
          </a:p>
          <a:p>
            <a:pPr>
              <a:defRPr/>
            </a:pPr>
            <a:r>
              <a:rPr lang="fr-BE" err="1"/>
              <a:t>Precies</a:t>
            </a:r>
            <a:r>
              <a:rPr lang="fr-BE"/>
              <a:t> </a:t>
            </a:r>
            <a:r>
              <a:rPr lang="fr-BE" err="1"/>
              <a:t>daarom</a:t>
            </a:r>
            <a:r>
              <a:rPr lang="fr-BE"/>
              <a:t> </a:t>
            </a:r>
            <a:r>
              <a:rPr lang="fr-BE" err="1"/>
              <a:t>is</a:t>
            </a:r>
            <a:r>
              <a:rPr lang="fr-BE"/>
              <a:t> het </a:t>
            </a:r>
            <a:r>
              <a:rPr lang="fr-BE" err="1"/>
              <a:t>zo</a:t>
            </a:r>
            <a:r>
              <a:rPr lang="fr-BE"/>
              <a:t> </a:t>
            </a:r>
            <a:r>
              <a:rPr lang="fr-BE" err="1"/>
              <a:t>belangrijk</a:t>
            </a:r>
            <a:r>
              <a:rPr lang="fr-BE"/>
              <a:t> </a:t>
            </a:r>
            <a:r>
              <a:rPr lang="fr-BE" err="1"/>
              <a:t>dat</a:t>
            </a:r>
            <a:r>
              <a:rPr lang="fr-BE"/>
              <a:t> je </a:t>
            </a:r>
            <a:r>
              <a:rPr lang="fr-BE" err="1"/>
              <a:t>goed</a:t>
            </a:r>
            <a:r>
              <a:rPr lang="fr-BE"/>
              <a:t> </a:t>
            </a:r>
            <a:r>
              <a:rPr lang="fr-BE" err="1"/>
              <a:t>begrijpt</a:t>
            </a:r>
            <a:r>
              <a:rPr lang="fr-BE"/>
              <a:t> </a:t>
            </a:r>
            <a:r>
              <a:rPr lang="fr-BE" err="1"/>
              <a:t>wat</a:t>
            </a:r>
            <a:r>
              <a:rPr lang="fr-BE"/>
              <a:t> er in het </a:t>
            </a:r>
            <a:r>
              <a:rPr lang="fr-BE" err="1"/>
              <a:t>contract</a:t>
            </a:r>
            <a:r>
              <a:rPr lang="fr-BE"/>
              <a:t> </a:t>
            </a:r>
            <a:r>
              <a:rPr lang="fr-BE" err="1"/>
              <a:t>staat</a:t>
            </a:r>
            <a:r>
              <a:rPr lang="fr-BE"/>
              <a:t> </a:t>
            </a:r>
            <a:r>
              <a:rPr lang="fr-BE" err="1"/>
              <a:t>geschreven</a:t>
            </a:r>
            <a:r>
              <a:rPr lang="fr-BE"/>
              <a:t>. </a:t>
            </a:r>
            <a:r>
              <a:rPr lang="fr-BE" err="1"/>
              <a:t>Aarzel</a:t>
            </a:r>
            <a:r>
              <a:rPr lang="fr-BE"/>
              <a:t> niet om </a:t>
            </a:r>
            <a:r>
              <a:rPr lang="fr-BE" err="1"/>
              <a:t>hulp</a:t>
            </a:r>
            <a:r>
              <a:rPr lang="fr-BE"/>
              <a:t> te </a:t>
            </a:r>
            <a:r>
              <a:rPr lang="fr-BE" err="1"/>
              <a:t>vragen</a:t>
            </a:r>
            <a:r>
              <a:rPr lang="fr-BE"/>
              <a:t> </a:t>
            </a:r>
            <a:r>
              <a:rPr lang="fr-BE" err="1"/>
              <a:t>aan</a:t>
            </a:r>
            <a:r>
              <a:rPr lang="fr-BE"/>
              <a:t> </a:t>
            </a:r>
            <a:r>
              <a:rPr lang="fr-BE" err="1"/>
              <a:t>iemand</a:t>
            </a:r>
            <a:r>
              <a:rPr lang="fr-BE"/>
              <a:t>.  </a:t>
            </a:r>
          </a:p>
          <a:p>
            <a:endParaRPr lang="fr-BE"/>
          </a:p>
        </p:txBody>
      </p:sp>
      <p:sp>
        <p:nvSpPr>
          <p:cNvPr id="4" name="Espace réservé du numéro de diapositive 3">
            <a:extLst>
              <a:ext uri="{FF2B5EF4-FFF2-40B4-BE49-F238E27FC236}">
                <a16:creationId xmlns:a16="http://schemas.microsoft.com/office/drawing/2014/main" id="{30EE1413-7889-E0B6-B929-E48CD9D020DE}"/>
              </a:ext>
            </a:extLst>
          </p:cNvPr>
          <p:cNvSpPr>
            <a:spLocks noGrp="1"/>
          </p:cNvSpPr>
          <p:nvPr>
            <p:ph type="sldNum" sz="quarter" idx="5"/>
          </p:nvPr>
        </p:nvSpPr>
        <p:spPr/>
        <p:txBody>
          <a:bodyPr/>
          <a:lstStyle/>
          <a:p>
            <a:fld id="{956EBCED-93BA-4561-879C-6196E1B11FD8}" type="slidenum">
              <a:rPr lang="fr-BE" smtClean="0"/>
              <a:t>26</a:t>
            </a:fld>
            <a:endParaRPr lang="fr-BE"/>
          </a:p>
        </p:txBody>
      </p:sp>
    </p:spTree>
    <p:extLst>
      <p:ext uri="{BB962C8B-B14F-4D97-AF65-F5344CB8AC3E}">
        <p14:creationId xmlns:p14="http://schemas.microsoft.com/office/powerpoint/2010/main" val="180776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90B09-6A0B-D039-25C2-61D53E32C3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804C05-288D-E2FB-513B-5AE1E2417E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98B1FF5-B16B-3A46-AE84-A555BC075E6A}"/>
              </a:ext>
            </a:extLst>
          </p:cNvPr>
          <p:cNvSpPr>
            <a:spLocks noGrp="1"/>
          </p:cNvSpPr>
          <p:nvPr>
            <p:ph type="body" idx="1"/>
          </p:nvPr>
        </p:nvSpPr>
        <p:spPr/>
        <p:txBody>
          <a:bodyPr/>
          <a:lstStyle/>
          <a:p>
            <a:r>
              <a:rPr lang="fr-BE" err="1"/>
              <a:t>Mogelijke</a:t>
            </a:r>
            <a:r>
              <a:rPr lang="fr-BE"/>
              <a:t> </a:t>
            </a:r>
            <a:r>
              <a:rPr lang="fr-BE" err="1"/>
              <a:t>antwoorden</a:t>
            </a:r>
            <a:r>
              <a:rPr lang="fr-BE"/>
              <a:t>:</a:t>
            </a:r>
          </a:p>
          <a:p>
            <a:endParaRPr lang="fr-BE"/>
          </a:p>
          <a:p>
            <a:r>
              <a:rPr lang="fr-BE" b="1" err="1"/>
              <a:t>Ondergeschiktheid</a:t>
            </a:r>
            <a:endParaRPr lang="fr-BE" b="1"/>
          </a:p>
          <a:p>
            <a:r>
              <a:rPr lang="fr-BE" b="1" err="1"/>
              <a:t>Werknemer</a:t>
            </a:r>
            <a:r>
              <a:rPr lang="fr-BE"/>
              <a:t> :Je </a:t>
            </a:r>
            <a:r>
              <a:rPr lang="fr-BE" err="1"/>
              <a:t>werkt</a:t>
            </a:r>
            <a:r>
              <a:rPr lang="fr-BE"/>
              <a:t> onder </a:t>
            </a:r>
            <a:r>
              <a:rPr lang="fr-BE" err="1"/>
              <a:t>hiërarchie</a:t>
            </a:r>
            <a:r>
              <a:rPr lang="fr-BE"/>
              <a:t> van </a:t>
            </a:r>
            <a:r>
              <a:rPr lang="fr-BE" err="1"/>
              <a:t>een</a:t>
            </a:r>
            <a:r>
              <a:rPr lang="fr-BE"/>
              <a:t> </a:t>
            </a:r>
            <a:r>
              <a:rPr lang="fr-BE" err="1"/>
              <a:t>baas</a:t>
            </a:r>
            <a:r>
              <a:rPr lang="fr-BE"/>
              <a:t> (die </a:t>
            </a:r>
            <a:r>
              <a:rPr lang="fr-BE" err="1"/>
              <a:t>bepaalt</a:t>
            </a:r>
            <a:r>
              <a:rPr lang="fr-BE"/>
              <a:t> </a:t>
            </a:r>
            <a:r>
              <a:rPr lang="fr-BE" err="1"/>
              <a:t>uren</a:t>
            </a:r>
            <a:r>
              <a:rPr lang="fr-BE"/>
              <a:t>, </a:t>
            </a:r>
            <a:r>
              <a:rPr lang="fr-BE" err="1"/>
              <a:t>taken</a:t>
            </a:r>
            <a:r>
              <a:rPr lang="fr-BE"/>
              <a:t>, </a:t>
            </a:r>
            <a:r>
              <a:rPr lang="fr-BE" err="1"/>
              <a:t>plaats</a:t>
            </a:r>
            <a:r>
              <a:rPr lang="fr-BE"/>
              <a:t>...).</a:t>
            </a:r>
          </a:p>
          <a:p>
            <a:r>
              <a:rPr lang="fr-BE" b="1" err="1"/>
              <a:t>Zelfstandige</a:t>
            </a:r>
            <a:r>
              <a:rPr lang="fr-BE"/>
              <a:t> : Je </a:t>
            </a:r>
            <a:r>
              <a:rPr lang="fr-BE" err="1"/>
              <a:t>werkt</a:t>
            </a:r>
            <a:r>
              <a:rPr lang="fr-BE"/>
              <a:t> </a:t>
            </a:r>
            <a:r>
              <a:rPr lang="fr-BE" err="1"/>
              <a:t>voor</a:t>
            </a:r>
            <a:r>
              <a:rPr lang="fr-BE"/>
              <a:t> </a:t>
            </a:r>
            <a:r>
              <a:rPr lang="fr-BE" err="1"/>
              <a:t>eigen</a:t>
            </a:r>
            <a:r>
              <a:rPr lang="fr-BE"/>
              <a:t> </a:t>
            </a:r>
            <a:r>
              <a:rPr lang="fr-BE" err="1"/>
              <a:t>rekening</a:t>
            </a:r>
            <a:r>
              <a:rPr lang="fr-BE"/>
              <a:t>, </a:t>
            </a:r>
            <a:r>
              <a:rPr lang="fr-BE" err="1"/>
              <a:t>zonder</a:t>
            </a:r>
            <a:r>
              <a:rPr lang="fr-BE"/>
              <a:t> </a:t>
            </a:r>
            <a:r>
              <a:rPr lang="fr-BE" err="1"/>
              <a:t>iemand</a:t>
            </a:r>
            <a:r>
              <a:rPr lang="fr-BE"/>
              <a:t> die </a:t>
            </a:r>
            <a:r>
              <a:rPr lang="fr-BE" err="1"/>
              <a:t>zegt</a:t>
            </a:r>
            <a:r>
              <a:rPr lang="fr-BE"/>
              <a:t> </a:t>
            </a:r>
            <a:r>
              <a:rPr lang="fr-BE" err="1"/>
              <a:t>wat</a:t>
            </a:r>
            <a:r>
              <a:rPr lang="fr-BE"/>
              <a:t> je </a:t>
            </a:r>
            <a:r>
              <a:rPr lang="fr-BE" err="1"/>
              <a:t>moet</a:t>
            </a:r>
            <a:r>
              <a:rPr lang="fr-BE"/>
              <a:t> </a:t>
            </a:r>
            <a:r>
              <a:rPr lang="fr-BE" err="1"/>
              <a:t>doen</a:t>
            </a:r>
            <a:r>
              <a:rPr lang="fr-BE"/>
              <a:t>.</a:t>
            </a:r>
          </a:p>
          <a:p>
            <a:br>
              <a:rPr lang="fr-BE">
                <a:cs typeface="+mn-lt"/>
              </a:rPr>
            </a:br>
            <a:br>
              <a:rPr lang="fr-BE">
                <a:cs typeface="+mn-lt"/>
              </a:rPr>
            </a:br>
            <a:r>
              <a:rPr lang="fr-BE" b="1"/>
              <a:t> Sociale </a:t>
            </a:r>
            <a:r>
              <a:rPr lang="fr-BE" b="1" err="1"/>
              <a:t>zekerheid</a:t>
            </a:r>
            <a:endParaRPr lang="fr-BE" b="1"/>
          </a:p>
          <a:p>
            <a:r>
              <a:rPr lang="fr-BE" b="1" err="1"/>
              <a:t>Werknemer</a:t>
            </a:r>
            <a:r>
              <a:rPr lang="fr-BE"/>
              <a:t> : </a:t>
            </a:r>
            <a:r>
              <a:rPr lang="fr-BE" err="1"/>
              <a:t>Draagt</a:t>
            </a:r>
            <a:r>
              <a:rPr lang="fr-BE"/>
              <a:t> </a:t>
            </a:r>
            <a:r>
              <a:rPr lang="fr-BE" err="1"/>
              <a:t>bij</a:t>
            </a:r>
            <a:r>
              <a:rPr lang="fr-BE"/>
              <a:t> </a:t>
            </a:r>
            <a:r>
              <a:rPr lang="fr-BE" err="1"/>
              <a:t>aan</a:t>
            </a:r>
            <a:r>
              <a:rPr lang="fr-BE"/>
              <a:t> het </a:t>
            </a:r>
            <a:r>
              <a:rPr lang="fr-BE" err="1"/>
              <a:t>algemene</a:t>
            </a:r>
            <a:r>
              <a:rPr lang="fr-BE"/>
              <a:t> </a:t>
            </a:r>
            <a:r>
              <a:rPr lang="fr-BE" err="1"/>
              <a:t>systeem</a:t>
            </a:r>
            <a:r>
              <a:rPr lang="fr-BE"/>
              <a:t> van sociale </a:t>
            </a:r>
            <a:r>
              <a:rPr lang="fr-BE" err="1"/>
              <a:t>zekerheid</a:t>
            </a:r>
            <a:r>
              <a:rPr lang="fr-BE"/>
              <a:t> </a:t>
            </a:r>
            <a:r>
              <a:rPr lang="fr-BE" err="1"/>
              <a:t>voor</a:t>
            </a:r>
            <a:r>
              <a:rPr lang="fr-BE"/>
              <a:t> </a:t>
            </a:r>
            <a:r>
              <a:rPr lang="fr-BE" err="1"/>
              <a:t>werknemers</a:t>
            </a:r>
            <a:r>
              <a:rPr lang="fr-BE"/>
              <a:t>  (RSZ).</a:t>
            </a:r>
          </a:p>
          <a:p>
            <a:r>
              <a:rPr lang="fr-BE" b="1" err="1"/>
              <a:t>Zelfstandige</a:t>
            </a:r>
            <a:r>
              <a:rPr lang="fr-BE"/>
              <a:t> : </a:t>
            </a:r>
            <a:r>
              <a:rPr lang="fr-BE" err="1"/>
              <a:t>Draagt</a:t>
            </a:r>
            <a:r>
              <a:rPr lang="fr-BE"/>
              <a:t> </a:t>
            </a:r>
            <a:r>
              <a:rPr lang="fr-BE" err="1"/>
              <a:t>bij</a:t>
            </a:r>
            <a:r>
              <a:rPr lang="fr-BE"/>
              <a:t> via </a:t>
            </a:r>
            <a:r>
              <a:rPr lang="fr-BE" err="1"/>
              <a:t>een</a:t>
            </a:r>
            <a:r>
              <a:rPr lang="fr-BE"/>
              <a:t> </a:t>
            </a:r>
            <a:r>
              <a:rPr lang="fr-BE" err="1"/>
              <a:t>specifiek</a:t>
            </a:r>
            <a:r>
              <a:rPr lang="fr-BE"/>
              <a:t> </a:t>
            </a:r>
            <a:r>
              <a:rPr lang="fr-BE" err="1"/>
              <a:t>systeem</a:t>
            </a:r>
            <a:r>
              <a:rPr lang="fr-BE"/>
              <a:t> via </a:t>
            </a:r>
            <a:r>
              <a:rPr lang="fr-BE" err="1"/>
              <a:t>een</a:t>
            </a:r>
            <a:r>
              <a:rPr lang="fr-BE"/>
              <a:t> </a:t>
            </a:r>
            <a:r>
              <a:rPr lang="fr-BE" err="1"/>
              <a:t>verzkering</a:t>
            </a:r>
            <a:r>
              <a:rPr lang="fr-BE"/>
              <a:t> </a:t>
            </a:r>
            <a:r>
              <a:rPr lang="fr-BE" err="1"/>
              <a:t>voor</a:t>
            </a:r>
            <a:r>
              <a:rPr lang="fr-BE"/>
              <a:t> sociale </a:t>
            </a:r>
            <a:r>
              <a:rPr lang="fr-BE" err="1"/>
              <a:t>zekerheid</a:t>
            </a:r>
            <a:r>
              <a:rPr lang="fr-BE"/>
              <a:t>.</a:t>
            </a:r>
          </a:p>
          <a:p>
            <a:br>
              <a:rPr lang="fr-BE">
                <a:cs typeface="+mn-lt"/>
              </a:rPr>
            </a:br>
            <a:endParaRPr lang="fr-BE"/>
          </a:p>
          <a:p>
            <a:r>
              <a:rPr lang="fr-BE" b="1"/>
              <a:t>Sociale </a:t>
            </a:r>
            <a:r>
              <a:rPr lang="fr-BE" b="1" err="1"/>
              <a:t>bescherming</a:t>
            </a:r>
            <a:endParaRPr lang="fr-BE" err="1"/>
          </a:p>
          <a:p>
            <a:r>
              <a:rPr lang="fr-BE" b="1" err="1"/>
              <a:t>Werknemer</a:t>
            </a:r>
            <a:r>
              <a:rPr lang="fr-BE"/>
              <a:t>: </a:t>
            </a:r>
            <a:r>
              <a:rPr lang="fr-BE" err="1"/>
              <a:t>Betere</a:t>
            </a:r>
            <a:r>
              <a:rPr lang="fr-BE"/>
              <a:t> </a:t>
            </a:r>
            <a:r>
              <a:rPr lang="fr-BE" err="1"/>
              <a:t>bescherming</a:t>
            </a:r>
            <a:r>
              <a:rPr lang="fr-BE"/>
              <a:t> (</a:t>
            </a:r>
            <a:r>
              <a:rPr lang="fr-BE" err="1"/>
              <a:t>werkloosheid</a:t>
            </a:r>
            <a:r>
              <a:rPr lang="fr-BE"/>
              <a:t>, </a:t>
            </a:r>
            <a:r>
              <a:rPr lang="fr-BE" err="1"/>
              <a:t>betaalde</a:t>
            </a:r>
            <a:r>
              <a:rPr lang="fr-BE"/>
              <a:t> </a:t>
            </a:r>
            <a:r>
              <a:rPr lang="fr-BE" err="1"/>
              <a:t>vakantie</a:t>
            </a:r>
            <a:r>
              <a:rPr lang="fr-BE"/>
              <a:t>, </a:t>
            </a:r>
            <a:r>
              <a:rPr lang="fr-BE" err="1"/>
              <a:t>arbeidsongevallen</a:t>
            </a:r>
            <a:r>
              <a:rPr lang="fr-BE"/>
              <a:t>, </a:t>
            </a:r>
            <a:r>
              <a:rPr lang="fr-BE" err="1"/>
              <a:t>pensioen</a:t>
            </a:r>
            <a:r>
              <a:rPr lang="fr-BE"/>
              <a:t>, </a:t>
            </a:r>
            <a:r>
              <a:rPr lang="fr-BE" err="1"/>
              <a:t>enz</a:t>
            </a:r>
            <a:r>
              <a:rPr lang="fr-BE"/>
              <a:t>.).</a:t>
            </a:r>
          </a:p>
          <a:p>
            <a:r>
              <a:rPr lang="fr-BE" b="1" err="1"/>
              <a:t>Zelfstandige</a:t>
            </a:r>
            <a:r>
              <a:rPr lang="fr-BE"/>
              <a:t>: </a:t>
            </a:r>
            <a:r>
              <a:rPr lang="fr-BE" err="1"/>
              <a:t>Beperkte</a:t>
            </a:r>
            <a:r>
              <a:rPr lang="fr-BE"/>
              <a:t> </a:t>
            </a:r>
            <a:r>
              <a:rPr lang="fr-BE" err="1"/>
              <a:t>bescherming</a:t>
            </a:r>
            <a:r>
              <a:rPr lang="fr-BE"/>
              <a:t> (</a:t>
            </a:r>
            <a:r>
              <a:rPr lang="fr-BE" err="1"/>
              <a:t>geen</a:t>
            </a:r>
            <a:r>
              <a:rPr lang="fr-BE"/>
              <a:t> </a:t>
            </a:r>
            <a:r>
              <a:rPr lang="fr-BE" err="1"/>
              <a:t>betaalde</a:t>
            </a:r>
            <a:r>
              <a:rPr lang="fr-BE"/>
              <a:t> </a:t>
            </a:r>
            <a:r>
              <a:rPr lang="fr-BE" err="1"/>
              <a:t>vakantie</a:t>
            </a:r>
            <a:r>
              <a:rPr lang="fr-BE"/>
              <a:t>, </a:t>
            </a:r>
            <a:r>
              <a:rPr lang="fr-BE" err="1"/>
              <a:t>werkloosheid</a:t>
            </a:r>
            <a:r>
              <a:rPr lang="fr-BE"/>
              <a:t> </a:t>
            </a:r>
            <a:r>
              <a:rPr lang="fr-BE" err="1"/>
              <a:t>slechts</a:t>
            </a:r>
            <a:r>
              <a:rPr lang="fr-BE"/>
              <a:t> </a:t>
            </a:r>
            <a:r>
              <a:rPr lang="fr-BE" err="1"/>
              <a:t>gedeeltelijk</a:t>
            </a:r>
            <a:r>
              <a:rPr lang="fr-BE"/>
              <a:t> </a:t>
            </a:r>
            <a:r>
              <a:rPr lang="fr-BE" err="1"/>
              <a:t>gedekt</a:t>
            </a:r>
            <a:r>
              <a:rPr lang="fr-BE"/>
              <a:t> via </a:t>
            </a:r>
            <a:r>
              <a:rPr lang="fr-BE" err="1"/>
              <a:t>verzekerking</a:t>
            </a:r>
            <a:r>
              <a:rPr lang="fr-BE"/>
              <a:t>).</a:t>
            </a:r>
          </a:p>
          <a:p>
            <a:br>
              <a:rPr lang="fr-BE">
                <a:cs typeface="+mn-lt"/>
              </a:rPr>
            </a:br>
            <a:endParaRPr lang="fr-BE"/>
          </a:p>
          <a:p>
            <a:r>
              <a:rPr lang="fr-BE" b="1" err="1"/>
              <a:t>Inkomsten</a:t>
            </a:r>
            <a:r>
              <a:rPr lang="fr-BE" b="1"/>
              <a:t> en </a:t>
            </a:r>
            <a:r>
              <a:rPr lang="fr-BE" b="1" err="1"/>
              <a:t>belastingen</a:t>
            </a:r>
            <a:endParaRPr lang="fr-BE" b="1"/>
          </a:p>
          <a:p>
            <a:r>
              <a:rPr lang="fr-BE" b="1" err="1"/>
              <a:t>Werknemer</a:t>
            </a:r>
            <a:r>
              <a:rPr lang="fr-BE"/>
              <a:t>: </a:t>
            </a:r>
            <a:r>
              <a:rPr lang="fr-BE" err="1"/>
              <a:t>Ontvangt</a:t>
            </a:r>
            <a:r>
              <a:rPr lang="fr-BE"/>
              <a:t> </a:t>
            </a:r>
            <a:r>
              <a:rPr lang="fr-BE" err="1"/>
              <a:t>een</a:t>
            </a:r>
            <a:r>
              <a:rPr lang="fr-BE"/>
              <a:t> </a:t>
            </a:r>
            <a:r>
              <a:rPr lang="fr-BE" err="1"/>
              <a:t>maandelijks</a:t>
            </a:r>
            <a:r>
              <a:rPr lang="fr-BE"/>
              <a:t> </a:t>
            </a:r>
            <a:r>
              <a:rPr lang="fr-BE" err="1"/>
              <a:t>loon</a:t>
            </a:r>
            <a:r>
              <a:rPr lang="fr-BE"/>
              <a:t> </a:t>
            </a:r>
            <a:r>
              <a:rPr lang="fr-BE" err="1"/>
              <a:t>waar</a:t>
            </a:r>
            <a:r>
              <a:rPr lang="fr-BE"/>
              <a:t> de sociale </a:t>
            </a:r>
            <a:r>
              <a:rPr lang="fr-BE" err="1"/>
              <a:t>bijdragen</a:t>
            </a:r>
            <a:r>
              <a:rPr lang="fr-BE"/>
              <a:t> al van </a:t>
            </a:r>
            <a:r>
              <a:rPr lang="fr-BE" err="1"/>
              <a:t>werd</a:t>
            </a:r>
            <a:r>
              <a:rPr lang="fr-BE"/>
              <a:t> afgetrokken.</a:t>
            </a:r>
          </a:p>
          <a:p>
            <a:r>
              <a:rPr lang="fr-BE" b="1" err="1"/>
              <a:t>Zelfstandige</a:t>
            </a:r>
            <a:r>
              <a:rPr lang="fr-BE"/>
              <a:t>: </a:t>
            </a:r>
            <a:r>
              <a:rPr lang="fr-BE" err="1"/>
              <a:t>Ontvangt</a:t>
            </a:r>
            <a:r>
              <a:rPr lang="fr-BE"/>
              <a:t> </a:t>
            </a:r>
            <a:r>
              <a:rPr lang="fr-BE" err="1"/>
              <a:t>een</a:t>
            </a:r>
            <a:r>
              <a:rPr lang="fr-BE"/>
              <a:t> </a:t>
            </a:r>
            <a:r>
              <a:rPr lang="fr-BE" err="1"/>
              <a:t>bruto</a:t>
            </a:r>
            <a:r>
              <a:rPr lang="fr-BE"/>
              <a:t> </a:t>
            </a:r>
            <a:r>
              <a:rPr lang="fr-BE" err="1"/>
              <a:t>salaris</a:t>
            </a:r>
            <a:r>
              <a:rPr lang="fr-BE"/>
              <a:t> en </a:t>
            </a:r>
            <a:r>
              <a:rPr lang="fr-BE" err="1"/>
              <a:t>betaalt</a:t>
            </a:r>
            <a:r>
              <a:rPr lang="fr-BE"/>
              <a:t> </a:t>
            </a:r>
            <a:r>
              <a:rPr lang="fr-BE" err="1"/>
              <a:t>jaarlijks</a:t>
            </a:r>
            <a:r>
              <a:rPr lang="fr-BE"/>
              <a:t> </a:t>
            </a:r>
            <a:r>
              <a:rPr lang="fr-BE" err="1"/>
              <a:t>belastingen</a:t>
            </a:r>
            <a:r>
              <a:rPr lang="fr-BE"/>
              <a:t> of per </a:t>
            </a:r>
            <a:r>
              <a:rPr lang="fr-BE" err="1"/>
              <a:t>kwartaal</a:t>
            </a:r>
            <a:r>
              <a:rPr lang="fr-BE"/>
              <a:t>. </a:t>
            </a:r>
          </a:p>
          <a:p>
            <a:br>
              <a:rPr lang="fr-BE">
                <a:cs typeface="+mn-lt"/>
              </a:rPr>
            </a:br>
            <a:endParaRPr lang="fr-BE"/>
          </a:p>
          <a:p>
            <a:r>
              <a:rPr lang="fr-BE" b="1" err="1"/>
              <a:t>Vakantie</a:t>
            </a:r>
            <a:endParaRPr lang="fr-BE" err="1"/>
          </a:p>
          <a:p>
            <a:r>
              <a:rPr lang="fr-BE" b="1" err="1"/>
              <a:t>Werknemer</a:t>
            </a:r>
            <a:r>
              <a:rPr lang="fr-BE"/>
              <a:t>: Recht op </a:t>
            </a:r>
            <a:r>
              <a:rPr lang="fr-BE" err="1"/>
              <a:t>jaarlijkse</a:t>
            </a:r>
            <a:r>
              <a:rPr lang="fr-BE"/>
              <a:t> </a:t>
            </a:r>
            <a:r>
              <a:rPr lang="fr-BE" err="1"/>
              <a:t>betaalde</a:t>
            </a:r>
            <a:r>
              <a:rPr lang="fr-BE"/>
              <a:t> </a:t>
            </a:r>
            <a:r>
              <a:rPr lang="fr-BE" err="1"/>
              <a:t>vakantie</a:t>
            </a:r>
            <a:r>
              <a:rPr lang="fr-BE"/>
              <a:t>. </a:t>
            </a:r>
          </a:p>
          <a:p>
            <a:r>
              <a:rPr lang="fr-BE" b="1" err="1"/>
              <a:t>Zelfstandige</a:t>
            </a:r>
            <a:r>
              <a:rPr lang="fr-BE"/>
              <a:t>: Geen </a:t>
            </a:r>
            <a:r>
              <a:rPr lang="fr-BE" err="1"/>
              <a:t>betaalde</a:t>
            </a:r>
            <a:r>
              <a:rPr lang="fr-BE"/>
              <a:t> </a:t>
            </a:r>
            <a:r>
              <a:rPr lang="fr-BE" err="1"/>
              <a:t>vakantie</a:t>
            </a:r>
            <a:r>
              <a:rPr lang="fr-BE"/>
              <a:t>. Elke </a:t>
            </a:r>
            <a:r>
              <a:rPr lang="fr-BE" err="1"/>
              <a:t>afwezigheid</a:t>
            </a:r>
            <a:r>
              <a:rPr lang="fr-BE"/>
              <a:t> </a:t>
            </a:r>
            <a:r>
              <a:rPr lang="fr-BE" err="1"/>
              <a:t>betekent</a:t>
            </a:r>
            <a:r>
              <a:rPr lang="fr-BE"/>
              <a:t> </a:t>
            </a:r>
            <a:r>
              <a:rPr lang="fr-BE" err="1"/>
              <a:t>minder</a:t>
            </a:r>
            <a:r>
              <a:rPr lang="fr-BE"/>
              <a:t> </a:t>
            </a:r>
            <a:r>
              <a:rPr lang="fr-BE" err="1"/>
              <a:t>loon</a:t>
            </a:r>
            <a:r>
              <a:rPr lang="fr-BE"/>
              <a:t>.</a:t>
            </a:r>
          </a:p>
          <a:p>
            <a:br>
              <a:rPr lang="fr-BE">
                <a:cs typeface="+mn-lt"/>
              </a:rPr>
            </a:br>
            <a:endParaRPr lang="fr-BE"/>
          </a:p>
          <a:p>
            <a:r>
              <a:rPr lang="fr-BE" b="1" err="1"/>
              <a:t>Administratieve</a:t>
            </a:r>
            <a:r>
              <a:rPr lang="fr-BE" b="1"/>
              <a:t> </a:t>
            </a:r>
            <a:r>
              <a:rPr lang="fr-BE" b="1" err="1"/>
              <a:t>verplichtingen</a:t>
            </a:r>
            <a:endParaRPr lang="fr-BE" err="1"/>
          </a:p>
          <a:p>
            <a:r>
              <a:rPr lang="fr-BE" b="1" err="1"/>
              <a:t>Werknemer</a:t>
            </a:r>
            <a:r>
              <a:rPr lang="fr-BE"/>
              <a:t>: </a:t>
            </a:r>
            <a:r>
              <a:rPr lang="fr-BE" err="1"/>
              <a:t>Weinig zaken</a:t>
            </a:r>
            <a:r>
              <a:rPr lang="fr-BE"/>
              <a:t> te </a:t>
            </a:r>
            <a:r>
              <a:rPr lang="fr-BE" err="1"/>
              <a:t>regelen</a:t>
            </a:r>
            <a:r>
              <a:rPr lang="fr-BE"/>
              <a:t>. Dit </a:t>
            </a:r>
            <a:r>
              <a:rPr lang="fr-BE" err="1"/>
              <a:t>gebeurt</a:t>
            </a:r>
            <a:r>
              <a:rPr lang="fr-BE"/>
              <a:t> </a:t>
            </a:r>
            <a:r>
              <a:rPr lang="fr-BE" err="1"/>
              <a:t>door</a:t>
            </a:r>
            <a:r>
              <a:rPr lang="fr-BE"/>
              <a:t> de </a:t>
            </a:r>
            <a:r>
              <a:rPr lang="fr-BE" err="1"/>
              <a:t>werkgever</a:t>
            </a:r>
          </a:p>
          <a:p>
            <a:r>
              <a:rPr lang="fr-BE" b="1" err="1"/>
              <a:t>Zelfstandige</a:t>
            </a:r>
            <a:r>
              <a:rPr lang="fr-BE"/>
              <a:t>: </a:t>
            </a:r>
            <a:r>
              <a:rPr lang="fr-BE" err="1"/>
              <a:t>Zelf</a:t>
            </a:r>
            <a:r>
              <a:rPr lang="fr-BE"/>
              <a:t> </a:t>
            </a:r>
            <a:r>
              <a:rPr lang="fr-BE" err="1"/>
              <a:t>administratie</a:t>
            </a:r>
            <a:r>
              <a:rPr lang="fr-BE"/>
              <a:t> en </a:t>
            </a:r>
            <a:r>
              <a:rPr lang="fr-BE" err="1"/>
              <a:t>boekhouding</a:t>
            </a:r>
            <a:r>
              <a:rPr lang="fr-BE"/>
              <a:t> en </a:t>
            </a:r>
            <a:r>
              <a:rPr lang="fr-BE" err="1"/>
              <a:t>belastingen</a:t>
            </a:r>
            <a:r>
              <a:rPr lang="fr-BE"/>
              <a:t> </a:t>
            </a:r>
            <a:r>
              <a:rPr lang="fr-BE" err="1"/>
              <a:t>regelen</a:t>
            </a:r>
            <a:r>
              <a:rPr lang="fr-BE"/>
              <a:t>. </a:t>
            </a:r>
            <a:br>
              <a:rPr lang="fr-BE">
                <a:cs typeface="+mn-lt"/>
              </a:rPr>
            </a:br>
            <a:endParaRPr lang="fr-BE"/>
          </a:p>
          <a:p>
            <a:r>
              <a:rPr lang="fr-BE" b="1" err="1"/>
              <a:t>Stabiel</a:t>
            </a:r>
            <a:r>
              <a:rPr lang="fr-BE" b="1"/>
              <a:t> inkomen</a:t>
            </a:r>
          </a:p>
          <a:p>
            <a:r>
              <a:rPr lang="fr-BE" b="1" err="1"/>
              <a:t>Werknemer</a:t>
            </a:r>
            <a:r>
              <a:rPr lang="fr-BE"/>
              <a:t>: Vast en </a:t>
            </a:r>
            <a:r>
              <a:rPr lang="fr-BE" err="1"/>
              <a:t>regelmatig</a:t>
            </a:r>
            <a:r>
              <a:rPr lang="fr-BE"/>
              <a:t> </a:t>
            </a:r>
            <a:r>
              <a:rPr lang="fr-BE" err="1"/>
              <a:t>inkomen</a:t>
            </a:r>
            <a:r>
              <a:rPr lang="fr-BE"/>
              <a:t> (</a:t>
            </a:r>
            <a:r>
              <a:rPr lang="fr-BE" err="1"/>
              <a:t>behalve</a:t>
            </a:r>
            <a:r>
              <a:rPr lang="fr-BE"/>
              <a:t> </a:t>
            </a:r>
            <a:r>
              <a:rPr lang="fr-BE" err="1"/>
              <a:t>bij</a:t>
            </a:r>
            <a:r>
              <a:rPr lang="fr-BE"/>
              <a:t> </a:t>
            </a:r>
            <a:r>
              <a:rPr lang="fr-BE" err="1"/>
              <a:t>ontslag</a:t>
            </a:r>
            <a:r>
              <a:rPr lang="fr-BE"/>
              <a:t>).</a:t>
            </a:r>
          </a:p>
          <a:p>
            <a:r>
              <a:rPr lang="fr-BE" b="1" err="1"/>
              <a:t>Zelfstandige</a:t>
            </a:r>
            <a:r>
              <a:rPr lang="fr-BE"/>
              <a:t>: </a:t>
            </a:r>
            <a:r>
              <a:rPr lang="fr-BE" err="1"/>
              <a:t>Variabel</a:t>
            </a:r>
            <a:r>
              <a:rPr lang="fr-BE"/>
              <a:t> </a:t>
            </a:r>
            <a:r>
              <a:rPr lang="fr-BE" err="1"/>
              <a:t>inkomen</a:t>
            </a:r>
            <a:r>
              <a:rPr lang="fr-BE"/>
              <a:t>, </a:t>
            </a:r>
            <a:r>
              <a:rPr lang="fr-BE" err="1"/>
              <a:t>afhankelijk</a:t>
            </a:r>
            <a:r>
              <a:rPr lang="fr-BE"/>
              <a:t> van de </a:t>
            </a:r>
            <a:r>
              <a:rPr lang="fr-BE" err="1"/>
              <a:t>hoeveelheid</a:t>
            </a:r>
            <a:r>
              <a:rPr lang="fr-BE"/>
              <a:t> </a:t>
            </a:r>
            <a:r>
              <a:rPr lang="fr-BE" err="1"/>
              <a:t>klanten</a:t>
            </a:r>
            <a:r>
              <a:rPr lang="fr-BE"/>
              <a:t> of </a:t>
            </a:r>
            <a:r>
              <a:rPr lang="fr-BE" err="1"/>
              <a:t>opdrachten</a:t>
            </a:r>
            <a:r>
              <a:rPr lang="fr-BE"/>
              <a:t>.</a:t>
            </a:r>
          </a:p>
          <a:p>
            <a:endParaRPr lang="fr-BE"/>
          </a:p>
        </p:txBody>
      </p:sp>
      <p:sp>
        <p:nvSpPr>
          <p:cNvPr id="4" name="Espace réservé du numéro de diapositive 3">
            <a:extLst>
              <a:ext uri="{FF2B5EF4-FFF2-40B4-BE49-F238E27FC236}">
                <a16:creationId xmlns:a16="http://schemas.microsoft.com/office/drawing/2014/main" id="{BE80B649-0EA4-C409-C19C-D13B27F7A6E4}"/>
              </a:ext>
            </a:extLst>
          </p:cNvPr>
          <p:cNvSpPr>
            <a:spLocks noGrp="1"/>
          </p:cNvSpPr>
          <p:nvPr>
            <p:ph type="sldNum" sz="quarter" idx="5"/>
          </p:nvPr>
        </p:nvSpPr>
        <p:spPr/>
        <p:txBody>
          <a:bodyPr/>
          <a:lstStyle/>
          <a:p>
            <a:fld id="{0E88CC06-0CD1-4BE2-AACB-B7B49E5829CD}" type="slidenum">
              <a:rPr lang="fr-BE" smtClean="0"/>
              <a:t>27</a:t>
            </a:fld>
            <a:endParaRPr lang="fr-BE"/>
          </a:p>
        </p:txBody>
      </p:sp>
    </p:spTree>
    <p:extLst>
      <p:ext uri="{BB962C8B-B14F-4D97-AF65-F5344CB8AC3E}">
        <p14:creationId xmlns:p14="http://schemas.microsoft.com/office/powerpoint/2010/main" val="473813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Kan iemand de stappen van Aicha nog eens herhalen? </a:t>
            </a:r>
            <a:endParaRPr lang="en-US">
              <a:solidFill>
                <a:srgbClr val="444444"/>
              </a:solidFill>
            </a:endParaRPr>
          </a:p>
          <a:p>
            <a:endParaRPr lang="fr-BE">
              <a:solidFill>
                <a:srgbClr val="444444"/>
              </a:solidFill>
            </a:endParaRPr>
          </a:p>
          <a:p>
            <a:pPr marL="171450" indent="-171450">
              <a:buFont typeface="Arial,Sans-Serif"/>
              <a:buChar char="•"/>
            </a:pPr>
            <a:r>
              <a:rPr lang="fr-BE"/>
              <a:t>Ze heeft nagekeken of ze mag werken in België</a:t>
            </a:r>
            <a:endParaRPr lang="fr-BE">
              <a:solidFill>
                <a:srgbClr val="444444"/>
              </a:solidFill>
            </a:endParaRPr>
          </a:p>
          <a:p>
            <a:pPr marL="171450" indent="-171450">
              <a:buFont typeface="Arial,Sans-Serif"/>
              <a:buChar char="•"/>
            </a:pPr>
            <a:r>
              <a:rPr lang="fr-BE"/>
              <a:t>Ze begrijpt het verschil tussen zelfstandige en werknemer</a:t>
            </a:r>
            <a:endParaRPr lang="en-US">
              <a:solidFill>
                <a:srgbClr val="444444"/>
              </a:solidFill>
            </a:endParaRPr>
          </a:p>
          <a:p>
            <a:pPr marL="171450" indent="-171450">
              <a:buFont typeface="Arial,Sans-Serif"/>
              <a:buChar char="•"/>
            </a:pPr>
            <a:r>
              <a:rPr lang="fr-BE"/>
              <a:t>Ze heeft een attest van kapper</a:t>
            </a:r>
            <a:endParaRPr lang="en-US">
              <a:solidFill>
                <a:srgbClr val="444444"/>
              </a:solidFill>
            </a:endParaRPr>
          </a:p>
          <a:p>
            <a:pPr marL="171450" indent="-171450">
              <a:buFont typeface="Arial,Sans-Serif"/>
              <a:buChar char="•"/>
            </a:pPr>
            <a:r>
              <a:rPr lang="en-US">
                <a:solidFill>
                  <a:srgbClr val="444444"/>
                </a:solidFill>
              </a:rPr>
              <a:t>Ze heeft gesolliciteerd in een kapsalon als werknemer</a:t>
            </a:r>
          </a:p>
          <a:p>
            <a:pPr marL="171450" indent="-171450">
              <a:buFont typeface="Arial,Sans-Serif"/>
              <a:buChar char="•"/>
            </a:pPr>
            <a:r>
              <a:rPr lang="en-US">
                <a:solidFill>
                  <a:srgbClr val="444444"/>
                </a:solidFill>
              </a:rPr>
              <a:t>Ze heeft haar contract goed nagelezen en begrijpt alles</a:t>
            </a:r>
            <a:endParaRPr lang="fr-BE"/>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28</a:t>
            </a:fld>
            <a:endParaRPr lang="fr-BE"/>
          </a:p>
        </p:txBody>
      </p:sp>
    </p:spTree>
    <p:extLst>
      <p:ext uri="{BB962C8B-B14F-4D97-AF65-F5344CB8AC3E}">
        <p14:creationId xmlns:p14="http://schemas.microsoft.com/office/powerpoint/2010/main" val="161196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a:t>We zijn nu aan het einde gekomen van de interactieve sessie. </a:t>
            </a:r>
          </a:p>
          <a:p>
            <a:endParaRPr lang="nl-NL">
              <a:cs typeface="+mn-lt"/>
            </a:endParaRPr>
          </a:p>
          <a:p>
            <a:r>
              <a:rPr lang="nl-NL"/>
              <a:t>Om deze sessie in de toekomst te verbeteren voor alle andere deelnemers, willen we graag enkele vragen stellen over jouw ervaringen.</a:t>
            </a:r>
          </a:p>
          <a:p>
            <a:r>
              <a:rPr lang="nl-NL"/>
              <a:t>Je antwoorden hebben geen invloed op de asielprocedure en zijn anoniem (je naam staat niet op het formulier). Het doel is alleen om ons te helpen deze interactieve sessie waar nodig te verbeteren. </a:t>
            </a:r>
            <a:br>
              <a:rPr lang="nl-NL">
                <a:cs typeface="+mn-lt"/>
              </a:rPr>
            </a:br>
            <a:endParaRPr lang="nl-NL"/>
          </a:p>
          <a:p>
            <a:r>
              <a:rPr lang="nl-NL"/>
              <a:t>Op de volgende dia staat een QR-code waarmee je de vragen in verschillende talen kunt beantwoorden. Je hoeft alleen maar de QR-code te scannen om toegang te krijgen. </a:t>
            </a:r>
          </a:p>
          <a:p>
            <a:endParaRPr lang="nl-NL">
              <a:cs typeface="+mn-lt"/>
            </a:endParaRPr>
          </a:p>
          <a:p>
            <a:r>
              <a:rPr lang="nl-NL"/>
              <a:t>Als je hulp nodig heeft bij het invullen van het formulier, kan ik helpen met de hulp van de tolk.</a:t>
            </a:r>
            <a:br>
              <a:rPr lang="nl-NL">
                <a:cs typeface="+mn-lt"/>
              </a:rPr>
            </a:br>
            <a:endParaRPr lang="nl-NL"/>
          </a:p>
          <a:p>
            <a:r>
              <a:rPr lang="nl-NL"/>
              <a:t>Voor mensen die geen gsm hebben, is het mogelijk om meerdere formulieren in te vullen met dezelfde gsm. </a:t>
            </a:r>
          </a:p>
          <a:p>
            <a:br>
              <a:rPr lang="nl-NL">
                <a:cs typeface="+mn-lt"/>
              </a:rPr>
            </a:br>
            <a:endParaRPr lang="nl-NL"/>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29</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Dit is Aïcha: </a:t>
            </a:r>
          </a:p>
          <a:p>
            <a:pPr marL="171450" indent="-171450">
              <a:buFont typeface="Calibri"/>
              <a:buChar char="-"/>
            </a:pPr>
            <a:r>
              <a:rPr lang="en-US">
                <a:latin typeface="Calibri"/>
                <a:ea typeface="Calibri"/>
                <a:cs typeface="Calibri"/>
              </a:rPr>
              <a:t>Ze </a:t>
            </a:r>
            <a:r>
              <a:rPr lang="en-US" err="1">
                <a:latin typeface="Calibri"/>
                <a:ea typeface="Calibri"/>
                <a:cs typeface="Calibri"/>
              </a:rPr>
              <a:t>woont</a:t>
            </a:r>
            <a:r>
              <a:rPr lang="en-US">
                <a:latin typeface="Calibri"/>
                <a:ea typeface="Calibri"/>
                <a:cs typeface="Calibri"/>
              </a:rPr>
              <a:t> in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opvangcentrum</a:t>
            </a:r>
            <a:r>
              <a:rPr lang="en-US">
                <a:latin typeface="Calibri"/>
                <a:ea typeface="Calibri"/>
                <a:cs typeface="Calibri"/>
              </a:rPr>
              <a:t> van </a:t>
            </a:r>
            <a:r>
              <a:rPr lang="en-US" err="1">
                <a:latin typeface="Calibri"/>
                <a:ea typeface="Calibri"/>
                <a:cs typeface="Calibri"/>
              </a:rPr>
              <a:t>Fedasil</a:t>
            </a:r>
            <a:r>
              <a:rPr lang="en-US">
                <a:latin typeface="Calibri"/>
                <a:ea typeface="Calibri"/>
                <a:cs typeface="Calibri"/>
              </a:rPr>
              <a:t> in Brussel</a:t>
            </a:r>
          </a:p>
          <a:p>
            <a:pPr marL="171450" indent="-171450">
              <a:buFont typeface="Calibri"/>
              <a:buChar char="-"/>
            </a:pPr>
            <a:r>
              <a:rPr lang="en-US">
                <a:latin typeface="Calibri"/>
                <a:ea typeface="Calibri"/>
                <a:cs typeface="Calibri"/>
              </a:rPr>
              <a:t>Ze </a:t>
            </a:r>
            <a:r>
              <a:rPr lang="en-US" err="1">
                <a:latin typeface="Calibri"/>
                <a:ea typeface="Calibri"/>
                <a:cs typeface="Calibri"/>
              </a:rPr>
              <a:t>spreekt</a:t>
            </a:r>
            <a:r>
              <a:rPr lang="en-US">
                <a:latin typeface="Calibri"/>
                <a:ea typeface="Calibri"/>
                <a:cs typeface="Calibri"/>
              </a:rPr>
              <a:t> Frans</a:t>
            </a:r>
          </a:p>
          <a:p>
            <a:pPr marL="171450" indent="-171450">
              <a:buFont typeface="Calibri"/>
              <a:buChar char="-"/>
            </a:pPr>
            <a:r>
              <a:rPr lang="en-US">
                <a:latin typeface="Calibri"/>
                <a:ea typeface="Calibri"/>
                <a:cs typeface="Calibri"/>
              </a:rPr>
              <a:t>In </a:t>
            </a:r>
            <a:r>
              <a:rPr lang="en-US" err="1">
                <a:latin typeface="Calibri"/>
                <a:ea typeface="Calibri"/>
                <a:cs typeface="Calibri"/>
              </a:rPr>
              <a:t>haar</a:t>
            </a:r>
            <a:r>
              <a:rPr lang="en-US">
                <a:latin typeface="Calibri"/>
                <a:ea typeface="Calibri"/>
                <a:cs typeface="Calibri"/>
              </a:rPr>
              <a:t> </a:t>
            </a:r>
            <a:r>
              <a:rPr lang="en-US" err="1">
                <a:latin typeface="Calibri"/>
                <a:ea typeface="Calibri"/>
                <a:cs typeface="Calibri"/>
              </a:rPr>
              <a:t>thuisland</a:t>
            </a:r>
            <a:r>
              <a:rPr lang="en-US">
                <a:latin typeface="Calibri"/>
                <a:ea typeface="Calibri"/>
                <a:cs typeface="Calibri"/>
              </a:rPr>
              <a:t> was ze </a:t>
            </a:r>
            <a:r>
              <a:rPr lang="en-US" err="1">
                <a:latin typeface="Calibri"/>
                <a:ea typeface="Calibri"/>
                <a:cs typeface="Calibri"/>
              </a:rPr>
              <a:t>kapster</a:t>
            </a:r>
            <a:endParaRPr lang="en-US">
              <a:latin typeface="Calibri"/>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kind</a:t>
            </a:r>
          </a:p>
          <a:p>
            <a:pPr marL="171450" indent="-171450">
              <a:buFont typeface="Calibri"/>
              <a:buChar char="-"/>
            </a:pPr>
            <a:r>
              <a:rPr lang="en-US">
                <a:latin typeface="Calibri"/>
                <a:ea typeface="Calibri"/>
                <a:cs typeface="Calibri"/>
              </a:rPr>
              <a:t>Ze is 31 </a:t>
            </a:r>
            <a:r>
              <a:rPr lang="en-US" err="1">
                <a:latin typeface="Calibri"/>
                <a:ea typeface="Calibri"/>
                <a:cs typeface="Calibri"/>
              </a:rPr>
              <a:t>jaar</a:t>
            </a:r>
            <a:r>
              <a:rPr lang="en-US">
                <a:latin typeface="Calibri"/>
                <a:ea typeface="Calibri"/>
                <a:cs typeface="Calibri"/>
              </a:rPr>
              <a:t> oud</a:t>
            </a:r>
          </a:p>
          <a:p>
            <a:pPr marL="171450" indent="-171450">
              <a:buFont typeface="Calibri"/>
              <a:buChar char="-"/>
            </a:pPr>
            <a:r>
              <a:rPr lang="en-US">
                <a:latin typeface="Calibri"/>
                <a:ea typeface="Calibri"/>
                <a:cs typeface="Calibri"/>
              </a:rPr>
              <a:t>Ze is al </a:t>
            </a:r>
            <a:r>
              <a:rPr lang="en-US" err="1">
                <a:latin typeface="Calibri"/>
                <a:ea typeface="Calibri"/>
                <a:cs typeface="Calibri"/>
              </a:rPr>
              <a:t>vijf</a:t>
            </a:r>
            <a:r>
              <a:rPr lang="en-US">
                <a:latin typeface="Calibri"/>
                <a:ea typeface="Calibri"/>
                <a:cs typeface="Calibri"/>
              </a:rPr>
              <a:t> </a:t>
            </a:r>
            <a:r>
              <a:rPr lang="en-US" err="1">
                <a:latin typeface="Calibri"/>
                <a:ea typeface="Calibri"/>
                <a:cs typeface="Calibri"/>
              </a:rPr>
              <a:t>maand</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r>
              <a:rPr lang="en-US">
                <a:latin typeface="Calibri"/>
                <a:ea typeface="Calibri"/>
                <a:cs typeface="Calibri"/>
              </a:rPr>
              <a:t> met </a:t>
            </a:r>
            <a:r>
              <a:rPr lang="en-US" err="1">
                <a:latin typeface="Calibri"/>
                <a:ea typeface="Calibri"/>
                <a:cs typeface="Calibri"/>
              </a:rPr>
              <a:t>daarop</a:t>
            </a:r>
            <a:r>
              <a:rPr lang="en-US">
                <a:latin typeface="Calibri"/>
                <a:ea typeface="Calibri"/>
                <a:cs typeface="Calibri"/>
              </a:rPr>
              <a:t> de </a:t>
            </a:r>
            <a:r>
              <a:rPr lang="en-US" err="1">
                <a:latin typeface="Calibri"/>
                <a:ea typeface="Calibri"/>
                <a:cs typeface="Calibri"/>
              </a:rPr>
              <a:t>vermelding</a:t>
            </a:r>
            <a:r>
              <a:rPr lang="en-US">
                <a:latin typeface="Calibri"/>
                <a:ea typeface="Calibri"/>
                <a:cs typeface="Calibri"/>
              </a:rPr>
              <a:t>: </a:t>
            </a:r>
            <a:r>
              <a:rPr lang="en-US" err="1">
                <a:latin typeface="Calibri"/>
                <a:ea typeface="Calibri"/>
                <a:cs typeface="Calibri"/>
              </a:rPr>
              <a:t>toegang</a:t>
            </a:r>
            <a:r>
              <a:rPr lang="en-US">
                <a:latin typeface="Calibri"/>
                <a:ea typeface="Calibri"/>
                <a:cs typeface="Calibri"/>
              </a:rPr>
              <a:t> tot de </a:t>
            </a:r>
            <a:r>
              <a:rPr lang="en-US" err="1">
                <a:latin typeface="Calibri"/>
                <a:ea typeface="Calibri"/>
                <a:cs typeface="Calibri"/>
              </a:rPr>
              <a:t>arbeidsmarkt</a:t>
            </a:r>
            <a:r>
              <a:rPr lang="en-US">
                <a:latin typeface="Calibri"/>
                <a:ea typeface="Calibri"/>
                <a:cs typeface="Calibri"/>
              </a:rPr>
              <a:t> – </a:t>
            </a:r>
            <a:r>
              <a:rPr lang="en-US" err="1">
                <a:latin typeface="Calibri"/>
                <a:ea typeface="Calibri"/>
                <a:cs typeface="Calibri"/>
              </a:rPr>
              <a:t>onbeperkt</a:t>
            </a:r>
            <a:r>
              <a:rPr lang="en-US">
                <a:latin typeface="Calibri"/>
                <a:ea typeface="Calibri"/>
                <a:cs typeface="Calibri"/>
              </a:rPr>
              <a:t>.</a:t>
            </a:r>
            <a:endParaRPr lang="en-US">
              <a:latin typeface="Aptos" panose="02110004020202020204"/>
              <a:ea typeface="Calibri"/>
              <a:cs typeface="Calibri"/>
            </a:endParaRPr>
          </a:p>
          <a:p>
            <a:pPr marL="171450" indent="-171450">
              <a:buFont typeface="Calibri"/>
              <a:buChar char="-"/>
            </a:pPr>
            <a:r>
              <a:rPr lang="en-US">
                <a:latin typeface="Calibri"/>
                <a:ea typeface="Calibri"/>
                <a:cs typeface="Calibri"/>
              </a:rPr>
              <a:t>Ze </a:t>
            </a:r>
            <a:r>
              <a:rPr lang="en-US" err="1">
                <a:latin typeface="Calibri"/>
                <a:ea typeface="Calibri"/>
                <a:cs typeface="Calibri"/>
              </a:rPr>
              <a:t>wil</a:t>
            </a:r>
            <a:r>
              <a:rPr lang="en-US">
                <a:latin typeface="Calibri"/>
                <a:ea typeface="Calibri"/>
                <a:cs typeface="Calibri"/>
              </a:rPr>
              <a:t> </a:t>
            </a:r>
            <a:r>
              <a:rPr lang="en-US" err="1">
                <a:latin typeface="Calibri"/>
                <a:ea typeface="Calibri"/>
                <a:cs typeface="Calibri"/>
              </a:rPr>
              <a:t>graag</a:t>
            </a:r>
            <a:r>
              <a:rPr lang="en-US">
                <a:latin typeface="Calibri"/>
                <a:ea typeface="Calibri"/>
                <a:cs typeface="Calibri"/>
              </a:rPr>
              <a:t> werken  als </a:t>
            </a:r>
            <a:r>
              <a:rPr lang="en-US" err="1">
                <a:latin typeface="Calibri"/>
                <a:ea typeface="Calibri"/>
                <a:cs typeface="Calibri"/>
              </a:rPr>
              <a:t>kapster</a:t>
            </a:r>
            <a:r>
              <a:rPr lang="en-US">
                <a:latin typeface="Calibri"/>
                <a:ea typeface="Calibri"/>
                <a:cs typeface="Calibri"/>
              </a:rPr>
              <a:t>.  </a:t>
            </a:r>
            <a:endParaRPr lang="en-US"/>
          </a:p>
          <a:p>
            <a:pPr marL="171450" indent="-171450">
              <a:buFont typeface="Calibri"/>
              <a:buChar char="-"/>
            </a:pPr>
            <a:endParaRPr lang="en-US">
              <a:latin typeface="Calibri"/>
              <a:ea typeface="Calibri"/>
              <a:cs typeface="Calibri"/>
            </a:endParaRPr>
          </a:p>
          <a:p>
            <a:pPr marL="171450" indent="-171450">
              <a:buFont typeface="Calibri"/>
              <a:buChar char="-"/>
            </a:pPr>
            <a:endParaRPr lang="en-US">
              <a:latin typeface="Calibri"/>
              <a:ea typeface="Calibri"/>
              <a:cs typeface="Calibri"/>
            </a:endParaRPr>
          </a:p>
          <a:p>
            <a:pPr marL="171450" indent="-171450">
              <a:buFont typeface="Calibri"/>
              <a:buChar char="-"/>
            </a:pPr>
            <a:endParaRPr lang="en-US">
              <a:latin typeface="Calibri"/>
              <a:ea typeface="Calibri"/>
              <a:cs typeface="Calibri"/>
            </a:endParaRPr>
          </a:p>
          <a:p>
            <a:pPr marL="171450" indent="-171450">
              <a:buFont typeface="Calibri"/>
              <a:buChar char="-"/>
            </a:pPr>
            <a:endParaRPr lang="en-US">
              <a:latin typeface="Calibri"/>
              <a:ea typeface="Calibri"/>
              <a:cs typeface="Calibri"/>
            </a:endParaRPr>
          </a:p>
          <a:p>
            <a:pPr marL="171450" indent="-171450">
              <a:buFont typeface="Calibri"/>
              <a:buChar char="-"/>
            </a:pPr>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B0FD-A020-1764-7424-AD5A7FF2FD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D27B2-94E5-4560-ED93-019C753409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5634CC-FB2B-A6CF-51C6-2493649C0FCA}"/>
              </a:ext>
            </a:extLst>
          </p:cNvPr>
          <p:cNvSpPr>
            <a:spLocks noGrp="1"/>
          </p:cNvSpPr>
          <p:nvPr>
            <p:ph type="body" idx="1"/>
          </p:nvPr>
        </p:nvSpPr>
        <p:spPr/>
        <p:txBody>
          <a:bodyPr/>
          <a:lstStyle/>
          <a:p>
            <a:r>
              <a:rPr lang="en-US"/>
              <a:t>Op basis van </a:t>
            </a:r>
            <a:r>
              <a:rPr lang="en-US" err="1"/>
              <a:t>deze</a:t>
            </a:r>
            <a:r>
              <a:rPr lang="en-US"/>
              <a:t> info, </a:t>
            </a:r>
            <a:r>
              <a:rPr lang="en-US" err="1"/>
              <a:t>denk</a:t>
            </a:r>
            <a:r>
              <a:rPr lang="en-US"/>
              <a:t> je </a:t>
            </a:r>
            <a:r>
              <a:rPr lang="en-US" err="1"/>
              <a:t>dat</a:t>
            </a:r>
            <a:r>
              <a:rPr lang="en-US"/>
              <a:t> Aïcha in </a:t>
            </a:r>
            <a:r>
              <a:rPr lang="en-US" err="1"/>
              <a:t>België</a:t>
            </a:r>
            <a:r>
              <a:rPr lang="en-US"/>
              <a:t> mag </a:t>
            </a:r>
            <a:r>
              <a:rPr lang="en-US" err="1"/>
              <a:t>werken</a:t>
            </a:r>
            <a:r>
              <a:rPr lang="en-US"/>
              <a:t>?  </a:t>
            </a:r>
            <a:endParaRPr lang="en-US">
              <a:solidFill>
                <a:srgbClr val="444444"/>
              </a:solidFill>
            </a:endParaRPr>
          </a:p>
          <a:p>
            <a:r>
              <a:rPr lang="en-US"/>
              <a:t>*</a:t>
            </a:r>
            <a:r>
              <a:rPr lang="en-US" err="1"/>
              <a:t>Klik</a:t>
            </a:r>
            <a:r>
              <a:rPr lang="en-US"/>
              <a:t> op het </a:t>
            </a:r>
            <a:r>
              <a:rPr lang="en-US" err="1"/>
              <a:t>goede</a:t>
            </a:r>
            <a:r>
              <a:rPr lang="en-US"/>
              <a:t> </a:t>
            </a:r>
            <a:r>
              <a:rPr lang="en-US" err="1"/>
              <a:t>antwoord</a:t>
            </a:r>
            <a:r>
              <a:rPr lang="en-US"/>
              <a:t> met de </a:t>
            </a:r>
            <a:r>
              <a:rPr lang="en-US" err="1"/>
              <a:t>muis</a:t>
            </a:r>
            <a:r>
              <a:rPr lang="en-US"/>
              <a:t>. *</a:t>
            </a:r>
          </a:p>
        </p:txBody>
      </p:sp>
      <p:sp>
        <p:nvSpPr>
          <p:cNvPr id="4" name="Espace réservé du numéro de diapositive 3">
            <a:extLst>
              <a:ext uri="{FF2B5EF4-FFF2-40B4-BE49-F238E27FC236}">
                <a16:creationId xmlns:a16="http://schemas.microsoft.com/office/drawing/2014/main" id="{86F469E9-3C9D-C17F-F446-CBA5D312E2BD}"/>
              </a:ext>
            </a:extLst>
          </p:cNvPr>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387500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A76A-1178-9B6E-87C7-3C476BF51F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AA5872-9E0C-9E29-C99D-B4D3543A49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AD18375-03E3-593A-AC8E-323FA1781247}"/>
              </a:ext>
            </a:extLst>
          </p:cNvPr>
          <p:cNvSpPr>
            <a:spLocks noGrp="1"/>
          </p:cNvSpPr>
          <p:nvPr>
            <p:ph type="body" idx="1"/>
          </p:nvPr>
        </p:nvSpPr>
        <p:spPr/>
        <p:txBody>
          <a:bodyPr/>
          <a:lstStyle/>
          <a:p>
            <a:r>
              <a:rPr lang="en-US" err="1">
                <a:latin typeface="Calibri"/>
                <a:ea typeface="Calibri"/>
                <a:cs typeface="Calibri"/>
              </a:rPr>
              <a:t>Inderdaad</a:t>
            </a:r>
            <a:r>
              <a:rPr lang="en-US">
                <a:latin typeface="Calibri"/>
                <a:ea typeface="Calibri"/>
                <a:cs typeface="Calibri"/>
              </a:rPr>
              <a:t>, Aicha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want: </a:t>
            </a:r>
          </a:p>
          <a:p>
            <a:pPr marL="171450" indent="-171450">
              <a:buFont typeface="Calibri"/>
              <a:buChar char="-"/>
            </a:pPr>
            <a:r>
              <a:rPr lang="en-US">
                <a:latin typeface="Calibri"/>
                <a:ea typeface="Calibri"/>
                <a:cs typeface="Calibri"/>
              </a:rPr>
              <a:t>Ze is </a:t>
            </a:r>
            <a:r>
              <a:rPr lang="en-US" err="1">
                <a:latin typeface="Calibri"/>
                <a:ea typeface="Calibri"/>
                <a:cs typeface="Calibri"/>
              </a:rPr>
              <a:t>ouder</a:t>
            </a:r>
            <a:r>
              <a:rPr lang="en-US">
                <a:latin typeface="Calibri"/>
                <a:ea typeface="Calibri"/>
                <a:cs typeface="Calibri"/>
              </a:rPr>
              <a:t> dan 15 </a:t>
            </a:r>
            <a:r>
              <a:rPr lang="en-US" err="1">
                <a:latin typeface="Calibri"/>
                <a:ea typeface="Calibri"/>
                <a:cs typeface="Calibri"/>
              </a:rPr>
              <a:t>jaar</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jonger</a:t>
            </a:r>
            <a:r>
              <a:rPr lang="en-US">
                <a:latin typeface="Calibri"/>
                <a:ea typeface="Calibri"/>
                <a:cs typeface="Calibri"/>
              </a:rPr>
              <a:t> dan 67 (</a:t>
            </a:r>
            <a:r>
              <a:rPr lang="en-US" err="1">
                <a:latin typeface="Calibri"/>
                <a:ea typeface="Calibri"/>
                <a:cs typeface="Calibri"/>
              </a:rPr>
              <a:t>pensioenleeftijd</a:t>
            </a:r>
            <a:r>
              <a:rPr lang="en-US">
                <a:latin typeface="Calibri"/>
                <a:ea typeface="Calibri"/>
                <a:cs typeface="Calibri"/>
              </a:rPr>
              <a:t>) </a:t>
            </a:r>
          </a:p>
          <a:p>
            <a:pPr marL="171450" indent="-171450">
              <a:buFont typeface="Calibri"/>
              <a:buChar char="-"/>
            </a:pPr>
            <a:r>
              <a:rPr lang="en-US">
                <a:latin typeface="Calibri"/>
                <a:ea typeface="Calibri"/>
                <a:cs typeface="Calibri"/>
              </a:rPr>
              <a:t>Ze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de </a:t>
            </a:r>
            <a:r>
              <a:rPr lang="en-US" err="1">
                <a:latin typeface="Calibri"/>
                <a:ea typeface="Calibri"/>
                <a:cs typeface="Calibri"/>
              </a:rPr>
              <a:t>gemeente</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r>
              <a:rPr lang="en-US">
                <a:latin typeface="Calibri"/>
                <a:ea typeface="Calibri"/>
                <a:cs typeface="Calibri"/>
              </a:rPr>
              <a:t> met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stempel</a:t>
            </a:r>
            <a:r>
              <a:rPr lang="en-US">
                <a:latin typeface="Calibri"/>
                <a:ea typeface="Calibri"/>
                <a:cs typeface="Calibri"/>
              </a:rPr>
              <a:t> die </a:t>
            </a:r>
            <a:r>
              <a:rPr lang="en-US" err="1">
                <a:latin typeface="Calibri"/>
                <a:ea typeface="Calibri"/>
                <a:cs typeface="Calibri"/>
              </a:rPr>
              <a:t>aangeeft</a:t>
            </a:r>
            <a:r>
              <a:rPr lang="en-US">
                <a:latin typeface="Calibri"/>
                <a:ea typeface="Calibri"/>
                <a:cs typeface="Calibri"/>
              </a:rPr>
              <a:t> </a:t>
            </a:r>
            <a:r>
              <a:rPr lang="en-US" err="1">
                <a:latin typeface="Calibri"/>
                <a:ea typeface="Calibri"/>
                <a:cs typeface="Calibri"/>
              </a:rPr>
              <a:t>dat</a:t>
            </a:r>
            <a:r>
              <a:rPr lang="en-US">
                <a:latin typeface="Calibri"/>
                <a:ea typeface="Calibri"/>
                <a:cs typeface="Calibri"/>
              </a:rPr>
              <a:t> ze </a:t>
            </a:r>
            <a:r>
              <a:rPr lang="en-US" err="1">
                <a:latin typeface="Calibri"/>
                <a:ea typeface="Calibri"/>
                <a:cs typeface="Calibri"/>
              </a:rPr>
              <a:t>toegang</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tot de </a:t>
            </a:r>
            <a:r>
              <a:rPr lang="en-US" err="1">
                <a:latin typeface="Calibri"/>
                <a:ea typeface="Calibri"/>
                <a:cs typeface="Calibri"/>
              </a:rPr>
              <a:t>arbeidsmarkt</a:t>
            </a:r>
            <a:endParaRPr lang="en-US">
              <a:latin typeface="Calibri"/>
              <a:ea typeface="Calibri"/>
              <a:cs typeface="Calibri"/>
            </a:endParaRPr>
          </a:p>
          <a:p>
            <a:pPr marL="171450" indent="-171450">
              <a:buFont typeface="Calibri"/>
              <a:buChar char="-"/>
            </a:pPr>
            <a:endParaRPr lang="en-US">
              <a:latin typeface="Calibri"/>
              <a:ea typeface="Calibri"/>
              <a:cs typeface="Calibri"/>
            </a:endParaRPr>
          </a:p>
          <a:p>
            <a:pPr marL="0" indent="0">
              <a:buFont typeface="Calibri"/>
              <a:buNone/>
            </a:pPr>
            <a:endParaRPr lang="en-US">
              <a:latin typeface="Calibri"/>
              <a:ea typeface="Calibri"/>
              <a:cs typeface="Calibri"/>
            </a:endParaRPr>
          </a:p>
        </p:txBody>
      </p:sp>
      <p:sp>
        <p:nvSpPr>
          <p:cNvPr id="4" name="Espace réservé du numéro de diapositive 3">
            <a:extLst>
              <a:ext uri="{FF2B5EF4-FFF2-40B4-BE49-F238E27FC236}">
                <a16:creationId xmlns:a16="http://schemas.microsoft.com/office/drawing/2014/main" id="{3C591952-3A58-3213-02FF-2771ACB93087}"/>
              </a:ext>
            </a:extLst>
          </p:cNvPr>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64629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Laten </a:t>
            </a:r>
            <a:r>
              <a:rPr lang="fr-BE" err="1"/>
              <a:t>we</a:t>
            </a:r>
            <a:r>
              <a:rPr lang="fr-BE"/>
              <a:t> Aicha </a:t>
            </a:r>
            <a:r>
              <a:rPr lang="fr-BE" err="1"/>
              <a:t>helpen</a:t>
            </a:r>
            <a:r>
              <a:rPr lang="fr-BE"/>
              <a:t> om </a:t>
            </a:r>
            <a:r>
              <a:rPr lang="fr-BE" err="1"/>
              <a:t>haar</a:t>
            </a:r>
            <a:r>
              <a:rPr lang="fr-BE"/>
              <a:t> de </a:t>
            </a:r>
            <a:r>
              <a:rPr lang="fr-BE" err="1"/>
              <a:t>verschillende</a:t>
            </a:r>
            <a:r>
              <a:rPr lang="fr-BE"/>
              <a:t> </a:t>
            </a:r>
            <a:r>
              <a:rPr lang="fr-BE" err="1"/>
              <a:t>stappen</a:t>
            </a:r>
            <a:r>
              <a:rPr lang="fr-BE"/>
              <a:t> te </a:t>
            </a:r>
            <a:r>
              <a:rPr lang="fr-BE" err="1"/>
              <a:t>zetten</a:t>
            </a:r>
            <a:r>
              <a:rPr lang="fr-BE"/>
              <a:t> </a:t>
            </a:r>
            <a:r>
              <a:rPr lang="fr-BE" err="1"/>
              <a:t>naar</a:t>
            </a:r>
            <a:r>
              <a:rPr lang="fr-BE"/>
              <a:t> </a:t>
            </a:r>
            <a:r>
              <a:rPr lang="fr-BE" err="1"/>
              <a:t>een</a:t>
            </a:r>
            <a:r>
              <a:rPr lang="fr-BE"/>
              <a:t> job</a:t>
            </a:r>
            <a:r>
              <a:rPr lang="fr-BE" b="0" i="0" u="none" strike="noStrike" kern="1200">
                <a:solidFill>
                  <a:schemeClr val="tx1"/>
                </a:solidFill>
                <a:effectLst/>
              </a:rPr>
              <a:t>!</a:t>
            </a:r>
            <a:endParaRPr lang="en-US" b="0" i="0" kern="1200">
              <a:solidFill>
                <a:srgbClr val="444444"/>
              </a:solidFill>
              <a:effectLst/>
            </a:endParaRPr>
          </a:p>
          <a:p>
            <a:r>
              <a:rPr lang="fr-BE" err="1"/>
              <a:t>We</a:t>
            </a:r>
            <a:r>
              <a:rPr lang="fr-BE"/>
              <a:t> </a:t>
            </a:r>
            <a:r>
              <a:rPr lang="fr-BE" err="1"/>
              <a:t>zijn</a:t>
            </a:r>
            <a:r>
              <a:rPr lang="fr-BE"/>
              <a:t> nu </a:t>
            </a:r>
            <a:r>
              <a:rPr lang="fr-BE" err="1"/>
              <a:t>bij</a:t>
            </a:r>
            <a:r>
              <a:rPr lang="fr-BE"/>
              <a:t> </a:t>
            </a:r>
            <a:r>
              <a:rPr lang="fr-BE" b="0" i="0" u="none" strike="noStrike" kern="1200">
                <a:solidFill>
                  <a:schemeClr val="tx1"/>
                </a:solidFill>
                <a:effectLst/>
              </a:rPr>
              <a:t>de </a:t>
            </a:r>
            <a:r>
              <a:rPr lang="fr-BE" err="1"/>
              <a:t>eerste</a:t>
            </a:r>
            <a:r>
              <a:rPr lang="fr-BE"/>
              <a:t> </a:t>
            </a:r>
            <a:r>
              <a:rPr lang="fr-BE" err="1"/>
              <a:t>stap</a:t>
            </a:r>
            <a:r>
              <a:rPr lang="fr-BE"/>
              <a:t> van </a:t>
            </a:r>
            <a:r>
              <a:rPr lang="fr-BE" err="1"/>
              <a:t>haar</a:t>
            </a:r>
            <a:r>
              <a:rPr lang="fr-BE"/>
              <a:t> </a:t>
            </a:r>
            <a:r>
              <a:rPr lang="fr-BE" err="1"/>
              <a:t>traject</a:t>
            </a:r>
            <a:r>
              <a:rPr lang="fr-BE" b="0" i="0" u="none" strike="noStrike" kern="1200">
                <a:solidFill>
                  <a:schemeClr val="tx1"/>
                </a:solidFill>
                <a:effectLst/>
              </a:rPr>
              <a:t>. </a:t>
            </a:r>
            <a:endParaRPr lang="en-US" b="0" i="0" kern="1200">
              <a:solidFill>
                <a:srgbClr val="444444"/>
              </a:solidFill>
              <a:effectLst/>
            </a:endParaRPr>
          </a:p>
          <a:p>
            <a:endParaRPr lang="fr-BE" b="0" i="0" kern="1200">
              <a:solidFill>
                <a:srgbClr val="444444"/>
              </a:solidFill>
              <a:effectLst/>
            </a:endParaRPr>
          </a:p>
          <a:p>
            <a:r>
              <a:rPr lang="fr-BE"/>
              <a:t>Voor </a:t>
            </a:r>
            <a:r>
              <a:rPr lang="fr-BE" err="1"/>
              <a:t>elke</a:t>
            </a:r>
            <a:r>
              <a:rPr lang="fr-BE"/>
              <a:t> </a:t>
            </a:r>
            <a:r>
              <a:rPr lang="fr-BE" err="1"/>
              <a:t>stap</a:t>
            </a:r>
            <a:r>
              <a:rPr lang="fr-BE"/>
              <a:t> </a:t>
            </a:r>
            <a:r>
              <a:rPr lang="fr-BE" err="1"/>
              <a:t>gooi</a:t>
            </a:r>
            <a:r>
              <a:rPr lang="fr-BE"/>
              <a:t> ik </a:t>
            </a:r>
            <a:r>
              <a:rPr lang="fr-BE" err="1"/>
              <a:t>een</a:t>
            </a:r>
            <a:r>
              <a:rPr lang="fr-BE"/>
              <a:t> bal naar </a:t>
            </a:r>
            <a:r>
              <a:rPr lang="fr-BE" err="1"/>
              <a:t>iemand</a:t>
            </a:r>
            <a:r>
              <a:rPr lang="fr-BE"/>
              <a:t> van </a:t>
            </a:r>
            <a:r>
              <a:rPr lang="fr-BE" err="1"/>
              <a:t>jullie</a:t>
            </a:r>
            <a:r>
              <a:rPr lang="fr-BE"/>
              <a:t>. De </a:t>
            </a:r>
            <a:r>
              <a:rPr lang="fr-BE" err="1"/>
              <a:t>persoon</a:t>
            </a:r>
            <a:r>
              <a:rPr lang="fr-BE"/>
              <a:t> die de bal in de hand </a:t>
            </a:r>
            <a:r>
              <a:rPr lang="fr-BE" err="1"/>
              <a:t>heeft</a:t>
            </a:r>
            <a:r>
              <a:rPr lang="fr-BE" b="0" i="0" u="none" strike="noStrike" kern="1200">
                <a:solidFill>
                  <a:schemeClr val="tx1"/>
                </a:solidFill>
                <a:effectLst/>
              </a:rPr>
              <a:t>, </a:t>
            </a:r>
            <a:r>
              <a:rPr lang="fr-BE" err="1"/>
              <a:t>mag</a:t>
            </a:r>
            <a:r>
              <a:rPr lang="fr-BE"/>
              <a:t> </a:t>
            </a:r>
            <a:r>
              <a:rPr lang="fr-BE" err="1"/>
              <a:t>een</a:t>
            </a:r>
            <a:r>
              <a:rPr lang="fr-BE"/>
              <a:t> </a:t>
            </a:r>
            <a:r>
              <a:rPr lang="fr-BE" err="1"/>
              <a:t>antwoord</a:t>
            </a:r>
            <a:r>
              <a:rPr lang="fr-BE"/>
              <a:t> </a:t>
            </a:r>
            <a:r>
              <a:rPr lang="fr-BE" err="1"/>
              <a:t>geven</a:t>
            </a:r>
            <a:r>
              <a:rPr lang="fr-BE"/>
              <a:t> op </a:t>
            </a:r>
            <a:r>
              <a:rPr lang="fr-BE" err="1"/>
              <a:t>een</a:t>
            </a:r>
            <a:r>
              <a:rPr lang="fr-BE"/>
              <a:t> </a:t>
            </a:r>
            <a:r>
              <a:rPr lang="fr-BE" err="1"/>
              <a:t>vraag</a:t>
            </a:r>
            <a:r>
              <a:rPr lang="fr-BE"/>
              <a:t> om Aicha </a:t>
            </a:r>
            <a:r>
              <a:rPr lang="fr-BE" err="1"/>
              <a:t>naar</a:t>
            </a:r>
            <a:r>
              <a:rPr lang="fr-BE"/>
              <a:t> </a:t>
            </a:r>
            <a:r>
              <a:rPr lang="fr-BE" err="1"/>
              <a:t>een</a:t>
            </a:r>
            <a:r>
              <a:rPr lang="fr-BE"/>
              <a:t> </a:t>
            </a:r>
            <a:r>
              <a:rPr lang="fr-BE" err="1"/>
              <a:t>volgende</a:t>
            </a:r>
            <a:r>
              <a:rPr lang="fr-BE"/>
              <a:t> </a:t>
            </a:r>
            <a:r>
              <a:rPr lang="fr-BE" err="1"/>
              <a:t>stap</a:t>
            </a:r>
            <a:r>
              <a:rPr lang="fr-BE"/>
              <a:t> te </a:t>
            </a:r>
            <a:r>
              <a:rPr lang="fr-BE" err="1"/>
              <a:t>helpen</a:t>
            </a:r>
            <a:r>
              <a:rPr lang="fr-BE" b="0" i="0" u="none" strike="noStrike" kern="1200">
                <a:solidFill>
                  <a:schemeClr val="tx1"/>
                </a:solidFill>
                <a:effectLst/>
              </a:rPr>
              <a:t>. </a:t>
            </a:r>
            <a:r>
              <a:rPr lang="fr-BE" err="1"/>
              <a:t>Daarna</a:t>
            </a:r>
            <a:r>
              <a:rPr lang="fr-BE"/>
              <a:t> </a:t>
            </a:r>
            <a:r>
              <a:rPr lang="fr-BE" err="1"/>
              <a:t>gooit</a:t>
            </a:r>
            <a:r>
              <a:rPr lang="fr-BE"/>
              <a:t> die </a:t>
            </a:r>
            <a:r>
              <a:rPr lang="fr-BE" err="1"/>
              <a:t>persoon</a:t>
            </a:r>
            <a:r>
              <a:rPr lang="fr-BE"/>
              <a:t> de bal </a:t>
            </a:r>
            <a:r>
              <a:rPr lang="fr-BE" err="1"/>
              <a:t>terug</a:t>
            </a:r>
            <a:r>
              <a:rPr lang="fr-BE" b="0" i="0" u="none" strike="noStrike" kern="1200">
                <a:solidFill>
                  <a:schemeClr val="tx1"/>
                </a:solidFill>
                <a:effectLst/>
              </a:rPr>
              <a:t>.</a:t>
            </a:r>
            <a:endParaRPr lang="en-US" b="0" i="0" kern="1200">
              <a:solidFill>
                <a:srgbClr val="444444"/>
              </a:solidFill>
              <a:effectLst/>
            </a:endParaRPr>
          </a:p>
          <a:p>
            <a:r>
              <a:rPr lang="fr-BE" b="0" i="0" u="none" strike="noStrike" kern="1200">
                <a:solidFill>
                  <a:schemeClr val="tx1"/>
                </a:solidFill>
                <a:effectLst/>
              </a:rPr>
              <a:t>**</a:t>
            </a:r>
            <a:r>
              <a:rPr lang="fr-BE"/>
              <a:t>De </a:t>
            </a:r>
            <a:r>
              <a:rPr lang="fr-BE" b="0" i="0" u="none" strike="noStrike" kern="1200">
                <a:solidFill>
                  <a:schemeClr val="tx1"/>
                </a:solidFill>
                <a:effectLst/>
              </a:rPr>
              <a:t>trainer </a:t>
            </a:r>
            <a:r>
              <a:rPr lang="fr-BE" err="1"/>
              <a:t>gooit</a:t>
            </a:r>
            <a:r>
              <a:rPr lang="fr-BE"/>
              <a:t> de bal </a:t>
            </a:r>
            <a:r>
              <a:rPr lang="fr-BE" err="1"/>
              <a:t>naar</a:t>
            </a:r>
            <a:r>
              <a:rPr lang="fr-BE"/>
              <a:t> </a:t>
            </a:r>
            <a:r>
              <a:rPr lang="fr-BE" err="1"/>
              <a:t>een</a:t>
            </a:r>
            <a:r>
              <a:rPr lang="fr-BE"/>
              <a:t> </a:t>
            </a:r>
            <a:r>
              <a:rPr lang="fr-BE" err="1"/>
              <a:t>deelnemer</a:t>
            </a:r>
            <a:r>
              <a:rPr lang="fr-BE" b="0" i="0" u="none" strike="noStrike" kern="1200">
                <a:solidFill>
                  <a:schemeClr val="tx1"/>
                </a:solidFill>
                <a:effectLst/>
              </a:rPr>
              <a:t>**</a:t>
            </a:r>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7</a:t>
            </a:fld>
            <a:endParaRPr lang="fr-BE"/>
          </a:p>
        </p:txBody>
      </p:sp>
    </p:spTree>
    <p:extLst>
      <p:ext uri="{BB962C8B-B14F-4D97-AF65-F5344CB8AC3E}">
        <p14:creationId xmlns:p14="http://schemas.microsoft.com/office/powerpoint/2010/main" val="307370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Bepaalde</a:t>
            </a:r>
            <a:r>
              <a:rPr lang="fr-BE"/>
              <a:t> </a:t>
            </a:r>
            <a:r>
              <a:rPr lang="fr-BE" err="1"/>
              <a:t>beroepen</a:t>
            </a:r>
            <a:r>
              <a:rPr lang="fr-BE"/>
              <a:t> in </a:t>
            </a:r>
            <a:r>
              <a:rPr lang="fr-BE" err="1"/>
              <a:t>België</a:t>
            </a:r>
            <a:r>
              <a:rPr lang="fr-BE"/>
              <a:t> kan je op </a:t>
            </a:r>
            <a:r>
              <a:rPr lang="fr-BE" err="1"/>
              <a:t>verschillende</a:t>
            </a:r>
            <a:r>
              <a:rPr lang="fr-BE"/>
              <a:t> </a:t>
            </a:r>
            <a:r>
              <a:rPr lang="fr-BE" err="1"/>
              <a:t>manieren</a:t>
            </a:r>
            <a:r>
              <a:rPr lang="fr-BE"/>
              <a:t> en met </a:t>
            </a:r>
            <a:r>
              <a:rPr lang="fr-BE" err="1"/>
              <a:t>verschillende</a:t>
            </a:r>
            <a:r>
              <a:rPr lang="fr-BE"/>
              <a:t> </a:t>
            </a:r>
            <a:r>
              <a:rPr lang="fr-BE" err="1"/>
              <a:t>statuten</a:t>
            </a:r>
            <a:r>
              <a:rPr lang="fr-BE"/>
              <a:t> </a:t>
            </a:r>
            <a:r>
              <a:rPr lang="fr-BE" err="1"/>
              <a:t>uitoefenen</a:t>
            </a:r>
            <a:r>
              <a:rPr lang="fr-BE"/>
              <a:t> . Dit </a:t>
            </a:r>
            <a:r>
              <a:rPr lang="fr-BE" err="1"/>
              <a:t>is</a:t>
            </a:r>
            <a:r>
              <a:rPr lang="fr-BE"/>
              <a:t> </a:t>
            </a:r>
            <a:r>
              <a:rPr lang="fr-BE" err="1"/>
              <a:t>ook</a:t>
            </a:r>
            <a:r>
              <a:rPr lang="fr-BE"/>
              <a:t> </a:t>
            </a:r>
            <a:r>
              <a:rPr lang="fr-BE" err="1"/>
              <a:t>zo</a:t>
            </a:r>
            <a:r>
              <a:rPr lang="fr-BE"/>
              <a:t> </a:t>
            </a:r>
            <a:r>
              <a:rPr lang="fr-BE" err="1"/>
              <a:t>voor</a:t>
            </a:r>
            <a:r>
              <a:rPr lang="fr-BE"/>
              <a:t> het </a:t>
            </a:r>
            <a:r>
              <a:rPr lang="fr-BE" err="1"/>
              <a:t>beroep</a:t>
            </a:r>
            <a:r>
              <a:rPr lang="fr-BE"/>
              <a:t> van </a:t>
            </a:r>
            <a:r>
              <a:rPr lang="fr-BE" err="1"/>
              <a:t>kapper</a:t>
            </a:r>
            <a:r>
              <a:rPr lang="fr-BE"/>
              <a:t>. Er </a:t>
            </a:r>
            <a:r>
              <a:rPr lang="fr-BE" err="1"/>
              <a:t>zijn</a:t>
            </a:r>
            <a:r>
              <a:rPr lang="fr-BE"/>
              <a:t> </a:t>
            </a:r>
            <a:r>
              <a:rPr lang="fr-BE" err="1"/>
              <a:t>twee</a:t>
            </a:r>
            <a:r>
              <a:rPr lang="fr-BE"/>
              <a:t> </a:t>
            </a:r>
            <a:r>
              <a:rPr lang="fr-BE" err="1"/>
              <a:t>mogelijkheden</a:t>
            </a:r>
            <a:r>
              <a:rPr lang="fr-BE"/>
              <a:t>: </a:t>
            </a:r>
          </a:p>
          <a:p>
            <a:endParaRPr lang="fr-BE"/>
          </a:p>
          <a:p>
            <a:pPr marL="228600" indent="-228600">
              <a:buAutoNum type="arabicPeriod"/>
            </a:pPr>
            <a:r>
              <a:rPr lang="fr-BE"/>
              <a:t>Je </a:t>
            </a:r>
            <a:r>
              <a:rPr lang="fr-BE" err="1"/>
              <a:t>bent</a:t>
            </a:r>
            <a:r>
              <a:rPr lang="fr-BE"/>
              <a:t> </a:t>
            </a:r>
            <a:r>
              <a:rPr lang="fr-BE" err="1"/>
              <a:t>werknemer</a:t>
            </a:r>
            <a:r>
              <a:rPr lang="fr-BE"/>
              <a:t> in </a:t>
            </a:r>
            <a:r>
              <a:rPr lang="fr-BE" err="1"/>
              <a:t>een</a:t>
            </a:r>
            <a:r>
              <a:rPr lang="fr-BE"/>
              <a:t> </a:t>
            </a:r>
            <a:r>
              <a:rPr lang="fr-BE" err="1"/>
              <a:t>kapsalon</a:t>
            </a:r>
            <a:r>
              <a:rPr lang="fr-BE"/>
              <a:t> (</a:t>
            </a:r>
            <a:r>
              <a:rPr lang="fr-BE" err="1"/>
              <a:t>zie</a:t>
            </a:r>
            <a:r>
              <a:rPr lang="fr-BE"/>
              <a:t> links). Je </a:t>
            </a:r>
            <a:r>
              <a:rPr lang="fr-BE" err="1"/>
              <a:t>werkt</a:t>
            </a:r>
            <a:r>
              <a:rPr lang="fr-BE"/>
              <a:t> </a:t>
            </a:r>
            <a:r>
              <a:rPr lang="fr-BE" err="1"/>
              <a:t>daar</a:t>
            </a:r>
            <a:r>
              <a:rPr lang="fr-BE"/>
              <a:t> </a:t>
            </a:r>
            <a:r>
              <a:rPr lang="fr-BE" err="1"/>
              <a:t>voor</a:t>
            </a:r>
            <a:r>
              <a:rPr lang="fr-BE"/>
              <a:t> </a:t>
            </a:r>
            <a:r>
              <a:rPr lang="fr-BE" err="1"/>
              <a:t>een</a:t>
            </a:r>
            <a:r>
              <a:rPr lang="fr-BE"/>
              <a:t> </a:t>
            </a:r>
            <a:r>
              <a:rPr lang="fr-BE" err="1"/>
              <a:t>baas</a:t>
            </a:r>
            <a:r>
              <a:rPr lang="fr-BE"/>
              <a:t>/</a:t>
            </a:r>
            <a:r>
              <a:rPr lang="fr-BE" err="1"/>
              <a:t>werkgever</a:t>
            </a:r>
            <a:r>
              <a:rPr lang="fr-BE"/>
              <a:t> (de </a:t>
            </a:r>
            <a:r>
              <a:rPr lang="fr-BE" err="1"/>
              <a:t>verantwoordelijke</a:t>
            </a:r>
            <a:r>
              <a:rPr lang="fr-BE"/>
              <a:t> van het </a:t>
            </a:r>
            <a:r>
              <a:rPr lang="fr-BE" err="1"/>
              <a:t>kapsalon</a:t>
            </a:r>
            <a:r>
              <a:rPr lang="fr-BE"/>
              <a:t>). </a:t>
            </a:r>
          </a:p>
          <a:p>
            <a:pPr marL="0" indent="0">
              <a:buNone/>
            </a:pPr>
            <a:endParaRPr lang="fr-BE"/>
          </a:p>
          <a:p>
            <a:r>
              <a:rPr lang="fr-BE"/>
              <a:t>2. Je </a:t>
            </a:r>
            <a:r>
              <a:rPr lang="fr-BE" err="1"/>
              <a:t>bent</a:t>
            </a:r>
            <a:r>
              <a:rPr lang="fr-BE"/>
              <a:t> </a:t>
            </a:r>
            <a:r>
              <a:rPr lang="fr-BE" err="1"/>
              <a:t>zelfstandige</a:t>
            </a:r>
            <a:r>
              <a:rPr lang="fr-BE"/>
              <a:t>. Een </a:t>
            </a:r>
            <a:r>
              <a:rPr lang="fr-BE" err="1"/>
              <a:t>zelfstandige</a:t>
            </a:r>
            <a:r>
              <a:rPr lang="fr-BE"/>
              <a:t> </a:t>
            </a:r>
            <a:r>
              <a:rPr lang="fr-BE" err="1"/>
              <a:t>is</a:t>
            </a:r>
            <a:r>
              <a:rPr lang="fr-BE"/>
              <a:t> </a:t>
            </a:r>
            <a:r>
              <a:rPr lang="fr-BE" err="1"/>
              <a:t>iemand</a:t>
            </a:r>
            <a:r>
              <a:rPr lang="fr-BE"/>
              <a:t> die niet </a:t>
            </a:r>
            <a:r>
              <a:rPr lang="fr-BE" err="1"/>
              <a:t>voor</a:t>
            </a:r>
            <a:r>
              <a:rPr lang="fr-BE"/>
              <a:t> </a:t>
            </a:r>
            <a:r>
              <a:rPr lang="fr-BE" err="1"/>
              <a:t>een</a:t>
            </a:r>
            <a:r>
              <a:rPr lang="fr-BE"/>
              <a:t> </a:t>
            </a:r>
            <a:r>
              <a:rPr lang="fr-BE" err="1"/>
              <a:t>baas</a:t>
            </a:r>
            <a:r>
              <a:rPr lang="fr-BE"/>
              <a:t> </a:t>
            </a:r>
            <a:r>
              <a:rPr lang="fr-BE" err="1"/>
              <a:t>werkt</a:t>
            </a:r>
            <a:r>
              <a:rPr lang="fr-BE"/>
              <a:t>. Hij/</a:t>
            </a:r>
            <a:r>
              <a:rPr lang="fr-BE" err="1"/>
              <a:t>zij</a:t>
            </a:r>
            <a:r>
              <a:rPr lang="fr-BE"/>
              <a:t> </a:t>
            </a:r>
            <a:r>
              <a:rPr lang="fr-BE" err="1"/>
              <a:t>is</a:t>
            </a:r>
            <a:r>
              <a:rPr lang="fr-BE"/>
              <a:t> </a:t>
            </a:r>
            <a:r>
              <a:rPr lang="fr-BE" err="1"/>
              <a:t>zijn</a:t>
            </a:r>
            <a:r>
              <a:rPr lang="fr-BE"/>
              <a:t>/</a:t>
            </a:r>
            <a:r>
              <a:rPr lang="fr-BE" err="1"/>
              <a:t>haar</a:t>
            </a:r>
            <a:r>
              <a:rPr lang="fr-BE"/>
              <a:t> </a:t>
            </a:r>
            <a:r>
              <a:rPr lang="fr-BE" err="1"/>
              <a:t>eigen</a:t>
            </a:r>
            <a:r>
              <a:rPr lang="fr-BE"/>
              <a:t> </a:t>
            </a:r>
            <a:r>
              <a:rPr lang="fr-BE" err="1"/>
              <a:t>baas</a:t>
            </a:r>
            <a:r>
              <a:rPr lang="fr-BE"/>
              <a:t>: </a:t>
            </a:r>
            <a:r>
              <a:rPr lang="fr-BE" err="1"/>
              <a:t>iemand</a:t>
            </a:r>
            <a:r>
              <a:rPr lang="fr-BE"/>
              <a:t> die </a:t>
            </a:r>
            <a:r>
              <a:rPr lang="fr-BE" err="1"/>
              <a:t>als</a:t>
            </a:r>
            <a:r>
              <a:rPr lang="fr-BE"/>
              <a:t> </a:t>
            </a:r>
            <a:r>
              <a:rPr lang="fr-BE" err="1"/>
              <a:t>zelfstandige</a:t>
            </a:r>
            <a:r>
              <a:rPr lang="fr-BE"/>
              <a:t> </a:t>
            </a:r>
            <a:r>
              <a:rPr lang="fr-BE" err="1"/>
              <a:t>werkt</a:t>
            </a:r>
            <a:r>
              <a:rPr lang="fr-BE"/>
              <a:t> </a:t>
            </a:r>
            <a:r>
              <a:rPr lang="fr-BE" err="1"/>
              <a:t>kiest</a:t>
            </a:r>
            <a:r>
              <a:rPr lang="fr-BE"/>
              <a:t> </a:t>
            </a:r>
            <a:r>
              <a:rPr lang="fr-BE" err="1"/>
              <a:t>zelf</a:t>
            </a:r>
            <a:r>
              <a:rPr lang="fr-BE"/>
              <a:t> </a:t>
            </a:r>
            <a:r>
              <a:rPr lang="fr-BE" err="1"/>
              <a:t>welk</a:t>
            </a:r>
            <a:r>
              <a:rPr lang="fr-BE"/>
              <a:t> </a:t>
            </a:r>
            <a:r>
              <a:rPr lang="fr-BE" err="1"/>
              <a:t>werk</a:t>
            </a:r>
            <a:r>
              <a:rPr lang="fr-BE"/>
              <a:t>/</a:t>
            </a:r>
            <a:r>
              <a:rPr lang="fr-BE" err="1"/>
              <a:t>welke</a:t>
            </a:r>
            <a:r>
              <a:rPr lang="fr-BE"/>
              <a:t> </a:t>
            </a:r>
            <a:r>
              <a:rPr lang="fr-BE" err="1"/>
              <a:t>opdrachten</a:t>
            </a:r>
            <a:r>
              <a:rPr lang="fr-BE"/>
              <a:t> </a:t>
            </a:r>
            <a:r>
              <a:rPr lang="fr-BE" err="1"/>
              <a:t>hij</a:t>
            </a:r>
            <a:r>
              <a:rPr lang="fr-BE"/>
              <a:t> </a:t>
            </a:r>
            <a:r>
              <a:rPr lang="fr-BE" err="1"/>
              <a:t>aanneemt</a:t>
            </a:r>
            <a:r>
              <a:rPr lang="fr-BE"/>
              <a:t>, </a:t>
            </a:r>
            <a:r>
              <a:rPr lang="fr-BE" err="1"/>
              <a:t>kiest</a:t>
            </a:r>
            <a:r>
              <a:rPr lang="fr-BE"/>
              <a:t> </a:t>
            </a:r>
            <a:r>
              <a:rPr lang="fr-BE" err="1"/>
              <a:t>zelfs</a:t>
            </a:r>
            <a:r>
              <a:rPr lang="fr-BE"/>
              <a:t> </a:t>
            </a:r>
            <a:r>
              <a:rPr lang="fr-BE" err="1"/>
              <a:t>zijn</a:t>
            </a:r>
            <a:r>
              <a:rPr lang="fr-BE"/>
              <a:t> </a:t>
            </a:r>
            <a:r>
              <a:rPr lang="fr-BE" err="1"/>
              <a:t>klanten</a:t>
            </a:r>
            <a:r>
              <a:rPr lang="fr-BE"/>
              <a:t>, </a:t>
            </a:r>
            <a:r>
              <a:rPr lang="fr-BE" err="1"/>
              <a:t>zijn</a:t>
            </a:r>
            <a:r>
              <a:rPr lang="fr-BE"/>
              <a:t> </a:t>
            </a:r>
            <a:r>
              <a:rPr lang="fr-BE" err="1"/>
              <a:t>materiaal</a:t>
            </a:r>
            <a:r>
              <a:rPr lang="fr-BE"/>
              <a:t>, de </a:t>
            </a:r>
            <a:r>
              <a:rPr lang="fr-BE" err="1"/>
              <a:t>prijzen</a:t>
            </a:r>
            <a:r>
              <a:rPr lang="fr-BE"/>
              <a:t>, het </a:t>
            </a:r>
            <a:r>
              <a:rPr lang="fr-BE" err="1"/>
              <a:t>uurrooster</a:t>
            </a:r>
            <a:r>
              <a:rPr lang="fr-BE"/>
              <a:t>, </a:t>
            </a:r>
            <a:r>
              <a:rPr lang="fr-BE" err="1"/>
              <a:t>enz</a:t>
            </a:r>
            <a:r>
              <a:rPr lang="fr-BE"/>
              <a:t>.  </a:t>
            </a:r>
          </a:p>
          <a:p>
            <a:r>
              <a:rPr lang="fr-BE" b="1"/>
              <a:t>Als </a:t>
            </a:r>
            <a:r>
              <a:rPr lang="fr-BE" b="1" err="1"/>
              <a:t>asielzoeker</a:t>
            </a:r>
            <a:r>
              <a:rPr lang="fr-BE" b="1"/>
              <a:t> </a:t>
            </a:r>
            <a:r>
              <a:rPr lang="fr-BE" b="1" err="1"/>
              <a:t>is</a:t>
            </a:r>
            <a:r>
              <a:rPr lang="fr-BE" b="1"/>
              <a:t> het </a:t>
            </a:r>
            <a:r>
              <a:rPr lang="fr-BE" b="1" err="1"/>
              <a:t>zo</a:t>
            </a:r>
            <a:r>
              <a:rPr lang="fr-BE" b="1"/>
              <a:t> </a:t>
            </a:r>
            <a:r>
              <a:rPr lang="fr-BE" b="1" err="1"/>
              <a:t>goed</a:t>
            </a:r>
            <a:r>
              <a:rPr lang="fr-BE" b="1"/>
              <a:t> </a:t>
            </a:r>
            <a:r>
              <a:rPr lang="fr-BE" b="1" err="1"/>
              <a:t>als</a:t>
            </a:r>
            <a:r>
              <a:rPr lang="fr-BE" b="1"/>
              <a:t> </a:t>
            </a:r>
            <a:r>
              <a:rPr lang="fr-BE" b="1" err="1"/>
              <a:t>onmogelijk</a:t>
            </a:r>
            <a:r>
              <a:rPr lang="fr-BE" b="1"/>
              <a:t> om het </a:t>
            </a:r>
            <a:r>
              <a:rPr lang="fr-BE" b="1" err="1"/>
              <a:t>statuut</a:t>
            </a:r>
            <a:r>
              <a:rPr lang="fr-BE" b="1"/>
              <a:t> van </a:t>
            </a:r>
            <a:r>
              <a:rPr lang="fr-BE" b="1" err="1"/>
              <a:t>zelfstandige</a:t>
            </a:r>
            <a:r>
              <a:rPr lang="fr-BE" b="1"/>
              <a:t> te </a:t>
            </a:r>
            <a:r>
              <a:rPr lang="fr-BE" b="1" err="1"/>
              <a:t>krijgen</a:t>
            </a:r>
            <a:r>
              <a:rPr lang="fr-BE" b="1"/>
              <a:t>. </a:t>
            </a:r>
            <a:r>
              <a:rPr lang="fr-BE" b="1" err="1"/>
              <a:t>Deze</a:t>
            </a:r>
            <a:r>
              <a:rPr lang="fr-BE" b="1"/>
              <a:t> </a:t>
            </a:r>
            <a:r>
              <a:rPr lang="fr-BE" b="1" err="1"/>
              <a:t>optie</a:t>
            </a:r>
            <a:r>
              <a:rPr lang="fr-BE" b="1"/>
              <a:t> </a:t>
            </a:r>
            <a:r>
              <a:rPr lang="fr-BE" b="1" err="1"/>
              <a:t>wordt</a:t>
            </a:r>
            <a:r>
              <a:rPr lang="fr-BE" b="1"/>
              <a:t> dus pas </a:t>
            </a:r>
            <a:r>
              <a:rPr lang="fr-BE" b="1" err="1"/>
              <a:t>mogelijk</a:t>
            </a:r>
            <a:r>
              <a:rPr lang="fr-BE" b="1"/>
              <a:t> </a:t>
            </a:r>
            <a:r>
              <a:rPr lang="fr-BE" b="1" err="1"/>
              <a:t>eenmaal</a:t>
            </a:r>
            <a:r>
              <a:rPr lang="fr-BE" b="1"/>
              <a:t> je </a:t>
            </a:r>
            <a:r>
              <a:rPr lang="fr-BE" b="1" err="1"/>
              <a:t>erkende</a:t>
            </a:r>
            <a:r>
              <a:rPr lang="fr-BE" b="1"/>
              <a:t> </a:t>
            </a:r>
            <a:r>
              <a:rPr lang="fr-BE" b="1" err="1"/>
              <a:t>vluchteling</a:t>
            </a:r>
            <a:r>
              <a:rPr lang="fr-BE" b="1"/>
              <a:t> </a:t>
            </a:r>
            <a:r>
              <a:rPr lang="fr-BE" b="1" err="1"/>
              <a:t>bent</a:t>
            </a:r>
            <a:r>
              <a:rPr lang="fr-BE" b="1"/>
              <a:t> in </a:t>
            </a:r>
            <a:r>
              <a:rPr lang="fr-BE" b="1" err="1"/>
              <a:t>ons</a:t>
            </a:r>
            <a:r>
              <a:rPr lang="fr-BE" b="1"/>
              <a:t> land.  </a:t>
            </a:r>
          </a:p>
          <a:p>
            <a:pPr marL="0" indent="0">
              <a:buNone/>
            </a:pPr>
            <a:endParaRPr lang="fr-BE"/>
          </a:p>
          <a:p>
            <a:r>
              <a:rPr lang="fr-BE"/>
              <a:t>Er </a:t>
            </a:r>
            <a:r>
              <a:rPr lang="fr-BE" err="1"/>
              <a:t>zijn</a:t>
            </a:r>
            <a:r>
              <a:rPr lang="fr-BE"/>
              <a:t> heel </a:t>
            </a:r>
            <a:r>
              <a:rPr lang="fr-BE" err="1"/>
              <a:t>wat</a:t>
            </a:r>
            <a:r>
              <a:rPr lang="fr-BE"/>
              <a:t> </a:t>
            </a:r>
            <a:r>
              <a:rPr lang="fr-BE" err="1"/>
              <a:t>verschillen</a:t>
            </a:r>
            <a:r>
              <a:rPr lang="fr-BE"/>
              <a:t> </a:t>
            </a:r>
            <a:r>
              <a:rPr lang="fr-BE" err="1"/>
              <a:t>tussen</a:t>
            </a:r>
            <a:r>
              <a:rPr lang="fr-BE"/>
              <a:t> de </a:t>
            </a:r>
            <a:r>
              <a:rPr lang="fr-BE" err="1"/>
              <a:t>twee</a:t>
            </a:r>
            <a:r>
              <a:rPr lang="fr-BE"/>
              <a:t> </a:t>
            </a:r>
            <a:r>
              <a:rPr lang="fr-BE" err="1"/>
              <a:t>statuten</a:t>
            </a:r>
            <a:r>
              <a:rPr lang="fr-BE"/>
              <a:t>, </a:t>
            </a:r>
            <a:r>
              <a:rPr lang="fr-BE" err="1"/>
              <a:t>waarop</a:t>
            </a:r>
            <a:r>
              <a:rPr lang="fr-BE"/>
              <a:t> </a:t>
            </a:r>
            <a:r>
              <a:rPr lang="fr-BE" err="1"/>
              <a:t>we</a:t>
            </a:r>
            <a:r>
              <a:rPr lang="fr-BE"/>
              <a:t> </a:t>
            </a:r>
            <a:r>
              <a:rPr lang="fr-BE" err="1"/>
              <a:t>later</a:t>
            </a:r>
            <a:r>
              <a:rPr lang="fr-BE"/>
              <a:t> </a:t>
            </a:r>
            <a:r>
              <a:rPr lang="fr-BE" err="1"/>
              <a:t>nog</a:t>
            </a:r>
            <a:r>
              <a:rPr lang="fr-BE"/>
              <a:t> </a:t>
            </a:r>
            <a:r>
              <a:rPr lang="fr-BE" err="1"/>
              <a:t>terugkomen</a:t>
            </a:r>
            <a:r>
              <a:rPr lang="fr-BE"/>
              <a:t>.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8</a:t>
            </a:fld>
            <a:endParaRPr lang="fr-BE"/>
          </a:p>
        </p:txBody>
      </p:sp>
    </p:spTree>
    <p:extLst>
      <p:ext uri="{BB962C8B-B14F-4D97-AF65-F5344CB8AC3E}">
        <p14:creationId xmlns:p14="http://schemas.microsoft.com/office/powerpoint/2010/main" val="2388502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Aïcha </a:t>
            </a:r>
            <a:r>
              <a:rPr lang="fr-BE" err="1"/>
              <a:t>weet</a:t>
            </a:r>
            <a:r>
              <a:rPr lang="fr-BE"/>
              <a:t> nu </a:t>
            </a:r>
            <a:r>
              <a:rPr lang="fr-BE" err="1"/>
              <a:t>dat</a:t>
            </a:r>
            <a:r>
              <a:rPr lang="fr-BE"/>
              <a:t> er </a:t>
            </a:r>
            <a:r>
              <a:rPr lang="fr-BE" err="1"/>
              <a:t>een</a:t>
            </a:r>
            <a:r>
              <a:rPr lang="fr-BE"/>
              <a:t> </a:t>
            </a:r>
            <a:r>
              <a:rPr lang="fr-BE" err="1"/>
              <a:t>verschil</a:t>
            </a:r>
            <a:r>
              <a:rPr lang="fr-BE"/>
              <a:t> </a:t>
            </a:r>
            <a:r>
              <a:rPr lang="fr-BE" err="1"/>
              <a:t>bestaat</a:t>
            </a:r>
            <a:r>
              <a:rPr lang="fr-BE"/>
              <a:t> </a:t>
            </a:r>
            <a:r>
              <a:rPr lang="fr-BE" err="1"/>
              <a:t>tussen</a:t>
            </a:r>
            <a:r>
              <a:rPr lang="fr-BE"/>
              <a:t> het </a:t>
            </a:r>
            <a:r>
              <a:rPr lang="fr-BE" err="1"/>
              <a:t>statuut</a:t>
            </a:r>
            <a:r>
              <a:rPr lang="fr-BE"/>
              <a:t> van </a:t>
            </a:r>
            <a:r>
              <a:rPr lang="fr-BE" err="1"/>
              <a:t>werknemer</a:t>
            </a:r>
            <a:r>
              <a:rPr lang="fr-BE"/>
              <a:t> en </a:t>
            </a:r>
            <a:r>
              <a:rPr lang="fr-BE" err="1"/>
              <a:t>zelfstandige</a:t>
            </a:r>
            <a:r>
              <a:rPr lang="fr-BE"/>
              <a:t> in </a:t>
            </a:r>
            <a:r>
              <a:rPr lang="fr-BE" err="1"/>
              <a:t>België</a:t>
            </a:r>
            <a:r>
              <a:rPr lang="fr-BE"/>
              <a:t>. Laten </a:t>
            </a:r>
            <a:r>
              <a:rPr lang="fr-BE" err="1"/>
              <a:t>we</a:t>
            </a:r>
            <a:r>
              <a:rPr lang="fr-BE"/>
              <a:t> </a:t>
            </a:r>
            <a:r>
              <a:rPr lang="fr-BE" err="1"/>
              <a:t>naar</a:t>
            </a:r>
            <a:r>
              <a:rPr lang="fr-BE"/>
              <a:t> de </a:t>
            </a:r>
            <a:r>
              <a:rPr lang="fr-BE" err="1"/>
              <a:t>volgende</a:t>
            </a:r>
            <a:r>
              <a:rPr lang="fr-BE"/>
              <a:t> </a:t>
            </a:r>
            <a:r>
              <a:rPr lang="fr-BE" err="1"/>
              <a:t>stap</a:t>
            </a:r>
            <a:r>
              <a:rPr lang="fr-BE"/>
              <a:t> </a:t>
            </a:r>
            <a:r>
              <a:rPr lang="fr-BE" err="1"/>
              <a:t>gaan</a:t>
            </a:r>
            <a:r>
              <a:rPr lang="fr-BE"/>
              <a:t>. </a:t>
            </a:r>
          </a:p>
          <a:p>
            <a:endParaRPr lang="fr-BE"/>
          </a:p>
          <a:p>
            <a:r>
              <a:rPr lang="fr-BE"/>
              <a:t>*de trainer </a:t>
            </a:r>
            <a:r>
              <a:rPr lang="fr-BE" err="1"/>
              <a:t>gooit</a:t>
            </a:r>
            <a:r>
              <a:rPr lang="fr-BE"/>
              <a:t> de bal </a:t>
            </a:r>
            <a:r>
              <a:rPr lang="fr-BE" err="1"/>
              <a:t>naar</a:t>
            </a:r>
            <a:r>
              <a:rPr lang="fr-BE"/>
              <a:t> </a:t>
            </a:r>
            <a:r>
              <a:rPr lang="fr-BE" err="1"/>
              <a:t>iemand</a:t>
            </a:r>
            <a:r>
              <a:rPr lang="fr-BE"/>
              <a:t> anders*</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9</a:t>
            </a:fld>
            <a:endParaRPr lang="fr-BE"/>
          </a:p>
        </p:txBody>
      </p:sp>
    </p:spTree>
    <p:extLst>
      <p:ext uri="{BB962C8B-B14F-4D97-AF65-F5344CB8AC3E}">
        <p14:creationId xmlns:p14="http://schemas.microsoft.com/office/powerpoint/2010/main" val="1945626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10</a:t>
            </a:fld>
            <a:endParaRPr lang="fr-BE"/>
          </a:p>
        </p:txBody>
      </p:sp>
    </p:spTree>
    <p:extLst>
      <p:ext uri="{BB962C8B-B14F-4D97-AF65-F5344CB8AC3E}">
        <p14:creationId xmlns:p14="http://schemas.microsoft.com/office/powerpoint/2010/main" val="1233076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17/07/2026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17/07/2026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17/07/2026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11.xml"/><Relationship Id="rId7"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10.xml"/><Relationship Id="rId4" Type="http://schemas.openxmlformats.org/officeDocument/2006/relationships/image" Target="../media/image29.sv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6.png"/><Relationship Id="rId7"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7.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10" Type="http://schemas.openxmlformats.org/officeDocument/2006/relationships/image" Target="../media/image2.png"/><Relationship Id="rId4" Type="http://schemas.openxmlformats.org/officeDocument/2006/relationships/image" Target="../media/image35.png"/><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png"/><Relationship Id="rId10" Type="http://schemas.openxmlformats.org/officeDocument/2006/relationships/image" Target="../media/image2.png"/><Relationship Id="rId4" Type="http://schemas.openxmlformats.org/officeDocument/2006/relationships/image" Target="../media/image41.png"/><Relationship Id="rId9" Type="http://schemas.openxmlformats.org/officeDocument/2006/relationships/image" Target="../media/image21.svg"/></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26.png"/><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image" Target="../media/image3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18/10/relationships/comments" Target="../comments/modernComment_29C_87E772BA.xm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15.jpe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9.jpeg"/><Relationship Id="rId7"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3.jpe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23.xml"/><Relationship Id="rId4" Type="http://schemas.openxmlformats.org/officeDocument/2006/relationships/image" Target="../media/image29.svg"/><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5.jpe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slide" Target="slide23.xml"/><Relationship Id="rId4" Type="http://schemas.openxmlformats.org/officeDocument/2006/relationships/image" Target="../media/image29.svg"/><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1.wdp"/><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14.png"/><Relationship Id="rId7"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image" Target="../media/image56.png"/><Relationship Id="rId16"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6.xml"/><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4.png"/><Relationship Id="rId4" Type="http://schemas.openxmlformats.org/officeDocument/2006/relationships/slide" Target="slide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1.wdp"/><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8.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a:latin typeface="Aptos Display"/>
            </a:endParaRPr>
          </a:p>
        </p:txBody>
      </p:sp>
      <p:pic>
        <p:nvPicPr>
          <p:cNvPr id="10" name="Picture 9">
            <a:extLst>
              <a:ext uri="{FF2B5EF4-FFF2-40B4-BE49-F238E27FC236}">
                <a16:creationId xmlns:a16="http://schemas.microsoft.com/office/drawing/2014/main" id="{971BD546-8C30-5B81-0755-6325F03F80C0}"/>
              </a:ext>
            </a:extLst>
          </p:cNvPr>
          <p:cNvPicPr>
            <a:picLocks noChangeAspect="1"/>
          </p:cNvPicPr>
          <p:nvPr/>
        </p:nvPicPr>
        <p:blipFill>
          <a:blip r:embed="rId3">
            <a:alphaModFix amt="35000"/>
          </a:blip>
          <a:srcRect l="8480" t="-55" r="-97" b="-91"/>
          <a:stretch>
            <a:fillRect/>
          </a:stretch>
        </p:blipFill>
        <p:spPr>
          <a:xfrm>
            <a:off x="2767263" y="-3767"/>
            <a:ext cx="9424743" cy="6868052"/>
          </a:xfrm>
          <a:prstGeom prst="rect">
            <a:avLst/>
          </a:prstGeom>
        </p:spPr>
      </p:pic>
      <p:sp>
        <p:nvSpPr>
          <p:cNvPr id="6" name="TextBox 5">
            <a:extLst>
              <a:ext uri="{FF2B5EF4-FFF2-40B4-BE49-F238E27FC236}">
                <a16:creationId xmlns:a16="http://schemas.microsoft.com/office/drawing/2014/main" id="{B48E95AF-4A66-3E42-7E0D-90F4D65E4855}"/>
              </a:ext>
            </a:extLst>
          </p:cNvPr>
          <p:cNvSpPr txBox="1"/>
          <p:nvPr/>
        </p:nvSpPr>
        <p:spPr>
          <a:xfrm>
            <a:off x="3043550" y="3933161"/>
            <a:ext cx="942534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a:solidFill>
                  <a:srgbClr val="544F98"/>
                </a:solidFill>
                <a:latin typeface="Aptos Display"/>
                <a:cs typeface="Segoe UI"/>
              </a:rPr>
              <a:t>SCHIJNZELF-</a:t>
            </a:r>
            <a:endParaRPr lang="en-US"/>
          </a:p>
          <a:p>
            <a:r>
              <a:rPr lang="en-US" sz="9600" b="1">
                <a:solidFill>
                  <a:srgbClr val="544F98"/>
                </a:solidFill>
                <a:latin typeface="Aptos Display"/>
                <a:cs typeface="Segoe UI"/>
              </a:rPr>
              <a:t>STANDIGHEID</a:t>
            </a:r>
            <a:endParaRPr lang="en-US"/>
          </a:p>
        </p:txBody>
      </p:sp>
      <p:pic>
        <p:nvPicPr>
          <p:cNvPr id="3" name="Picture 2">
            <a:extLst>
              <a:ext uri="{FF2B5EF4-FFF2-40B4-BE49-F238E27FC236}">
                <a16:creationId xmlns:a16="http://schemas.microsoft.com/office/drawing/2014/main" id="{61B3E967-A338-8287-3562-617ECE206EBA}"/>
              </a:ext>
            </a:extLst>
          </p:cNvPr>
          <p:cNvPicPr>
            <a:picLocks noChangeAspect="1"/>
          </p:cNvPicPr>
          <p:nvPr/>
        </p:nvPicPr>
        <p:blipFill>
          <a:blip r:embed="rId4"/>
          <a:stretch>
            <a:fillRect/>
          </a:stretch>
        </p:blipFill>
        <p:spPr>
          <a:xfrm rot="-5400000">
            <a:off x="-1977356" y="2540708"/>
            <a:ext cx="6304976" cy="1776584"/>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47977A16-4D69-620D-561D-2DE5C8AFE3DF}"/>
              </a:ext>
            </a:extLst>
          </p:cNvPr>
          <p:cNvSpPr/>
          <p:nvPr/>
        </p:nvSpPr>
        <p:spPr>
          <a:xfrm>
            <a:off x="6899729" y="557349"/>
            <a:ext cx="4419600" cy="138684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err="1">
                <a:solidFill>
                  <a:srgbClr val="544F98"/>
                </a:solidFill>
                <a:latin typeface="Aptos Display"/>
              </a:rPr>
              <a:t>Moet</a:t>
            </a:r>
            <a:r>
              <a:rPr lang="fr-BE" sz="2800">
                <a:solidFill>
                  <a:srgbClr val="544F98"/>
                </a:solidFill>
                <a:latin typeface="Aptos Display"/>
              </a:rPr>
              <a:t> Aïcha </a:t>
            </a:r>
            <a:endParaRPr lang="en-US" b="1">
              <a:solidFill>
                <a:srgbClr val="544F98"/>
              </a:solidFill>
              <a:latin typeface="Aptos Display"/>
            </a:endParaRPr>
          </a:p>
          <a:p>
            <a:pPr algn="ctr"/>
            <a:r>
              <a:rPr lang="fr-BE" sz="2800" b="1" err="1">
                <a:solidFill>
                  <a:srgbClr val="544F98"/>
                </a:solidFill>
                <a:latin typeface="Aptos Display"/>
              </a:rPr>
              <a:t>een</a:t>
            </a:r>
            <a:r>
              <a:rPr lang="fr-BE" sz="2800" b="1">
                <a:solidFill>
                  <a:srgbClr val="544F98"/>
                </a:solidFill>
                <a:latin typeface="Aptos Display"/>
              </a:rPr>
              <a:t> </a:t>
            </a:r>
            <a:r>
              <a:rPr lang="fr-BE" sz="2800" b="1" err="1">
                <a:solidFill>
                  <a:srgbClr val="544F98"/>
                </a:solidFill>
                <a:latin typeface="Aptos Display"/>
              </a:rPr>
              <a:t>opleiding</a:t>
            </a:r>
            <a:r>
              <a:rPr lang="fr-BE" sz="2800" b="1">
                <a:solidFill>
                  <a:srgbClr val="544F98"/>
                </a:solidFill>
                <a:latin typeface="Aptos Display"/>
              </a:rPr>
              <a:t> </a:t>
            </a:r>
            <a:r>
              <a:rPr lang="fr-BE" sz="2800" b="1" err="1">
                <a:solidFill>
                  <a:srgbClr val="544F98"/>
                </a:solidFill>
                <a:latin typeface="Aptos Display"/>
              </a:rPr>
              <a:t>volgen</a:t>
            </a:r>
            <a:r>
              <a:rPr lang="fr-BE" sz="2800" b="1">
                <a:solidFill>
                  <a:srgbClr val="544F98"/>
                </a:solidFill>
                <a:latin typeface="Aptos Display"/>
              </a:rPr>
              <a:t>?</a:t>
            </a:r>
            <a:endParaRPr lang="en-US" b="1">
              <a:solidFill>
                <a:srgbClr val="544F98"/>
              </a:solidFill>
              <a:latin typeface="Aptos Display"/>
            </a:endParaRPr>
          </a:p>
        </p:txBody>
      </p:sp>
      <p:grpSp>
        <p:nvGrpSpPr>
          <p:cNvPr id="7" name="Groupe 6">
            <a:extLst>
              <a:ext uri="{FF2B5EF4-FFF2-40B4-BE49-F238E27FC236}">
                <a16:creationId xmlns:a16="http://schemas.microsoft.com/office/drawing/2014/main" id="{66284633-1F33-FCFA-BB70-04F41EA95C4C}"/>
              </a:ext>
            </a:extLst>
          </p:cNvPr>
          <p:cNvGrpSpPr/>
          <p:nvPr/>
        </p:nvGrpSpPr>
        <p:grpSpPr>
          <a:xfrm>
            <a:off x="8041643" y="2634295"/>
            <a:ext cx="2209784" cy="1226701"/>
            <a:chOff x="8531500" y="2697795"/>
            <a:chExt cx="2209784" cy="1226701"/>
          </a:xfrm>
        </p:grpSpPr>
        <p:sp>
          <p:nvSpPr>
            <p:cNvPr id="8" name="Rectangle : coins arrondis 7">
              <a:hlinkClick r:id="rId3" action="ppaction://hlinksldjump"/>
              <a:extLst>
                <a:ext uri="{FF2B5EF4-FFF2-40B4-BE49-F238E27FC236}">
                  <a16:creationId xmlns:a16="http://schemas.microsoft.com/office/drawing/2014/main" id="{3F497006-E797-EFBE-0281-CB071E5342FC}"/>
                </a:ext>
              </a:extLst>
            </p:cNvPr>
            <p:cNvSpPr/>
            <p:nvPr/>
          </p:nvSpPr>
          <p:spPr>
            <a:xfrm>
              <a:off x="8531500" y="2697795"/>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9" name="Image 17" descr="Coche avec un remplissage uni">
              <a:hlinkClick r:id="rId3" action="ppaction://hlinksldjump"/>
              <a:extLst>
                <a:ext uri="{FF2B5EF4-FFF2-40B4-BE49-F238E27FC236}">
                  <a16:creationId xmlns:a16="http://schemas.microsoft.com/office/drawing/2014/main" id="{385AA58F-B2DD-86D3-E50E-A0791296FEF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0" name="Groupe 9">
            <a:extLst>
              <a:ext uri="{FF2B5EF4-FFF2-40B4-BE49-F238E27FC236}">
                <a16:creationId xmlns:a16="http://schemas.microsoft.com/office/drawing/2014/main" id="{6EAE05BF-D148-5F2F-96C7-F3FA2E7D7DF7}"/>
              </a:ext>
            </a:extLst>
          </p:cNvPr>
          <p:cNvGrpSpPr/>
          <p:nvPr/>
        </p:nvGrpSpPr>
        <p:grpSpPr>
          <a:xfrm>
            <a:off x="8007430" y="4288029"/>
            <a:ext cx="2209784" cy="1226701"/>
            <a:chOff x="8615216" y="4351529"/>
            <a:chExt cx="2209784" cy="1226701"/>
          </a:xfrm>
        </p:grpSpPr>
        <p:sp>
          <p:nvSpPr>
            <p:cNvPr id="11" name="Rectangle : coins arrondis 10">
              <a:hlinkClick r:id="rId5" action="ppaction://hlinksldjump"/>
              <a:extLst>
                <a:ext uri="{FF2B5EF4-FFF2-40B4-BE49-F238E27FC236}">
                  <a16:creationId xmlns:a16="http://schemas.microsoft.com/office/drawing/2014/main" id="{77814F3A-BA75-8E90-C83B-D6FD118CBF1B}"/>
                </a:ext>
              </a:extLst>
            </p:cNvPr>
            <p:cNvSpPr>
              <a:spLocks/>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2" name="Graphique 11" descr="Fermer avec un remplissage uni">
              <a:hlinkClick r:id="rId3" action="ppaction://hlinksldjump"/>
              <a:extLst>
                <a:ext uri="{FF2B5EF4-FFF2-40B4-BE49-F238E27FC236}">
                  <a16:creationId xmlns:a16="http://schemas.microsoft.com/office/drawing/2014/main" id="{8855EC5B-F4DD-DD55-E32C-9E4BBD3972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pic>
        <p:nvPicPr>
          <p:cNvPr id="5122" name="Picture 2" descr="Young black hairdresser cutting hair of female customer at salon Stock ...">
            <a:extLst>
              <a:ext uri="{FF2B5EF4-FFF2-40B4-BE49-F238E27FC236}">
                <a16:creationId xmlns:a16="http://schemas.microsoft.com/office/drawing/2014/main" id="{DF9136F8-DF36-F34C-23D8-565C14C53EF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7795" r="-37795"/>
          <a:stretch>
            <a:fillRect/>
          </a:stretch>
        </p:blipFill>
        <p:spPr bwMode="auto">
          <a:xfrm>
            <a:off x="0" y="-2541"/>
            <a:ext cx="9715500" cy="6865910"/>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4" descr="Curseur avec un remplissage uni">
            <a:extLst>
              <a:ext uri="{FF2B5EF4-FFF2-40B4-BE49-F238E27FC236}">
                <a16:creationId xmlns:a16="http://schemas.microsoft.com/office/drawing/2014/main" id="{65F40B15-FBDB-20C5-117C-233EDF7A53E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259218" y="5244151"/>
            <a:ext cx="497840" cy="528320"/>
          </a:xfrm>
          <a:prstGeom prst="rect">
            <a:avLst/>
          </a:prstGeom>
        </p:spPr>
      </p:pic>
      <p:pic>
        <p:nvPicPr>
          <p:cNvPr id="3" name="Graphic 6" descr="Curseur avec un remplissage uni">
            <a:extLst>
              <a:ext uri="{FF2B5EF4-FFF2-40B4-BE49-F238E27FC236}">
                <a16:creationId xmlns:a16="http://schemas.microsoft.com/office/drawing/2014/main" id="{9542E0FD-E70B-93D3-96FC-E13EC8DF43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255984" y="3649960"/>
            <a:ext cx="497840" cy="528320"/>
          </a:xfrm>
          <a:prstGeom prst="rect">
            <a:avLst/>
          </a:prstGeom>
        </p:spPr>
      </p:pic>
      <p:pic>
        <p:nvPicPr>
          <p:cNvPr id="6" name="Picture 5">
            <a:extLst>
              <a:ext uri="{FF2B5EF4-FFF2-40B4-BE49-F238E27FC236}">
                <a16:creationId xmlns:a16="http://schemas.microsoft.com/office/drawing/2014/main" id="{D6FC7C3A-1A07-BB7E-9E8E-D736D0775805}"/>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72138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D2C8-D19F-86B1-C767-1DAB3442542B}"/>
            </a:ext>
          </a:extLst>
        </p:cNvPr>
        <p:cNvGrpSpPr/>
        <p:nvPr/>
      </p:nvGrpSpPr>
      <p:grpSpPr>
        <a:xfrm>
          <a:off x="0" y="0"/>
          <a:ext cx="0" cy="0"/>
          <a:chOff x="0" y="0"/>
          <a:chExt cx="0" cy="0"/>
        </a:xfrm>
      </p:grpSpPr>
      <p:sp>
        <p:nvSpPr>
          <p:cNvPr id="5" name="Flèche : bas 4">
            <a:extLst>
              <a:ext uri="{FF2B5EF4-FFF2-40B4-BE49-F238E27FC236}">
                <a16:creationId xmlns:a16="http://schemas.microsoft.com/office/drawing/2014/main" id="{6636287D-BFA2-C3BB-5370-34F9D5C9F0F1}"/>
              </a:ext>
            </a:extLst>
          </p:cNvPr>
          <p:cNvSpPr/>
          <p:nvPr/>
        </p:nvSpPr>
        <p:spPr>
          <a:xfrm>
            <a:off x="3122458" y="4294180"/>
            <a:ext cx="718457" cy="936172"/>
          </a:xfrm>
          <a:prstGeom prst="down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 coins arrondis 5">
            <a:extLst>
              <a:ext uri="{FF2B5EF4-FFF2-40B4-BE49-F238E27FC236}">
                <a16:creationId xmlns:a16="http://schemas.microsoft.com/office/drawing/2014/main" id="{6CF32E32-EFB3-BCAA-31E5-66C4590CAA52}"/>
              </a:ext>
            </a:extLst>
          </p:cNvPr>
          <p:cNvSpPr/>
          <p:nvPr/>
        </p:nvSpPr>
        <p:spPr>
          <a:xfrm>
            <a:off x="2227943" y="5516564"/>
            <a:ext cx="2507947" cy="64769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chemeClr val="bg1"/>
                </a:solidFill>
              </a:rPr>
              <a:t>Vaak</a:t>
            </a:r>
            <a:r>
              <a:rPr lang="fr-BE" b="1">
                <a:solidFill>
                  <a:schemeClr val="bg1"/>
                </a:solidFill>
              </a:rPr>
              <a:t> </a:t>
            </a:r>
            <a:r>
              <a:rPr lang="fr-BE" b="1" err="1">
                <a:solidFill>
                  <a:schemeClr val="bg1"/>
                </a:solidFill>
              </a:rPr>
              <a:t>gevraagd</a:t>
            </a:r>
            <a:endParaRPr lang="en-US"/>
          </a:p>
        </p:txBody>
      </p:sp>
      <p:sp>
        <p:nvSpPr>
          <p:cNvPr id="9" name="Flèche : bas 8">
            <a:extLst>
              <a:ext uri="{FF2B5EF4-FFF2-40B4-BE49-F238E27FC236}">
                <a16:creationId xmlns:a16="http://schemas.microsoft.com/office/drawing/2014/main" id="{D432E7DE-60B4-C90D-0CA6-A96648060EFE}"/>
              </a:ext>
            </a:extLst>
          </p:cNvPr>
          <p:cNvSpPr/>
          <p:nvPr/>
        </p:nvSpPr>
        <p:spPr>
          <a:xfrm>
            <a:off x="8735712" y="4294187"/>
            <a:ext cx="718457" cy="936172"/>
          </a:xfrm>
          <a:prstGeom prst="down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BE"/>
          </a:p>
        </p:txBody>
      </p:sp>
      <p:sp>
        <p:nvSpPr>
          <p:cNvPr id="10" name="Rectangle : coins arrondis 9">
            <a:extLst>
              <a:ext uri="{FF2B5EF4-FFF2-40B4-BE49-F238E27FC236}">
                <a16:creationId xmlns:a16="http://schemas.microsoft.com/office/drawing/2014/main" id="{A9D45D35-3AA0-DF7D-BF9A-C49E755BC11D}"/>
              </a:ext>
            </a:extLst>
          </p:cNvPr>
          <p:cNvSpPr/>
          <p:nvPr/>
        </p:nvSpPr>
        <p:spPr>
          <a:xfrm>
            <a:off x="7590822" y="5363037"/>
            <a:ext cx="3016632" cy="96400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chemeClr val="bg1"/>
                </a:solidFill>
                <a:latin typeface="Aptos Display"/>
              </a:rPr>
              <a:t>Diploma</a:t>
            </a:r>
            <a:r>
              <a:rPr lang="fr-BE" b="1">
                <a:solidFill>
                  <a:schemeClr val="bg1"/>
                </a:solidFill>
                <a:latin typeface="Aptos Display"/>
              </a:rPr>
              <a:t>, </a:t>
            </a:r>
            <a:r>
              <a:rPr lang="fr-BE" b="1" err="1">
                <a:solidFill>
                  <a:schemeClr val="bg1"/>
                </a:solidFill>
                <a:latin typeface="Aptos Display"/>
              </a:rPr>
              <a:t>certificaat</a:t>
            </a:r>
            <a:r>
              <a:rPr lang="fr-BE" b="1">
                <a:solidFill>
                  <a:schemeClr val="bg1"/>
                </a:solidFill>
                <a:latin typeface="Aptos Display"/>
              </a:rPr>
              <a:t> of </a:t>
            </a:r>
            <a:r>
              <a:rPr lang="fr-BE" b="1" err="1">
                <a:solidFill>
                  <a:schemeClr val="bg1"/>
                </a:solidFill>
                <a:latin typeface="Aptos Display"/>
              </a:rPr>
              <a:t>aangetoonde</a:t>
            </a:r>
            <a:r>
              <a:rPr lang="fr-BE" b="1">
                <a:solidFill>
                  <a:schemeClr val="bg1"/>
                </a:solidFill>
                <a:latin typeface="Aptos Display"/>
              </a:rPr>
              <a:t> </a:t>
            </a:r>
            <a:r>
              <a:rPr lang="fr-BE" b="1" err="1">
                <a:solidFill>
                  <a:schemeClr val="bg1"/>
                </a:solidFill>
                <a:latin typeface="Aptos Display"/>
              </a:rPr>
              <a:t>ervaring</a:t>
            </a:r>
            <a:r>
              <a:rPr lang="fr-BE" b="1">
                <a:solidFill>
                  <a:schemeClr val="bg1"/>
                </a:solidFill>
                <a:latin typeface="Aptos Display"/>
              </a:rPr>
              <a:t> </a:t>
            </a:r>
            <a:r>
              <a:rPr lang="fr-BE" b="1" err="1">
                <a:solidFill>
                  <a:schemeClr val="bg1"/>
                </a:solidFill>
                <a:latin typeface="Aptos Display"/>
              </a:rPr>
              <a:t>noodzakelijk</a:t>
            </a:r>
            <a:endParaRPr lang="en-US" err="1">
              <a:solidFill>
                <a:schemeClr val="bg1"/>
              </a:solidFill>
              <a:latin typeface="Aptos Display"/>
            </a:endParaRPr>
          </a:p>
        </p:txBody>
      </p:sp>
      <p:sp>
        <p:nvSpPr>
          <p:cNvPr id="11" name="Ellipse 10">
            <a:extLst>
              <a:ext uri="{FF2B5EF4-FFF2-40B4-BE49-F238E27FC236}">
                <a16:creationId xmlns:a16="http://schemas.microsoft.com/office/drawing/2014/main" id="{24916DB5-0B25-FE0C-A19B-BFEAC415D171}"/>
              </a:ext>
            </a:extLst>
          </p:cNvPr>
          <p:cNvSpPr/>
          <p:nvPr/>
        </p:nvSpPr>
        <p:spPr>
          <a:xfrm>
            <a:off x="910387" y="907038"/>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1D6DFFF-BA7A-DF49-0FD5-80D26067BE76}"/>
              </a:ext>
            </a:extLst>
          </p:cNvPr>
          <p:cNvSpPr/>
          <p:nvPr/>
        </p:nvSpPr>
        <p:spPr>
          <a:xfrm>
            <a:off x="7369154" y="320665"/>
            <a:ext cx="3439885" cy="3777343"/>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5E9A35E8-40C2-53CC-34E5-3947AF342CF9}"/>
              </a:ext>
            </a:extLst>
          </p:cNvPr>
          <p:cNvPicPr>
            <a:picLocks noChangeAspect="1"/>
          </p:cNvPicPr>
          <p:nvPr/>
        </p:nvPicPr>
        <p:blipFill>
          <a:blip r:embed="rId5"/>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56769854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92E632-82FB-2EC8-960B-B1C99088FE85}"/>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6D0A1EFE-FFEE-BC92-C609-5397BE77A147}"/>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39CFD373-3A8E-FD06-73FB-5F548B080512}"/>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38F54BE8-E438-647E-C057-E7C605C97106}"/>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EAE4767A-86C7-7F7A-09EC-852E04527E7C}"/>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42BA074C-1979-C329-AFA7-D810DC766DF8}"/>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A65CF976-4DD4-F527-EE6B-13BB6862ECCE}"/>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3E245F69-6FEA-0232-693D-CA1E0130C81F}"/>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3A922688-E5E0-A8C9-69BD-6389E7262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2387" y="2727770"/>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9EF68CDD-1664-E797-E0F2-0868B1C246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2149B58F-108D-F7A6-482C-E20906463522}"/>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raduation Diploma Icon PNG Transparent Background, Free Download ...">
            <a:extLst>
              <a:ext uri="{FF2B5EF4-FFF2-40B4-BE49-F238E27FC236}">
                <a16:creationId xmlns:a16="http://schemas.microsoft.com/office/drawing/2014/main" id="{11B0822B-A3BA-DA15-931B-0DDB53E5A5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85161F9A-1971-3E82-D62B-95EBFB3197C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4160" y="4270060"/>
            <a:ext cx="629920" cy="619760"/>
          </a:xfrm>
          <a:prstGeom prst="rect">
            <a:avLst/>
          </a:prstGeom>
        </p:spPr>
      </p:pic>
      <p:pic>
        <p:nvPicPr>
          <p:cNvPr id="6" name="Picture 5">
            <a:extLst>
              <a:ext uri="{FF2B5EF4-FFF2-40B4-BE49-F238E27FC236}">
                <a16:creationId xmlns:a16="http://schemas.microsoft.com/office/drawing/2014/main" id="{942AD9E8-8137-2EA5-7439-4056D43FD502}"/>
              </a:ext>
            </a:extLst>
          </p:cNvPr>
          <p:cNvPicPr>
            <a:picLocks noChangeAspect="1"/>
          </p:cNvPicPr>
          <p:nvPr/>
        </p:nvPicPr>
        <p:blipFill>
          <a:blip r:embed="rId8"/>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47161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3.95833E-6 -4.07407E-6 L 0.04492 -0.0831 C 0.05429 -0.10185 0.06836 -0.11226 0.08307 -0.11226 C 0.09987 -0.11226 0.11328 -0.10185 0.12265 -0.0831 L 0.1677 -4.07407E-6 " pathEditMode="relative" rAng="0" ptsTypes="AAAAA">
                                      <p:cBhvr>
                                        <p:cTn id="8" dur="2000" fill="hold"/>
                                        <p:tgtEl>
                                          <p:spTgt spid="1030"/>
                                        </p:tgtEl>
                                        <p:attrNameLst>
                                          <p:attrName>ppt_x</p:attrName>
                                          <p:attrName>ppt_y</p:attrName>
                                        </p:attrNameLst>
                                      </p:cBhvr>
                                      <p:rCtr x="8385" y="-5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810EF9-1229-A161-6BDC-5E7BC987E8B5}"/>
            </a:ext>
          </a:extLst>
        </p:cNvPr>
        <p:cNvGrpSpPr/>
        <p:nvPr/>
      </p:nvGrpSpPr>
      <p:grpSpPr>
        <a:xfrm>
          <a:off x="0" y="0"/>
          <a:ext cx="0" cy="0"/>
          <a:chOff x="0" y="0"/>
          <a:chExt cx="0" cy="0"/>
        </a:xfrm>
      </p:grpSpPr>
      <p:pic>
        <p:nvPicPr>
          <p:cNvPr id="3084" name="Picture 12" descr="Different Icons - Download Free Vector Icons | Noun Project Search">
            <a:extLst>
              <a:ext uri="{FF2B5EF4-FFF2-40B4-BE49-F238E27FC236}">
                <a16:creationId xmlns:a16="http://schemas.microsoft.com/office/drawing/2014/main" id="{D3904A84-DCD9-66CE-D51F-AF9FC257C158}"/>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9F7D2EA4-FB76-66C3-ED3E-7AE5D718DE26}"/>
              </a:ext>
            </a:extLst>
          </p:cNvPr>
          <p:cNvSpPr/>
          <p:nvPr/>
        </p:nvSpPr>
        <p:spPr>
          <a:xfrm>
            <a:off x="8016616" y="1289957"/>
            <a:ext cx="3266189" cy="3548744"/>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08DCCA74-7904-8F80-9CD0-B0D8E63371DB}"/>
                  </a:ext>
                </a:extLst>
              </p:cNvPr>
              <p:cNvGraphicFramePr>
                <a:graphicFrameLocks noChangeAspect="1"/>
              </p:cNvGraphicFramePr>
              <p:nvPr>
                <p:extLst>
                  <p:ext uri="{D42A27DB-BD31-4B8C-83A1-F6EECF244321}">
                    <p14:modId xmlns:p14="http://schemas.microsoft.com/office/powerpoint/2010/main" val="3391050461"/>
                  </p:ext>
                </p:extLst>
              </p:nvPr>
            </p:nvGraphicFramePr>
            <p:xfrm>
              <a:off x="669035" y="2071007"/>
              <a:ext cx="4173946" cy="2432283"/>
            </p:xfrm>
            <a:graphic>
              <a:graphicData uri="http://schemas.microsoft.com/office/powerpoint/2016/slidezoom">
                <pslz:sldZm>
                  <pslz:sldZmObj sldId="654" cId="2234311447">
                    <pslz:zmPr id="{F0E3785F-D1DA-4E88-B3B7-038515652129}" returnToParent="0" transitionDur="1000">
                      <p166:blipFill xmlns:p166="http://schemas.microsoft.com/office/powerpoint/2016/6/main">
                        <a:blip r:embed="rId6"/>
                        <a:stretch>
                          <a:fillRect/>
                        </a:stretch>
                      </p166:blipFill>
                      <p166:spPr xmlns:p166="http://schemas.microsoft.com/office/powerpoint/2016/6/main">
                        <a:xfrm>
                          <a:off x="0" y="0"/>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3" name="Zoom de diapositive 2">
                <a:hlinkClick r:id="rId7" action="ppaction://hlinksldjump"/>
                <a:extLst>
                  <a:ext uri="{FF2B5EF4-FFF2-40B4-BE49-F238E27FC236}">
                    <a16:creationId xmlns:a16="http://schemas.microsoft.com/office/drawing/2014/main" id="{08DCCA74-7904-8F80-9CD0-B0D8E63371DB}"/>
                  </a:ext>
                </a:extLst>
              </p:cNvPr>
              <p:cNvPicPr>
                <a:picLocks noGrp="1" noRot="1" noChangeAspect="1" noMove="1" noResize="1" noEditPoints="1" noAdjustHandles="1" noChangeArrowheads="1" noChangeShapeType="1"/>
              </p:cNvPicPr>
              <p:nvPr/>
            </p:nvPicPr>
            <p:blipFill>
              <a:blip r:embed="rId6"/>
              <a:stretch>
                <a:fillRect/>
              </a:stretch>
            </p:blipFill>
            <p:spPr>
              <a:xfrm>
                <a:off x="669035" y="2071007"/>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p:pic>
        <p:nvPicPr>
          <p:cNvPr id="4" name="Picture 3">
            <a:extLst>
              <a:ext uri="{FF2B5EF4-FFF2-40B4-BE49-F238E27FC236}">
                <a16:creationId xmlns:a16="http://schemas.microsoft.com/office/drawing/2014/main" id="{08E603F6-2974-B204-2118-8926FBBFDC4E}"/>
              </a:ext>
            </a:extLst>
          </p:cNvPr>
          <p:cNvPicPr>
            <a:picLocks noChangeAspect="1"/>
          </p:cNvPicPr>
          <p:nvPr/>
        </p:nvPicPr>
        <p:blipFill>
          <a:blip r:embed="rId8"/>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85065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927E2C3D-5641-B556-3503-3197C59DD062}"/>
            </a:ext>
          </a:extLst>
        </p:cNvPr>
        <p:cNvGrpSpPr/>
        <p:nvPr/>
      </p:nvGrpSpPr>
      <p:grpSpPr>
        <a:xfrm>
          <a:off x="0" y="0"/>
          <a:ext cx="0" cy="0"/>
          <a:chOff x="0" y="0"/>
          <a:chExt cx="0" cy="0"/>
        </a:xfrm>
      </p:grpSpPr>
      <p:pic>
        <p:nvPicPr>
          <p:cNvPr id="15" name="Image 14">
            <a:extLst>
              <a:ext uri="{FF2B5EF4-FFF2-40B4-BE49-F238E27FC236}">
                <a16:creationId xmlns:a16="http://schemas.microsoft.com/office/drawing/2014/main" id="{5779DF7A-A9DC-9556-69A8-DA692C612152}"/>
              </a:ext>
            </a:extLst>
          </p:cNvPr>
          <p:cNvPicPr>
            <a:picLocks noChangeAspect="1"/>
          </p:cNvPicPr>
          <p:nvPr/>
        </p:nvPicPr>
        <p:blipFill>
          <a:blip r:embed="rId3"/>
          <a:stretch>
            <a:fillRect/>
          </a:stretch>
        </p:blipFill>
        <p:spPr>
          <a:xfrm>
            <a:off x="205625" y="2619660"/>
            <a:ext cx="2408007" cy="3266813"/>
          </a:xfrm>
          <a:prstGeom prst="rect">
            <a:avLst/>
          </a:prstGeom>
        </p:spPr>
      </p:pic>
      <p:pic>
        <p:nvPicPr>
          <p:cNvPr id="7" name="Picture 4" descr="Motivation Letter for Job Application Sample with Examples">
            <a:extLst>
              <a:ext uri="{FF2B5EF4-FFF2-40B4-BE49-F238E27FC236}">
                <a16:creationId xmlns:a16="http://schemas.microsoft.com/office/drawing/2014/main" id="{D0379A84-5FBC-1267-2CC7-93F85B7165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193" y="2596661"/>
            <a:ext cx="2846510" cy="31652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cheter permis de conduire belge - echt-rijbewijs">
            <a:extLst>
              <a:ext uri="{FF2B5EF4-FFF2-40B4-BE49-F238E27FC236}">
                <a16:creationId xmlns:a16="http://schemas.microsoft.com/office/drawing/2014/main" id="{B11B900B-7FFA-47A5-6057-FC9132E40389}"/>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759063" y="2549055"/>
            <a:ext cx="3218133" cy="200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os Para Diploma Png Png Transparent Stock Clip Art Png Image Images">
            <a:extLst>
              <a:ext uri="{FF2B5EF4-FFF2-40B4-BE49-F238E27FC236}">
                <a16:creationId xmlns:a16="http://schemas.microsoft.com/office/drawing/2014/main" id="{D2042D76-BB3E-7F89-43F6-BAFA1C9452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9371" y="2889641"/>
            <a:ext cx="2677023" cy="18235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BCA25760-570F-1505-E960-B8E6FE674E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049" y="3260783"/>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A5198FA5-74D4-544E-06BD-07554A7D07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1497" y="3260783"/>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Blocked PNG Images Transparent Background | PNG Play">
            <a:extLst>
              <a:ext uri="{FF2B5EF4-FFF2-40B4-BE49-F238E27FC236}">
                <a16:creationId xmlns:a16="http://schemas.microsoft.com/office/drawing/2014/main" id="{05472AD8-F433-E79A-7DD7-5343A6DB7A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98529" y="2696641"/>
            <a:ext cx="1855839" cy="18558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Validate Vector Icon Isolated On Transparent Backgrou - vrogue.co">
            <a:extLst>
              <a:ext uri="{FF2B5EF4-FFF2-40B4-BE49-F238E27FC236}">
                <a16:creationId xmlns:a16="http://schemas.microsoft.com/office/drawing/2014/main" id="{8A0A0799-C5EB-4A93-36FF-386518FCE9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0484" y="3027830"/>
            <a:ext cx="1836986" cy="18369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 coins arrondis 2">
            <a:extLst>
              <a:ext uri="{FF2B5EF4-FFF2-40B4-BE49-F238E27FC236}">
                <a16:creationId xmlns:a16="http://schemas.microsoft.com/office/drawing/2014/main" id="{D8031783-14C5-8611-02A0-1E6C172858C9}"/>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14" name="Titre 1">
            <a:extLst>
              <a:ext uri="{FF2B5EF4-FFF2-40B4-BE49-F238E27FC236}">
                <a16:creationId xmlns:a16="http://schemas.microsoft.com/office/drawing/2014/main" id="{53278250-493D-2B3D-0FD1-7AED8FCA4FB7}"/>
              </a:ext>
            </a:extLst>
          </p:cNvPr>
          <p:cNvSpPr>
            <a:spLocks noGrp="1"/>
          </p:cNvSpPr>
          <p:nvPr/>
        </p:nvSpPr>
        <p:spPr>
          <a:xfrm>
            <a:off x="2431473" y="434398"/>
            <a:ext cx="7225146"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4500">
                <a:solidFill>
                  <a:srgbClr val="544F98"/>
                </a:solidFill>
              </a:rPr>
              <a:t>Wat </a:t>
            </a:r>
            <a:r>
              <a:rPr lang="fr-BE" sz="4500" err="1">
                <a:solidFill>
                  <a:srgbClr val="544F98"/>
                </a:solidFill>
              </a:rPr>
              <a:t>heeft</a:t>
            </a:r>
            <a:r>
              <a:rPr lang="fr-BE" sz="4500">
                <a:solidFill>
                  <a:srgbClr val="544F98"/>
                </a:solidFill>
              </a:rPr>
              <a:t> Aïcha </a:t>
            </a:r>
            <a:r>
              <a:rPr lang="fr-BE" sz="4500" b="1" err="1">
                <a:solidFill>
                  <a:srgbClr val="544F98"/>
                </a:solidFill>
              </a:rPr>
              <a:t>nodig</a:t>
            </a:r>
            <a:r>
              <a:rPr lang="fr-BE" sz="4500">
                <a:solidFill>
                  <a:srgbClr val="544F98"/>
                </a:solidFill>
              </a:rPr>
              <a:t> </a:t>
            </a:r>
            <a:endParaRPr lang="en-US">
              <a:solidFill>
                <a:srgbClr val="000000"/>
              </a:solidFill>
            </a:endParaRPr>
          </a:p>
          <a:p>
            <a:pPr algn="ctr"/>
            <a:r>
              <a:rPr lang="fr-BE" sz="4500">
                <a:solidFill>
                  <a:srgbClr val="544F98"/>
                </a:solidFill>
              </a:rPr>
              <a:t>om te </a:t>
            </a:r>
            <a:r>
              <a:rPr lang="fr-BE" sz="4500" b="1">
                <a:solidFill>
                  <a:srgbClr val="544F98"/>
                </a:solidFill>
              </a:rPr>
              <a:t>solliciteren</a:t>
            </a:r>
            <a:r>
              <a:rPr lang="fr-BE" sz="4500">
                <a:solidFill>
                  <a:srgbClr val="544F98"/>
                </a:solidFill>
              </a:rPr>
              <a:t>? </a:t>
            </a:r>
            <a:r>
              <a:rPr lang="fr-BE">
                <a:solidFill>
                  <a:srgbClr val="544F98"/>
                </a:solidFill>
              </a:rPr>
              <a:t> </a:t>
            </a:r>
            <a:endParaRPr lang="en-US"/>
          </a:p>
        </p:txBody>
      </p:sp>
      <p:pic>
        <p:nvPicPr>
          <p:cNvPr id="20"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159923" y="5909435"/>
            <a:ext cx="497840" cy="528320"/>
          </a:xfrm>
          <a:prstGeom prst="rect">
            <a:avLst/>
          </a:prstGeom>
        </p:spPr>
      </p:pic>
      <p:pic>
        <p:nvPicPr>
          <p:cNvPr id="21"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4105218" y="5909435"/>
            <a:ext cx="497840" cy="528320"/>
          </a:xfrm>
          <a:prstGeom prst="rect">
            <a:avLst/>
          </a:prstGeom>
        </p:spPr>
      </p:pic>
      <p:pic>
        <p:nvPicPr>
          <p:cNvPr id="22" name="Graphic 3" descr="Curseur avec un remplissage uni">
            <a:extLst>
              <a:ext uri="{FF2B5EF4-FFF2-40B4-BE49-F238E27FC236}">
                <a16:creationId xmlns:a16="http://schemas.microsoft.com/office/drawing/2014/main" id="{E725BBB6-469F-49F0-4D66-B071D4E2E7D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7298204" y="4963008"/>
            <a:ext cx="497840" cy="528320"/>
          </a:xfrm>
          <a:prstGeom prst="rect">
            <a:avLst/>
          </a:prstGeom>
        </p:spPr>
      </p:pic>
      <p:pic>
        <p:nvPicPr>
          <p:cNvPr id="23" name="Graphic 5" descr="Curseur avec un remplissage uni">
            <a:extLst>
              <a:ext uri="{FF2B5EF4-FFF2-40B4-BE49-F238E27FC236}">
                <a16:creationId xmlns:a16="http://schemas.microsoft.com/office/drawing/2014/main" id="{724B4B94-F3D0-9248-8952-63215084F9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0264798" y="4668305"/>
            <a:ext cx="497840" cy="528320"/>
          </a:xfrm>
          <a:prstGeom prst="rect">
            <a:avLst/>
          </a:prstGeom>
        </p:spPr>
      </p:pic>
      <p:pic>
        <p:nvPicPr>
          <p:cNvPr id="3" name="Picture 2">
            <a:extLst>
              <a:ext uri="{FF2B5EF4-FFF2-40B4-BE49-F238E27FC236}">
                <a16:creationId xmlns:a16="http://schemas.microsoft.com/office/drawing/2014/main" id="{EA2E8D79-FDE0-472E-30CF-20DE3647D3ED}"/>
              </a:ext>
            </a:extLst>
          </p:cNvPr>
          <p:cNvPicPr>
            <a:picLocks noChangeAspect="1"/>
          </p:cNvPicPr>
          <p:nvPr/>
        </p:nvPicPr>
        <p:blipFill>
          <a:blip r:embed="rId10"/>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234311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D1D3014-C278-B46A-8F27-D78CDFEC37DF}"/>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65B9AADE-E444-3BDC-CFF9-D6D9F33F76B3}"/>
              </a:ext>
            </a:extLst>
          </p:cNvPr>
          <p:cNvPicPr>
            <a:picLocks noChangeAspect="1"/>
          </p:cNvPicPr>
          <p:nvPr/>
        </p:nvPicPr>
        <p:blipFill>
          <a:blip r:embed="rId3"/>
          <a:stretch>
            <a:fillRect/>
          </a:stretch>
        </p:blipFill>
        <p:spPr>
          <a:xfrm>
            <a:off x="7767778" y="4737721"/>
            <a:ext cx="2353829" cy="1915023"/>
          </a:xfrm>
          <a:prstGeom prst="rect">
            <a:avLst/>
          </a:prstGeom>
        </p:spPr>
      </p:pic>
      <p:pic>
        <p:nvPicPr>
          <p:cNvPr id="4" name="Picture 2" descr="Tarjeta de crédito PNG">
            <a:extLst>
              <a:ext uri="{FF2B5EF4-FFF2-40B4-BE49-F238E27FC236}">
                <a16:creationId xmlns:a16="http://schemas.microsoft.com/office/drawing/2014/main" id="{6D283104-BD6D-5A51-27B2-1096035F076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100350" y="1870156"/>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est Premium Foreign Language Translation Illustration download in PNG ...">
            <a:extLst>
              <a:ext uri="{FF2B5EF4-FFF2-40B4-BE49-F238E27FC236}">
                <a16:creationId xmlns:a16="http://schemas.microsoft.com/office/drawing/2014/main" id="{2AA9B848-83E2-B93F-B29F-57524B740A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8794" y="2146018"/>
            <a:ext cx="2984204" cy="24264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BF9BBD9-3DDC-1CAF-390E-CF51C9098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8812" y="4708664"/>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11892F7-F3B6-D7D6-BCC7-6B46731B1B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6675" y="4853739"/>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423F5E9A-ED68-452A-575A-CAA96A4176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4960" y="2650453"/>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FE243130-8329-591F-4841-F9E66A4B2D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72688" y="2685906"/>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4B1142A2-CADA-F23C-2247-3FCF89EB39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4242" y="5149207"/>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F52F893F-F2FF-E170-9D25-F9A58456DE01}"/>
              </a:ext>
            </a:extLst>
          </p:cNvPr>
          <p:cNvSpPr/>
          <p:nvPr/>
        </p:nvSpPr>
        <p:spPr>
          <a:xfrm>
            <a:off x="2256144" y="364232"/>
            <a:ext cx="7564270"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1" name="Titre 1">
            <a:extLst>
              <a:ext uri="{FF2B5EF4-FFF2-40B4-BE49-F238E27FC236}">
                <a16:creationId xmlns:a16="http://schemas.microsoft.com/office/drawing/2014/main" id="{9F2ABAFE-94FE-8029-08B4-62CF327A5F71}"/>
              </a:ext>
            </a:extLst>
          </p:cNvPr>
          <p:cNvSpPr>
            <a:spLocks noGrp="1"/>
          </p:cNvSpPr>
          <p:nvPr/>
        </p:nvSpPr>
        <p:spPr>
          <a:xfrm>
            <a:off x="2431473" y="434398"/>
            <a:ext cx="7225146"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4500">
                <a:solidFill>
                  <a:srgbClr val="544F98"/>
                </a:solidFill>
              </a:rPr>
              <a:t>Wat </a:t>
            </a:r>
            <a:r>
              <a:rPr lang="fr-BE" sz="4500" err="1">
                <a:solidFill>
                  <a:srgbClr val="544F98"/>
                </a:solidFill>
              </a:rPr>
              <a:t>heeft</a:t>
            </a:r>
            <a:r>
              <a:rPr lang="fr-BE" sz="4500">
                <a:solidFill>
                  <a:srgbClr val="544F98"/>
                </a:solidFill>
              </a:rPr>
              <a:t> Aïcha </a:t>
            </a:r>
            <a:r>
              <a:rPr lang="fr-BE" sz="4500" b="1" err="1">
                <a:solidFill>
                  <a:srgbClr val="544F98"/>
                </a:solidFill>
              </a:rPr>
              <a:t>nodig</a:t>
            </a:r>
            <a:r>
              <a:rPr lang="fr-BE" sz="4500">
                <a:solidFill>
                  <a:srgbClr val="544F98"/>
                </a:solidFill>
              </a:rPr>
              <a:t> </a:t>
            </a:r>
            <a:endParaRPr lang="en-US">
              <a:solidFill>
                <a:srgbClr val="000000"/>
              </a:solidFill>
            </a:endParaRPr>
          </a:p>
          <a:p>
            <a:pPr algn="ctr"/>
            <a:r>
              <a:rPr lang="fr-BE" sz="4500">
                <a:solidFill>
                  <a:srgbClr val="544F98"/>
                </a:solidFill>
              </a:rPr>
              <a:t>om te </a:t>
            </a:r>
            <a:r>
              <a:rPr lang="fr-BE" sz="4500" b="1" err="1">
                <a:solidFill>
                  <a:srgbClr val="544F98"/>
                </a:solidFill>
              </a:rPr>
              <a:t>solliciteren</a:t>
            </a:r>
            <a:r>
              <a:rPr lang="fr-BE" sz="4500">
                <a:solidFill>
                  <a:srgbClr val="544F98"/>
                </a:solidFill>
              </a:rPr>
              <a:t>? </a:t>
            </a:r>
            <a:r>
              <a:rPr lang="fr-BE">
                <a:solidFill>
                  <a:srgbClr val="544F98"/>
                </a:solidFill>
              </a:rPr>
              <a:t>  </a:t>
            </a:r>
            <a:endParaRPr lang="en-US"/>
          </a:p>
        </p:txBody>
      </p:sp>
      <p:pic>
        <p:nvPicPr>
          <p:cNvPr id="22" name="Graphic 22" descr="Curseur avec un remplissage uni">
            <a:extLst>
              <a:ext uri="{FF2B5EF4-FFF2-40B4-BE49-F238E27FC236}">
                <a16:creationId xmlns:a16="http://schemas.microsoft.com/office/drawing/2014/main" id="{48E5006E-2311-6797-83B0-A2EBB8501C7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4712705" y="3263986"/>
            <a:ext cx="497840" cy="528320"/>
          </a:xfrm>
          <a:prstGeom prst="rect">
            <a:avLst/>
          </a:prstGeom>
        </p:spPr>
      </p:pic>
      <p:pic>
        <p:nvPicPr>
          <p:cNvPr id="23" name="Graphic 24" descr="Curseur avec un remplissage uni">
            <a:extLst>
              <a:ext uri="{FF2B5EF4-FFF2-40B4-BE49-F238E27FC236}">
                <a16:creationId xmlns:a16="http://schemas.microsoft.com/office/drawing/2014/main" id="{D85358AB-2244-ACCF-6406-199965E9CD8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4844785" y="5692226"/>
            <a:ext cx="497840" cy="528320"/>
          </a:xfrm>
          <a:prstGeom prst="rect">
            <a:avLst/>
          </a:prstGeom>
        </p:spPr>
      </p:pic>
      <p:pic>
        <p:nvPicPr>
          <p:cNvPr id="24" name="Graphic 26" descr="Curseur avec un remplissage uni">
            <a:extLst>
              <a:ext uri="{FF2B5EF4-FFF2-40B4-BE49-F238E27FC236}">
                <a16:creationId xmlns:a16="http://schemas.microsoft.com/office/drawing/2014/main" id="{8CA74A77-33E8-B18C-E1EE-42964839EE1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10209265" y="3111586"/>
            <a:ext cx="497840" cy="528320"/>
          </a:xfrm>
          <a:prstGeom prst="rect">
            <a:avLst/>
          </a:prstGeom>
        </p:spPr>
      </p:pic>
      <p:pic>
        <p:nvPicPr>
          <p:cNvPr id="25" name="Graphic 28" descr="Curseur avec un remplissage uni">
            <a:extLst>
              <a:ext uri="{FF2B5EF4-FFF2-40B4-BE49-F238E27FC236}">
                <a16:creationId xmlns:a16="http://schemas.microsoft.com/office/drawing/2014/main" id="{17925ED6-25CD-A5B3-8C86-72D4238B1BB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20000">
            <a:off x="10300705" y="5692226"/>
            <a:ext cx="497840" cy="528320"/>
          </a:xfrm>
          <a:prstGeom prst="rect">
            <a:avLst/>
          </a:prstGeom>
        </p:spPr>
      </p:pic>
      <p:pic>
        <p:nvPicPr>
          <p:cNvPr id="3" name="Picture 2">
            <a:extLst>
              <a:ext uri="{FF2B5EF4-FFF2-40B4-BE49-F238E27FC236}">
                <a16:creationId xmlns:a16="http://schemas.microsoft.com/office/drawing/2014/main" id="{B2AA7806-0EDF-C4FE-71DF-A3DEAAE1D8F9}"/>
              </a:ext>
            </a:extLst>
          </p:cNvPr>
          <p:cNvPicPr>
            <a:picLocks noChangeAspect="1"/>
          </p:cNvPicPr>
          <p:nvPr/>
        </p:nvPicPr>
        <p:blipFill>
          <a:blip r:embed="rId10"/>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7211573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570A23-4617-B484-E28A-D80AF28A235C}"/>
            </a:ext>
          </a:extLst>
        </p:cNvPr>
        <p:cNvGrpSpPr/>
        <p:nvPr/>
      </p:nvGrpSpPr>
      <p:grpSpPr>
        <a:xfrm>
          <a:off x="0" y="0"/>
          <a:ext cx="0" cy="0"/>
          <a:chOff x="0" y="0"/>
          <a:chExt cx="0" cy="0"/>
        </a:xfrm>
      </p:grpSpPr>
      <p:pic>
        <p:nvPicPr>
          <p:cNvPr id="3084" name="Picture 12" descr="Different Icons - Download Free Vector Icons | Noun Project Search">
            <a:extLst>
              <a:ext uri="{FF2B5EF4-FFF2-40B4-BE49-F238E27FC236}">
                <a16:creationId xmlns:a16="http://schemas.microsoft.com/office/drawing/2014/main" id="{E550394A-62F5-7C2C-EF6F-574D622762DE}"/>
              </a:ext>
            </a:extLst>
          </p:cNvPr>
          <p:cNvPicPr>
            <a:picLocks noChangeAspect="1" noChangeArrowheads="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8EEBA272-0F8F-98BE-3166-1ADAA35004F3}"/>
                  </a:ext>
                </a:extLst>
              </p:cNvPr>
              <p:cNvGraphicFramePr>
                <a:graphicFrameLocks noChangeAspect="1"/>
              </p:cNvGraphicFramePr>
              <p:nvPr/>
            </p:nvGraphicFramePr>
            <p:xfrm>
              <a:off x="669035" y="2071007"/>
              <a:ext cx="4173946" cy="2432283"/>
            </p:xfrm>
            <a:graphic>
              <a:graphicData uri="http://schemas.microsoft.com/office/powerpoint/2016/slidezoom">
                <pslz:sldZm>
                  <pslz:sldZmObj sldId="654" cId="2234311447">
                    <pslz:zmPr id="{F0E3785F-D1DA-4E88-B3B7-038515652129}" returnToParent="0" transitionDur="1000">
                      <p166:blipFill xmlns:p166="http://schemas.microsoft.com/office/powerpoint/2016/6/main">
                        <a:blip r:embed="rId5"/>
                        <a:stretch>
                          <a:fillRect/>
                        </a:stretch>
                      </p166:blipFill>
                      <p166:spPr xmlns:p166="http://schemas.microsoft.com/office/powerpoint/2016/6/main">
                        <a:xfrm>
                          <a:off x="0" y="0"/>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3" name="Zoom de diapositive 2">
                <a:hlinkClick r:id="rId6" action="ppaction://hlinksldjump"/>
                <a:extLst>
                  <a:ext uri="{FF2B5EF4-FFF2-40B4-BE49-F238E27FC236}">
                    <a16:creationId xmlns:a16="http://schemas.microsoft.com/office/drawing/2014/main" id="{8EEBA272-0F8F-98BE-3166-1ADAA35004F3}"/>
                  </a:ext>
                </a:extLst>
              </p:cNvPr>
              <p:cNvPicPr>
                <a:picLocks noGrp="1" noRot="1" noChangeAspect="1" noMove="1" noResize="1" noEditPoints="1" noAdjustHandles="1" noChangeArrowheads="1" noChangeShapeType="1"/>
              </p:cNvPicPr>
              <p:nvPr/>
            </p:nvPicPr>
            <p:blipFill>
              <a:blip r:embed="rId5"/>
              <a:stretch>
                <a:fillRect/>
              </a:stretch>
            </p:blipFill>
            <p:spPr>
              <a:xfrm>
                <a:off x="669035" y="2071007"/>
                <a:ext cx="4173946" cy="243228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mc:AlternateContent xmlns:mc="http://schemas.openxmlformats.org/markup-compatibility/2006">
        <mc:Choice xmlns:pslz="http://schemas.microsoft.com/office/powerpoint/2016/slidezoom" Requires="pslz">
          <p:graphicFrame>
            <p:nvGraphicFramePr>
              <p:cNvPr id="4" name="Zoom de diapositive 3">
                <a:extLst>
                  <a:ext uri="{FF2B5EF4-FFF2-40B4-BE49-F238E27FC236}">
                    <a16:creationId xmlns:a16="http://schemas.microsoft.com/office/drawing/2014/main" id="{D184745C-67B3-2F38-7E2F-653C82E52E8C}"/>
                  </a:ext>
                </a:extLst>
              </p:cNvPr>
              <p:cNvGraphicFramePr>
                <a:graphicFrameLocks noChangeAspect="1"/>
              </p:cNvGraphicFramePr>
              <p:nvPr/>
            </p:nvGraphicFramePr>
            <p:xfrm>
              <a:off x="8374039" y="1594981"/>
              <a:ext cx="3034909" cy="3330580"/>
            </p:xfrm>
            <a:graphic>
              <a:graphicData uri="http://schemas.microsoft.com/office/powerpoint/2016/slidezoom">
                <pslz:sldZm>
                  <pslz:sldZmObj sldId="668" cId="2280092346">
                    <pslz:zmPr id="{AA1F9167-6FC1-4B20-BDD9-092EC6DFDEB7}" returnToParent="0" transitionDur="1000">
                      <p166:blipFill xmlns:p166="http://schemas.microsoft.com/office/powerpoint/2016/6/main">
                        <a:blip r:embed="rId7"/>
                        <a:stretch>
                          <a:fillRect/>
                        </a:stretch>
                      </p166:blipFill>
                      <p166:spPr xmlns:p166="http://schemas.microsoft.com/office/powerpoint/2016/6/main">
                        <a:xfrm>
                          <a:off x="0" y="0"/>
                          <a:ext cx="3034909" cy="333058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166:spPr>
                    </pslz:zmPr>
                  </pslz:sldZmObj>
                </pslz:sldZm>
              </a:graphicData>
            </a:graphic>
          </p:graphicFrame>
        </mc:Choice>
        <mc:Fallback>
          <p:pic>
            <p:nvPicPr>
              <p:cNvPr id="4" name="Zoom de diapositive 3">
                <a:hlinkClick r:id="rId8" action="ppaction://hlinksldjump"/>
                <a:extLst>
                  <a:ext uri="{FF2B5EF4-FFF2-40B4-BE49-F238E27FC236}">
                    <a16:creationId xmlns:a16="http://schemas.microsoft.com/office/drawing/2014/main" id="{D184745C-67B3-2F38-7E2F-653C82E52E8C}"/>
                  </a:ext>
                </a:extLst>
              </p:cNvPr>
              <p:cNvPicPr>
                <a:picLocks noGrp="1" noRot="1" noChangeAspect="1" noMove="1" noResize="1" noEditPoints="1" noAdjustHandles="1" noChangeArrowheads="1" noChangeShapeType="1"/>
              </p:cNvPicPr>
              <p:nvPr/>
            </p:nvPicPr>
            <p:blipFill>
              <a:blip r:embed="rId7"/>
              <a:stretch>
                <a:fillRect/>
              </a:stretch>
            </p:blipFill>
            <p:spPr>
              <a:xfrm>
                <a:off x="8374039" y="1594981"/>
                <a:ext cx="3034909" cy="333058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mc:Fallback>
      </mc:AlternateContent>
    </p:spTree>
    <p:extLst>
      <p:ext uri="{BB962C8B-B14F-4D97-AF65-F5344CB8AC3E}">
        <p14:creationId xmlns:p14="http://schemas.microsoft.com/office/powerpoint/2010/main" val="2158170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8198" name="Picture 6" descr="Tired businesswoman with pile of paperwork 21476290 PNG">
            <a:extLst>
              <a:ext uri="{FF2B5EF4-FFF2-40B4-BE49-F238E27FC236}">
                <a16:creationId xmlns:a16="http://schemas.microsoft.com/office/drawing/2014/main" id="{F5286649-A0E9-08DF-BD8B-4DC310D622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0772" y="3575957"/>
            <a:ext cx="5802085" cy="250214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Phylactère : pensées 5">
            <a:extLst>
              <a:ext uri="{FF2B5EF4-FFF2-40B4-BE49-F238E27FC236}">
                <a16:creationId xmlns:a16="http://schemas.microsoft.com/office/drawing/2014/main" id="{C49253EE-CF08-0BD3-6849-908319E379A6}"/>
              </a:ext>
            </a:extLst>
          </p:cNvPr>
          <p:cNvSpPr/>
          <p:nvPr/>
        </p:nvSpPr>
        <p:spPr>
          <a:xfrm>
            <a:off x="293915" y="3050037"/>
            <a:ext cx="2547255" cy="1469572"/>
          </a:xfrm>
          <a:prstGeom prst="cloudCallout">
            <a:avLst>
              <a:gd name="adj1" fmla="val 61667"/>
              <a:gd name="adj2" fmla="val 528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Sociale bijdragen</a:t>
            </a:r>
            <a:endParaRPr lang="en-US"/>
          </a:p>
        </p:txBody>
      </p:sp>
      <p:sp>
        <p:nvSpPr>
          <p:cNvPr id="9" name="Phylactère : pensées 8">
            <a:extLst>
              <a:ext uri="{FF2B5EF4-FFF2-40B4-BE49-F238E27FC236}">
                <a16:creationId xmlns:a16="http://schemas.microsoft.com/office/drawing/2014/main" id="{DE02C670-51AF-A8AF-8D92-8D4FA29E2F5D}"/>
              </a:ext>
            </a:extLst>
          </p:cNvPr>
          <p:cNvSpPr/>
          <p:nvPr/>
        </p:nvSpPr>
        <p:spPr>
          <a:xfrm>
            <a:off x="435428" y="1071869"/>
            <a:ext cx="2177142" cy="1469572"/>
          </a:xfrm>
          <a:prstGeom prst="cloudCallout">
            <a:avLst>
              <a:gd name="adj1" fmla="val 52167"/>
              <a:gd name="adj2" fmla="val 662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BTW</a:t>
            </a:r>
          </a:p>
        </p:txBody>
      </p:sp>
      <p:sp>
        <p:nvSpPr>
          <p:cNvPr id="10" name="Phylactère : pensées 9">
            <a:extLst>
              <a:ext uri="{FF2B5EF4-FFF2-40B4-BE49-F238E27FC236}">
                <a16:creationId xmlns:a16="http://schemas.microsoft.com/office/drawing/2014/main" id="{16B5A970-3894-41EB-F1AC-27D44D053D3E}"/>
              </a:ext>
            </a:extLst>
          </p:cNvPr>
          <p:cNvSpPr/>
          <p:nvPr/>
        </p:nvSpPr>
        <p:spPr>
          <a:xfrm>
            <a:off x="8501742" y="774451"/>
            <a:ext cx="2490707" cy="1464129"/>
          </a:xfrm>
          <a:prstGeom prst="cloudCallout">
            <a:avLst>
              <a:gd name="adj1" fmla="val -83833"/>
              <a:gd name="adj2" fmla="val 49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Ondernemings-nummer</a:t>
            </a:r>
            <a:endParaRPr lang="en-US"/>
          </a:p>
        </p:txBody>
      </p:sp>
      <p:sp>
        <p:nvSpPr>
          <p:cNvPr id="11" name="Phylactère : pensées 10">
            <a:extLst>
              <a:ext uri="{FF2B5EF4-FFF2-40B4-BE49-F238E27FC236}">
                <a16:creationId xmlns:a16="http://schemas.microsoft.com/office/drawing/2014/main" id="{BE763485-B829-ECBA-1F95-FB644B1B1B72}"/>
              </a:ext>
            </a:extLst>
          </p:cNvPr>
          <p:cNvSpPr/>
          <p:nvPr/>
        </p:nvSpPr>
        <p:spPr>
          <a:xfrm>
            <a:off x="9579430" y="2242457"/>
            <a:ext cx="2177142" cy="1469572"/>
          </a:xfrm>
          <a:prstGeom prst="cloudCallout">
            <a:avLst>
              <a:gd name="adj1" fmla="val -76833"/>
              <a:gd name="adj2" fmla="val 916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Handels-</a:t>
            </a:r>
            <a:endParaRPr lang="en-US">
              <a:solidFill>
                <a:srgbClr val="FFFFFF"/>
              </a:solidFill>
              <a:latin typeface="Aptos" panose="020B0004020202020204"/>
            </a:endParaRPr>
          </a:p>
          <a:p>
            <a:pPr algn="ctr"/>
            <a:r>
              <a:rPr lang="fr-BE" b="1">
                <a:solidFill>
                  <a:srgbClr val="544F98"/>
                </a:solidFill>
                <a:latin typeface="Aptos Display"/>
              </a:rPr>
              <a:t>register</a:t>
            </a:r>
          </a:p>
        </p:txBody>
      </p:sp>
      <p:sp>
        <p:nvSpPr>
          <p:cNvPr id="12" name="Phylactère : pensées 11">
            <a:extLst>
              <a:ext uri="{FF2B5EF4-FFF2-40B4-BE49-F238E27FC236}">
                <a16:creationId xmlns:a16="http://schemas.microsoft.com/office/drawing/2014/main" id="{2FC7F68D-5273-0017-89BE-294E4094E4AE}"/>
              </a:ext>
            </a:extLst>
          </p:cNvPr>
          <p:cNvSpPr/>
          <p:nvPr/>
        </p:nvSpPr>
        <p:spPr>
          <a:xfrm>
            <a:off x="2857501" y="486451"/>
            <a:ext cx="2518226" cy="1534885"/>
          </a:xfrm>
          <a:prstGeom prst="cloudCallout">
            <a:avLst>
              <a:gd name="adj1" fmla="val 12667"/>
              <a:gd name="adj2" fmla="val 9212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err="1">
                <a:solidFill>
                  <a:srgbClr val="544F98"/>
                </a:solidFill>
                <a:latin typeface="Aptos Display"/>
              </a:rPr>
              <a:t>Registratie-nummer</a:t>
            </a:r>
          </a:p>
        </p:txBody>
      </p:sp>
      <p:sp>
        <p:nvSpPr>
          <p:cNvPr id="13" name="Phylactère : pensées 12">
            <a:extLst>
              <a:ext uri="{FF2B5EF4-FFF2-40B4-BE49-F238E27FC236}">
                <a16:creationId xmlns:a16="http://schemas.microsoft.com/office/drawing/2014/main" id="{598A0B1C-1DFB-196A-1B19-27F337C1DD97}"/>
              </a:ext>
            </a:extLst>
          </p:cNvPr>
          <p:cNvSpPr/>
          <p:nvPr/>
        </p:nvSpPr>
        <p:spPr>
          <a:xfrm>
            <a:off x="5551716" y="459236"/>
            <a:ext cx="2377438" cy="1464129"/>
          </a:xfrm>
          <a:prstGeom prst="cloudCallout">
            <a:avLst>
              <a:gd name="adj1" fmla="val -47333"/>
              <a:gd name="adj2" fmla="val 8249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Boekhouding</a:t>
            </a:r>
          </a:p>
        </p:txBody>
      </p:sp>
      <p:sp>
        <p:nvSpPr>
          <p:cNvPr id="14" name="Phylactère : pensées 13">
            <a:extLst>
              <a:ext uri="{FF2B5EF4-FFF2-40B4-BE49-F238E27FC236}">
                <a16:creationId xmlns:a16="http://schemas.microsoft.com/office/drawing/2014/main" id="{70C6A4FE-4688-FA33-26DA-BB9F49C0A41B}"/>
              </a:ext>
            </a:extLst>
          </p:cNvPr>
          <p:cNvSpPr/>
          <p:nvPr/>
        </p:nvSpPr>
        <p:spPr>
          <a:xfrm>
            <a:off x="9579430" y="4009820"/>
            <a:ext cx="2177142" cy="1469572"/>
          </a:xfrm>
          <a:prstGeom prst="cloudCallout">
            <a:avLst>
              <a:gd name="adj1" fmla="val -82333"/>
              <a:gd name="adj2" fmla="val -2416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latin typeface="Aptos Display"/>
              </a:rPr>
              <a:t>Belastingen</a:t>
            </a:r>
          </a:p>
        </p:txBody>
      </p:sp>
      <p:pic>
        <p:nvPicPr>
          <p:cNvPr id="3" name="Picture 2">
            <a:extLst>
              <a:ext uri="{FF2B5EF4-FFF2-40B4-BE49-F238E27FC236}">
                <a16:creationId xmlns:a16="http://schemas.microsoft.com/office/drawing/2014/main" id="{F769CC9E-7F86-9585-A2D2-9249AF7AB2F3}"/>
              </a:ext>
            </a:extLst>
          </p:cNvPr>
          <p:cNvPicPr>
            <a:picLocks noChangeAspect="1"/>
          </p:cNvPicPr>
          <p:nvPr/>
        </p:nvPicPr>
        <p:blipFill>
          <a:blip r:embed="rId5"/>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28009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Lst>
  </p:timing>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Poor PNG Images Transparent Free Download">
            <a:extLst>
              <a:ext uri="{FF2B5EF4-FFF2-40B4-BE49-F238E27FC236}">
                <a16:creationId xmlns:a16="http://schemas.microsoft.com/office/drawing/2014/main" id="{E311189F-4415-D1DF-E71A-C9FED5BCDD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7600" y="-23223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llegal Generic Outline Color icon">
            <a:extLst>
              <a:ext uri="{FF2B5EF4-FFF2-40B4-BE49-F238E27FC236}">
                <a16:creationId xmlns:a16="http://schemas.microsoft.com/office/drawing/2014/main" id="{A9D40BA2-974F-6E15-6BD1-42539FBA6D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456" y="858520"/>
            <a:ext cx="5140960" cy="51409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24ECFCA-923E-1B4E-1A15-0BC185EB23D7}"/>
              </a:ext>
            </a:extLst>
          </p:cNvPr>
          <p:cNvPicPr>
            <a:picLocks noChangeAspect="1"/>
          </p:cNvPicPr>
          <p:nvPr/>
        </p:nvPicPr>
        <p:blipFill>
          <a:blip r:embed="rId5"/>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465785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84AD7C-38B7-05D4-28BA-F6AA4EE9162E}"/>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49EE61E-D13B-B19F-C440-B3A3DA56B3A2}"/>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7A45FE4C-4EEE-A4E6-36FB-C4B959745CDA}"/>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7F905152-E8E4-E5F3-C4C2-0229CDA943C8}"/>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5EBE90A2-95DD-54F4-205D-E2DC814722FA}"/>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BCFCAA24-7860-FF04-A238-C8C642F3670D}"/>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2ADFC95B-48BF-3CD2-D5AF-BA3544CEB41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2F2738CF-8A3D-E31E-ACF2-06C6D0D91165}"/>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52D49AA1-2321-5BE8-A73E-33F71CADCC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8825" y="2727770"/>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A4E82E35-10FB-4B9A-CB3B-09C3294AA1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40BD7593-CF94-E4AC-86EC-5218B748D1B8}"/>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A3365774-548A-E07B-0CE5-7368CE53EE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5F7FC503-00BD-2E65-A6E9-C986D9A629FF}"/>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Badge Tick1 contour">
            <a:extLst>
              <a:ext uri="{FF2B5EF4-FFF2-40B4-BE49-F238E27FC236}">
                <a16:creationId xmlns:a16="http://schemas.microsoft.com/office/drawing/2014/main" id="{FE19021C-4AE0-6A06-5478-EF321FB776E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270060"/>
            <a:ext cx="629920" cy="619760"/>
          </a:xfrm>
          <a:prstGeom prst="rect">
            <a:avLst/>
          </a:prstGeom>
        </p:spPr>
      </p:pic>
      <p:pic>
        <p:nvPicPr>
          <p:cNvPr id="7" name="Picture 6">
            <a:extLst>
              <a:ext uri="{FF2B5EF4-FFF2-40B4-BE49-F238E27FC236}">
                <a16:creationId xmlns:a16="http://schemas.microsoft.com/office/drawing/2014/main" id="{31B7BAFB-1A57-E191-4A0D-1D7BFF9646A3}"/>
              </a:ext>
            </a:extLst>
          </p:cNvPr>
          <p:cNvPicPr>
            <a:picLocks noChangeAspect="1"/>
          </p:cNvPicPr>
          <p:nvPr/>
        </p:nvPicPr>
        <p:blipFill>
          <a:blip r:embed="rId9"/>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8132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4.16667E-6 -0.0074 L 0.03191 -0.12801 C 0.03855 -0.15509 0.04844 -0.16944 0.05899 -0.16944 C 0.07084 -0.16944 0.08034 -0.15509 0.08698 -0.12801 L 0.11901 -0.0074 " pathEditMode="relative" rAng="0" ptsTypes="AAAAA">
                                      <p:cBhvr>
                                        <p:cTn id="10" dur="2000" fill="hold"/>
                                        <p:tgtEl>
                                          <p:spTgt spid="1030"/>
                                        </p:tgtEl>
                                        <p:attrNameLst>
                                          <p:attrName>ppt_x</p:attrName>
                                          <p:attrName>ppt_y</p:attrName>
                                        </p:attrNameLst>
                                      </p:cBhvr>
                                      <p:rCtr x="5951" y="-81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256" y="2479583"/>
            <a:ext cx="2880000" cy="19168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3112" y="4684182"/>
            <a:ext cx="2851760" cy="1904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38809" y="269607"/>
            <a:ext cx="3238951" cy="1910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358711E-1B0F-C070-A0F3-BFCE157BE32D}"/>
              </a:ext>
            </a:extLst>
          </p:cNvPr>
          <p:cNvPicPr>
            <a:picLocks noChangeAspect="1"/>
          </p:cNvPicPr>
          <p:nvPr/>
        </p:nvPicPr>
        <p:blipFill>
          <a:blip r:embed="rId12"/>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4098" name="Picture 2" descr="Tout comprendre sur le contrat de travail">
            <a:extLst>
              <a:ext uri="{FF2B5EF4-FFF2-40B4-BE49-F238E27FC236}">
                <a16:creationId xmlns:a16="http://schemas.microsoft.com/office/drawing/2014/main" id="{623EB548-BCD5-D40C-17AB-26ABBE22AE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027"/>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EDC431A-71EF-E8DC-8DDD-4A420D08E00F}"/>
              </a:ext>
            </a:extLst>
          </p:cNvPr>
          <p:cNvSpPr/>
          <p:nvPr/>
        </p:nvSpPr>
        <p:spPr>
          <a:xfrm>
            <a:off x="6800850" y="728663"/>
            <a:ext cx="5200650" cy="56435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000" err="1">
                <a:solidFill>
                  <a:srgbClr val="544F98"/>
                </a:solidFill>
                <a:latin typeface="Aptos Display"/>
              </a:rPr>
              <a:t>Waarom</a:t>
            </a:r>
            <a:r>
              <a:rPr lang="fr-BE" sz="4000">
                <a:solidFill>
                  <a:srgbClr val="544F98"/>
                </a:solidFill>
                <a:latin typeface="Aptos Display"/>
              </a:rPr>
              <a:t> </a:t>
            </a:r>
            <a:r>
              <a:rPr lang="fr-BE" sz="4000" err="1">
                <a:solidFill>
                  <a:srgbClr val="544F98"/>
                </a:solidFill>
                <a:latin typeface="Aptos Display"/>
              </a:rPr>
              <a:t>is</a:t>
            </a:r>
            <a:r>
              <a:rPr lang="fr-BE" sz="4000">
                <a:solidFill>
                  <a:srgbClr val="544F98"/>
                </a:solidFill>
                <a:latin typeface="Aptos Display"/>
              </a:rPr>
              <a:t> het </a:t>
            </a:r>
            <a:r>
              <a:rPr lang="fr-BE" sz="4000" err="1">
                <a:solidFill>
                  <a:srgbClr val="544F98"/>
                </a:solidFill>
                <a:latin typeface="Aptos Display"/>
              </a:rPr>
              <a:t>belangrijk</a:t>
            </a:r>
            <a:r>
              <a:rPr lang="fr-BE" sz="4000">
                <a:solidFill>
                  <a:srgbClr val="544F98"/>
                </a:solidFill>
                <a:latin typeface="Aptos Display"/>
              </a:rPr>
              <a:t> </a:t>
            </a:r>
            <a:r>
              <a:rPr lang="fr-BE" sz="4000" err="1">
                <a:solidFill>
                  <a:srgbClr val="544F98"/>
                </a:solidFill>
                <a:latin typeface="Aptos Display"/>
              </a:rPr>
              <a:t>dat</a:t>
            </a:r>
            <a:r>
              <a:rPr lang="fr-BE" sz="4000">
                <a:solidFill>
                  <a:srgbClr val="544F98"/>
                </a:solidFill>
                <a:latin typeface="Aptos Display"/>
              </a:rPr>
              <a:t> je </a:t>
            </a:r>
            <a:r>
              <a:rPr lang="fr-BE" sz="4000" b="1">
                <a:solidFill>
                  <a:srgbClr val="544F98"/>
                </a:solidFill>
                <a:latin typeface="Aptos Display"/>
              </a:rPr>
              <a:t>alles </a:t>
            </a:r>
            <a:r>
              <a:rPr lang="fr-BE" sz="4000" b="1" err="1">
                <a:solidFill>
                  <a:srgbClr val="544F98"/>
                </a:solidFill>
                <a:latin typeface="Aptos Display"/>
              </a:rPr>
              <a:t>begrijpt</a:t>
            </a:r>
            <a:r>
              <a:rPr lang="fr-BE" sz="4000">
                <a:solidFill>
                  <a:srgbClr val="544F98"/>
                </a:solidFill>
                <a:latin typeface="Aptos Display"/>
              </a:rPr>
              <a:t> </a:t>
            </a:r>
            <a:r>
              <a:rPr lang="fr-BE" sz="4000" err="1">
                <a:solidFill>
                  <a:srgbClr val="544F98"/>
                </a:solidFill>
                <a:latin typeface="Aptos Display"/>
              </a:rPr>
              <a:t>wat</a:t>
            </a:r>
            <a:r>
              <a:rPr lang="fr-BE" sz="4000">
                <a:solidFill>
                  <a:srgbClr val="544F98"/>
                </a:solidFill>
                <a:latin typeface="Aptos Display"/>
              </a:rPr>
              <a:t> in </a:t>
            </a:r>
            <a:r>
              <a:rPr lang="fr-BE" sz="4000" err="1">
                <a:solidFill>
                  <a:srgbClr val="544F98"/>
                </a:solidFill>
                <a:latin typeface="Aptos Display"/>
              </a:rPr>
              <a:t>een</a:t>
            </a:r>
            <a:r>
              <a:rPr lang="fr-BE" sz="4000">
                <a:solidFill>
                  <a:srgbClr val="544F98"/>
                </a:solidFill>
                <a:latin typeface="Aptos Display"/>
              </a:rPr>
              <a:t> </a:t>
            </a:r>
            <a:r>
              <a:rPr lang="fr-BE" sz="4000" b="1" err="1">
                <a:solidFill>
                  <a:srgbClr val="544F98"/>
                </a:solidFill>
                <a:latin typeface="Aptos Display"/>
              </a:rPr>
              <a:t>contract</a:t>
            </a:r>
            <a:r>
              <a:rPr lang="fr-BE" sz="4000" b="1">
                <a:solidFill>
                  <a:srgbClr val="544F98"/>
                </a:solidFill>
                <a:latin typeface="Aptos Display"/>
              </a:rPr>
              <a:t> </a:t>
            </a:r>
            <a:r>
              <a:rPr lang="fr-BE" sz="4000" err="1">
                <a:solidFill>
                  <a:srgbClr val="544F98"/>
                </a:solidFill>
                <a:latin typeface="Aptos Display"/>
              </a:rPr>
              <a:t>staat</a:t>
            </a:r>
            <a:r>
              <a:rPr lang="fr-BE" sz="4000">
                <a:solidFill>
                  <a:srgbClr val="544F98"/>
                </a:solidFill>
                <a:latin typeface="Aptos Display"/>
              </a:rPr>
              <a:t>?  </a:t>
            </a:r>
            <a:endParaRPr lang="en-US"/>
          </a:p>
        </p:txBody>
      </p:sp>
      <p:pic>
        <p:nvPicPr>
          <p:cNvPr id="3" name="Picture 2">
            <a:extLst>
              <a:ext uri="{FF2B5EF4-FFF2-40B4-BE49-F238E27FC236}">
                <a16:creationId xmlns:a16="http://schemas.microsoft.com/office/drawing/2014/main" id="{BA4493DF-BBAD-7EC1-AB14-AE72AC38E6D3}"/>
              </a:ext>
            </a:extLst>
          </p:cNvPr>
          <p:cNvPicPr>
            <a:picLocks noChangeAspect="1"/>
          </p:cNvPicPr>
          <p:nvPr/>
        </p:nvPicPr>
        <p:blipFill>
          <a:blip r:embed="rId4"/>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39055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Tout comprendre sur le contrat de travail">
            <a:extLst>
              <a:ext uri="{FF2B5EF4-FFF2-40B4-BE49-F238E27FC236}">
                <a16:creationId xmlns:a16="http://schemas.microsoft.com/office/drawing/2014/main" id="{756C7284-40DB-F3D5-E168-47C90AEE7B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7027"/>
          <a:stretch>
            <a:fillRect/>
          </a:stretch>
        </p:blipFill>
        <p:spPr bwMode="auto">
          <a:xfrm>
            <a:off x="275773" y="2554516"/>
            <a:ext cx="1843314" cy="1950841"/>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a:extLst>
              <a:ext uri="{FF2B5EF4-FFF2-40B4-BE49-F238E27FC236}">
                <a16:creationId xmlns:a16="http://schemas.microsoft.com/office/drawing/2014/main" id="{6AC7A87A-E692-766A-AC1A-525465931322}"/>
              </a:ext>
            </a:extLst>
          </p:cNvPr>
          <p:cNvSpPr/>
          <p:nvPr/>
        </p:nvSpPr>
        <p:spPr>
          <a:xfrm>
            <a:off x="3004458" y="3006152"/>
            <a:ext cx="1306284" cy="123565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8" name="Picture 2" descr="Illegal - Free signaling icons">
            <a:extLst>
              <a:ext uri="{FF2B5EF4-FFF2-40B4-BE49-F238E27FC236}">
                <a16:creationId xmlns:a16="http://schemas.microsoft.com/office/drawing/2014/main" id="{9B5D21BD-28B2-53C4-21C5-1F862E703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5772" y="2142664"/>
            <a:ext cx="1190171" cy="11901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Poor PNG Images Transparent Free Download">
            <a:extLst>
              <a:ext uri="{FF2B5EF4-FFF2-40B4-BE49-F238E27FC236}">
                <a16:creationId xmlns:a16="http://schemas.microsoft.com/office/drawing/2014/main" id="{CF8706F2-6506-61B8-BC15-CA8FF48F3A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6094" y="3332835"/>
            <a:ext cx="1586589" cy="1586589"/>
          </a:xfrm>
          <a:prstGeom prst="rect">
            <a:avLst/>
          </a:prstGeom>
          <a:noFill/>
          <a:extLst>
            <a:ext uri="{909E8E84-426E-40DD-AFC4-6F175D3DCCD1}">
              <a14:hiddenFill xmlns:a14="http://schemas.microsoft.com/office/drawing/2010/main">
                <a:solidFill>
                  <a:srgbClr val="FFFFFF"/>
                </a:solidFill>
              </a14:hiddenFill>
            </a:ext>
          </a:extLst>
        </p:spPr>
      </p:pic>
      <p:sp>
        <p:nvSpPr>
          <p:cNvPr id="10" name="Flèche : droite 9">
            <a:extLst>
              <a:ext uri="{FF2B5EF4-FFF2-40B4-BE49-F238E27FC236}">
                <a16:creationId xmlns:a16="http://schemas.microsoft.com/office/drawing/2014/main" id="{2717926C-781C-5C54-3A03-5A564C702BAE}"/>
              </a:ext>
            </a:extLst>
          </p:cNvPr>
          <p:cNvSpPr/>
          <p:nvPr/>
        </p:nvSpPr>
        <p:spPr>
          <a:xfrm>
            <a:off x="2195400" y="3429000"/>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Flèche : droite 10">
            <a:extLst>
              <a:ext uri="{FF2B5EF4-FFF2-40B4-BE49-F238E27FC236}">
                <a16:creationId xmlns:a16="http://schemas.microsoft.com/office/drawing/2014/main" id="{A9A3672B-B1D1-9C96-E692-5B82F2AABFF8}"/>
              </a:ext>
            </a:extLst>
          </p:cNvPr>
          <p:cNvSpPr/>
          <p:nvPr/>
        </p:nvSpPr>
        <p:spPr>
          <a:xfrm>
            <a:off x="4333653" y="3426484"/>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Flèche : droite 11">
            <a:extLst>
              <a:ext uri="{FF2B5EF4-FFF2-40B4-BE49-F238E27FC236}">
                <a16:creationId xmlns:a16="http://schemas.microsoft.com/office/drawing/2014/main" id="{2842E2A9-2AD3-9ABF-6DAC-B572235BE8AC}"/>
              </a:ext>
            </a:extLst>
          </p:cNvPr>
          <p:cNvSpPr/>
          <p:nvPr/>
        </p:nvSpPr>
        <p:spPr>
          <a:xfrm>
            <a:off x="9500787" y="3429000"/>
            <a:ext cx="732745" cy="384839"/>
          </a:xfrm>
          <a:prstGeom prst="rightArrow">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Picture 1">
            <a:extLst>
              <a:ext uri="{FF2B5EF4-FFF2-40B4-BE49-F238E27FC236}">
                <a16:creationId xmlns:a16="http://schemas.microsoft.com/office/drawing/2014/main" id="{DD96E3C9-DADE-7CC6-998F-6B4EE496EFE5}"/>
              </a:ext>
            </a:extLst>
          </p:cNvPr>
          <p:cNvPicPr>
            <a:picLocks noChangeAspect="1"/>
          </p:cNvPicPr>
          <p:nvPr/>
        </p:nvPicPr>
        <p:blipFill>
          <a:blip r:embed="rId7"/>
          <a:stretch>
            <a:fillRect/>
          </a:stretch>
        </p:blipFill>
        <p:spPr>
          <a:xfrm>
            <a:off x="5215617" y="2317979"/>
            <a:ext cx="4199166" cy="2222043"/>
          </a:xfrm>
          <a:prstGeom prst="rect">
            <a:avLst/>
          </a:prstGeom>
        </p:spPr>
      </p:pic>
      <p:pic>
        <p:nvPicPr>
          <p:cNvPr id="6" name="Picture 5">
            <a:extLst>
              <a:ext uri="{FF2B5EF4-FFF2-40B4-BE49-F238E27FC236}">
                <a16:creationId xmlns:a16="http://schemas.microsoft.com/office/drawing/2014/main" id="{E1864584-9CFD-5085-85B4-EC99EA3DFD2C}"/>
              </a:ext>
            </a:extLst>
          </p:cNvPr>
          <p:cNvPicPr>
            <a:picLocks noChangeAspect="1"/>
          </p:cNvPicPr>
          <p:nvPr/>
        </p:nvPicPr>
        <p:blipFill>
          <a:blip r:embed="rId8"/>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48669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par>
                                <p:cTn id="31" presetID="16" presetClass="entr" presetSubtype="21"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86DCCE-2A3C-F7C1-007D-67658E01C253}"/>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3FB42052-6BD7-4BAA-28CF-96C31F17564C}"/>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4BFC5D9D-0DBF-6351-31D7-8730C768EF84}"/>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177F71B3-4747-8C3F-C9D5-60242500A34C}"/>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2B85007A-6372-140A-2447-D9E12257B387}"/>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F447F38B-F76A-565A-38BE-FA95CAFB6831}"/>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3F9708DB-6213-C3ED-8978-A6A1155924DE}"/>
              </a:ext>
            </a:extLst>
          </p:cNvPr>
          <p:cNvSpPr/>
          <p:nvPr/>
        </p:nvSpPr>
        <p:spPr>
          <a:xfrm>
            <a:off x="77449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80D4A26-D1BD-434B-D13F-01C4FF3DFD73}"/>
              </a:ext>
            </a:extLst>
          </p:cNvPr>
          <p:cNvSpPr/>
          <p:nvPr/>
        </p:nvSpPr>
        <p:spPr>
          <a:xfrm>
            <a:off x="9924288"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902273F4-56B2-D3C7-C293-8253930B7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6387" y="2741486"/>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4749DCD3-AE17-4D6C-EDD7-DDB8E09D5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1961F151-59F7-FDAF-B531-5109F89D608A}"/>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A38BACC9-6FB4-5D3E-F83B-06E145B76C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9D5AFBEC-FD25-1DB5-1C71-0111378CD4FE}"/>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6ACB56D3-9ECB-20A5-BD49-EC952064AE38}"/>
              </a:ext>
            </a:extLst>
          </p:cNvPr>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5012" y="439403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Badge Tick1 contour">
            <a:extLst>
              <a:ext uri="{FF2B5EF4-FFF2-40B4-BE49-F238E27FC236}">
                <a16:creationId xmlns:a16="http://schemas.microsoft.com/office/drawing/2014/main" id="{D136B112-F96D-763E-9674-39B268A7C50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270060"/>
            <a:ext cx="629920" cy="619760"/>
          </a:xfrm>
          <a:prstGeom prst="rect">
            <a:avLst/>
          </a:prstGeom>
        </p:spPr>
      </p:pic>
      <p:pic>
        <p:nvPicPr>
          <p:cNvPr id="8" name="Picture 7">
            <a:extLst>
              <a:ext uri="{FF2B5EF4-FFF2-40B4-BE49-F238E27FC236}">
                <a16:creationId xmlns:a16="http://schemas.microsoft.com/office/drawing/2014/main" id="{347F2D03-6E3C-D5B9-B86D-56144097B853}"/>
              </a:ext>
            </a:extLst>
          </p:cNvPr>
          <p:cNvPicPr>
            <a:picLocks noChangeAspect="1"/>
          </p:cNvPicPr>
          <p:nvPr/>
        </p:nvPicPr>
        <p:blipFill>
          <a:blip r:embed="rId10"/>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54195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0 0.00138 L 0.04362 -0.11181 C 0.0526 -0.13727 0.06628 -0.1507 0.0806 -0.1507 C 0.09688 -0.1507 0.11003 -0.13727 0.11901 -0.11181 L 0.16276 0.00138 " pathEditMode="relative" rAng="0" ptsTypes="AAAAA">
                                      <p:cBhvr>
                                        <p:cTn id="8" dur="2000" fill="hold"/>
                                        <p:tgtEl>
                                          <p:spTgt spid="1030"/>
                                        </p:tgtEl>
                                        <p:attrNameLst>
                                          <p:attrName>ppt_x</p:attrName>
                                          <p:attrName>ppt_y</p:attrName>
                                        </p:attrNameLst>
                                      </p:cBhvr>
                                      <p:rCtr x="8138" y="-76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9D74B56B-A032-9413-66EE-8952673C72F1}"/>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1505486C-FF3C-68E1-80AD-AB44363303D0}"/>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a:solidFill>
                  <a:schemeClr val="bg1"/>
                </a:solidFill>
                <a:latin typeface="Aptos Display"/>
                <a:cs typeface="Arial"/>
              </a:rPr>
              <a:t>Niet juist… Probeer opnieuw!</a:t>
            </a:r>
            <a:endParaRPr lang="en-US">
              <a:solidFill>
                <a:schemeClr val="bg1"/>
              </a:solidFill>
            </a:endParaRPr>
          </a:p>
        </p:txBody>
      </p:sp>
      <p:pic>
        <p:nvPicPr>
          <p:cNvPr id="3" name="Graphic 5" descr="Actualiser avec un remplissage uni">
            <a:extLst>
              <a:ext uri="{FF2B5EF4-FFF2-40B4-BE49-F238E27FC236}">
                <a16:creationId xmlns:a16="http://schemas.microsoft.com/office/drawing/2014/main" id="{10F9C284-58BC-0A63-ED82-FD190321EA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A346888F-72A2-7B92-EC08-E91C67BDC41A}"/>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8425683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6" name="Picture 4" descr="Premium Photo | Charming photos of talented African hairdressers">
            <a:extLst>
              <a:ext uri="{FF2B5EF4-FFF2-40B4-BE49-F238E27FC236}">
                <a16:creationId xmlns:a16="http://schemas.microsoft.com/office/drawing/2014/main" id="{C8564D19-9924-E72B-F06B-71828D2CF5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 coins arrondis 15">
            <a:extLst>
              <a:ext uri="{FF2B5EF4-FFF2-40B4-BE49-F238E27FC236}">
                <a16:creationId xmlns:a16="http://schemas.microsoft.com/office/drawing/2014/main" id="{6917CFDD-5CF9-8C45-1E30-C3F4BED80BE5}"/>
              </a:ext>
            </a:extLst>
          </p:cNvPr>
          <p:cNvSpPr/>
          <p:nvPr/>
        </p:nvSpPr>
        <p:spPr>
          <a:xfrm>
            <a:off x="7103602" y="493595"/>
            <a:ext cx="4836485" cy="262163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647FF338-E2C8-924E-78F0-C25F55DCAA1C}"/>
              </a:ext>
            </a:extLst>
          </p:cNvPr>
          <p:cNvSpPr>
            <a:spLocks noGrp="1"/>
          </p:cNvSpPr>
          <p:nvPr>
            <p:ph type="title"/>
          </p:nvPr>
        </p:nvSpPr>
        <p:spPr>
          <a:xfrm>
            <a:off x="7100710" y="492357"/>
            <a:ext cx="4842268" cy="2619241"/>
          </a:xfrm>
        </p:spPr>
        <p:txBody>
          <a:bodyPr>
            <a:noAutofit/>
          </a:bodyPr>
          <a:lstStyle/>
          <a:p>
            <a:pPr algn="ctr"/>
            <a:r>
              <a:rPr lang="fr-BE" sz="3200">
                <a:solidFill>
                  <a:srgbClr val="544F98"/>
                </a:solidFill>
              </a:rPr>
              <a:t>Het </a:t>
            </a:r>
            <a:r>
              <a:rPr lang="fr-BE" sz="3200" err="1">
                <a:solidFill>
                  <a:srgbClr val="544F98"/>
                </a:solidFill>
              </a:rPr>
              <a:t>is</a:t>
            </a:r>
            <a:r>
              <a:rPr lang="fr-BE" sz="3200">
                <a:solidFill>
                  <a:srgbClr val="544F98"/>
                </a:solidFill>
              </a:rPr>
              <a:t> </a:t>
            </a:r>
            <a:r>
              <a:rPr lang="fr-BE" sz="3200" b="1" err="1">
                <a:solidFill>
                  <a:srgbClr val="544F98"/>
                </a:solidFill>
              </a:rPr>
              <a:t>onmogelijk</a:t>
            </a:r>
            <a:r>
              <a:rPr lang="fr-BE" sz="3200" b="1">
                <a:solidFill>
                  <a:srgbClr val="544F98"/>
                </a:solidFill>
              </a:rPr>
              <a:t> om </a:t>
            </a:r>
            <a:r>
              <a:rPr lang="fr-BE" sz="3200" b="1" err="1">
                <a:solidFill>
                  <a:srgbClr val="544F98"/>
                </a:solidFill>
              </a:rPr>
              <a:t>als</a:t>
            </a:r>
            <a:r>
              <a:rPr lang="fr-BE" sz="3200" b="1">
                <a:solidFill>
                  <a:srgbClr val="544F98"/>
                </a:solidFill>
              </a:rPr>
              <a:t> </a:t>
            </a:r>
            <a:r>
              <a:rPr lang="fr-BE" sz="3200" b="1" err="1">
                <a:solidFill>
                  <a:srgbClr val="544F98"/>
                </a:solidFill>
              </a:rPr>
              <a:t>asielzoeker</a:t>
            </a:r>
            <a:r>
              <a:rPr lang="fr-BE" sz="3200" b="1">
                <a:solidFill>
                  <a:srgbClr val="544F98"/>
                </a:solidFill>
              </a:rPr>
              <a:t> </a:t>
            </a:r>
            <a:r>
              <a:rPr lang="fr-BE" sz="3200" b="1" err="1">
                <a:solidFill>
                  <a:srgbClr val="544F98"/>
                </a:solidFill>
              </a:rPr>
              <a:t>als</a:t>
            </a:r>
            <a:r>
              <a:rPr lang="fr-BE" sz="3200" b="1">
                <a:solidFill>
                  <a:srgbClr val="544F98"/>
                </a:solidFill>
              </a:rPr>
              <a:t> </a:t>
            </a:r>
            <a:r>
              <a:rPr lang="fr-BE" sz="3200" b="1" err="1">
                <a:solidFill>
                  <a:srgbClr val="544F98"/>
                </a:solidFill>
              </a:rPr>
              <a:t>zelfstandige</a:t>
            </a:r>
            <a:r>
              <a:rPr lang="fr-BE" sz="3200" b="1">
                <a:solidFill>
                  <a:srgbClr val="544F98"/>
                </a:solidFill>
              </a:rPr>
              <a:t> te </a:t>
            </a:r>
            <a:r>
              <a:rPr lang="fr-BE" sz="3200" b="1" err="1">
                <a:solidFill>
                  <a:srgbClr val="544F98"/>
                </a:solidFill>
              </a:rPr>
              <a:t>werken</a:t>
            </a:r>
            <a:r>
              <a:rPr lang="fr-BE" sz="3200">
                <a:solidFill>
                  <a:srgbClr val="544F98"/>
                </a:solidFill>
              </a:rPr>
              <a:t> in </a:t>
            </a:r>
            <a:r>
              <a:rPr lang="fr-BE" sz="3200" err="1">
                <a:solidFill>
                  <a:srgbClr val="544F98"/>
                </a:solidFill>
              </a:rPr>
              <a:t>België</a:t>
            </a:r>
            <a:r>
              <a:rPr lang="fr-BE" sz="3200">
                <a:solidFill>
                  <a:srgbClr val="544F98"/>
                </a:solidFill>
              </a:rPr>
              <a:t>.  </a:t>
            </a:r>
            <a:endParaRPr lang="en-US" sz="3200">
              <a:solidFill>
                <a:srgbClr val="544F98"/>
              </a:solidFill>
            </a:endParaRPr>
          </a:p>
        </p:txBody>
      </p:sp>
      <p:grpSp>
        <p:nvGrpSpPr>
          <p:cNvPr id="14" name="Groupe 13">
            <a:extLst>
              <a:ext uri="{FF2B5EF4-FFF2-40B4-BE49-F238E27FC236}">
                <a16:creationId xmlns:a16="http://schemas.microsoft.com/office/drawing/2014/main" id="{5D946B31-39DB-6951-8246-B0E1998142DA}"/>
              </a:ext>
            </a:extLst>
          </p:cNvPr>
          <p:cNvGrpSpPr/>
          <p:nvPr/>
        </p:nvGrpSpPr>
        <p:grpSpPr>
          <a:xfrm>
            <a:off x="8608173" y="3432956"/>
            <a:ext cx="2209784" cy="1226701"/>
            <a:chOff x="8617819" y="2751194"/>
            <a:chExt cx="2209784" cy="1226701"/>
          </a:xfrm>
        </p:grpSpPr>
        <p:sp>
          <p:nvSpPr>
            <p:cNvPr id="5" name="Rectangle : coins arrondis 4">
              <a:extLst>
                <a:ext uri="{FF2B5EF4-FFF2-40B4-BE49-F238E27FC236}">
                  <a16:creationId xmlns:a16="http://schemas.microsoft.com/office/drawing/2014/main" id="{B4D683A1-ED53-C8B6-39DB-758AF125B03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C9EB898D-1FBE-1094-580B-296D6BE726D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CF5BC338-239A-8FB3-C312-40FE451CEC48}"/>
              </a:ext>
            </a:extLst>
          </p:cNvPr>
          <p:cNvGrpSpPr/>
          <p:nvPr/>
        </p:nvGrpSpPr>
        <p:grpSpPr>
          <a:xfrm>
            <a:off x="8606035" y="4904295"/>
            <a:ext cx="2209784"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E86023CF-7428-43D1-7D7D-B07AA8EF84F2}"/>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22674045-CFC7-D86A-6B5A-243D986BEB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36003967-4861-3E67-AF12-0F967D63D8A7}"/>
              </a:ext>
            </a:extLst>
          </p:cNvPr>
          <p:cNvSpPr/>
          <p:nvPr/>
        </p:nvSpPr>
        <p:spPr>
          <a:xfrm>
            <a:off x="3453162" y="1218187"/>
            <a:ext cx="4732887" cy="459645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6FD8BF43-C328-B7CA-CE5C-E258F2D0F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6952" y="1618447"/>
            <a:ext cx="3487024" cy="3496669"/>
          </a:xfrm>
          <a:prstGeom prst="rect">
            <a:avLst/>
          </a:prstGeom>
        </p:spPr>
      </p:pic>
      <p:pic>
        <p:nvPicPr>
          <p:cNvPr id="7"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770190" y="5880608"/>
            <a:ext cx="497840" cy="528320"/>
          </a:xfrm>
          <a:prstGeom prst="rect">
            <a:avLst/>
          </a:prstGeom>
        </p:spPr>
      </p:pic>
      <p:pic>
        <p:nvPicPr>
          <p:cNvPr id="10"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767102" y="4397577"/>
            <a:ext cx="497840" cy="528320"/>
          </a:xfrm>
          <a:prstGeom prst="rect">
            <a:avLst/>
          </a:prstGeom>
        </p:spPr>
      </p:pic>
      <p:pic>
        <p:nvPicPr>
          <p:cNvPr id="11" name="Picture 10">
            <a:extLst>
              <a:ext uri="{FF2B5EF4-FFF2-40B4-BE49-F238E27FC236}">
                <a16:creationId xmlns:a16="http://schemas.microsoft.com/office/drawing/2014/main" id="{14CB5E9B-4B01-B2EB-A221-939305E404AA}"/>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74871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2271602A-FC5C-D38F-9517-8CB1AF2A9798}"/>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3B2EB50D-08F1-A530-9CA9-0243D7FADC8D}"/>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a:solidFill>
                  <a:schemeClr val="bg1"/>
                </a:solidFill>
                <a:latin typeface="Aptos Display"/>
                <a:cs typeface="Arial"/>
              </a:rPr>
              <a:t>Niet </a:t>
            </a:r>
            <a:r>
              <a:rPr lang="fr-BE" sz="4800" b="1" err="1">
                <a:solidFill>
                  <a:schemeClr val="bg1"/>
                </a:solidFill>
                <a:latin typeface="Aptos Display"/>
                <a:cs typeface="Arial"/>
              </a:rPr>
              <a:t>juist</a:t>
            </a:r>
            <a:r>
              <a:rPr lang="fr-BE" sz="4800" b="1">
                <a:solidFill>
                  <a:schemeClr val="bg1"/>
                </a:solidFill>
                <a:latin typeface="Aptos Display"/>
                <a:cs typeface="Arial"/>
              </a:rPr>
              <a:t>… </a:t>
            </a:r>
            <a:r>
              <a:rPr lang="fr-BE" sz="4800" b="1" err="1">
                <a:solidFill>
                  <a:schemeClr val="bg1"/>
                </a:solidFill>
                <a:latin typeface="Aptos Display"/>
                <a:cs typeface="Arial"/>
              </a:rPr>
              <a:t>Probeer</a:t>
            </a:r>
            <a:r>
              <a:rPr lang="fr-BE" sz="4800" b="1">
                <a:solidFill>
                  <a:schemeClr val="bg1"/>
                </a:solidFill>
                <a:latin typeface="Aptos Display"/>
                <a:cs typeface="Arial"/>
              </a:rPr>
              <a:t> </a:t>
            </a:r>
            <a:r>
              <a:rPr lang="fr-BE" sz="4800" b="1" err="1">
                <a:solidFill>
                  <a:schemeClr val="bg1"/>
                </a:solidFill>
                <a:latin typeface="Aptos Display"/>
                <a:cs typeface="Arial"/>
              </a:rPr>
              <a:t>opnieuw</a:t>
            </a:r>
            <a:r>
              <a:rPr lang="fr-BE" sz="4800" b="1">
                <a:solidFill>
                  <a:schemeClr val="bg1"/>
                </a:solidFill>
                <a:latin typeface="Aptos Display"/>
                <a:cs typeface="Arial"/>
              </a:rPr>
              <a:t>!</a:t>
            </a:r>
            <a:endParaRPr lang="en-US">
              <a:solidFill>
                <a:schemeClr val="bg1"/>
              </a:solidFill>
            </a:endParaRPr>
          </a:p>
        </p:txBody>
      </p:sp>
      <p:pic>
        <p:nvPicPr>
          <p:cNvPr id="6" name="Graphic 5" descr="Actualiser avec un remplissage uni">
            <a:extLst>
              <a:ext uri="{FF2B5EF4-FFF2-40B4-BE49-F238E27FC236}">
                <a16:creationId xmlns:a16="http://schemas.microsoft.com/office/drawing/2014/main" id="{FA9B521A-6204-05AB-57D1-42784F79A0F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9CA717AB-C69E-D2D2-E239-DC4BB807CFAF}"/>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78377453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4EDF1BE-C0C3-32D6-C8E6-C0864D81B1EE}"/>
            </a:ext>
          </a:extLst>
        </p:cNvPr>
        <p:cNvGrpSpPr/>
        <p:nvPr/>
      </p:nvGrpSpPr>
      <p:grpSpPr>
        <a:xfrm>
          <a:off x="0" y="0"/>
          <a:ext cx="0" cy="0"/>
          <a:chOff x="0" y="0"/>
          <a:chExt cx="0" cy="0"/>
        </a:xfrm>
      </p:grpSpPr>
      <p:pic>
        <p:nvPicPr>
          <p:cNvPr id="8196" name="Picture 4" descr="CONTRACT IS KEY – High Court emphasises the importance of a written ...">
            <a:extLst>
              <a:ext uri="{FF2B5EF4-FFF2-40B4-BE49-F238E27FC236}">
                <a16:creationId xmlns:a16="http://schemas.microsoft.com/office/drawing/2014/main" id="{5D2D56B0-E1AF-466D-4AD2-03972FE7F5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41"/>
            <a:ext cx="60563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 coins arrondis 15">
            <a:extLst>
              <a:ext uri="{FF2B5EF4-FFF2-40B4-BE49-F238E27FC236}">
                <a16:creationId xmlns:a16="http://schemas.microsoft.com/office/drawing/2014/main" id="{80F11820-F1F9-3155-3DB5-2703720395D6}"/>
              </a:ext>
            </a:extLst>
          </p:cNvPr>
          <p:cNvSpPr/>
          <p:nvPr/>
        </p:nvSpPr>
        <p:spPr>
          <a:xfrm>
            <a:off x="7026437" y="618987"/>
            <a:ext cx="4383144" cy="23322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500E07E-1431-D9A4-F0C4-8E9F5664A96E}"/>
              </a:ext>
            </a:extLst>
          </p:cNvPr>
          <p:cNvSpPr>
            <a:spLocks noGrp="1"/>
          </p:cNvSpPr>
          <p:nvPr>
            <p:ph type="title"/>
          </p:nvPr>
        </p:nvSpPr>
        <p:spPr>
          <a:xfrm>
            <a:off x="7168229" y="368386"/>
            <a:ext cx="4099560" cy="2841089"/>
          </a:xfrm>
        </p:spPr>
        <p:txBody>
          <a:bodyPr>
            <a:noAutofit/>
          </a:bodyPr>
          <a:lstStyle/>
          <a:p>
            <a:pPr algn="ctr"/>
            <a:r>
              <a:rPr lang="fr-BE" sz="2800" err="1">
                <a:solidFill>
                  <a:srgbClr val="544F98"/>
                </a:solidFill>
              </a:rPr>
              <a:t>Zelfs</a:t>
            </a:r>
            <a:r>
              <a:rPr lang="fr-BE" sz="2800">
                <a:solidFill>
                  <a:srgbClr val="544F98"/>
                </a:solidFill>
              </a:rPr>
              <a:t> </a:t>
            </a:r>
            <a:r>
              <a:rPr lang="fr-BE" sz="2800" err="1">
                <a:solidFill>
                  <a:srgbClr val="544F98"/>
                </a:solidFill>
              </a:rPr>
              <a:t>als</a:t>
            </a:r>
            <a:r>
              <a:rPr lang="fr-BE" sz="2800">
                <a:solidFill>
                  <a:srgbClr val="544F98"/>
                </a:solidFill>
              </a:rPr>
              <a:t> ik </a:t>
            </a:r>
            <a:r>
              <a:rPr lang="fr-BE" sz="2800" err="1">
                <a:solidFill>
                  <a:srgbClr val="544F98"/>
                </a:solidFill>
              </a:rPr>
              <a:t>een</a:t>
            </a:r>
            <a:r>
              <a:rPr lang="fr-BE" sz="2800">
                <a:solidFill>
                  <a:srgbClr val="544F98"/>
                </a:solidFill>
              </a:rPr>
              <a:t> </a:t>
            </a:r>
            <a:r>
              <a:rPr lang="fr-BE" sz="2800" err="1">
                <a:solidFill>
                  <a:srgbClr val="544F98"/>
                </a:solidFill>
              </a:rPr>
              <a:t>contract</a:t>
            </a:r>
            <a:r>
              <a:rPr lang="fr-BE" sz="2800">
                <a:solidFill>
                  <a:srgbClr val="544F98"/>
                </a:solidFill>
              </a:rPr>
              <a:t> </a:t>
            </a:r>
            <a:r>
              <a:rPr lang="fr-BE" sz="2800" err="1">
                <a:solidFill>
                  <a:srgbClr val="544F98"/>
                </a:solidFill>
              </a:rPr>
              <a:t>onderteken</a:t>
            </a:r>
            <a:r>
              <a:rPr lang="fr-BE" sz="2800">
                <a:solidFill>
                  <a:srgbClr val="544F98"/>
                </a:solidFill>
              </a:rPr>
              <a:t>  kan ik </a:t>
            </a:r>
            <a:r>
              <a:rPr lang="fr-BE" sz="2800" err="1">
                <a:solidFill>
                  <a:srgbClr val="544F98"/>
                </a:solidFill>
              </a:rPr>
              <a:t>toch</a:t>
            </a:r>
            <a:r>
              <a:rPr lang="fr-BE" sz="2800">
                <a:solidFill>
                  <a:srgbClr val="544F98"/>
                </a:solidFill>
              </a:rPr>
              <a:t> </a:t>
            </a:r>
            <a:r>
              <a:rPr lang="fr-BE" sz="2800" err="1">
                <a:solidFill>
                  <a:srgbClr val="544F98"/>
                </a:solidFill>
              </a:rPr>
              <a:t>als</a:t>
            </a:r>
            <a:r>
              <a:rPr lang="fr-BE" sz="2800">
                <a:solidFill>
                  <a:srgbClr val="544F98"/>
                </a:solidFill>
              </a:rPr>
              <a:t> </a:t>
            </a:r>
            <a:r>
              <a:rPr lang="fr-BE" sz="2800" b="1" err="1">
                <a:solidFill>
                  <a:srgbClr val="544F98"/>
                </a:solidFill>
              </a:rPr>
              <a:t>zelfstandige</a:t>
            </a:r>
            <a:r>
              <a:rPr lang="fr-BE" sz="2800">
                <a:solidFill>
                  <a:srgbClr val="544F98"/>
                </a:solidFill>
              </a:rPr>
              <a:t> </a:t>
            </a:r>
            <a:r>
              <a:rPr lang="fr-BE" sz="2800" err="1">
                <a:solidFill>
                  <a:srgbClr val="544F98"/>
                </a:solidFill>
              </a:rPr>
              <a:t>worden</a:t>
            </a:r>
            <a:r>
              <a:rPr lang="fr-BE" sz="2800">
                <a:solidFill>
                  <a:srgbClr val="544F98"/>
                </a:solidFill>
              </a:rPr>
              <a:t> </a:t>
            </a:r>
            <a:r>
              <a:rPr lang="fr-BE" sz="2800" err="1">
                <a:solidFill>
                  <a:srgbClr val="544F98"/>
                </a:solidFill>
              </a:rPr>
              <a:t>beschouwd</a:t>
            </a:r>
            <a:endParaRPr lang="en-US" sz="2800" err="1">
              <a:solidFill>
                <a:srgbClr val="544F98"/>
              </a:solidFill>
            </a:endParaRPr>
          </a:p>
        </p:txBody>
      </p:sp>
      <p:grpSp>
        <p:nvGrpSpPr>
          <p:cNvPr id="14" name="Groupe 13">
            <a:extLst>
              <a:ext uri="{FF2B5EF4-FFF2-40B4-BE49-F238E27FC236}">
                <a16:creationId xmlns:a16="http://schemas.microsoft.com/office/drawing/2014/main" id="{DD6288BF-A1CD-9A4E-9B23-36295DD4EF86}"/>
              </a:ext>
            </a:extLst>
          </p:cNvPr>
          <p:cNvGrpSpPr/>
          <p:nvPr/>
        </p:nvGrpSpPr>
        <p:grpSpPr>
          <a:xfrm>
            <a:off x="8617819" y="3505936"/>
            <a:ext cx="2209784" cy="1226701"/>
            <a:chOff x="8617819" y="2751194"/>
            <a:chExt cx="2209784" cy="1226701"/>
          </a:xfrm>
        </p:grpSpPr>
        <p:sp>
          <p:nvSpPr>
            <p:cNvPr id="5" name="Rectangle : coins arrondis 4">
              <a:extLst>
                <a:ext uri="{FF2B5EF4-FFF2-40B4-BE49-F238E27FC236}">
                  <a16:creationId xmlns:a16="http://schemas.microsoft.com/office/drawing/2014/main" id="{C9C4C3CD-FA1F-80B2-7013-B98181B027C0}"/>
                </a:ext>
              </a:extLst>
            </p:cNvPr>
            <p:cNvSpPr/>
            <p:nvPr/>
          </p:nvSpPr>
          <p:spPr>
            <a:xfrm>
              <a:off x="8617819" y="2751194"/>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Image 17" descr="Coche avec un remplissage uni">
              <a:extLst>
                <a:ext uri="{FF2B5EF4-FFF2-40B4-BE49-F238E27FC236}">
                  <a16:creationId xmlns:a16="http://schemas.microsoft.com/office/drawing/2014/main" id="{F51DAD59-9B63-E8F4-9011-A3B9ACE3F1D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147025" y="2784439"/>
              <a:ext cx="1004643" cy="1004643"/>
            </a:xfrm>
            <a:prstGeom prst="rect">
              <a:avLst/>
            </a:prstGeom>
          </p:spPr>
        </p:pic>
      </p:grpSp>
      <p:grpSp>
        <p:nvGrpSpPr>
          <p:cNvPr id="17" name="Groupe 16">
            <a:extLst>
              <a:ext uri="{FF2B5EF4-FFF2-40B4-BE49-F238E27FC236}">
                <a16:creationId xmlns:a16="http://schemas.microsoft.com/office/drawing/2014/main" id="{04A20F71-19F9-00A5-96E4-BB53AECCA233}"/>
              </a:ext>
            </a:extLst>
          </p:cNvPr>
          <p:cNvGrpSpPr/>
          <p:nvPr/>
        </p:nvGrpSpPr>
        <p:grpSpPr>
          <a:xfrm>
            <a:off x="8615216" y="4951942"/>
            <a:ext cx="2219429" cy="1226701"/>
            <a:chOff x="8615216" y="4351529"/>
            <a:chExt cx="2209784" cy="1226701"/>
          </a:xfrm>
        </p:grpSpPr>
        <p:sp>
          <p:nvSpPr>
            <p:cNvPr id="9" name="Rectangle : coins arrondis 8">
              <a:hlinkClick r:id="rId5" action="ppaction://hlinksldjump"/>
              <a:extLst>
                <a:ext uri="{FF2B5EF4-FFF2-40B4-BE49-F238E27FC236}">
                  <a16:creationId xmlns:a16="http://schemas.microsoft.com/office/drawing/2014/main" id="{2DD9815F-D61C-508D-690A-D41B4AC0B95C}"/>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3" name="Graphique 12" descr="Fermer avec un remplissage uni">
              <a:hlinkClick r:id="rId5" action="ppaction://hlinksldjump"/>
              <a:extLst>
                <a:ext uri="{FF2B5EF4-FFF2-40B4-BE49-F238E27FC236}">
                  <a16:creationId xmlns:a16="http://schemas.microsoft.com/office/drawing/2014/main" id="{0C4D2175-7641-DEFA-AF0F-6CA8FC916F8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56029" y="4500304"/>
              <a:ext cx="914400" cy="914400"/>
            </a:xfrm>
            <a:prstGeom prst="rect">
              <a:avLst/>
            </a:prstGeom>
          </p:spPr>
        </p:pic>
      </p:grpSp>
      <p:sp>
        <p:nvSpPr>
          <p:cNvPr id="3" name="Ellipse 2">
            <a:extLst>
              <a:ext uri="{FF2B5EF4-FFF2-40B4-BE49-F238E27FC236}">
                <a16:creationId xmlns:a16="http://schemas.microsoft.com/office/drawing/2014/main" id="{20D16063-EECF-FBC3-A0CA-74B43C4BBC09}"/>
              </a:ext>
            </a:extLst>
          </p:cNvPr>
          <p:cNvSpPr/>
          <p:nvPr/>
        </p:nvSpPr>
        <p:spPr>
          <a:xfrm>
            <a:off x="3617137" y="1131377"/>
            <a:ext cx="5012609" cy="477971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Image 3" descr="Une image contenant noir, obscurité&#10;&#10;Le contenu généré par l’IA peut être incorrect.">
            <a:extLst>
              <a:ext uri="{FF2B5EF4-FFF2-40B4-BE49-F238E27FC236}">
                <a16:creationId xmlns:a16="http://schemas.microsoft.com/office/drawing/2014/main" id="{483CA46B-9993-D709-414A-A553C64D81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3301" y="1386769"/>
            <a:ext cx="3506315" cy="3515961"/>
          </a:xfrm>
          <a:prstGeom prst="rect">
            <a:avLst/>
          </a:prstGeom>
        </p:spPr>
      </p:pic>
      <p:pic>
        <p:nvPicPr>
          <p:cNvPr id="6" name="Graphic 12" descr="Curseur avec un remplissage uni">
            <a:extLst>
              <a:ext uri="{FF2B5EF4-FFF2-40B4-BE49-F238E27FC236}">
                <a16:creationId xmlns:a16="http://schemas.microsoft.com/office/drawing/2014/main" id="{DEA4BB62-CB5D-8701-F5EF-CE72A88D2FC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808772" y="5924071"/>
            <a:ext cx="497840" cy="528320"/>
          </a:xfrm>
          <a:prstGeom prst="rect">
            <a:avLst/>
          </a:prstGeom>
        </p:spPr>
      </p:pic>
      <p:pic>
        <p:nvPicPr>
          <p:cNvPr id="7" name="Graphic 14" descr="Curseur avec un remplissage uni">
            <a:extLst>
              <a:ext uri="{FF2B5EF4-FFF2-40B4-BE49-F238E27FC236}">
                <a16:creationId xmlns:a16="http://schemas.microsoft.com/office/drawing/2014/main" id="{249337D0-37C6-3A4F-3827-DD48F986C25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805685" y="4435114"/>
            <a:ext cx="497840" cy="528320"/>
          </a:xfrm>
          <a:prstGeom prst="rect">
            <a:avLst/>
          </a:prstGeom>
        </p:spPr>
      </p:pic>
      <p:pic>
        <p:nvPicPr>
          <p:cNvPr id="10" name="Picture 9">
            <a:extLst>
              <a:ext uri="{FF2B5EF4-FFF2-40B4-BE49-F238E27FC236}">
                <a16:creationId xmlns:a16="http://schemas.microsoft.com/office/drawing/2014/main" id="{9607A8CA-0388-FB1D-5DD1-517809CBA9CE}"/>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141519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55E300-807E-892C-B531-C34AE6AEC6CD}"/>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FA085A07-7798-5F3C-A715-F34A00C991C9}"/>
              </a:ext>
            </a:extLst>
          </p:cNvPr>
          <p:cNvSpPr/>
          <p:nvPr/>
        </p:nvSpPr>
        <p:spPr>
          <a:xfrm>
            <a:off x="558754" y="1379230"/>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084" name="Picture 12" descr="Different Icons - Download Free Vector Icons | Noun Project Search">
            <a:extLst>
              <a:ext uri="{FF2B5EF4-FFF2-40B4-BE49-F238E27FC236}">
                <a16:creationId xmlns:a16="http://schemas.microsoft.com/office/drawing/2014/main" id="{49F0D5F2-E033-B178-7BDD-DFC7652A059A}"/>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6021136" y="2237157"/>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5E4CE30F-0259-97E6-2F48-110231798959}"/>
              </a:ext>
            </a:extLst>
          </p:cNvPr>
          <p:cNvSpPr/>
          <p:nvPr/>
        </p:nvSpPr>
        <p:spPr>
          <a:xfrm>
            <a:off x="8387589" y="939036"/>
            <a:ext cx="3266189" cy="3548744"/>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Rectangle : coins arrondis 2">
            <a:extLst>
              <a:ext uri="{FF2B5EF4-FFF2-40B4-BE49-F238E27FC236}">
                <a16:creationId xmlns:a16="http://schemas.microsoft.com/office/drawing/2014/main" id="{226AA499-8B4E-D82B-2F02-24701C3BB485}"/>
              </a:ext>
            </a:extLst>
          </p:cNvPr>
          <p:cNvSpPr/>
          <p:nvPr/>
        </p:nvSpPr>
        <p:spPr>
          <a:xfrm>
            <a:off x="650302" y="4987859"/>
            <a:ext cx="10895211" cy="1323930"/>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3200" b="1" err="1">
                <a:solidFill>
                  <a:schemeClr val="bg1"/>
                </a:solidFill>
                <a:latin typeface="Aptos Display"/>
              </a:rPr>
              <a:t>Opdracht</a:t>
            </a:r>
            <a:r>
              <a:rPr lang="fr-BE" sz="3200" b="1">
                <a:solidFill>
                  <a:schemeClr val="bg1"/>
                </a:solidFill>
                <a:latin typeface="Aptos Display"/>
              </a:rPr>
              <a:t>: </a:t>
            </a:r>
            <a:endParaRPr lang="en-US" sz="3200" b="1">
              <a:solidFill>
                <a:schemeClr val="bg1"/>
              </a:solidFill>
              <a:latin typeface="Aptos Display"/>
            </a:endParaRPr>
          </a:p>
          <a:p>
            <a:pPr algn="ctr"/>
            <a:r>
              <a:rPr lang="fr-BE" sz="2800" err="1">
                <a:solidFill>
                  <a:schemeClr val="bg1"/>
                </a:solidFill>
                <a:latin typeface="Aptos Display"/>
              </a:rPr>
              <a:t>Noem</a:t>
            </a:r>
            <a:r>
              <a:rPr lang="fr-BE" sz="2800">
                <a:solidFill>
                  <a:schemeClr val="bg1"/>
                </a:solidFill>
                <a:latin typeface="Aptos Display"/>
              </a:rPr>
              <a:t> </a:t>
            </a:r>
            <a:r>
              <a:rPr lang="fr-BE" sz="2800" err="1">
                <a:solidFill>
                  <a:schemeClr val="bg1"/>
                </a:solidFill>
                <a:latin typeface="Aptos Display"/>
              </a:rPr>
              <a:t>drie</a:t>
            </a:r>
            <a:r>
              <a:rPr lang="fr-BE" sz="2800">
                <a:solidFill>
                  <a:schemeClr val="bg1"/>
                </a:solidFill>
                <a:latin typeface="Aptos Display"/>
              </a:rPr>
              <a:t> </a:t>
            </a:r>
            <a:r>
              <a:rPr lang="fr-BE" sz="2800" err="1">
                <a:solidFill>
                  <a:schemeClr val="bg1"/>
                </a:solidFill>
                <a:latin typeface="Aptos Display"/>
              </a:rPr>
              <a:t>verschillen</a:t>
            </a:r>
            <a:r>
              <a:rPr lang="fr-BE" sz="2800">
                <a:solidFill>
                  <a:schemeClr val="bg1"/>
                </a:solidFill>
                <a:latin typeface="Aptos Display"/>
              </a:rPr>
              <a:t> </a:t>
            </a:r>
            <a:r>
              <a:rPr lang="fr-BE" sz="2800" err="1">
                <a:solidFill>
                  <a:schemeClr val="bg1"/>
                </a:solidFill>
                <a:latin typeface="Aptos Display"/>
              </a:rPr>
              <a:t>tussen</a:t>
            </a:r>
            <a:r>
              <a:rPr lang="fr-BE" sz="2800">
                <a:solidFill>
                  <a:schemeClr val="bg1"/>
                </a:solidFill>
                <a:latin typeface="Aptos Display"/>
              </a:rPr>
              <a:t> </a:t>
            </a:r>
            <a:r>
              <a:rPr lang="fr-BE" sz="2800" err="1">
                <a:solidFill>
                  <a:schemeClr val="bg1"/>
                </a:solidFill>
                <a:latin typeface="Aptos Display"/>
              </a:rPr>
              <a:t>een</a:t>
            </a:r>
            <a:r>
              <a:rPr lang="fr-BE" sz="2800">
                <a:solidFill>
                  <a:schemeClr val="bg1"/>
                </a:solidFill>
                <a:latin typeface="Aptos Display"/>
              </a:rPr>
              <a:t> </a:t>
            </a:r>
            <a:r>
              <a:rPr lang="fr-BE" sz="2800" err="1">
                <a:solidFill>
                  <a:schemeClr val="bg1"/>
                </a:solidFill>
                <a:latin typeface="Aptos Display"/>
              </a:rPr>
              <a:t>zelfstandige</a:t>
            </a:r>
            <a:r>
              <a:rPr lang="fr-BE" sz="2800">
                <a:solidFill>
                  <a:schemeClr val="bg1"/>
                </a:solidFill>
                <a:latin typeface="Aptos Display"/>
              </a:rPr>
              <a:t> en </a:t>
            </a:r>
            <a:r>
              <a:rPr lang="fr-BE" sz="2800" err="1">
                <a:solidFill>
                  <a:schemeClr val="bg1"/>
                </a:solidFill>
                <a:latin typeface="Aptos Display"/>
              </a:rPr>
              <a:t>een</a:t>
            </a:r>
            <a:r>
              <a:rPr lang="fr-BE" sz="2800">
                <a:solidFill>
                  <a:schemeClr val="bg1"/>
                </a:solidFill>
                <a:latin typeface="Aptos Display"/>
              </a:rPr>
              <a:t> </a:t>
            </a:r>
            <a:r>
              <a:rPr lang="fr-BE" sz="2800" err="1">
                <a:solidFill>
                  <a:schemeClr val="bg1"/>
                </a:solidFill>
                <a:latin typeface="Aptos Display"/>
              </a:rPr>
              <a:t>werknemer</a:t>
            </a:r>
            <a:endParaRPr lang="fr-BE" sz="2800">
              <a:solidFill>
                <a:schemeClr val="bg1"/>
              </a:solidFill>
              <a:latin typeface="Aptos Display"/>
            </a:endParaRPr>
          </a:p>
        </p:txBody>
      </p:sp>
      <p:pic>
        <p:nvPicPr>
          <p:cNvPr id="5" name="Picture 4">
            <a:extLst>
              <a:ext uri="{FF2B5EF4-FFF2-40B4-BE49-F238E27FC236}">
                <a16:creationId xmlns:a16="http://schemas.microsoft.com/office/drawing/2014/main" id="{3006F9AA-E150-B00D-C085-6750CF6A3817}"/>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2394410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CC6B5E-064E-2991-D31A-A57E1A3B51A0}"/>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5FF22FFA-FF01-1533-3ACD-443A59BA8491}"/>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52B3F31D-C7F7-EFB1-B7A9-A0FD96DBF358}"/>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DAB718AB-64AA-061F-4DFF-6F0FA39EACD3}"/>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6026146E-2C7C-D897-CC7A-D8401A4DC463}"/>
              </a:ext>
            </a:extLst>
          </p:cNvPr>
          <p:cNvSpPr/>
          <p:nvPr/>
        </p:nvSpPr>
        <p:spPr>
          <a:xfrm>
            <a:off x="41394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40FE1429-8D3B-3ED9-D544-3DFB821B8946}"/>
              </a:ext>
            </a:extLst>
          </p:cNvPr>
          <p:cNvSpPr/>
          <p:nvPr/>
        </p:nvSpPr>
        <p:spPr>
          <a:xfrm>
            <a:off x="5749503"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3574892F-861D-6C65-9374-054814667F59}"/>
              </a:ext>
            </a:extLst>
          </p:cNvPr>
          <p:cNvSpPr/>
          <p:nvPr/>
        </p:nvSpPr>
        <p:spPr>
          <a:xfrm>
            <a:off x="7744968"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064CC73F-C9C8-0F9C-22C1-14627F41A166}"/>
              </a:ext>
            </a:extLst>
          </p:cNvPr>
          <p:cNvSpPr/>
          <p:nvPr/>
        </p:nvSpPr>
        <p:spPr>
          <a:xfrm>
            <a:off x="9924288" y="4005072"/>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FE13D3A9-B78B-D46E-4B78-90BAAA88DC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2080" y="2758643"/>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63E2B45A-EBF7-45C2-B312-D9C5D93B1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usinessman, creative, idea icon - Download on Iconfinder">
            <a:extLst>
              <a:ext uri="{FF2B5EF4-FFF2-40B4-BE49-F238E27FC236}">
                <a16:creationId xmlns:a16="http://schemas.microsoft.com/office/drawing/2014/main" id="{C75AC557-2EEC-D6E0-59EE-096DA48A1649}"/>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raduation Diploma Icon PNG Transparent Background, Free Download ...">
            <a:extLst>
              <a:ext uri="{FF2B5EF4-FFF2-40B4-BE49-F238E27FC236}">
                <a16:creationId xmlns:a16="http://schemas.microsoft.com/office/drawing/2014/main" id="{D92D1EDB-6224-D7F9-D4D8-A5EDF0831C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481" y="4419762"/>
            <a:ext cx="972187" cy="69881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16BEA903-22CD-21F2-B588-07DDFD0150EC}"/>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546571" y="4412996"/>
            <a:ext cx="640896" cy="6408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out comprendre sur le contrat de travail">
            <a:extLst>
              <a:ext uri="{FF2B5EF4-FFF2-40B4-BE49-F238E27FC236}">
                <a16:creationId xmlns:a16="http://schemas.microsoft.com/office/drawing/2014/main" id="{21EC16E7-56A2-60F6-5FB0-73BC007D9B63}"/>
              </a:ext>
            </a:extLst>
          </p:cNvPr>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35012" y="439403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Badge Tick1 contour">
            <a:extLst>
              <a:ext uri="{FF2B5EF4-FFF2-40B4-BE49-F238E27FC236}">
                <a16:creationId xmlns:a16="http://schemas.microsoft.com/office/drawing/2014/main" id="{49AEBB7E-6683-17D3-96B0-8E5C75ABCD8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270060"/>
            <a:ext cx="629920" cy="619760"/>
          </a:xfrm>
          <a:prstGeom prst="rect">
            <a:avLst/>
          </a:prstGeom>
        </p:spPr>
      </p:pic>
      <p:pic>
        <p:nvPicPr>
          <p:cNvPr id="8" name="Picture 7">
            <a:extLst>
              <a:ext uri="{FF2B5EF4-FFF2-40B4-BE49-F238E27FC236}">
                <a16:creationId xmlns:a16="http://schemas.microsoft.com/office/drawing/2014/main" id="{B922050C-7599-3A63-F355-6B84830C987E}"/>
              </a:ext>
            </a:extLst>
          </p:cNvPr>
          <p:cNvPicPr>
            <a:picLocks noChangeAspect="1"/>
          </p:cNvPicPr>
          <p:nvPr/>
        </p:nvPicPr>
        <p:blipFill>
          <a:blip r:embed="rId10"/>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00595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30"/>
                                        </p:tgtEl>
                                        <p:attrNameLst>
                                          <p:attrName>style.visibility</p:attrName>
                                        </p:attrNameLst>
                                      </p:cBhvr>
                                      <p:to>
                                        <p:strVal val="hidden"/>
                                      </p:to>
                                    </p:set>
                                  </p:childTnLst>
                                </p:cTn>
                              </p:par>
                              <p:par>
                                <p:cTn id="7" presetID="8" presetClass="emph" presetSubtype="0" fill="hold" nodeType="withEffect">
                                  <p:stCondLst>
                                    <p:cond delay="0"/>
                                  </p:stCondLst>
                                  <p:childTnLst>
                                    <p:animRot by="21600000">
                                      <p:cBhvr>
                                        <p:cTn id="8" dur="2000" fill="hold"/>
                                        <p:tgtEl>
                                          <p:spTgt spid="10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err="1">
                <a:solidFill>
                  <a:schemeClr val="bg1"/>
                </a:solidFill>
              </a:rPr>
              <a:t>Evaluatie</a:t>
            </a:r>
            <a:r>
              <a:rPr lang="fr-BE" sz="5400" b="1">
                <a:solidFill>
                  <a:schemeClr val="bg1"/>
                </a:solidFill>
              </a:rPr>
              <a:t> van de </a:t>
            </a:r>
            <a:r>
              <a:rPr lang="fr-BE" sz="5400" b="1" err="1">
                <a:solidFill>
                  <a:schemeClr val="bg1"/>
                </a:solidFill>
              </a:rPr>
              <a:t>interactieve</a:t>
            </a:r>
            <a:r>
              <a:rPr lang="fr-BE" sz="5400" b="1">
                <a:solidFill>
                  <a:schemeClr val="bg1"/>
                </a:solidFill>
              </a:rPr>
              <a:t> </a:t>
            </a:r>
            <a:r>
              <a:rPr lang="fr-BE" sz="5400" b="1" err="1">
                <a:solidFill>
                  <a:schemeClr val="bg1"/>
                </a:solidFill>
              </a:rPr>
              <a:t>sessie</a:t>
            </a:r>
            <a:endParaRPr lang="fr-BE" sz="5400" b="1">
              <a:solidFill>
                <a:schemeClr val="bg1"/>
              </a:solidFill>
            </a:endParaRP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a:off x="8656197" y="2671762"/>
            <a:ext cx="1945128" cy="1606458"/>
          </a:xfrm>
          <a:prstGeom prst="wedgeEllipseCallout">
            <a:avLst>
              <a:gd name="adj1" fmla="val -59817"/>
              <a:gd name="adj2" fmla="val 1525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solidFill>
                <a:schemeClr val="tx1"/>
              </a:solidFill>
            </a:endParaRPr>
          </a:p>
          <a:p>
            <a:pPr algn="ctr"/>
            <a:endParaRPr lang="fr-BE">
              <a:solidFill>
                <a:schemeClr val="tx1"/>
              </a:solidFill>
            </a:endParaRPr>
          </a:p>
          <a:p>
            <a:pPr algn="ctr"/>
            <a:r>
              <a:rPr lang="fr-BE" b="1">
                <a:solidFill>
                  <a:srgbClr val="544F98"/>
                </a:solidFill>
              </a:rPr>
              <a:t>5 </a:t>
            </a:r>
            <a:r>
              <a:rPr lang="fr-BE" b="1" err="1">
                <a:solidFill>
                  <a:srgbClr val="544F98"/>
                </a:solidFill>
              </a:rPr>
              <a:t>maand</a:t>
            </a:r>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90573" y="4077874"/>
            <a:ext cx="18243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p>
          <a:p>
            <a:pPr algn="ctr"/>
            <a:endParaRPr lang="fr-BE"/>
          </a:p>
          <a:p>
            <a:pPr algn="ctr"/>
            <a:r>
              <a:rPr lang="fr-BE" b="1">
                <a:solidFill>
                  <a:srgbClr val="544F98"/>
                </a:solidFill>
              </a:rPr>
              <a:t>Brussel</a:t>
            </a:r>
          </a:p>
        </p:txBody>
      </p:sp>
      <p:sp>
        <p:nvSpPr>
          <p:cNvPr id="10" name="Bulle narrative : ronde 9">
            <a:extLst>
              <a:ext uri="{FF2B5EF4-FFF2-40B4-BE49-F238E27FC236}">
                <a16:creationId xmlns:a16="http://schemas.microsoft.com/office/drawing/2014/main" id="{1BDB88C2-FDAA-35B3-DDB4-112D9A41BCBA}"/>
              </a:ext>
            </a:extLst>
          </p:cNvPr>
          <p:cNvSpPr/>
          <p:nvPr/>
        </p:nvSpPr>
        <p:spPr>
          <a:xfrm>
            <a:off x="3086278" y="600075"/>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Bulle narrative : ronde 3">
            <a:extLst>
              <a:ext uri="{FF2B5EF4-FFF2-40B4-BE49-F238E27FC236}">
                <a16:creationId xmlns:a16="http://schemas.microsoft.com/office/drawing/2014/main" id="{A2DE8DA0-5261-9AC7-73C1-8574D6298360}"/>
              </a:ext>
            </a:extLst>
          </p:cNvPr>
          <p:cNvSpPr/>
          <p:nvPr/>
        </p:nvSpPr>
        <p:spPr>
          <a:xfrm>
            <a:off x="7949184" y="1280158"/>
            <a:ext cx="1804416" cy="1251396"/>
          </a:xfrm>
          <a:prstGeom prst="wedgeEllipseCallout">
            <a:avLst>
              <a:gd name="adj1" fmla="val -47413"/>
              <a:gd name="adj2" fmla="val 35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31</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839004" y="586929"/>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a:off x="1898998" y="2114550"/>
            <a:ext cx="1909231" cy="15144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Bonjour!</a:t>
            </a:r>
          </a:p>
        </p:txBody>
      </p:sp>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2123" y="2907493"/>
            <a:ext cx="828142" cy="6744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1625" y="44338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130808" y="4634866"/>
            <a:ext cx="3360151" cy="2091053"/>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6" descr="African woman Basic Straight Flat icon">
            <a:extLst>
              <a:ext uri="{FF2B5EF4-FFF2-40B4-BE49-F238E27FC236}">
                <a16:creationId xmlns:a16="http://schemas.microsoft.com/office/drawing/2014/main" id="{7E482561-FF09-4244-3C8E-A0ADFEAED4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2998" y="3499104"/>
            <a:ext cx="1945128" cy="19451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air Stylist Clipart Vectors &amp; Illustrations for Free Download | Freepik">
            <a:extLst>
              <a:ext uri="{FF2B5EF4-FFF2-40B4-BE49-F238E27FC236}">
                <a16:creationId xmlns:a16="http://schemas.microsoft.com/office/drawing/2014/main" id="{47708569-36E0-1662-105F-C941FF19DD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3701" y="4973698"/>
            <a:ext cx="1259716" cy="12597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2" descr="Coiffeur icons for free download | Freepik">
            <a:extLst>
              <a:ext uri="{FF2B5EF4-FFF2-40B4-BE49-F238E27FC236}">
                <a16:creationId xmlns:a16="http://schemas.microsoft.com/office/drawing/2014/main" id="{DAD0C2D0-FDC5-0DC9-3443-F2F49B0BE7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1613" y="943655"/>
            <a:ext cx="827314" cy="827314"/>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Femme avec enfant avec un remplissage uni">
            <a:extLst>
              <a:ext uri="{FF2B5EF4-FFF2-40B4-BE49-F238E27FC236}">
                <a16:creationId xmlns:a16="http://schemas.microsoft.com/office/drawing/2014/main" id="{E85D070F-E70D-B61C-943C-F4D0A58D866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92142" y="753319"/>
            <a:ext cx="914400" cy="914400"/>
          </a:xfrm>
          <a:prstGeom prst="rect">
            <a:avLst/>
          </a:prstGeom>
        </p:spPr>
      </p:pic>
      <p:pic>
        <p:nvPicPr>
          <p:cNvPr id="14" name="Picture 13">
            <a:extLst>
              <a:ext uri="{FF2B5EF4-FFF2-40B4-BE49-F238E27FC236}">
                <a16:creationId xmlns:a16="http://schemas.microsoft.com/office/drawing/2014/main" id="{23A5972D-86D0-AF7D-512B-6AD161FEFD5F}"/>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7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err="1">
                <a:solidFill>
                  <a:schemeClr val="bg1"/>
                </a:solidFill>
                <a:latin typeface="Aptos Display"/>
                <a:cs typeface="Arial"/>
              </a:rPr>
              <a:t>Russian</a:t>
            </a:r>
            <a:endParaRPr lang="fr-BE" sz="200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err="1">
                <a:solidFill>
                  <a:schemeClr val="bg1"/>
                </a:solidFill>
                <a:latin typeface="Aptos Display"/>
                <a:cs typeface="Arial"/>
              </a:rPr>
              <a:t>Portugees</a:t>
            </a:r>
            <a:endParaRPr lang="fr-BE" sz="200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err="1">
                <a:solidFill>
                  <a:schemeClr val="bg1"/>
                </a:solidFill>
                <a:latin typeface="Aptos Display"/>
                <a:cs typeface="Arial"/>
              </a:rPr>
              <a:t>Arabic</a:t>
            </a:r>
            <a:endParaRPr lang="fr-BE" sz="20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err="1">
                <a:solidFill>
                  <a:schemeClr val="bg1"/>
                </a:solidFill>
                <a:latin typeface="Aptos Display"/>
                <a:cs typeface="Arial"/>
              </a:rPr>
              <a:t>Spanish</a:t>
            </a:r>
            <a:endParaRPr lang="fr-BE" sz="200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err="1">
                <a:solidFill>
                  <a:schemeClr val="bg1"/>
                </a:solidFill>
                <a:latin typeface="Aptos Display"/>
                <a:cs typeface="Arial"/>
              </a:rPr>
              <a:t>Georgian</a:t>
            </a:r>
            <a:endParaRPr lang="fr-BE" sz="200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1067104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3629" y="429926"/>
            <a:ext cx="4264742" cy="4264742"/>
          </a:xfrm>
          <a:prstGeom prst="rect">
            <a:avLst/>
          </a:prstGeom>
          <a:ln>
            <a:noFill/>
          </a:ln>
        </p:spPr>
      </p:pic>
      <p:sp>
        <p:nvSpPr>
          <p:cNvPr id="2" name="Rectangle : coins arrondis 2">
            <a:extLst>
              <a:ext uri="{FF2B5EF4-FFF2-40B4-BE49-F238E27FC236}">
                <a16:creationId xmlns:a16="http://schemas.microsoft.com/office/drawing/2014/main" id="{98B8C073-9B12-1EBD-D549-17DED54DB1AB}"/>
              </a:ext>
            </a:extLst>
          </p:cNvPr>
          <p:cNvSpPr/>
          <p:nvPr/>
        </p:nvSpPr>
        <p:spPr>
          <a:xfrm>
            <a:off x="2295265" y="5035288"/>
            <a:ext cx="76041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a:solidFill>
                  <a:schemeClr val="bg1"/>
                </a:solidFill>
                <a:latin typeface="Aptos Display"/>
              </a:rPr>
              <a:t>Wil je </a:t>
            </a:r>
            <a:r>
              <a:rPr lang="fr-BE" sz="2800" err="1">
                <a:solidFill>
                  <a:schemeClr val="bg1"/>
                </a:solidFill>
                <a:latin typeface="Aptos Display"/>
              </a:rPr>
              <a:t>meer</a:t>
            </a:r>
            <a:r>
              <a:rPr lang="fr-BE" sz="2800">
                <a:solidFill>
                  <a:schemeClr val="bg1"/>
                </a:solidFill>
                <a:latin typeface="Aptos Display"/>
              </a:rPr>
              <a:t> info? </a:t>
            </a:r>
            <a:endParaRPr lang="en-US" sz="2800">
              <a:solidFill>
                <a:schemeClr val="bg1"/>
              </a:solidFill>
              <a:latin typeface="Aptos Display"/>
            </a:endParaRPr>
          </a:p>
          <a:p>
            <a:pPr algn="ctr"/>
            <a:r>
              <a:rPr lang="fr-BE" sz="2800" b="1">
                <a:solidFill>
                  <a:schemeClr val="bg1"/>
                </a:solidFill>
                <a:latin typeface="Aptos Display"/>
              </a:rPr>
              <a:t>Scan de QR-code en </a:t>
            </a:r>
            <a:r>
              <a:rPr lang="fr-BE" sz="2800" b="1" err="1">
                <a:solidFill>
                  <a:schemeClr val="bg1"/>
                </a:solidFill>
                <a:latin typeface="Aptos Display"/>
              </a:rPr>
              <a:t>lees</a:t>
            </a:r>
            <a:r>
              <a:rPr lang="fr-BE" sz="2800" b="1">
                <a:solidFill>
                  <a:schemeClr val="bg1"/>
                </a:solidFill>
                <a:latin typeface="Aptos Display"/>
              </a:rPr>
              <a:t> </a:t>
            </a:r>
            <a:r>
              <a:rPr lang="fr-BE" sz="2800" b="1" err="1">
                <a:solidFill>
                  <a:schemeClr val="bg1"/>
                </a:solidFill>
                <a:latin typeface="Aptos Display"/>
              </a:rPr>
              <a:t>verder</a:t>
            </a:r>
            <a:r>
              <a:rPr lang="fr-BE" sz="2800" b="1">
                <a:solidFill>
                  <a:schemeClr val="bg1"/>
                </a:solidFill>
                <a:latin typeface="Aptos Display"/>
              </a:rPr>
              <a:t> op </a:t>
            </a:r>
            <a:r>
              <a:rPr lang="fr-BE" sz="2800" b="1" i="1" err="1">
                <a:solidFill>
                  <a:schemeClr val="bg1"/>
                </a:solidFill>
                <a:latin typeface="Aptos Display"/>
              </a:rPr>
              <a:t>fedasilinfo</a:t>
            </a:r>
            <a:endParaRPr lang="en-US" b="1" err="1">
              <a:solidFill>
                <a:schemeClr val="bg1"/>
              </a:solidFill>
              <a:latin typeface="Aptos Display"/>
            </a:endParaRPr>
          </a:p>
        </p:txBody>
      </p:sp>
      <p:pic>
        <p:nvPicPr>
          <p:cNvPr id="5" name="Picture 4">
            <a:extLst>
              <a:ext uri="{FF2B5EF4-FFF2-40B4-BE49-F238E27FC236}">
                <a16:creationId xmlns:a16="http://schemas.microsoft.com/office/drawing/2014/main" id="{0463C955-6125-D19C-FE2A-CF95A7F4EA65}"/>
              </a:ext>
            </a:extLst>
          </p:cNvPr>
          <p:cNvPicPr>
            <a:picLocks noChangeAspect="1"/>
          </p:cNvPicPr>
          <p:nvPr/>
        </p:nvPicPr>
        <p:blipFill>
          <a:blip r:embed="rId3"/>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21CDAD9-FBB2-CD19-DD80-38AEB60C961F}"/>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A8A80EE8-4423-1DC9-5533-253CFBF32172}"/>
              </a:ext>
            </a:extLst>
          </p:cNvPr>
          <p:cNvSpPr txBox="1"/>
          <p:nvPr/>
        </p:nvSpPr>
        <p:spPr>
          <a:xfrm>
            <a:off x="1662310" y="4785413"/>
            <a:ext cx="8877443" cy="830997"/>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4800" b="1">
                <a:solidFill>
                  <a:schemeClr val="bg1"/>
                </a:solidFill>
                <a:latin typeface="Aptos Display"/>
                <a:cs typeface="Arial"/>
              </a:rPr>
              <a:t>Niet </a:t>
            </a:r>
            <a:r>
              <a:rPr lang="fr-BE" sz="4800" b="1" err="1">
                <a:solidFill>
                  <a:schemeClr val="bg1"/>
                </a:solidFill>
                <a:latin typeface="Aptos Display"/>
                <a:cs typeface="Arial"/>
              </a:rPr>
              <a:t>juist</a:t>
            </a:r>
            <a:r>
              <a:rPr lang="fr-BE" sz="4800" b="1">
                <a:solidFill>
                  <a:schemeClr val="bg1"/>
                </a:solidFill>
                <a:latin typeface="Aptos Display"/>
                <a:cs typeface="Arial"/>
              </a:rPr>
              <a:t>… Probeer </a:t>
            </a:r>
            <a:r>
              <a:rPr lang="fr-BE" sz="4800" b="1" err="1">
                <a:solidFill>
                  <a:schemeClr val="bg1"/>
                </a:solidFill>
                <a:latin typeface="Aptos Display"/>
                <a:cs typeface="Arial"/>
              </a:rPr>
              <a:t>opnieuw</a:t>
            </a:r>
            <a:r>
              <a:rPr lang="fr-BE" sz="4800" b="1">
                <a:solidFill>
                  <a:schemeClr val="bg1"/>
                </a:solidFill>
                <a:latin typeface="Aptos Display"/>
                <a:cs typeface="Arial"/>
              </a:rPr>
              <a:t>!</a:t>
            </a:r>
            <a:endParaRPr lang="en-US" sz="4800">
              <a:solidFill>
                <a:schemeClr val="bg1"/>
              </a:solidFill>
              <a:latin typeface="Aptos Display"/>
            </a:endParaRPr>
          </a:p>
        </p:txBody>
      </p:sp>
      <p:pic>
        <p:nvPicPr>
          <p:cNvPr id="3"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0304E5AF-E287-AE17-7E4E-4EB5AD966B03}"/>
              </a:ext>
            </a:extLst>
          </p:cNvPr>
          <p:cNvPicPr>
            <a:picLocks noChangeAspect="1"/>
          </p:cNvPicPr>
          <p:nvPr/>
        </p:nvPicPr>
        <p:blipFill>
          <a:blip r:embed="rId3"/>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78408942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0835469-3EF1-FF4D-5576-68BF32208A0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946F95-E117-7EC8-0590-7DC77D6FF245}"/>
              </a:ext>
            </a:extLst>
          </p:cNvPr>
          <p:cNvSpPr/>
          <p:nvPr/>
        </p:nvSpPr>
        <p:spPr>
          <a:xfrm>
            <a:off x="1498920" y="167958"/>
            <a:ext cx="8810563" cy="173767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23C7E23-BEEF-FE12-ED3B-F3866212BC5F}"/>
              </a:ext>
            </a:extLst>
          </p:cNvPr>
          <p:cNvSpPr txBox="1"/>
          <p:nvPr/>
        </p:nvSpPr>
        <p:spPr>
          <a:xfrm>
            <a:off x="1650112" y="337778"/>
            <a:ext cx="8411722" cy="1446550"/>
          </a:xfrm>
          <a:prstGeom prst="rect">
            <a:avLst/>
          </a:prstGeom>
          <a:noFill/>
        </p:spPr>
        <p:txBody>
          <a:bodyPr wrap="square" lIns="91440" tIns="45720" rIns="91440" bIns="45720" rtlCol="0" anchor="t">
            <a:spAutoFit/>
          </a:bodyPr>
          <a:lstStyle/>
          <a:p>
            <a:pPr algn="ctr"/>
            <a:r>
              <a:rPr lang="fr-BE" sz="4400" err="1">
                <a:solidFill>
                  <a:srgbClr val="544F98"/>
                </a:solidFill>
                <a:latin typeface="Aptos Display"/>
                <a:cs typeface="Arial"/>
              </a:rPr>
              <a:t>Mag</a:t>
            </a:r>
            <a:r>
              <a:rPr lang="fr-BE" sz="4400">
                <a:solidFill>
                  <a:srgbClr val="544F98"/>
                </a:solidFill>
                <a:latin typeface="Aptos Display"/>
                <a:cs typeface="Arial"/>
              </a:rPr>
              <a:t> Aïcha </a:t>
            </a:r>
            <a:endParaRPr lang="en-US"/>
          </a:p>
          <a:p>
            <a:pPr algn="ctr"/>
            <a:r>
              <a:rPr lang="fr-BE" sz="4400" b="1" err="1">
                <a:solidFill>
                  <a:srgbClr val="544F98"/>
                </a:solidFill>
                <a:latin typeface="Aptos Display"/>
                <a:cs typeface="Arial"/>
              </a:rPr>
              <a:t>werken</a:t>
            </a:r>
            <a:r>
              <a:rPr lang="fr-BE" sz="4400" b="1">
                <a:solidFill>
                  <a:srgbClr val="544F98"/>
                </a:solidFill>
                <a:latin typeface="Aptos Display"/>
                <a:cs typeface="Arial"/>
              </a:rPr>
              <a:t> in </a:t>
            </a:r>
            <a:r>
              <a:rPr lang="fr-BE" sz="4400" b="1" err="1">
                <a:solidFill>
                  <a:srgbClr val="544F98"/>
                </a:solidFill>
                <a:latin typeface="Aptos Display"/>
                <a:cs typeface="Arial"/>
              </a:rPr>
              <a:t>België</a:t>
            </a:r>
            <a:r>
              <a:rPr lang="fr-BE" sz="4400" b="1">
                <a:solidFill>
                  <a:srgbClr val="544F98"/>
                </a:solidFill>
                <a:latin typeface="Aptos Display"/>
                <a:cs typeface="Arial"/>
              </a:rPr>
              <a:t>? </a:t>
            </a:r>
            <a:endParaRPr lang="fr-BE"/>
          </a:p>
        </p:txBody>
      </p:sp>
      <p:sp>
        <p:nvSpPr>
          <p:cNvPr id="5" name="Rectangle : coins arrondis 4">
            <a:hlinkClick r:id="rId3" action="ppaction://hlinksldjump"/>
            <a:extLst>
              <a:ext uri="{FF2B5EF4-FFF2-40B4-BE49-F238E27FC236}">
                <a16:creationId xmlns:a16="http://schemas.microsoft.com/office/drawing/2014/main" id="{6A1A71F6-810E-BF4C-7D96-2322CEFBDCFA}"/>
              </a:ext>
            </a:extLst>
          </p:cNvPr>
          <p:cNvSpPr/>
          <p:nvPr/>
        </p:nvSpPr>
        <p:spPr>
          <a:xfrm>
            <a:off x="1498060" y="2473749"/>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err="1">
                <a:solidFill>
                  <a:srgbClr val="544F98"/>
                </a:solidFill>
                <a:latin typeface="Arial"/>
                <a:cs typeface="Arial"/>
              </a:rPr>
              <a:t>Ja</a:t>
            </a:r>
          </a:p>
          <a:p>
            <a:pPr algn="ctr"/>
            <a:endParaRPr lang="fr-BE" sz="480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BC63F0E3-F9D6-85EF-39D7-366485BA63A8}"/>
              </a:ext>
            </a:extLst>
          </p:cNvPr>
          <p:cNvSpPr/>
          <p:nvPr/>
        </p:nvSpPr>
        <p:spPr>
          <a:xfrm>
            <a:off x="6804299" y="2469942"/>
            <a:ext cx="3503393" cy="194553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a:solidFill>
                  <a:srgbClr val="544F98"/>
                </a:solidFill>
                <a:latin typeface="Arial"/>
                <a:cs typeface="Arial"/>
              </a:rPr>
              <a:t>Nee</a:t>
            </a:r>
          </a:p>
          <a:p>
            <a:pPr algn="ctr"/>
            <a:endParaRPr lang="fr-BE" sz="4400">
              <a:solidFill>
                <a:srgbClr val="0070C0"/>
              </a:solidFill>
            </a:endParaRPr>
          </a:p>
        </p:txBody>
      </p:sp>
      <p:pic>
        <p:nvPicPr>
          <p:cNvPr id="4" name="Picture 6" descr="African woman Basic Straight Flat icon">
            <a:extLst>
              <a:ext uri="{FF2B5EF4-FFF2-40B4-BE49-F238E27FC236}">
                <a16:creationId xmlns:a16="http://schemas.microsoft.com/office/drawing/2014/main" id="{FB1940AF-254F-96AE-2D16-467237F857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568" y="4593954"/>
            <a:ext cx="1945128" cy="1945128"/>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85569" y="3272741"/>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47420" y="335042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801740" y="424090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09329" y="4196145"/>
            <a:ext cx="914400" cy="914400"/>
          </a:xfrm>
          <a:prstGeom prst="rect">
            <a:avLst/>
          </a:prstGeom>
        </p:spPr>
      </p:pic>
      <p:pic>
        <p:nvPicPr>
          <p:cNvPr id="12" name="Picture 11">
            <a:extLst>
              <a:ext uri="{FF2B5EF4-FFF2-40B4-BE49-F238E27FC236}">
                <a16:creationId xmlns:a16="http://schemas.microsoft.com/office/drawing/2014/main" id="{CE44AB63-1F12-C982-62C4-E382F82EFEBA}"/>
              </a:ext>
            </a:extLst>
          </p:cNvPr>
          <p:cNvPicPr>
            <a:picLocks noChangeAspect="1"/>
          </p:cNvPicPr>
          <p:nvPr/>
        </p:nvPicPr>
        <p:blipFill>
          <a:blip r:embed="rId9"/>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33895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D7AC3EA2-0DEE-7075-6C2C-E5ECC501DC7F}"/>
            </a:ext>
          </a:extLst>
        </p:cNvPr>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EAB2C47-3286-E778-2FAC-C9D3ADE4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636" y="1166830"/>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138239D-53A4-FCD6-3E7C-2E9F9116D60E}"/>
              </a:ext>
            </a:extLst>
          </p:cNvPr>
          <p:cNvPicPr>
            <a:picLocks noChangeAspect="1"/>
          </p:cNvPicPr>
          <p:nvPr/>
        </p:nvPicPr>
        <p:blipFill>
          <a:blip r:embed="rId4"/>
          <a:stretch>
            <a:fillRect/>
          </a:stretch>
        </p:blipFill>
        <p:spPr>
          <a:xfrm>
            <a:off x="11087387" y="6435457"/>
            <a:ext cx="923925" cy="266700"/>
          </a:xfrm>
          <a:prstGeom prst="rect">
            <a:avLst/>
          </a:prstGeom>
        </p:spPr>
      </p:pic>
    </p:spTree>
    <p:extLst>
      <p:ext uri="{BB962C8B-B14F-4D97-AF65-F5344CB8AC3E}">
        <p14:creationId xmlns:p14="http://schemas.microsoft.com/office/powerpoint/2010/main" val="202952309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CAF6B-ABAE-A87F-8F5E-424BFF559EF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0DB79AD1-95DD-8ECE-0871-CCE81BE40B5A}"/>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CE56E2E3-87F9-D365-070B-5F419053F3C9}"/>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F302929-E5AA-ED37-62DF-3DE722FD9CCB}"/>
              </a:ext>
            </a:extLst>
          </p:cNvPr>
          <p:cNvSpPr/>
          <p:nvPr/>
        </p:nvSpPr>
        <p:spPr>
          <a:xfrm>
            <a:off x="2208295"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4AACCFF-3CAF-B010-D4CD-F5413A28B220}"/>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84E8A7E-94D5-D1C1-7684-432E46E6F5C1}"/>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3B79C3E-D189-DF73-C8E8-04FA68830B3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7A18BE8-CDFB-CE61-6132-361CA3776EE2}"/>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8B58C51E-27A5-7D8D-3D52-B1845EFD9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17" y="2649868"/>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181C324A-325E-254F-41A2-E10AEB73A7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270060"/>
            <a:ext cx="629920" cy="619760"/>
          </a:xfrm>
          <a:prstGeom prst="rect">
            <a:avLst/>
          </a:prstGeom>
        </p:spPr>
      </p:pic>
      <p:pic>
        <p:nvPicPr>
          <p:cNvPr id="7" name="Picture 6">
            <a:extLst>
              <a:ext uri="{FF2B5EF4-FFF2-40B4-BE49-F238E27FC236}">
                <a16:creationId xmlns:a16="http://schemas.microsoft.com/office/drawing/2014/main" id="{B56A321F-F5F9-BF75-F6DB-973BF8C126FE}"/>
              </a:ext>
            </a:extLst>
          </p:cNvPr>
          <p:cNvPicPr>
            <a:picLocks noChangeAspect="1"/>
          </p:cNvPicPr>
          <p:nvPr/>
        </p:nvPicPr>
        <p:blipFill>
          <a:blip r:embed="rId6"/>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90523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down)">
                                      <p:cBhvr>
                                        <p:cTn id="7" dur="580">
                                          <p:stCondLst>
                                            <p:cond delay="0"/>
                                          </p:stCondLst>
                                        </p:cTn>
                                        <p:tgtEl>
                                          <p:spTgt spid="1030"/>
                                        </p:tgtEl>
                                      </p:cBhvr>
                                    </p:animEffect>
                                    <p:anim calcmode="lin" valueType="num">
                                      <p:cBhvr>
                                        <p:cTn id="8"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30"/>
                                        </p:tgtEl>
                                      </p:cBhvr>
                                      <p:to x="100000" y="60000"/>
                                    </p:animScale>
                                    <p:animScale>
                                      <p:cBhvr>
                                        <p:cTn id="14" dur="166" decel="50000">
                                          <p:stCondLst>
                                            <p:cond delay="676"/>
                                          </p:stCondLst>
                                        </p:cTn>
                                        <p:tgtEl>
                                          <p:spTgt spid="1030"/>
                                        </p:tgtEl>
                                      </p:cBhvr>
                                      <p:to x="100000" y="100000"/>
                                    </p:animScale>
                                    <p:animScale>
                                      <p:cBhvr>
                                        <p:cTn id="15" dur="26">
                                          <p:stCondLst>
                                            <p:cond delay="1312"/>
                                          </p:stCondLst>
                                        </p:cTn>
                                        <p:tgtEl>
                                          <p:spTgt spid="1030"/>
                                        </p:tgtEl>
                                      </p:cBhvr>
                                      <p:to x="100000" y="80000"/>
                                    </p:animScale>
                                    <p:animScale>
                                      <p:cBhvr>
                                        <p:cTn id="16" dur="166" decel="50000">
                                          <p:stCondLst>
                                            <p:cond delay="1338"/>
                                          </p:stCondLst>
                                        </p:cTn>
                                        <p:tgtEl>
                                          <p:spTgt spid="1030"/>
                                        </p:tgtEl>
                                      </p:cBhvr>
                                      <p:to x="100000" y="100000"/>
                                    </p:animScale>
                                    <p:animScale>
                                      <p:cBhvr>
                                        <p:cTn id="17" dur="26">
                                          <p:stCondLst>
                                            <p:cond delay="1642"/>
                                          </p:stCondLst>
                                        </p:cTn>
                                        <p:tgtEl>
                                          <p:spTgt spid="1030"/>
                                        </p:tgtEl>
                                      </p:cBhvr>
                                      <p:to x="100000" y="90000"/>
                                    </p:animScale>
                                    <p:animScale>
                                      <p:cBhvr>
                                        <p:cTn id="18" dur="166" decel="50000">
                                          <p:stCondLst>
                                            <p:cond delay="1668"/>
                                          </p:stCondLst>
                                        </p:cTn>
                                        <p:tgtEl>
                                          <p:spTgt spid="1030"/>
                                        </p:tgtEl>
                                      </p:cBhvr>
                                      <p:to x="100000" y="100000"/>
                                    </p:animScale>
                                    <p:animScale>
                                      <p:cBhvr>
                                        <p:cTn id="19" dur="26">
                                          <p:stCondLst>
                                            <p:cond delay="1808"/>
                                          </p:stCondLst>
                                        </p:cTn>
                                        <p:tgtEl>
                                          <p:spTgt spid="1030"/>
                                        </p:tgtEl>
                                      </p:cBhvr>
                                      <p:to x="100000" y="95000"/>
                                    </p:animScale>
                                    <p:animScale>
                                      <p:cBhvr>
                                        <p:cTn id="20"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9185CE5B-5AEB-D171-2F01-777BC318C365}"/>
              </a:ext>
            </a:extLst>
          </p:cNvPr>
          <p:cNvSpPr/>
          <p:nvPr/>
        </p:nvSpPr>
        <p:spPr>
          <a:xfrm>
            <a:off x="293882" y="1932708"/>
            <a:ext cx="4974771" cy="289627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084" name="Picture 12" descr="Different Icons - Download Free Vector Icons | Noun Project Search">
            <a:extLst>
              <a:ext uri="{FF2B5EF4-FFF2-40B4-BE49-F238E27FC236}">
                <a16:creationId xmlns:a16="http://schemas.microsoft.com/office/drawing/2014/main" id="{4FB8E64E-77B4-2858-5D9F-475E1CC5547E}"/>
              </a:ext>
            </a:extLst>
          </p:cNvPr>
          <p:cNvPicPr>
            <a:picLocks noChangeAspect="1" noChangeArrowheads="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colorTemperature colorTemp="6200"/>
                    </a14:imgEffect>
                  </a14:imgLayer>
                </a14:imgProps>
              </a:ext>
              <a:ext uri="{28A0092B-C50C-407E-A947-70E740481C1C}">
                <a14:useLocalDpi xmlns:a14="http://schemas.microsoft.com/office/drawing/2010/main" val="0"/>
              </a:ext>
            </a:extLst>
          </a:blip>
          <a:srcRect/>
          <a:stretch>
            <a:fillRect/>
          </a:stretch>
        </p:blipFill>
        <p:spPr bwMode="auto">
          <a:xfrm>
            <a:off x="5650163" y="2588078"/>
            <a:ext cx="1681843" cy="1681843"/>
          </a:xfrm>
          <a:prstGeom prst="rect">
            <a:avLst/>
          </a:prstGeom>
          <a:noFill/>
          <a:effectLst>
            <a:outerShdw blurRad="50800" dist="50800" dir="5400000" algn="ctr" rotWithShape="0">
              <a:srgbClr val="C00000"/>
            </a:outerShdw>
          </a:effectLst>
          <a:extLst>
            <a:ext uri="{909E8E84-426E-40DD-AFC4-6F175D3DCCD1}">
              <a14:hiddenFill xmlns:a14="http://schemas.microsoft.com/office/drawing/2010/main">
                <a:solidFill>
                  <a:srgbClr val="FFFFFF"/>
                </a:solidFill>
              </a14:hiddenFill>
            </a:ext>
          </a:extLst>
        </p:spPr>
      </p:pic>
      <p:sp>
        <p:nvSpPr>
          <p:cNvPr id="6" name="Ellipse 5">
            <a:extLst>
              <a:ext uri="{FF2B5EF4-FFF2-40B4-BE49-F238E27FC236}">
                <a16:creationId xmlns:a16="http://schemas.microsoft.com/office/drawing/2014/main" id="{0BDC5913-F1C8-65CD-CA7D-A004EF2EAF50}"/>
              </a:ext>
            </a:extLst>
          </p:cNvPr>
          <p:cNvSpPr/>
          <p:nvPr/>
        </p:nvSpPr>
        <p:spPr>
          <a:xfrm>
            <a:off x="8016616" y="1289957"/>
            <a:ext cx="3266189" cy="3548744"/>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DBE4394D-30CD-98C9-A490-737D7CA4FE4B}"/>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138584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4"/>
                                        </p:tgtEl>
                                        <p:attrNameLst>
                                          <p:attrName>style.visibility</p:attrName>
                                        </p:attrNameLst>
                                      </p:cBhvr>
                                      <p:to>
                                        <p:strVal val="visible"/>
                                      </p:to>
                                    </p:set>
                                    <p:anim calcmode="lin" valueType="num">
                                      <p:cBhvr additive="base">
                                        <p:cTn id="7" dur="500" fill="hold"/>
                                        <p:tgtEl>
                                          <p:spTgt spid="3084"/>
                                        </p:tgtEl>
                                        <p:attrNameLst>
                                          <p:attrName>ppt_x</p:attrName>
                                        </p:attrNameLst>
                                      </p:cBhvr>
                                      <p:tavLst>
                                        <p:tav tm="0">
                                          <p:val>
                                            <p:strVal val="#ppt_x"/>
                                          </p:val>
                                        </p:tav>
                                        <p:tav tm="100000">
                                          <p:val>
                                            <p:strVal val="#ppt_x"/>
                                          </p:val>
                                        </p:tav>
                                      </p:tavLst>
                                    </p:anim>
                                    <p:anim calcmode="lin" valueType="num">
                                      <p:cBhvr additive="base">
                                        <p:cTn id="8" dur="500" fill="hold"/>
                                        <p:tgtEl>
                                          <p:spTgt spid="30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77B2EE-5761-2F13-84A8-C70356A92256}"/>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A2B9B631-FA8C-B7BA-6F58-1AD2AA862AA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14B4B561-C332-4917-4E84-BEF6D1D4062C}"/>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A06B1031-34F9-2940-C12C-CE1B870E99B3}"/>
              </a:ext>
            </a:extLst>
          </p:cNvPr>
          <p:cNvSpPr/>
          <p:nvPr/>
        </p:nvSpPr>
        <p:spPr>
          <a:xfrm>
            <a:off x="2208295" y="39776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6127FF5B-0CBE-6933-1C16-871B25A49E66}"/>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BF9D7E2A-4C60-1C32-AF51-552F32C9AFD7}"/>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1EFDED7B-B09E-7208-6032-53AA5E663299}"/>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EE5FEC6-FC47-B5F1-0972-7B525E5FE3A3}"/>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30" name="Picture 6" descr="African woman Basic Straight Flat icon">
            <a:extLst>
              <a:ext uri="{FF2B5EF4-FFF2-40B4-BE49-F238E27FC236}">
                <a16:creationId xmlns:a16="http://schemas.microsoft.com/office/drawing/2014/main" id="{D9B44673-C111-F88C-43C4-75FC91E31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17" y="2649868"/>
            <a:ext cx="961263" cy="9612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ir Stylist Clipart Vectors &amp; Illustrations for Free Download | Freepik">
            <a:extLst>
              <a:ext uri="{FF2B5EF4-FFF2-40B4-BE49-F238E27FC236}">
                <a16:creationId xmlns:a16="http://schemas.microsoft.com/office/drawing/2014/main" id="{399A1B04-B42B-55FA-2614-0C8DBC92F1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9254" y="2187061"/>
            <a:ext cx="1725555" cy="17255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2A5D9597-648D-D228-0FE8-EE24B4B2B4AC}"/>
              </a:ext>
            </a:extLst>
          </p:cNvPr>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99049FF4-BD9A-4804-4699-A1E7DD703B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4160" y="4270060"/>
            <a:ext cx="629920" cy="619760"/>
          </a:xfrm>
          <a:prstGeom prst="rect">
            <a:avLst/>
          </a:prstGeom>
        </p:spPr>
      </p:pic>
      <p:pic>
        <p:nvPicPr>
          <p:cNvPr id="6" name="Picture 5">
            <a:extLst>
              <a:ext uri="{FF2B5EF4-FFF2-40B4-BE49-F238E27FC236}">
                <a16:creationId xmlns:a16="http://schemas.microsoft.com/office/drawing/2014/main" id="{629E8126-5F71-B3B0-8E0A-6686406C19A6}"/>
              </a:ext>
            </a:extLst>
          </p:cNvPr>
          <p:cNvPicPr>
            <a:picLocks noChangeAspect="1"/>
          </p:cNvPicPr>
          <p:nvPr/>
        </p:nvPicPr>
        <p:blipFill>
          <a:blip r:embed="rId7"/>
          <a:stretch>
            <a:fillRect/>
          </a:stretch>
        </p:blipFill>
        <p:spPr>
          <a:xfrm>
            <a:off x="11093411" y="6435577"/>
            <a:ext cx="921057" cy="270833"/>
          </a:xfrm>
          <a:prstGeom prst="rect">
            <a:avLst/>
          </a:prstGeom>
        </p:spPr>
      </p:pic>
    </p:spTree>
    <p:extLst>
      <p:ext uri="{BB962C8B-B14F-4D97-AF65-F5344CB8AC3E}">
        <p14:creationId xmlns:p14="http://schemas.microsoft.com/office/powerpoint/2010/main" val="327953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2.08333E-7 0.00625 L 0.03789 -0.13565 C 0.04583 -0.16759 0.05768 -0.18449 0.07005 -0.18449 C 0.08425 -0.18449 0.09557 -0.16759 0.10352 -0.13565 L 0.14154 0.00625 " pathEditMode="relative" rAng="0" ptsTypes="AAAAA">
                                      <p:cBhvr>
                                        <p:cTn id="8" dur="2000" fill="hold"/>
                                        <p:tgtEl>
                                          <p:spTgt spid="1030"/>
                                        </p:tgtEl>
                                        <p:attrNameLst>
                                          <p:attrName>ppt_x</p:attrName>
                                          <p:attrName>ppt_y</p:attrName>
                                        </p:attrNameLst>
                                      </p:cBhvr>
                                      <p:rCtr x="7070" y="-95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B959F9-6229-433D-81A4-1F5D99E534AC}">
  <ds:schemaRefs>
    <ds:schemaRef ds:uri="2f1417b6-bbcc-4f9a-bb09-3c670b4007b2"/>
    <ds:schemaRef ds:uri="45c73165-9296-4003-a6d9-b5336a54c9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487EEAF-83E4-4E06-BB95-76655636158A}">
  <ds:schemaRefs>
    <ds:schemaRef ds:uri="http://schemas.microsoft.com/sharepoint/v3/contenttype/forms"/>
  </ds:schemaRefs>
</ds:datastoreItem>
</file>

<file path=customXml/itemProps3.xml><?xml version="1.0" encoding="utf-8"?>
<ds:datastoreItem xmlns:ds="http://schemas.openxmlformats.org/officeDocument/2006/customXml" ds:itemID="{BB3EA8C9-2ADA-4980-A51F-6BA2B8C9F07B}">
  <ds:schemaRefs>
    <ds:schemaRef ds:uri="2f1417b6-bbcc-4f9a-bb09-3c670b4007b2"/>
    <ds:schemaRef ds:uri="45c73165-9296-4003-a6d9-b5336a54c9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37f5b9e-aa1f-4166-9044-d7e501d988eb}" enabled="0" method="" siteId="{e37f5b9e-aa1f-4166-9044-d7e501d988eb}"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31</Slides>
  <Notes>26</Notes>
  <HiddenSlides>4</HiddenSlide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Het is onmogelijk om als asielzoeker als zelfstandige te werken in België.  </vt:lpstr>
      <vt:lpstr>PowerPoint Presentation</vt:lpstr>
      <vt:lpstr>Zelfs als ik een contract onderteken  kan ik toch als zelfstandige worden beschouwd</vt:lpstr>
      <vt:lpstr>PowerPoint Presentation</vt:lpstr>
      <vt:lpstr>PowerPoint Presentation</vt:lpstr>
      <vt:lpstr>Evaluatie van de interactieve sessie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2025-08-29T09:06:30Z</dcterms:created>
  <dcterms:modified xsi:type="dcterms:W3CDTF">2026-07-17T11:51:42Z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