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196_FB0455E2.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modernComment_19C_F795CBD3.xml" ContentType="application/vnd.ms-powerpoint.comment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modernComment_19E_88FD2647.xml" ContentType="application/vnd.ms-powerpoint.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omments/modernComment_1A7_3F6219C6.xml" ContentType="application/vnd.ms-powerpoint.comment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comments/modernComment_2A4_363D540B.xml" ContentType="application/vnd.ms-powerpoint.comments+xml"/>
  <Override PartName="/ppt/comments/modernComment_2AD_E9326696.xml" ContentType="application/vnd.ms-powerpoint.comments+xml"/>
  <Override PartName="/ppt/notesSlides/notesSlide6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autoCompressPictures="0">
  <p:sldMasterIdLst>
    <p:sldMasterId id="2147483660" r:id="rId4"/>
  </p:sldMasterIdLst>
  <p:notesMasterIdLst>
    <p:notesMasterId r:id="rId77"/>
  </p:notesMasterIdLst>
  <p:handoutMasterIdLst>
    <p:handoutMasterId r:id="rId78"/>
  </p:handoutMasterIdLst>
  <p:sldIdLst>
    <p:sldId id="391" r:id="rId5"/>
    <p:sldId id="363" r:id="rId6"/>
    <p:sldId id="374" r:id="rId7"/>
    <p:sldId id="392" r:id="rId8"/>
    <p:sldId id="393" r:id="rId9"/>
    <p:sldId id="394" r:id="rId10"/>
    <p:sldId id="395" r:id="rId11"/>
    <p:sldId id="678" r:id="rId12"/>
    <p:sldId id="397" r:id="rId13"/>
    <p:sldId id="398" r:id="rId14"/>
    <p:sldId id="399" r:id="rId15"/>
    <p:sldId id="401" r:id="rId16"/>
    <p:sldId id="302" r:id="rId17"/>
    <p:sldId id="403" r:id="rId18"/>
    <p:sldId id="404" r:id="rId19"/>
    <p:sldId id="405" r:id="rId20"/>
    <p:sldId id="406" r:id="rId21"/>
    <p:sldId id="407" r:id="rId22"/>
    <p:sldId id="409" r:id="rId23"/>
    <p:sldId id="408" r:id="rId24"/>
    <p:sldId id="411" r:id="rId25"/>
    <p:sldId id="412" r:id="rId26"/>
    <p:sldId id="679" r:id="rId27"/>
    <p:sldId id="413" r:id="rId28"/>
    <p:sldId id="414" r:id="rId29"/>
    <p:sldId id="677" r:id="rId30"/>
    <p:sldId id="415" r:id="rId31"/>
    <p:sldId id="416" r:id="rId32"/>
    <p:sldId id="417" r:id="rId33"/>
    <p:sldId id="418" r:id="rId34"/>
    <p:sldId id="419" r:id="rId35"/>
    <p:sldId id="420" r:id="rId36"/>
    <p:sldId id="421" r:id="rId37"/>
    <p:sldId id="402" r:id="rId38"/>
    <p:sldId id="422" r:id="rId39"/>
    <p:sldId id="680" r:id="rId40"/>
    <p:sldId id="424" r:id="rId41"/>
    <p:sldId id="423" r:id="rId42"/>
    <p:sldId id="425" r:id="rId43"/>
    <p:sldId id="426" r:id="rId44"/>
    <p:sldId id="442" r:id="rId45"/>
    <p:sldId id="443" r:id="rId46"/>
    <p:sldId id="457" r:id="rId47"/>
    <p:sldId id="458" r:id="rId48"/>
    <p:sldId id="427" r:id="rId49"/>
    <p:sldId id="428" r:id="rId50"/>
    <p:sldId id="429" r:id="rId51"/>
    <p:sldId id="430" r:id="rId52"/>
    <p:sldId id="431" r:id="rId53"/>
    <p:sldId id="448" r:id="rId54"/>
    <p:sldId id="449" r:id="rId55"/>
    <p:sldId id="432" r:id="rId56"/>
    <p:sldId id="433" r:id="rId57"/>
    <p:sldId id="434" r:id="rId58"/>
    <p:sldId id="681" r:id="rId59"/>
    <p:sldId id="683" r:id="rId60"/>
    <p:sldId id="450" r:id="rId61"/>
    <p:sldId id="451" r:id="rId62"/>
    <p:sldId id="446" r:id="rId63"/>
    <p:sldId id="447" r:id="rId64"/>
    <p:sldId id="435" r:id="rId65"/>
    <p:sldId id="459" r:id="rId66"/>
    <p:sldId id="460" r:id="rId67"/>
    <p:sldId id="436" r:id="rId68"/>
    <p:sldId id="437" r:id="rId69"/>
    <p:sldId id="438" r:id="rId70"/>
    <p:sldId id="439" r:id="rId71"/>
    <p:sldId id="676" r:id="rId72"/>
    <p:sldId id="685" r:id="rId73"/>
    <p:sldId id="461" r:id="rId74"/>
    <p:sldId id="675" r:id="rId75"/>
    <p:sldId id="674" r:id="rId76"/>
  </p:sldIdLst>
  <p:sldSz cx="9144000" cy="5143500" type="screen16x9"/>
  <p:notesSz cx="6858000" cy="9144000"/>
  <p:embeddedFontLst>
    <p:embeddedFont>
      <p:font typeface="Raleway" pitchFamily="2" charset="0"/>
      <p:regular r:id="rId79"/>
      <p:bold r:id="rId80"/>
      <p:italic r:id="rId81"/>
      <p:boldItalic r:id="rId82"/>
    </p:embeddedFont>
    <p:embeddedFont>
      <p:font typeface="Raleway ExtraBold" pitchFamily="2" charset="0"/>
      <p:bold r:id="rId83"/>
      <p:boldItalic r:id="rId84"/>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C1CB0B-4A66-8E11-7308-525BC26C6B5E}" name="Camille Sommelette" initials="CS" userId="S::camille.sommelette@fedasil.be::3b3b78f5-35fe-494a-b1c1-e88afecc871d" providerId="AD"/>
  <p188:author id="{EE8D4584-52FF-A5D6-D89A-7BDFC6C2ADEA}" name="Charline Hinnekens" initials="CH" userId="S::charline.hinnekens@fedasil.be::337da906-5363-44bd-869d-a6f9a8e40999" providerId="AD"/>
  <p188:author id="{F23E1D9D-CA3D-E510-75A1-1801E081415B}" name="Elias Abdullah" initials="EA" userId="S::elias.abdullah@fedasil.be::62c41241-2b27-4e9a-b8be-756e44d22c6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4F98"/>
    <a:srgbClr val="CE012C"/>
    <a:srgbClr val="CF192C"/>
    <a:srgbClr val="EE1E24"/>
    <a:srgbClr val="6DBE45"/>
    <a:srgbClr val="D9FDD3"/>
    <a:srgbClr val="434343"/>
    <a:srgbClr val="D9D9D9"/>
    <a:srgbClr val="CF142C"/>
    <a:srgbClr val="CF00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ECBDFA-2DFF-4B85-5438-B281DF01A6B3}" v="7" dt="2026-07-09T10:40:41.494"/>
  </p1510:revLst>
</p1510:revInfo>
</file>

<file path=ppt/tableStyles.xml><?xml version="1.0" encoding="utf-8"?>
<a:tblStyleLst xmlns:a="http://schemas.openxmlformats.org/drawingml/2006/main" def="{B93B78B5-F6F3-4DA3-A413-D415F04F8BD6}">
  <a:tblStyle styleId="{B93B78B5-F6F3-4DA3-A413-D415F04F8BD6}" styleName="Table_0">
    <a:wholeTbl>
      <a:tcTxStyle>
        <a:font>
          <a:latin typeface="Arial"/>
          <a:ea typeface="Arial"/>
          <a:cs typeface="Arial"/>
        </a:font>
        <a:srgbClr val="000000"/>
      </a:tcTxStyle>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font" Target="fonts/font6.fntdata"/><Relationship Id="rId89" Type="http://schemas.microsoft.com/office/2016/11/relationships/changesInfo" Target="changesInfos/changesInfo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font" Target="fonts/font1.fntdata"/><Relationship Id="rId5" Type="http://schemas.openxmlformats.org/officeDocument/2006/relationships/slide" Target="slides/slide1.xml"/><Relationship Id="rId90" Type="http://schemas.microsoft.com/office/2015/10/relationships/revisionInfo" Target="revisionInfo.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font" Target="fonts/font2.fntdata"/><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font" Target="fonts/font5.fntdata"/><Relationship Id="rId88" Type="http://schemas.openxmlformats.org/officeDocument/2006/relationships/tableStyles" Target="tableStyles.xml"/><Relationship Id="rId9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handoutMaster" Target="handoutMasters/handoutMaster1.xml"/><Relationship Id="rId81" Type="http://schemas.openxmlformats.org/officeDocument/2006/relationships/font" Target="fonts/font3.fntdata"/><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font" Target="fonts/font4.fntdata"/><Relationship Id="rId19"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e Sommelette" userId="S::camille.sommelette@fedasil.be::3b3b78f5-35fe-494a-b1c1-e88afecc871d" providerId="AD" clId="Web-{7B6858B0-2B00-3538-BE4C-E6CA084ADD2E}"/>
    <pc:docChg chg="addSld delSld modSld">
      <pc:chgData name="Camille Sommelette" userId="S::camille.sommelette@fedasil.be::3b3b78f5-35fe-494a-b1c1-e88afecc871d" providerId="AD" clId="Web-{7B6858B0-2B00-3538-BE4C-E6CA084ADD2E}" dt="2026-06-25T11:39:05.421" v="721"/>
      <pc:docMkLst>
        <pc:docMk/>
      </pc:docMkLst>
      <pc:sldChg chg="addSp modSp">
        <pc:chgData name="Camille Sommelette" userId="S::camille.sommelette@fedasil.be::3b3b78f5-35fe-494a-b1c1-e88afecc871d" providerId="AD" clId="Web-{7B6858B0-2B00-3538-BE4C-E6CA084ADD2E}" dt="2026-06-25T06:50:34.817" v="11" actId="1076"/>
        <pc:sldMkLst>
          <pc:docMk/>
          <pc:sldMk cId="2970284183" sldId="402"/>
        </pc:sldMkLst>
        <pc:spChg chg="mod">
          <ac:chgData name="Camille Sommelette" userId="S::camille.sommelette@fedasil.be::3b3b78f5-35fe-494a-b1c1-e88afecc871d" providerId="AD" clId="Web-{7B6858B0-2B00-3538-BE4C-E6CA084ADD2E}" dt="2026-06-25T06:50:34.817" v="11" actId="1076"/>
          <ac:spMkLst>
            <pc:docMk/>
            <pc:sldMk cId="2970284183" sldId="402"/>
            <ac:spMk id="10" creationId="{FBB436DA-FE96-DA9A-0D5A-A3C371E17FA5}"/>
          </ac:spMkLst>
        </pc:spChg>
        <pc:picChg chg="add">
          <ac:chgData name="Camille Sommelette" userId="S::camille.sommelette@fedasil.be::3b3b78f5-35fe-494a-b1c1-e88afecc871d" providerId="AD" clId="Web-{7B6858B0-2B00-3538-BE4C-E6CA084ADD2E}" dt="2026-06-25T06:50:27.051" v="10"/>
          <ac:picMkLst>
            <pc:docMk/>
            <pc:sldMk cId="2970284183" sldId="402"/>
            <ac:picMk id="5" creationId="{BCC038DB-562F-9252-F839-19EAA9734430}"/>
          </ac:picMkLst>
        </pc:picChg>
      </pc:sldChg>
      <pc:sldChg chg="addSp modSp modNotes">
        <pc:chgData name="Camille Sommelette" userId="S::camille.sommelette@fedasil.be::3b3b78f5-35fe-494a-b1c1-e88afecc871d" providerId="AD" clId="Web-{7B6858B0-2B00-3538-BE4C-E6CA084ADD2E}" dt="2026-06-25T11:39:05.421" v="721"/>
        <pc:sldMkLst>
          <pc:docMk/>
          <pc:sldMk cId="1619806412" sldId="422"/>
        </pc:sldMkLst>
        <pc:spChg chg="mod">
          <ac:chgData name="Camille Sommelette" userId="S::camille.sommelette@fedasil.be::3b3b78f5-35fe-494a-b1c1-e88afecc871d" providerId="AD" clId="Web-{7B6858B0-2B00-3538-BE4C-E6CA084ADD2E}" dt="2026-06-25T07:15:04.239" v="271" actId="20577"/>
          <ac:spMkLst>
            <pc:docMk/>
            <pc:sldMk cId="1619806412" sldId="422"/>
            <ac:spMk id="10" creationId="{5345F5A4-E03F-8104-9C82-0E5D69A992B9}"/>
          </ac:spMkLst>
        </pc:spChg>
        <pc:picChg chg="mod">
          <ac:chgData name="Camille Sommelette" userId="S::camille.sommelette@fedasil.be::3b3b78f5-35fe-494a-b1c1-e88afecc871d" providerId="AD" clId="Web-{7B6858B0-2B00-3538-BE4C-E6CA084ADD2E}" dt="2026-06-25T10:59:59.935" v="571" actId="1076"/>
          <ac:picMkLst>
            <pc:docMk/>
            <pc:sldMk cId="1619806412" sldId="422"/>
            <ac:picMk id="3" creationId="{86B9BA72-FD09-F8A4-2FF8-0C092CA9E1A4}"/>
          </ac:picMkLst>
        </pc:picChg>
        <pc:picChg chg="mod">
          <ac:chgData name="Camille Sommelette" userId="S::camille.sommelette@fedasil.be::3b3b78f5-35fe-494a-b1c1-e88afecc871d" providerId="AD" clId="Web-{7B6858B0-2B00-3538-BE4C-E6CA084ADD2E}" dt="2026-06-25T07:17:15.103" v="275" actId="1076"/>
          <ac:picMkLst>
            <pc:docMk/>
            <pc:sldMk cId="1619806412" sldId="422"/>
            <ac:picMk id="5" creationId="{3A7AD966-88E8-73AB-7D9B-891D84956D96}"/>
          </ac:picMkLst>
        </pc:picChg>
        <pc:picChg chg="mod">
          <ac:chgData name="Camille Sommelette" userId="S::camille.sommelette@fedasil.be::3b3b78f5-35fe-494a-b1c1-e88afecc871d" providerId="AD" clId="Web-{7B6858B0-2B00-3538-BE4C-E6CA084ADD2E}" dt="2026-06-25T06:49:51.675" v="2" actId="14100"/>
          <ac:picMkLst>
            <pc:docMk/>
            <pc:sldMk cId="1619806412" sldId="422"/>
            <ac:picMk id="6" creationId="{F7AC0CDD-DA08-0381-C852-628BFC6AD924}"/>
          </ac:picMkLst>
        </pc:picChg>
        <pc:picChg chg="mod">
          <ac:chgData name="Camille Sommelette" userId="S::camille.sommelette@fedasil.be::3b3b78f5-35fe-494a-b1c1-e88afecc871d" providerId="AD" clId="Web-{7B6858B0-2B00-3538-BE4C-E6CA084ADD2E}" dt="2026-06-25T07:17:18.540" v="277" actId="1076"/>
          <ac:picMkLst>
            <pc:docMk/>
            <pc:sldMk cId="1619806412" sldId="422"/>
            <ac:picMk id="7" creationId="{92F9476E-E275-7B5E-3A16-7A8973D299DF}"/>
          </ac:picMkLst>
        </pc:picChg>
        <pc:picChg chg="add mod">
          <ac:chgData name="Camille Sommelette" userId="S::camille.sommelette@fedasil.be::3b3b78f5-35fe-494a-b1c1-e88afecc871d" providerId="AD" clId="Web-{7B6858B0-2B00-3538-BE4C-E6CA084ADD2E}" dt="2026-06-25T07:17:19.775" v="278" actId="1076"/>
          <ac:picMkLst>
            <pc:docMk/>
            <pc:sldMk cId="1619806412" sldId="422"/>
            <ac:picMk id="9" creationId="{BA4C1687-EE82-AB38-D08E-D1F93C2E72AC}"/>
          </ac:picMkLst>
        </pc:picChg>
        <pc:picChg chg="add mod">
          <ac:chgData name="Camille Sommelette" userId="S::camille.sommelette@fedasil.be::3b3b78f5-35fe-494a-b1c1-e88afecc871d" providerId="AD" clId="Web-{7B6858B0-2B00-3538-BE4C-E6CA084ADD2E}" dt="2026-06-25T11:33:44.335" v="574" actId="1076"/>
          <ac:picMkLst>
            <pc:docMk/>
            <pc:sldMk cId="1619806412" sldId="422"/>
            <ac:picMk id="11" creationId="{114370D5-8DA3-0A10-8219-30E806034EAB}"/>
          </ac:picMkLst>
        </pc:picChg>
      </pc:sldChg>
      <pc:sldChg chg="addSp modSp">
        <pc:chgData name="Camille Sommelette" userId="S::camille.sommelette@fedasil.be::3b3b78f5-35fe-494a-b1c1-e88afecc871d" providerId="AD" clId="Web-{7B6858B0-2B00-3538-BE4C-E6CA084ADD2E}" dt="2026-06-25T07:28:03.420" v="495" actId="1076"/>
        <pc:sldMkLst>
          <pc:docMk/>
          <pc:sldMk cId="1258085802" sldId="427"/>
        </pc:sldMkLst>
        <pc:picChg chg="add mod">
          <ac:chgData name="Camille Sommelette" userId="S::camille.sommelette@fedasil.be::3b3b78f5-35fe-494a-b1c1-e88afecc871d" providerId="AD" clId="Web-{7B6858B0-2B00-3538-BE4C-E6CA084ADD2E}" dt="2026-06-25T07:28:03.420" v="495" actId="1076"/>
          <ac:picMkLst>
            <pc:docMk/>
            <pc:sldMk cId="1258085802" sldId="427"/>
            <ac:picMk id="3" creationId="{EA395901-BBF5-5670-F050-22CA707D9771}"/>
          </ac:picMkLst>
        </pc:picChg>
        <pc:picChg chg="mod">
          <ac:chgData name="Camille Sommelette" userId="S::camille.sommelette@fedasil.be::3b3b78f5-35fe-494a-b1c1-e88afecc871d" providerId="AD" clId="Web-{7B6858B0-2B00-3538-BE4C-E6CA084ADD2E}" dt="2026-06-25T07:28:03.405" v="492" actId="1076"/>
          <ac:picMkLst>
            <pc:docMk/>
            <pc:sldMk cId="1258085802" sldId="427"/>
            <ac:picMk id="5" creationId="{E1C8A5F2-AFCB-1CCE-7FEB-05C6A2CCAAB6}"/>
          </ac:picMkLst>
        </pc:picChg>
        <pc:picChg chg="mod">
          <ac:chgData name="Camille Sommelette" userId="S::camille.sommelette@fedasil.be::3b3b78f5-35fe-494a-b1c1-e88afecc871d" providerId="AD" clId="Web-{7B6858B0-2B00-3538-BE4C-E6CA084ADD2E}" dt="2026-06-25T07:28:03.405" v="493" actId="1076"/>
          <ac:picMkLst>
            <pc:docMk/>
            <pc:sldMk cId="1258085802" sldId="427"/>
            <ac:picMk id="7" creationId="{B653668E-880C-7D7C-F355-07A7A6F13ECD}"/>
          </ac:picMkLst>
        </pc:picChg>
        <pc:picChg chg="mod">
          <ac:chgData name="Camille Sommelette" userId="S::camille.sommelette@fedasil.be::3b3b78f5-35fe-494a-b1c1-e88afecc871d" providerId="AD" clId="Web-{7B6858B0-2B00-3538-BE4C-E6CA084ADD2E}" dt="2026-06-25T07:28:03.405" v="494" actId="1076"/>
          <ac:picMkLst>
            <pc:docMk/>
            <pc:sldMk cId="1258085802" sldId="427"/>
            <ac:picMk id="11" creationId="{5724844A-4EC4-2366-1EFC-6329EF69D91D}"/>
          </ac:picMkLst>
        </pc:picChg>
      </pc:sldChg>
      <pc:sldChg chg="addSp delSp modSp add replId modNotes">
        <pc:chgData name="Camille Sommelette" userId="S::camille.sommelette@fedasil.be::3b3b78f5-35fe-494a-b1c1-e88afecc871d" providerId="AD" clId="Web-{7B6858B0-2B00-3538-BE4C-E6CA084ADD2E}" dt="2026-06-25T06:59:37.569" v="261"/>
        <pc:sldMkLst>
          <pc:docMk/>
          <pc:sldMk cId="3031759122" sldId="680"/>
        </pc:sldMkLst>
        <pc:spChg chg="mod">
          <ac:chgData name="Camille Sommelette" userId="S::camille.sommelette@fedasil.be::3b3b78f5-35fe-494a-b1c1-e88afecc871d" providerId="AD" clId="Web-{7B6858B0-2B00-3538-BE4C-E6CA084ADD2E}" dt="2026-06-25T06:50:47.005" v="20" actId="20577"/>
          <ac:spMkLst>
            <pc:docMk/>
            <pc:sldMk cId="3031759122" sldId="680"/>
            <ac:spMk id="10" creationId="{069EB230-4CED-5CD7-4B56-285D86E24EDF}"/>
          </ac:spMkLst>
        </pc:spChg>
        <pc:spChg chg="add mod">
          <ac:chgData name="Camille Sommelette" userId="S::camille.sommelette@fedasil.be::3b3b78f5-35fe-494a-b1c1-e88afecc871d" providerId="AD" clId="Web-{7B6858B0-2B00-3538-BE4C-E6CA084ADD2E}" dt="2026-06-25T06:54:34.715" v="41" actId="1076"/>
          <ac:spMkLst>
            <pc:docMk/>
            <pc:sldMk cId="3031759122" sldId="680"/>
            <ac:spMk id="11" creationId="{7248E039-9FB1-AE2A-993B-E1A531DFDEE0}"/>
          </ac:spMkLst>
        </pc:spChg>
        <pc:spChg chg="add mod">
          <ac:chgData name="Camille Sommelette" userId="S::camille.sommelette@fedasil.be::3b3b78f5-35fe-494a-b1c1-e88afecc871d" providerId="AD" clId="Web-{7B6858B0-2B00-3538-BE4C-E6CA084ADD2E}" dt="2026-06-25T06:54:53.653" v="49" actId="20577"/>
          <ac:spMkLst>
            <pc:docMk/>
            <pc:sldMk cId="3031759122" sldId="680"/>
            <ac:spMk id="12" creationId="{C0754211-5A80-167B-0E4F-1B826F92EF03}"/>
          </ac:spMkLst>
        </pc:spChg>
        <pc:picChg chg="add mod">
          <ac:chgData name="Camille Sommelette" userId="S::camille.sommelette@fedasil.be::3b3b78f5-35fe-494a-b1c1-e88afecc871d" providerId="AD" clId="Web-{7B6858B0-2B00-3538-BE4C-E6CA084ADD2E}" dt="2026-06-25T06:53:47.932" v="26" actId="1076"/>
          <ac:picMkLst>
            <pc:docMk/>
            <pc:sldMk cId="3031759122" sldId="680"/>
            <ac:picMk id="9" creationId="{6168447B-DABB-ED2A-9FFB-A9169819FD70}"/>
          </ac:picMkLst>
        </pc:picChg>
        <pc:picChg chg="add mod">
          <ac:chgData name="Camille Sommelette" userId="S::camille.sommelette@fedasil.be::3b3b78f5-35fe-494a-b1c1-e88afecc871d" providerId="AD" clId="Web-{7B6858B0-2B00-3538-BE4C-E6CA084ADD2E}" dt="2026-06-25T06:55:59.936" v="56" actId="1076"/>
          <ac:picMkLst>
            <pc:docMk/>
            <pc:sldMk cId="3031759122" sldId="680"/>
            <ac:picMk id="14" creationId="{529A0116-EB50-62F9-CE8F-31EA13CAE98D}"/>
          </ac:picMkLst>
        </pc:picChg>
      </pc:sldChg>
      <pc:sldChg chg="addSp delSp modSp new mod modClrScheme chgLayout">
        <pc:chgData name="Camille Sommelette" userId="S::camille.sommelette@fedasil.be::3b3b78f5-35fe-494a-b1c1-e88afecc871d" providerId="AD" clId="Web-{7B6858B0-2B00-3538-BE4C-E6CA084ADD2E}" dt="2026-06-25T10:58:09.712" v="561" actId="1076"/>
        <pc:sldMkLst>
          <pc:docMk/>
          <pc:sldMk cId="3045945372" sldId="681"/>
        </pc:sldMkLst>
        <pc:spChg chg="add mod">
          <ac:chgData name="Camille Sommelette" userId="S::camille.sommelette@fedasil.be::3b3b78f5-35fe-494a-b1c1-e88afecc871d" providerId="AD" clId="Web-{7B6858B0-2B00-3538-BE4C-E6CA084ADD2E}" dt="2026-06-25T10:57:26.507" v="554" actId="20577"/>
          <ac:spMkLst>
            <pc:docMk/>
            <pc:sldMk cId="3045945372" sldId="681"/>
            <ac:spMk id="6" creationId="{71990C36-3972-AD17-46F3-BE64A7B97DC4}"/>
          </ac:spMkLst>
        </pc:spChg>
        <pc:picChg chg="add mod">
          <ac:chgData name="Camille Sommelette" userId="S::camille.sommelette@fedasil.be::3b3b78f5-35fe-494a-b1c1-e88afecc871d" providerId="AD" clId="Web-{7B6858B0-2B00-3538-BE4C-E6CA084ADD2E}" dt="2026-06-25T10:58:09.712" v="561" actId="1076"/>
          <ac:picMkLst>
            <pc:docMk/>
            <pc:sldMk cId="3045945372" sldId="681"/>
            <ac:picMk id="3" creationId="{63491A01-52CC-20C3-934F-BA41EAADC3F5}"/>
          </ac:picMkLst>
        </pc:picChg>
        <pc:picChg chg="add">
          <ac:chgData name="Camille Sommelette" userId="S::camille.sommelette@fedasil.be::3b3b78f5-35fe-494a-b1c1-e88afecc871d" providerId="AD" clId="Web-{7B6858B0-2B00-3538-BE4C-E6CA084ADD2E}" dt="2026-06-25T10:58:06.430" v="560"/>
          <ac:picMkLst>
            <pc:docMk/>
            <pc:sldMk cId="3045945372" sldId="681"/>
            <ac:picMk id="5" creationId="{808422F5-48A8-650F-3AFB-49A1993BBFEE}"/>
          </ac:picMkLst>
        </pc:picChg>
      </pc:sldChg>
      <pc:sldChg chg="addSp delSp modSp add mod replId modClrScheme chgLayout">
        <pc:chgData name="Camille Sommelette" userId="S::camille.sommelette@fedasil.be::3b3b78f5-35fe-494a-b1c1-e88afecc871d" providerId="AD" clId="Web-{7B6858B0-2B00-3538-BE4C-E6CA084ADD2E}" dt="2026-06-25T10:58:56.635" v="569"/>
        <pc:sldMkLst>
          <pc:docMk/>
          <pc:sldMk cId="315066749" sldId="683"/>
        </pc:sldMkLst>
        <pc:spChg chg="mod">
          <ac:chgData name="Camille Sommelette" userId="S::camille.sommelette@fedasil.be::3b3b78f5-35fe-494a-b1c1-e88afecc871d" providerId="AD" clId="Web-{7B6858B0-2B00-3538-BE4C-E6CA084ADD2E}" dt="2026-06-25T10:58:35.478" v="564" actId="20577"/>
          <ac:spMkLst>
            <pc:docMk/>
            <pc:sldMk cId="315066749" sldId="683"/>
            <ac:spMk id="6" creationId="{9426F459-96F2-CCDF-6CB1-27F3270C2DF7}"/>
          </ac:spMkLst>
        </pc:spChg>
        <pc:picChg chg="add">
          <ac:chgData name="Camille Sommelette" userId="S::camille.sommelette@fedasil.be::3b3b78f5-35fe-494a-b1c1-e88afecc871d" providerId="AD" clId="Web-{7B6858B0-2B00-3538-BE4C-E6CA084ADD2E}" dt="2026-06-25T10:58:51.823" v="568"/>
          <ac:picMkLst>
            <pc:docMk/>
            <pc:sldMk cId="315066749" sldId="683"/>
            <ac:picMk id="5" creationId="{15DF5172-C0B9-92E8-1B75-3911FAAEA04F}"/>
          </ac:picMkLst>
        </pc:picChg>
      </pc:sldChg>
    </pc:docChg>
  </pc:docChgLst>
  <pc:docChgLst>
    <pc:chgData name="Camille Sommelette" userId="S::camille.sommelette@fedasil.be::3b3b78f5-35fe-494a-b1c1-e88afecc871d" providerId="AD" clId="Web-{BDC7ACD1-0DCE-46D4-8B94-3A84F4F73CD5}"/>
    <pc:docChg chg="modSld">
      <pc:chgData name="Camille Sommelette" userId="S::camille.sommelette@fedasil.be::3b3b78f5-35fe-494a-b1c1-e88afecc871d" providerId="AD" clId="Web-{BDC7ACD1-0DCE-46D4-8B94-3A84F4F73CD5}" dt="2026-07-10T07:47:49.522" v="4"/>
      <pc:docMkLst>
        <pc:docMk/>
      </pc:docMkLst>
      <pc:sldChg chg="modNotes">
        <pc:chgData name="Camille Sommelette" userId="S::camille.sommelette@fedasil.be::3b3b78f5-35fe-494a-b1c1-e88afecc871d" providerId="AD" clId="Web-{BDC7ACD1-0DCE-46D4-8B94-3A84F4F73CD5}" dt="2026-07-10T07:47:49.522" v="4"/>
        <pc:sldMkLst>
          <pc:docMk/>
          <pc:sldMk cId="3729423116" sldId="679"/>
        </pc:sldMkLst>
      </pc:sldChg>
    </pc:docChg>
  </pc:docChgLst>
  <pc:docChgLst>
    <pc:chgData name="Elias Abdullah" userId="S::elias.abdullah@fedasil.be::62c41241-2b27-4e9a-b8be-756e44d22c61" providerId="AD" clId="Web-{50943ABB-E00A-EC5B-4ADD-CE25B5ADB3A1}"/>
    <pc:docChg chg="addSld modSld">
      <pc:chgData name="Elias Abdullah" userId="S::elias.abdullah@fedasil.be::62c41241-2b27-4e9a-b8be-756e44d22c61" providerId="AD" clId="Web-{50943ABB-E00A-EC5B-4ADD-CE25B5ADB3A1}" dt="2026-06-29T10:34:04.791" v="29"/>
      <pc:docMkLst>
        <pc:docMk/>
      </pc:docMkLst>
      <pc:sldChg chg="addSp delSp modSp add">
        <pc:chgData name="Elias Abdullah" userId="S::elias.abdullah@fedasil.be::62c41241-2b27-4e9a-b8be-756e44d22c61" providerId="AD" clId="Web-{50943ABB-E00A-EC5B-4ADD-CE25B5ADB3A1}" dt="2026-06-29T10:34:04.791" v="29"/>
        <pc:sldMkLst>
          <pc:docMk/>
          <pc:sldMk cId="3912394390" sldId="685"/>
        </pc:sldMkLst>
        <pc:spChg chg="mod">
          <ac:chgData name="Elias Abdullah" userId="S::elias.abdullah@fedasil.be::62c41241-2b27-4e9a-b8be-756e44d22c61" providerId="AD" clId="Web-{50943ABB-E00A-EC5B-4ADD-CE25B5ADB3A1}" dt="2026-06-29T10:32:58.023" v="18" actId="20577"/>
          <ac:spMkLst>
            <pc:docMk/>
            <pc:sldMk cId="3912394390" sldId="685"/>
            <ac:spMk id="4" creationId="{51C08D74-4EB0-C955-7622-6CF2A7554EDE}"/>
          </ac:spMkLst>
        </pc:spChg>
        <pc:picChg chg="add mod ord">
          <ac:chgData name="Elias Abdullah" userId="S::elias.abdullah@fedasil.be::62c41241-2b27-4e9a-b8be-756e44d22c61" providerId="AD" clId="Web-{50943ABB-E00A-EC5B-4ADD-CE25B5ADB3A1}" dt="2026-06-29T10:34:04.791" v="29"/>
          <ac:picMkLst>
            <pc:docMk/>
            <pc:sldMk cId="3912394390" sldId="685"/>
            <ac:picMk id="5" creationId="{17CC8DFE-BC85-4F3F-D225-C9D670A60493}"/>
          </ac:picMkLst>
        </pc:picChg>
      </pc:sldChg>
    </pc:docChg>
  </pc:docChgLst>
  <pc:docChgLst>
    <pc:chgData name="Camille Sommelette" userId="S::camille.sommelette@fedasil.be::3b3b78f5-35fe-494a-b1c1-e88afecc871d" providerId="AD" clId="Web-{6BECBDFA-2DFF-4B85-5438-B281DF01A6B3}"/>
    <pc:docChg chg="modSld">
      <pc:chgData name="Camille Sommelette" userId="S::camille.sommelette@fedasil.be::3b3b78f5-35fe-494a-b1c1-e88afecc871d" providerId="AD" clId="Web-{6BECBDFA-2DFF-4B85-5438-B281DF01A6B3}" dt="2026-07-09T10:40:41.494" v="6" actId="1076"/>
      <pc:docMkLst>
        <pc:docMk/>
      </pc:docMkLst>
      <pc:sldChg chg="addSp delSp modSp">
        <pc:chgData name="Camille Sommelette" userId="S::camille.sommelette@fedasil.be::3b3b78f5-35fe-494a-b1c1-e88afecc871d" providerId="AD" clId="Web-{6BECBDFA-2DFF-4B85-5438-B281DF01A6B3}" dt="2026-07-09T10:40:41.494" v="6" actId="1076"/>
        <pc:sldMkLst>
          <pc:docMk/>
          <pc:sldMk cId="315066749" sldId="683"/>
        </pc:sldMkLst>
        <pc:picChg chg="add mod">
          <ac:chgData name="Camille Sommelette" userId="S::camille.sommelette@fedasil.be::3b3b78f5-35fe-494a-b1c1-e88afecc871d" providerId="AD" clId="Web-{6BECBDFA-2DFF-4B85-5438-B281DF01A6B3}" dt="2026-07-09T10:40:41.494" v="6" actId="1076"/>
          <ac:picMkLst>
            <pc:docMk/>
            <pc:sldMk cId="315066749" sldId="683"/>
            <ac:picMk id="2" creationId="{7074FABC-01C2-0234-62FD-0724FA05445E}"/>
          </ac:picMkLst>
        </pc:picChg>
        <pc:picChg chg="del">
          <ac:chgData name="Camille Sommelette" userId="S::camille.sommelette@fedasil.be::3b3b78f5-35fe-494a-b1c1-e88afecc871d" providerId="AD" clId="Web-{6BECBDFA-2DFF-4B85-5438-B281DF01A6B3}" dt="2026-07-09T10:40:20.587" v="0"/>
          <ac:picMkLst>
            <pc:docMk/>
            <pc:sldMk cId="315066749" sldId="683"/>
            <ac:picMk id="3" creationId="{979D5947-3574-5F17-F5CC-FDAC65B9B9A8}"/>
          </ac:picMkLst>
        </pc:picChg>
      </pc:sldChg>
    </pc:docChg>
  </pc:docChgLst>
</pc:chgInfo>
</file>

<file path=ppt/comments/modernComment_196_FB0455E2.xml><?xml version="1.0" encoding="utf-8"?>
<p188:cmLst xmlns:a="http://schemas.openxmlformats.org/drawingml/2006/main" xmlns:r="http://schemas.openxmlformats.org/officeDocument/2006/relationships" xmlns:p188="http://schemas.microsoft.com/office/powerpoint/2018/8/main">
  <p188:cm id="{4307036E-A815-4B92-B97A-8C520DDB90E2}" authorId="{EE8D4584-52FF-A5D6-D89A-7BDFC6C2ADEA}" status="resolved" created="2026-04-16T06:19:52.653" complete="100000">
    <pc:sldMkLst xmlns:pc="http://schemas.microsoft.com/office/powerpoint/2013/main/command">
      <pc:docMk/>
      <pc:sldMk cId="4211365346" sldId="406"/>
    </pc:sldMkLst>
    <p188:replyLst>
      <p188:reply id="{D62F6CA0-C1E6-49B5-8473-04CC4B195AB5}" authorId="{51C1CB0B-4A66-8E11-7308-525BC26C6B5E}" created="2026-04-17T06:23:04.337">
        <p188:txBody>
          <a:bodyPr/>
          <a:lstStyle/>
          <a:p>
            <a:r>
              <a:rPr lang="en-US"/>
              <a:t>En fait on s'est rendus compte que c'était super précis, donc j'ai changé j'ai mis documents d'identité et on précisera oralement de quoi il s'agit :)</a:t>
            </a:r>
          </a:p>
        </p188:txBody>
      </p188:reply>
    </p188:replyLst>
    <p188:txBody>
      <a:bodyPr/>
      <a:lstStyle/>
      <a:p>
        <a:r>
          <a:rPr lang="en-US"/>
          <a:t>Ne faudrait-il pas plutôt dire "Attestation d'immatriculation (carte orange)" comme dans l'infogids ?</a:t>
        </a:r>
      </a:p>
    </p188:txBody>
  </p188:cm>
</p188:cmLst>
</file>

<file path=ppt/comments/modernComment_19C_F795CBD3.xml><?xml version="1.0" encoding="utf-8"?>
<p188:cmLst xmlns:a="http://schemas.openxmlformats.org/drawingml/2006/main" xmlns:r="http://schemas.openxmlformats.org/officeDocument/2006/relationships" xmlns:p188="http://schemas.microsoft.com/office/powerpoint/2018/8/main">
  <p188:cm id="{572B33F3-EE7B-4CCD-8AF4-E20F7DEEC390}" authorId="{51C1CB0B-4A66-8E11-7308-525BC26C6B5E}" status="resolved" created="2026-04-21T13:16:34.036" complete="100000">
    <ac:deMkLst xmlns:ac="http://schemas.microsoft.com/office/drawing/2013/main/command">
      <pc:docMk xmlns:pc="http://schemas.microsoft.com/office/powerpoint/2013/main/command"/>
      <pc:sldMk xmlns:pc="http://schemas.microsoft.com/office/powerpoint/2013/main/command" cId="4153789395" sldId="412"/>
      <ac:spMk id="10" creationId="{397F3176-188F-8D0E-2FEA-20E3F3F2EF9A}"/>
    </ac:deMkLst>
    <p188:txBody>
      <a:bodyPr/>
      <a:lstStyle/>
      <a:p>
        <a:r>
          <a:rPr lang="en-US"/>
          <a:t>ajout des charges </a:t>
        </a:r>
      </a:p>
    </p188:txBody>
  </p188:cm>
</p188:cmLst>
</file>

<file path=ppt/comments/modernComment_19E_88FD2647.xml><?xml version="1.0" encoding="utf-8"?>
<p188:cmLst xmlns:a="http://schemas.openxmlformats.org/drawingml/2006/main" xmlns:r="http://schemas.openxmlformats.org/officeDocument/2006/relationships" xmlns:p188="http://schemas.microsoft.com/office/powerpoint/2018/8/main">
  <p188:cm id="{D3772468-4366-4559-8450-11FB1E4A9889}" authorId="{EE8D4584-52FF-A5D6-D89A-7BDFC6C2ADEA}" status="resolved" created="2026-04-16T06:21:17.938" complete="100000">
    <pc:sldMkLst xmlns:pc="http://schemas.microsoft.com/office/powerpoint/2013/main/command">
      <pc:docMk/>
      <pc:sldMk cId="2298291783" sldId="414"/>
    </pc:sldMkLst>
    <p188:replyLst>
      <p188:reply id="{7B685242-4664-42AC-9139-31DB509D82D1}" authorId="{51C1CB0B-4A66-8E11-7308-525BC26C6B5E}" created="2026-04-17T06:26:02.189">
        <p188:txBody>
          <a:bodyPr/>
          <a:lstStyle/>
          <a:p>
            <a:r>
              <a:rPr lang="en-US"/>
              <a:t>Oui on doit encore harmoniser toutes les sessions, j'avais déjà ajouté cette slide suite à la session à Pondrome :)</a:t>
            </a:r>
          </a:p>
        </p188:txBody>
      </p188:reply>
    </p188:replyLst>
    <p188:txBody>
      <a:bodyPr/>
      <a:lstStyle/>
      <a:p>
        <a:r>
          <a:rPr lang="en-US"/>
          <a:t>Cette slide n'est pas dans la version NL, c'est normal ?</a:t>
        </a:r>
      </a:p>
    </p188:txBody>
  </p188:cm>
</p188:cmLst>
</file>

<file path=ppt/comments/modernComment_1A7_3F6219C6.xml><?xml version="1.0" encoding="utf-8"?>
<p188:cmLst xmlns:a="http://schemas.openxmlformats.org/drawingml/2006/main" xmlns:r="http://schemas.openxmlformats.org/officeDocument/2006/relationships" xmlns:p188="http://schemas.microsoft.com/office/powerpoint/2018/8/main">
  <p188:cm id="{350555D1-F222-4B00-8DFB-89564ABFDCFC}" authorId="{F23E1D9D-CA3D-E510-75A1-1801E081415B}" created="2026-03-03T14:29:40.115">
    <pc:sldMkLst xmlns:pc="http://schemas.microsoft.com/office/powerpoint/2013/main/command">
      <pc:docMk/>
      <pc:sldMk cId="1063393734" sldId="423"/>
    </pc:sldMkLst>
    <p188:txBody>
      <a:bodyPr/>
      <a:lstStyle/>
      <a:p>
        <a:r>
          <a:rPr lang="en-US"/>
          <a:t>Slide verstoppen in functie van tijd in opvangcntrum. Projecteren en zoeken of ieder op zijn gsm? </a:t>
        </a:r>
      </a:p>
    </p188:txBody>
  </p188:cm>
</p188:cmLst>
</file>

<file path=ppt/comments/modernComment_2A4_363D540B.xml><?xml version="1.0" encoding="utf-8"?>
<p188:cmLst xmlns:a="http://schemas.openxmlformats.org/drawingml/2006/main" xmlns:r="http://schemas.openxmlformats.org/officeDocument/2006/relationships" xmlns:p188="http://schemas.microsoft.com/office/powerpoint/2018/8/main">
  <p188:cm id="{8E71E5C4-EECD-4928-B2F2-B5556A185ED4}" authorId="{EE8D4584-52FF-A5D6-D89A-7BDFC6C2ADEA}" created="2026-04-16T06:24:34.022">
    <ac:deMkLst xmlns:ac="http://schemas.microsoft.com/office/drawing/2013/main/command">
      <pc:docMk xmlns:pc="http://schemas.microsoft.com/office/powerpoint/2013/main/command"/>
      <pc:sldMk xmlns:pc="http://schemas.microsoft.com/office/powerpoint/2013/main/command" cId="909988875" sldId="676"/>
      <ac:picMk id="6" creationId="{2D845CEA-6F23-E810-72EA-FDB055A06050}"/>
    </ac:deMkLst>
    <p188:txBody>
      <a:bodyPr/>
      <a:lstStyle/>
      <a:p>
        <a:r>
          <a:rPr lang="en-US"/>
          <a:t>Cette slide n'est pas dans la version NL, c'est normal ?</a:t>
        </a:r>
      </a:p>
    </p188:txBody>
    <p188:extLst>
      <p:ext xmlns:p="http://schemas.openxmlformats.org/presentationml/2006/main" uri="{57CB4572-C831-44C2-8A1C-0ADB6CCDFE69}">
        <p223:reactions xmlns:p223="http://schemas.microsoft.com/office/powerpoint/2022/03/main">
          <p223:rxn type="👍">
            <p223:instance time="2026-04-17T06:37:17.624" authorId="{51C1CB0B-4A66-8E11-7308-525BC26C6B5E}"/>
          </p223:rxn>
        </p223:reactions>
      </p:ext>
    </p188:extLst>
  </p188:cm>
</p188:cmLst>
</file>

<file path=ppt/comments/modernComment_2AD_E9326696.xml><?xml version="1.0" encoding="utf-8"?>
<p188:cmLst xmlns:a="http://schemas.openxmlformats.org/drawingml/2006/main" xmlns:r="http://schemas.openxmlformats.org/officeDocument/2006/relationships" xmlns:p188="http://schemas.microsoft.com/office/powerpoint/2018/8/main">
  <p188:cm id="{67EFB01B-18A9-4103-8CE9-368CBADF2DD5}" authorId="{51C1CB0B-4A66-8E11-7308-525BC26C6B5E}" created="2026-03-04T08:44:10.520">
    <pc:sldMkLst xmlns:pc="http://schemas.microsoft.com/office/powerpoint/2013/main/command">
      <pc:docMk/>
      <pc:sldMk cId="1460860019" sldId="461"/>
    </pc:sldMkLst>
    <p188:txBody>
      <a:bodyPr/>
      <a:lstStyle/>
      <a:p>
        <a:r>
          <a:rPr lang="en-US"/>
          <a:t>Etant donné qu'il n'y a pas + d'infos sur Fedasil info, je me demande dans quelle mesure cela ne serait pas mieux de mettre le lien vers l'infoguide? Mais peut être trop tot...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6D6CDE7-87A3-4197-B9D4-DF2D52AB3181}" type="datetimeFigureOut">
              <a:rPr lang="nl-BE" smtClean="0"/>
              <a:t>10/07/2026</a:t>
            </a:fld>
            <a:endParaRPr lang="nl-BE"/>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E60F5FC-DADB-4D9C-88BE-B0A414470063}" type="slidenum">
              <a:rPr lang="nl-BE" smtClean="0"/>
              <a:t>‹#›</a:t>
            </a:fld>
            <a:endParaRPr lang="nl-BE"/>
          </a:p>
        </p:txBody>
      </p:sp>
    </p:spTree>
    <p:extLst>
      <p:ext uri="{BB962C8B-B14F-4D97-AF65-F5344CB8AC3E}">
        <p14:creationId xmlns:p14="http://schemas.microsoft.com/office/powerpoint/2010/main" val="11614775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175" y="685800"/>
            <a:ext cx="60963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339607684"/>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ikoab.com/"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www.findacohouse.be/fr"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en-US">
                <a:latin typeface="Calibri"/>
                <a:ea typeface="Calibri"/>
                <a:cs typeface="Calibri"/>
              </a:rPr>
              <a:t>Après </a:t>
            </a:r>
            <a:r>
              <a:rPr lang="en-US" err="1">
                <a:latin typeface="Calibri"/>
                <a:ea typeface="Calibri"/>
                <a:cs typeface="Calibri"/>
              </a:rPr>
              <a:t>cette</a:t>
            </a:r>
            <a:r>
              <a:rPr lang="en-US">
                <a:latin typeface="Calibri"/>
                <a:ea typeface="Calibri"/>
                <a:cs typeface="Calibri"/>
              </a:rPr>
              <a:t> </a:t>
            </a:r>
            <a:r>
              <a:rPr lang="en-US" err="1">
                <a:latin typeface="Calibri"/>
                <a:ea typeface="Calibri"/>
                <a:cs typeface="Calibri"/>
              </a:rPr>
              <a:t>courte</a:t>
            </a:r>
            <a:r>
              <a:rPr lang="en-US">
                <a:latin typeface="Calibri"/>
                <a:ea typeface="Calibri"/>
                <a:cs typeface="Calibri"/>
              </a:rPr>
              <a:t> introduction, je </a:t>
            </a:r>
            <a:r>
              <a:rPr lang="en-US" err="1">
                <a:latin typeface="Calibri"/>
                <a:ea typeface="Calibri"/>
                <a:cs typeface="Calibri"/>
              </a:rPr>
              <a:t>vous</a:t>
            </a:r>
            <a:r>
              <a:rPr lang="en-US">
                <a:latin typeface="Calibri"/>
                <a:ea typeface="Calibri"/>
                <a:cs typeface="Calibri"/>
              </a:rPr>
              <a:t> propose de commencer </a:t>
            </a:r>
            <a:r>
              <a:rPr lang="en-US" err="1">
                <a:latin typeface="Calibri"/>
                <a:ea typeface="Calibri"/>
                <a:cs typeface="Calibri"/>
              </a:rPr>
              <a:t>cet</a:t>
            </a:r>
            <a:r>
              <a:rPr lang="en-US">
                <a:latin typeface="Calibri"/>
                <a:ea typeface="Calibri"/>
                <a:cs typeface="Calibri"/>
              </a:rPr>
              <a:t> atelier. </a:t>
            </a:r>
          </a:p>
          <a:p>
            <a:r>
              <a:rPr lang="en-US">
                <a:latin typeface="Calibri"/>
                <a:ea typeface="Calibri"/>
                <a:cs typeface="Calibri"/>
              </a:rPr>
              <a:t>La </a:t>
            </a:r>
            <a:r>
              <a:rPr lang="en-US" err="1">
                <a:latin typeface="Calibri"/>
                <a:ea typeface="Calibri"/>
                <a:cs typeface="Calibri"/>
              </a:rPr>
              <a:t>thématique</a:t>
            </a:r>
            <a:r>
              <a:rPr lang="en-US">
                <a:latin typeface="Calibri"/>
                <a:ea typeface="Calibri"/>
                <a:cs typeface="Calibri"/>
              </a:rPr>
              <a:t> de la session </a:t>
            </a:r>
            <a:r>
              <a:rPr lang="en-US" err="1">
                <a:latin typeface="Calibri"/>
                <a:ea typeface="Calibri"/>
                <a:cs typeface="Calibri"/>
              </a:rPr>
              <a:t>est</a:t>
            </a:r>
            <a:r>
              <a:rPr lang="en-US">
                <a:latin typeface="Calibri"/>
                <a:ea typeface="Calibri"/>
                <a:cs typeface="Calibri"/>
              </a:rPr>
              <a:t> le </a:t>
            </a:r>
            <a:r>
              <a:rPr lang="en-US" err="1">
                <a:latin typeface="Calibri"/>
                <a:ea typeface="Calibri"/>
                <a:cs typeface="Calibri"/>
              </a:rPr>
              <a:t>logement</a:t>
            </a:r>
            <a:r>
              <a:rPr lang="en-US">
                <a:latin typeface="Calibri"/>
                <a:ea typeface="Calibri"/>
                <a:cs typeface="Calibri"/>
              </a:rPr>
              <a:t>. Nous </a:t>
            </a:r>
            <a:r>
              <a:rPr lang="en-US" err="1">
                <a:latin typeface="Calibri"/>
                <a:ea typeface="Calibri"/>
                <a:cs typeface="Calibri"/>
              </a:rPr>
              <a:t>allons</a:t>
            </a:r>
            <a:r>
              <a:rPr lang="en-US">
                <a:latin typeface="Calibri"/>
                <a:ea typeface="Calibri"/>
                <a:cs typeface="Calibri"/>
              </a:rPr>
              <a:t> </a:t>
            </a:r>
            <a:r>
              <a:rPr lang="en-US" err="1">
                <a:latin typeface="Calibri"/>
                <a:ea typeface="Calibri"/>
                <a:cs typeface="Calibri"/>
              </a:rPr>
              <a:t>découvrir</a:t>
            </a:r>
            <a:r>
              <a:rPr lang="en-US">
                <a:latin typeface="Calibri"/>
                <a:ea typeface="Calibri"/>
                <a:cs typeface="Calibri"/>
              </a:rPr>
              <a:t> ensemble des </a:t>
            </a:r>
            <a:r>
              <a:rPr lang="en-US" err="1">
                <a:latin typeface="Calibri"/>
                <a:ea typeface="Calibri"/>
                <a:cs typeface="Calibri"/>
              </a:rPr>
              <a:t>informations</a:t>
            </a:r>
            <a:r>
              <a:rPr lang="en-US">
                <a:latin typeface="Calibri"/>
                <a:ea typeface="Calibri"/>
                <a:cs typeface="Calibri"/>
              </a:rPr>
              <a:t> de base à </a:t>
            </a:r>
            <a:r>
              <a:rPr lang="en-US" err="1">
                <a:latin typeface="Calibri"/>
                <a:ea typeface="Calibri"/>
                <a:cs typeface="Calibri"/>
              </a:rPr>
              <a:t>connaitre</a:t>
            </a:r>
            <a:r>
              <a:rPr lang="en-US">
                <a:latin typeface="Calibri"/>
                <a:ea typeface="Calibri"/>
                <a:cs typeface="Calibri"/>
              </a:rPr>
              <a:t> sur le </a:t>
            </a:r>
            <a:r>
              <a:rPr lang="en-US" err="1">
                <a:latin typeface="Calibri"/>
                <a:ea typeface="Calibri"/>
                <a:cs typeface="Calibri"/>
              </a:rPr>
              <a:t>marché</a:t>
            </a:r>
            <a:r>
              <a:rPr lang="en-US">
                <a:latin typeface="Calibri"/>
                <a:ea typeface="Calibri"/>
                <a:cs typeface="Calibri"/>
              </a:rPr>
              <a:t> </a:t>
            </a:r>
            <a:r>
              <a:rPr lang="en-US" err="1">
                <a:latin typeface="Calibri"/>
                <a:ea typeface="Calibri"/>
                <a:cs typeface="Calibri"/>
              </a:rPr>
              <a:t>locatif</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Belgique et sur comment </a:t>
            </a:r>
            <a:r>
              <a:rPr lang="en-US" err="1">
                <a:latin typeface="Calibri"/>
                <a:ea typeface="Calibri"/>
                <a:cs typeface="Calibri"/>
              </a:rPr>
              <a:t>rechercher</a:t>
            </a:r>
            <a:r>
              <a:rPr lang="en-US">
                <a:latin typeface="Calibri"/>
                <a:ea typeface="Calibri"/>
                <a:cs typeface="Calibri"/>
              </a:rPr>
              <a:t> et </a:t>
            </a:r>
            <a:r>
              <a:rPr lang="en-US" err="1">
                <a:latin typeface="Calibri"/>
                <a:ea typeface="Calibri"/>
                <a:cs typeface="Calibri"/>
              </a:rPr>
              <a:t>s'installer</a:t>
            </a:r>
            <a:r>
              <a:rPr lang="en-US">
                <a:latin typeface="Calibri"/>
                <a:ea typeface="Calibri"/>
                <a:cs typeface="Calibri"/>
              </a:rPr>
              <a:t> dans un </a:t>
            </a:r>
            <a:r>
              <a:rPr lang="en-US" err="1">
                <a:latin typeface="Calibri"/>
                <a:ea typeface="Calibri"/>
                <a:cs typeface="Calibri"/>
              </a:rPr>
              <a:t>logement</a:t>
            </a:r>
            <a:r>
              <a:rPr lang="en-US">
                <a:latin typeface="Calibri"/>
                <a:ea typeface="Calibri"/>
                <a:cs typeface="Calibri"/>
              </a:rPr>
              <a:t>  </a:t>
            </a:r>
          </a:p>
          <a:p>
            <a:r>
              <a:rPr lang="en-US">
                <a:latin typeface="Calibri"/>
                <a:ea typeface="Calibri"/>
                <a:cs typeface="Calibri"/>
              </a:rPr>
              <a:t>Dans </a:t>
            </a:r>
            <a:r>
              <a:rPr lang="en-US" err="1">
                <a:latin typeface="Calibri"/>
                <a:ea typeface="Calibri"/>
                <a:cs typeface="Calibri"/>
              </a:rPr>
              <a:t>cette</a:t>
            </a:r>
            <a:r>
              <a:rPr lang="en-US">
                <a:latin typeface="Calibri"/>
                <a:ea typeface="Calibri"/>
                <a:cs typeface="Calibri"/>
              </a:rPr>
              <a:t> session, nous </a:t>
            </a:r>
            <a:r>
              <a:rPr lang="en-US" err="1">
                <a:latin typeface="Calibri"/>
                <a:ea typeface="Calibri"/>
                <a:cs typeface="Calibri"/>
              </a:rPr>
              <a:t>allons</a:t>
            </a:r>
            <a:r>
              <a:rPr lang="en-US">
                <a:latin typeface="Calibri"/>
                <a:ea typeface="Calibri"/>
                <a:cs typeface="Calibri"/>
              </a:rPr>
              <a:t> voir </a:t>
            </a:r>
            <a:r>
              <a:rPr lang="en-US" err="1">
                <a:latin typeface="Calibri"/>
                <a:ea typeface="Calibri"/>
                <a:cs typeface="Calibri"/>
              </a:rPr>
              <a:t>toutes</a:t>
            </a:r>
            <a:r>
              <a:rPr lang="en-US">
                <a:latin typeface="Calibri"/>
                <a:ea typeface="Calibri"/>
                <a:cs typeface="Calibri"/>
              </a:rPr>
              <a:t> les étapes pour </a:t>
            </a:r>
            <a:r>
              <a:rPr lang="en-US" err="1">
                <a:latin typeface="Calibri"/>
                <a:ea typeface="Calibri"/>
                <a:cs typeface="Calibri"/>
              </a:rPr>
              <a:t>s'installer</a:t>
            </a:r>
            <a:r>
              <a:rPr lang="en-US">
                <a:latin typeface="Calibri"/>
                <a:ea typeface="Calibri"/>
                <a:cs typeface="Calibri"/>
              </a:rPr>
              <a:t> dans un </a:t>
            </a:r>
            <a:r>
              <a:rPr lang="en-US" err="1">
                <a:latin typeface="Calibri"/>
                <a:ea typeface="Calibri"/>
                <a:cs typeface="Calibri"/>
              </a:rPr>
              <a:t>logement</a:t>
            </a:r>
            <a:r>
              <a:rPr lang="en-US">
                <a:latin typeface="Calibri"/>
                <a:ea typeface="Calibri"/>
                <a:cs typeface="Calibri"/>
              </a:rPr>
              <a:t>. </a:t>
            </a:r>
            <a:r>
              <a:rPr lang="en-US" err="1">
                <a:latin typeface="Calibri"/>
                <a:ea typeface="Calibri"/>
                <a:cs typeface="Calibri"/>
              </a:rPr>
              <a:t>Selon</a:t>
            </a:r>
            <a:r>
              <a:rPr lang="en-US">
                <a:latin typeface="Calibri"/>
                <a:ea typeface="Calibri"/>
                <a:cs typeface="Calibri"/>
              </a:rPr>
              <a:t> vous, </a:t>
            </a:r>
            <a:r>
              <a:rPr lang="en-US" err="1">
                <a:latin typeface="Calibri"/>
                <a:ea typeface="Calibri"/>
                <a:cs typeface="Calibri"/>
              </a:rPr>
              <a:t>quelles</a:t>
            </a:r>
            <a:r>
              <a:rPr lang="en-US">
                <a:latin typeface="Calibri"/>
                <a:ea typeface="Calibri"/>
                <a:cs typeface="Calibri"/>
              </a:rPr>
              <a:t> </a:t>
            </a:r>
            <a:r>
              <a:rPr lang="en-US" err="1">
                <a:latin typeface="Calibri"/>
                <a:ea typeface="Calibri"/>
                <a:cs typeface="Calibri"/>
              </a:rPr>
              <a:t>sont</a:t>
            </a:r>
            <a:r>
              <a:rPr lang="en-US">
                <a:latin typeface="Calibri"/>
                <a:ea typeface="Calibri"/>
                <a:cs typeface="Calibri"/>
              </a:rPr>
              <a:t> les </a:t>
            </a:r>
            <a:r>
              <a:rPr lang="en-US" err="1">
                <a:latin typeface="Calibri"/>
                <a:ea typeface="Calibri"/>
                <a:cs typeface="Calibri"/>
              </a:rPr>
              <a:t>différentes</a:t>
            </a:r>
            <a:r>
              <a:rPr lang="en-US">
                <a:latin typeface="Calibri"/>
                <a:ea typeface="Calibri"/>
                <a:cs typeface="Calibri"/>
              </a:rPr>
              <a:t> étapes </a:t>
            </a:r>
            <a:r>
              <a:rPr lang="en-US" err="1">
                <a:latin typeface="Calibri"/>
                <a:ea typeface="Calibri"/>
                <a:cs typeface="Calibri"/>
              </a:rPr>
              <a:t>importantes</a:t>
            </a:r>
            <a:r>
              <a:rPr lang="en-US">
                <a:latin typeface="Calibri"/>
                <a:ea typeface="Calibri"/>
                <a:cs typeface="Calibri"/>
              </a:rPr>
              <a:t>? (lancer la belle à </a:t>
            </a:r>
            <a:r>
              <a:rPr lang="en-US" err="1">
                <a:latin typeface="Calibri"/>
                <a:ea typeface="Calibri"/>
                <a:cs typeface="Calibri"/>
              </a:rPr>
              <a:t>une</a:t>
            </a:r>
            <a:r>
              <a:rPr lang="en-US">
                <a:latin typeface="Calibri"/>
                <a:ea typeface="Calibri"/>
                <a:cs typeface="Calibri"/>
              </a:rPr>
              <a:t> </a:t>
            </a:r>
            <a:r>
              <a:rPr lang="en-US" err="1">
                <a:latin typeface="Calibri"/>
                <a:ea typeface="Calibri"/>
                <a:cs typeface="Calibri"/>
              </a:rPr>
              <a:t>personne</a:t>
            </a:r>
            <a:r>
              <a:rPr lang="en-US">
                <a:latin typeface="Calibri"/>
                <a:ea typeface="Calibri"/>
                <a:cs typeface="Calibri"/>
              </a:rPr>
              <a:t> pour donner </a:t>
            </a:r>
            <a:r>
              <a:rPr lang="en-US" err="1">
                <a:latin typeface="Calibri"/>
                <a:ea typeface="Calibri"/>
                <a:cs typeface="Calibri"/>
              </a:rPr>
              <a:t>une</a:t>
            </a:r>
            <a:r>
              <a:rPr lang="en-US">
                <a:latin typeface="Calibri"/>
                <a:ea typeface="Calibri"/>
                <a:cs typeface="Calibri"/>
              </a:rPr>
              <a:t> </a:t>
            </a:r>
            <a:r>
              <a:rPr lang="en-US" err="1">
                <a:latin typeface="Calibri"/>
                <a:ea typeface="Calibri"/>
                <a:cs typeface="Calibri"/>
              </a:rPr>
              <a:t>réponse</a:t>
            </a:r>
            <a:r>
              <a:rPr lang="en-US">
                <a:latin typeface="Calibri"/>
                <a:ea typeface="Calibri"/>
                <a:cs typeface="Calibri"/>
              </a:rPr>
              <a:t> et </a:t>
            </a:r>
            <a:r>
              <a:rPr lang="en-US" err="1">
                <a:latin typeface="Calibri"/>
                <a:ea typeface="Calibri"/>
                <a:cs typeface="Calibri"/>
              </a:rPr>
              <a:t>ainsi</a:t>
            </a:r>
            <a:r>
              <a:rPr lang="en-US">
                <a:latin typeface="Calibri"/>
                <a:ea typeface="Calibri"/>
                <a:cs typeface="Calibri"/>
              </a:rPr>
              <a:t> de suite). </a:t>
            </a:r>
            <a:r>
              <a:rPr lang="en-US" err="1">
                <a:latin typeface="Calibri"/>
                <a:ea typeface="Calibri"/>
                <a:cs typeface="Calibri"/>
              </a:rPr>
              <a:t>Possibilité</a:t>
            </a:r>
            <a:r>
              <a:rPr lang="en-US">
                <a:latin typeface="Calibri"/>
                <a:ea typeface="Calibri"/>
                <a:cs typeface="Calibri"/>
              </a:rPr>
              <a:t> de noter les étapes sur le flipchart.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a:t>
            </a:fld>
            <a:endParaRPr lang="fr-BE"/>
          </a:p>
        </p:txBody>
      </p:sp>
    </p:spTree>
    <p:extLst>
      <p:ext uri="{BB962C8B-B14F-4D97-AF65-F5344CB8AC3E}">
        <p14:creationId xmlns:p14="http://schemas.microsoft.com/office/powerpoint/2010/main" val="2216400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fr-FR">
                <a:highlight>
                  <a:srgbClr val="FFFFFF"/>
                </a:highlight>
              </a:rPr>
              <a:t>On retrouve souvent ce type de maison en ville, ce sont des maisons collées les unes aux autres. </a:t>
            </a:r>
            <a:endParaRPr lang="fr">
              <a:highlight>
                <a:srgbClr val="C6C6C6"/>
              </a:highlight>
            </a:endParaRPr>
          </a:p>
          <a:p>
            <a:pPr algn="just">
              <a:buNone/>
            </a:pPr>
            <a:r>
              <a:rPr lang="fr-FR">
                <a:highlight>
                  <a:srgbClr val="FFFFFF"/>
                </a:highlight>
              </a:rPr>
              <a:t>Il existe des maisons 1 chambre, 2 chambres, 3 chambres, ... </a:t>
            </a:r>
            <a:endParaRPr lang="fr">
              <a:highlight>
                <a:srgbClr val="C6C6C6"/>
              </a:highlight>
            </a:endParaRPr>
          </a:p>
          <a:p>
            <a:pPr algn="just">
              <a:buNone/>
            </a:pPr>
            <a:r>
              <a:rPr lang="fr-FR">
                <a:highlight>
                  <a:srgbClr val="FFFFFF"/>
                </a:highlight>
              </a:rPr>
              <a:t>Ce type de logement,</a:t>
            </a:r>
            <a:r>
              <a:rPr lang="fr-FR" b="1">
                <a:solidFill>
                  <a:srgbClr val="C00000"/>
                </a:solidFill>
                <a:highlight>
                  <a:srgbClr val="FFFFFF"/>
                </a:highlight>
              </a:rPr>
              <a:t> en fonction de sa grandeur, peut convenir à un couple ou une famille. </a:t>
            </a:r>
            <a:endParaRPr lang="fr">
              <a:solidFill>
                <a:srgbClr val="C00000"/>
              </a:solidFill>
              <a:highlight>
                <a:srgbClr val="C6C6C6"/>
              </a:highlight>
            </a:endParaRPr>
          </a:p>
          <a:p>
            <a:pPr algn="just">
              <a:buNone/>
            </a:pPr>
            <a:r>
              <a:rPr lang="fr-FR">
                <a:highlight>
                  <a:srgbClr val="FFFFFF"/>
                </a:highlight>
              </a:rPr>
              <a:t>Prix des loyers : voici une idée du prix que vous pourriez payer tous les mois pour une maison mitoyenne dans les différentes régions du pays. Bruxelles = inaccessible </a:t>
            </a:r>
            <a:endParaRPr lang="fr">
              <a:highlight>
                <a:srgbClr val="C6C6C6"/>
              </a:highlight>
            </a:endParaRPr>
          </a:p>
          <a:p>
            <a:pPr algn="just">
              <a:buNone/>
            </a:pPr>
            <a:r>
              <a:rPr lang="fr-FR" i="1">
                <a:highlight>
                  <a:srgbClr val="FFFFFF"/>
                </a:highlight>
              </a:rPr>
              <a:t>Question: savez-vous quel autre type de logement existe en Belgique? </a:t>
            </a:r>
            <a:endParaRPr lang="fr">
              <a:highlight>
                <a:srgbClr val="C6C6C6"/>
              </a:highlight>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1907723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fr-FR">
                <a:highlight>
                  <a:srgbClr val="FFFFFF"/>
                </a:highlight>
              </a:rPr>
              <a:t>Il s’agit de maisons qui ne sont pas collées les une aux autres, on sait en faire le tour. Parfois, on les appelle aussi des “villas” même si une villa est en réalité plutôt une “maison de luxe”</a:t>
            </a:r>
            <a:endParaRPr lang="fr">
              <a:highlight>
                <a:srgbClr val="C6C6C6"/>
              </a:highlight>
            </a:endParaRPr>
          </a:p>
          <a:p>
            <a:pPr algn="just">
              <a:buNone/>
            </a:pPr>
            <a:r>
              <a:rPr lang="fr-FR">
                <a:highlight>
                  <a:srgbClr val="FFFFFF"/>
                </a:highlight>
              </a:rPr>
              <a:t>Ce type de logement</a:t>
            </a:r>
            <a:r>
              <a:rPr lang="fr-FR" b="1">
                <a:solidFill>
                  <a:srgbClr val="C00000"/>
                </a:solidFill>
                <a:highlight>
                  <a:srgbClr val="FFFFFF"/>
                </a:highlight>
              </a:rPr>
              <a:t> convient surtout pour une famille.</a:t>
            </a:r>
            <a:endParaRPr lang="fr">
              <a:solidFill>
                <a:srgbClr val="C00000"/>
              </a:solidFill>
              <a:highlight>
                <a:srgbClr val="C6C6C6"/>
              </a:highlight>
            </a:endParaRPr>
          </a:p>
          <a:p>
            <a:pPr algn="just">
              <a:buNone/>
            </a:pPr>
            <a:r>
              <a:rPr lang="fr-FR">
                <a:highlight>
                  <a:srgbClr val="FFFFFF"/>
                </a:highlight>
              </a:rPr>
              <a:t>Prix des loyers: les</a:t>
            </a:r>
            <a:r>
              <a:rPr lang="fr-FR" b="1">
                <a:solidFill>
                  <a:srgbClr val="C00000"/>
                </a:solidFill>
                <a:highlight>
                  <a:srgbClr val="FFFFFF"/>
                </a:highlight>
              </a:rPr>
              <a:t> loyers</a:t>
            </a:r>
            <a:r>
              <a:rPr lang="fr-FR">
                <a:highlight>
                  <a:srgbClr val="FFFFFF"/>
                </a:highlight>
              </a:rPr>
              <a:t> pour ce genre de maisons sont </a:t>
            </a:r>
            <a:r>
              <a:rPr lang="fr-FR" b="1">
                <a:solidFill>
                  <a:srgbClr val="C00000"/>
                </a:solidFill>
                <a:highlight>
                  <a:srgbClr val="FFFFFF"/>
                </a:highlight>
              </a:rPr>
              <a:t>beaucoup plus élevés.</a:t>
            </a:r>
            <a:r>
              <a:rPr lang="fr-FR">
                <a:highlight>
                  <a:srgbClr val="FFFFFF"/>
                </a:highlight>
              </a:rPr>
              <a:t> A Bruxelles ce type de logement est très rare et complétement inaccessible. </a:t>
            </a:r>
            <a:endParaRPr lang="fr">
              <a:highlight>
                <a:srgbClr val="C6C6C6"/>
              </a:highlight>
            </a:endParaRPr>
          </a:p>
          <a:p>
            <a:pPr algn="just">
              <a:buNone/>
            </a:pPr>
            <a:r>
              <a:rPr lang="fr-FR" i="1">
                <a:highlight>
                  <a:srgbClr val="FFFFFF"/>
                </a:highlight>
              </a:rPr>
              <a:t>Question: nous avons vu que l’endroit et le type de logement influence le prix du loyer. Qu’est-ce qui influence aussi ce prix?</a:t>
            </a: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16747114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fr-FR">
                <a:highlight>
                  <a:srgbClr val="FFFFFF"/>
                </a:highlight>
              </a:rPr>
              <a:t>Un</a:t>
            </a:r>
            <a:r>
              <a:rPr lang="fr-FR" b="1">
                <a:solidFill>
                  <a:srgbClr val="C00000"/>
                </a:solidFill>
                <a:highlight>
                  <a:srgbClr val="FFFFFF"/>
                </a:highlight>
              </a:rPr>
              <a:t> troisième facteur influençant le prix est l' état du bien</a:t>
            </a:r>
            <a:r>
              <a:rPr lang="fr-FR">
                <a:highlight>
                  <a:srgbClr val="FFFFFF"/>
                </a:highlight>
              </a:rPr>
              <a:t>. Il va de soi qu'un bien plus ancien sera moins cher qu'un bien neuf ou récemment rénové. </a:t>
            </a:r>
            <a:endParaRPr lang="fr">
              <a:highlight>
                <a:srgbClr val="C6C6C6"/>
              </a:highlight>
            </a:endParaRPr>
          </a:p>
          <a:p>
            <a:pPr algn="just">
              <a:buNone/>
            </a:pPr>
            <a:r>
              <a:rPr lang="fr-FR">
                <a:highlight>
                  <a:srgbClr val="FFFFFF"/>
                </a:highlight>
              </a:rPr>
              <a:t>N'oubliez pas qu'un bien plus ancien aura également un impact sur votre consommation d'énergie, par exemple.  En Belgique, la consommation d’énergie d’un logement est mesurée grâce au PEB, savez-vous de quoi il s’agit? </a:t>
            </a:r>
            <a:endParaRPr lang="fr">
              <a:highlight>
                <a:srgbClr val="C6C6C6"/>
              </a:highlight>
            </a:endParaRPr>
          </a:p>
          <a:p>
            <a:pPr algn="just">
              <a:buNone/>
            </a:pPr>
            <a:r>
              <a:rPr lang="fr-FR">
                <a:highlight>
                  <a:srgbClr val="FFFFFF"/>
                </a:highlight>
              </a:rPr>
              <a:t>Le </a:t>
            </a:r>
            <a:r>
              <a:rPr lang="fr-FR" b="1">
                <a:solidFill>
                  <a:srgbClr val="C00000"/>
                </a:solidFill>
                <a:highlight>
                  <a:srgbClr val="FFFFFF"/>
                </a:highlight>
              </a:rPr>
              <a:t>PEB est ce que va consommer votre logement en énergie</a:t>
            </a:r>
            <a:r>
              <a:rPr lang="fr-FR">
                <a:highlight>
                  <a:srgbClr val="FFFFFF"/>
                </a:highlight>
              </a:rPr>
              <a:t>. Le PEB est classé de A à G. Plus le PEB est élevé et va vers la lettre G, plus cela va couter cher en électricité, chauffage, ...</a:t>
            </a:r>
            <a:endParaRPr lang="fr">
              <a:highlight>
                <a:srgbClr val="C6C6C6"/>
              </a:highlight>
            </a:endParaRPr>
          </a:p>
          <a:p>
            <a:pPr algn="just">
              <a:buNone/>
            </a:pPr>
            <a:r>
              <a:rPr lang="fr-FR" b="1">
                <a:solidFill>
                  <a:srgbClr val="C00000"/>
                </a:solidFill>
                <a:highlight>
                  <a:srgbClr val="FFFFFF"/>
                </a:highlight>
              </a:rPr>
              <a:t>Attention également à l’humidité.</a:t>
            </a:r>
            <a:r>
              <a:rPr lang="fr-FR">
                <a:highlight>
                  <a:srgbClr val="FFFFFF"/>
                </a:highlight>
              </a:rPr>
              <a:t> En Belgique, beaucoup de logements comportent des problèmes d’humidité. Il est important, lors des visites, de bien regarder si les murs ne sont pas humides, voir moisis. Attention: </a:t>
            </a:r>
            <a:r>
              <a:rPr lang="fr-FR" b="1">
                <a:solidFill>
                  <a:srgbClr val="C00000"/>
                </a:solidFill>
                <a:highlight>
                  <a:srgbClr val="FFFFFF"/>
                </a:highlight>
              </a:rPr>
              <a:t>un logement humide sera très difficile à chauffer.</a:t>
            </a:r>
          </a:p>
          <a:p>
            <a:pPr algn="just">
              <a:buNone/>
            </a:pPr>
            <a:endParaRPr lang="fr">
              <a:latin typeface="Arial"/>
              <a:ea typeface="Calibri"/>
              <a:cs typeface="Arial"/>
            </a:endParaRPr>
          </a:p>
        </p:txBody>
      </p:sp>
    </p:spTree>
    <p:extLst>
      <p:ext uri="{BB962C8B-B14F-4D97-AF65-F5344CB8AC3E}">
        <p14:creationId xmlns:p14="http://schemas.microsoft.com/office/powerpoint/2010/main" val="2053211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44576-7FE1-F06B-3A35-6E26F72E518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4249D81-929C-B7BF-F545-39CDB7A6C06C}"/>
              </a:ext>
            </a:extLst>
          </p:cNvPr>
          <p:cNvSpPr>
            <a:spLocks noGrp="1" noRot="1" noChangeAspect="1"/>
          </p:cNvSpPr>
          <p:nvPr>
            <p:ph type="sldImg"/>
          </p:nvPr>
        </p:nvSpPr>
        <p:spPr>
          <a:xfrm>
            <a:off x="90488" y="744538"/>
            <a:ext cx="6616700" cy="3722687"/>
          </a:xfrm>
        </p:spPr>
      </p:sp>
      <p:sp>
        <p:nvSpPr>
          <p:cNvPr id="3" name="Tijdelijke aanduiding voor notities 2">
            <a:extLst>
              <a:ext uri="{FF2B5EF4-FFF2-40B4-BE49-F238E27FC236}">
                <a16:creationId xmlns:a16="http://schemas.microsoft.com/office/drawing/2014/main" id="{99614AE0-E8D4-43C1-D454-EA5C77E96660}"/>
              </a:ext>
            </a:extLst>
          </p:cNvPr>
          <p:cNvSpPr>
            <a:spLocks noGrp="1"/>
          </p:cNvSpPr>
          <p:nvPr>
            <p:ph type="body" idx="1"/>
          </p:nvPr>
        </p:nvSpPr>
        <p:spPr/>
        <p:txBody>
          <a:bodyPr/>
          <a:lstStyle/>
          <a:p>
            <a:pPr marL="139700" indent="0">
              <a:buNone/>
            </a:pPr>
            <a:r>
              <a:rPr lang="nl-BE">
                <a:cs typeface="Arial"/>
              </a:rPr>
              <a:t>Voir autre PPT avec offres de logements sur immoweb </a:t>
            </a:r>
          </a:p>
        </p:txBody>
      </p:sp>
    </p:spTree>
    <p:extLst>
      <p:ext uri="{BB962C8B-B14F-4D97-AF65-F5344CB8AC3E}">
        <p14:creationId xmlns:p14="http://schemas.microsoft.com/office/powerpoint/2010/main" val="94345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i="1">
                <a:highlight>
                  <a:srgbClr val="FFFFFF"/>
                </a:highlight>
              </a:rPr>
              <a:t>Question d’introduction: savez-vous comment vous préparer à rechercher un logement? De quels documents avez-vous besoin? </a:t>
            </a:r>
            <a:endParaRPr lang="fr">
              <a:highlight>
                <a:srgbClr val="C6C6C6"/>
              </a:highlight>
            </a:endParaRPr>
          </a:p>
        </p:txBody>
      </p:sp>
    </p:spTree>
    <p:extLst>
      <p:ext uri="{BB962C8B-B14F-4D97-AF65-F5344CB8AC3E}">
        <p14:creationId xmlns:p14="http://schemas.microsoft.com/office/powerpoint/2010/main" val="83617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21984122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fr-FR">
                <a:highlight>
                  <a:srgbClr val="FFFFFF"/>
                </a:highlight>
              </a:rPr>
              <a:t>Tout d'abord, il faut savoir qu’il est </a:t>
            </a:r>
            <a:r>
              <a:rPr lang="fr-FR" b="1">
                <a:solidFill>
                  <a:srgbClr val="C00000"/>
                </a:solidFill>
                <a:highlight>
                  <a:srgbClr val="FFFFFF"/>
                </a:highlight>
              </a:rPr>
              <a:t>possible de trouver un logement avec votre attestation d'immatriculation </a:t>
            </a:r>
            <a:r>
              <a:rPr lang="fr-FR">
                <a:highlight>
                  <a:srgbClr val="FFFFFF"/>
                </a:highlight>
              </a:rPr>
              <a:t>(carte orange), mais que cela n’est </a:t>
            </a:r>
            <a:r>
              <a:rPr lang="fr-FR" b="1">
                <a:solidFill>
                  <a:srgbClr val="C00000"/>
                </a:solidFill>
                <a:highlight>
                  <a:srgbClr val="FFFFFF"/>
                </a:highlight>
              </a:rPr>
              <a:t>pas simple et que cela nécessite d’avoir déjà des ressources</a:t>
            </a:r>
            <a:r>
              <a:rPr lang="fr-FR">
                <a:highlight>
                  <a:srgbClr val="FFFFFF"/>
                </a:highlight>
              </a:rPr>
              <a:t> (donc d’avoir trouvé un travail).</a:t>
            </a:r>
          </a:p>
          <a:p>
            <a:pPr algn="just">
              <a:buNone/>
            </a:pPr>
            <a:r>
              <a:rPr lang="fr-FR">
                <a:highlight>
                  <a:srgbClr val="FFFFFF"/>
                </a:highlight>
              </a:rPr>
              <a:t>Donc si vous voulez quitter le centre pendant votre procédure et trouver votre propre logement, c’est possible mais il faut bien y réfléchir et prendre le temps. </a:t>
            </a:r>
            <a:endParaRPr lang="fr">
              <a:highlight>
                <a:srgbClr val="C6C6C6"/>
              </a:highlight>
            </a:endParaRPr>
          </a:p>
          <a:p>
            <a:pPr algn="just">
              <a:buNone/>
            </a:pPr>
            <a:r>
              <a:rPr lang="fr-FR">
                <a:highlight>
                  <a:srgbClr val="FFFFFF"/>
                </a:highlight>
              </a:rPr>
              <a:t>En effet, il se peut que l’on profite de fait que vous êtes encore en procédure pour vous louer des logements qui ne sont pas conformes, faites bien attention à cela ! </a:t>
            </a:r>
          </a:p>
          <a:p>
            <a:pPr algn="just">
              <a:buNone/>
            </a:pPr>
            <a:r>
              <a:rPr lang="fr-FR" b="1">
                <a:solidFill>
                  <a:srgbClr val="C00000"/>
                </a:solidFill>
                <a:highlight>
                  <a:srgbClr val="FFFFFF"/>
                </a:highlight>
              </a:rPr>
              <a:t>Après la reconnaissance de votre statut,</a:t>
            </a:r>
            <a:r>
              <a:rPr lang="fr-FR">
                <a:highlight>
                  <a:srgbClr val="FFFFFF"/>
                </a:highlight>
              </a:rPr>
              <a:t> vous devrez échanger votre carte orange (attestation d’immatriculation)</a:t>
            </a:r>
            <a:r>
              <a:rPr lang="fr-FR" b="1">
                <a:solidFill>
                  <a:srgbClr val="C00000"/>
                </a:solidFill>
                <a:highlight>
                  <a:srgbClr val="FFFFFF"/>
                </a:highlight>
              </a:rPr>
              <a:t> contre une carte A (carte de séjour),</a:t>
            </a:r>
            <a:r>
              <a:rPr lang="fr-FR">
                <a:highlight>
                  <a:srgbClr val="FFFFFF"/>
                </a:highlight>
              </a:rPr>
              <a:t> votre nouvelle carte d'identité belge. Cela</a:t>
            </a:r>
            <a:r>
              <a:rPr lang="fr-FR" b="1">
                <a:solidFill>
                  <a:srgbClr val="C00000"/>
                </a:solidFill>
                <a:highlight>
                  <a:srgbClr val="FFFFFF"/>
                </a:highlight>
              </a:rPr>
              <a:t> facilitera la recherche de logement</a:t>
            </a:r>
            <a:r>
              <a:rPr lang="fr-FR">
                <a:highlight>
                  <a:srgbClr val="FFFFFF"/>
                </a:highlight>
              </a:rPr>
              <a:t>, surtout car la plupart des propriétaires ne savent pas qu’ils peuvent louer un logement à quelqu’un avec une carte de séjour provisoire.</a:t>
            </a: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31016272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highlight>
                  <a:srgbClr val="FFFFFF"/>
                </a:highlight>
              </a:rPr>
              <a:t>Ensuite, vous aurez besoin d’un compte en banque Belge. </a:t>
            </a:r>
            <a:endParaRPr lang="fr">
              <a:highlight>
                <a:srgbClr val="C6C6C6"/>
              </a:highlight>
            </a:endParaRPr>
          </a:p>
          <a:p>
            <a:pPr algn="just">
              <a:buNone/>
            </a:pPr>
            <a:r>
              <a:rPr lang="fr-FR">
                <a:highlight>
                  <a:srgbClr val="FFFFFF"/>
                </a:highlight>
              </a:rPr>
              <a:t>Cela, car le </a:t>
            </a:r>
            <a:r>
              <a:rPr lang="fr-FR" b="1">
                <a:solidFill>
                  <a:srgbClr val="C00000"/>
                </a:solidFill>
                <a:highlight>
                  <a:srgbClr val="FFFFFF"/>
                </a:highlight>
              </a:rPr>
              <a:t>paiement du loyer passe toujours par un compte en banque.</a:t>
            </a:r>
            <a:r>
              <a:rPr lang="fr-FR">
                <a:highlight>
                  <a:srgbClr val="FFFFFF"/>
                </a:highlight>
              </a:rPr>
              <a:t> En Belgique, il est rare de payer son loyer en espèce. De plus, le fait de payer son loyer via un compte en banque </a:t>
            </a:r>
            <a:r>
              <a:rPr lang="fr-FR" b="1">
                <a:solidFill>
                  <a:srgbClr val="C00000"/>
                </a:solidFill>
                <a:highlight>
                  <a:srgbClr val="FFFFFF"/>
                </a:highlight>
              </a:rPr>
              <a:t>permet d’avoir la preuve du paiement</a:t>
            </a:r>
            <a:r>
              <a:rPr lang="fr-FR">
                <a:highlight>
                  <a:srgbClr val="FFFFFF"/>
                </a:highlight>
              </a:rPr>
              <a:t>. Sauf si le propriétaire rédige un reçu, cela n’est pas possible quand le paiement est en espèce. </a:t>
            </a:r>
            <a:endParaRPr lang="fr">
              <a:highlight>
                <a:srgbClr val="C6C6C6"/>
              </a:highlight>
            </a:endParaRPr>
          </a:p>
          <a:p>
            <a:pPr algn="just">
              <a:buNone/>
            </a:pPr>
            <a:r>
              <a:rPr lang="fr-FR">
                <a:highlight>
                  <a:srgbClr val="FFFFFF"/>
                </a:highlight>
              </a:rPr>
              <a:t>En général,</a:t>
            </a:r>
            <a:r>
              <a:rPr lang="fr-FR" b="1">
                <a:solidFill>
                  <a:srgbClr val="C00000"/>
                </a:solidFill>
                <a:highlight>
                  <a:srgbClr val="FFFFFF"/>
                </a:highlight>
              </a:rPr>
              <a:t> tout ce qui concerne le logement passe par un compte en banque</a:t>
            </a:r>
            <a:r>
              <a:rPr lang="fr-FR">
                <a:highlight>
                  <a:srgbClr val="FFFFFF"/>
                </a:highlight>
              </a:rPr>
              <a:t>. Si un propriétaire vous demande de payer quelque chose en espèce, c’est qu’il s’agit surement d’une arnaque.</a:t>
            </a:r>
            <a:endParaRPr lang="fr">
              <a:highlight>
                <a:srgbClr val="C6C6C6"/>
              </a:highlight>
            </a:endParaRPr>
          </a:p>
          <a:p>
            <a:pPr algn="just">
              <a:buNone/>
            </a:pPr>
            <a:r>
              <a:rPr lang="fr-FR" i="1">
                <a:highlight>
                  <a:srgbClr val="FFFFFF"/>
                </a:highlight>
              </a:rPr>
              <a:t>Question: savez-vous de quoi vous aurez aussi besoin pour chercher un logement?</a:t>
            </a:r>
            <a:r>
              <a:rPr lang="fr-FR">
                <a:highlight>
                  <a:srgbClr val="FFFFFF"/>
                </a:highlight>
              </a:rPr>
              <a:t> </a:t>
            </a:r>
            <a:endParaRPr lang="fr">
              <a:highlight>
                <a:srgbClr val="C6C6C6"/>
              </a:highlight>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39570642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highlight>
                  <a:srgbClr val="FFFFFF"/>
                </a:highlight>
              </a:rPr>
              <a:t>Souvent, le propriétaire demandera également une preuve de revenus pour vérifier votre capacité financière à payer le loyer.  </a:t>
            </a:r>
            <a:endParaRPr lang="fr">
              <a:highlight>
                <a:srgbClr val="C6C6C6"/>
              </a:highlight>
            </a:endParaRPr>
          </a:p>
          <a:p>
            <a:pPr algn="just">
              <a:buNone/>
            </a:pPr>
            <a:r>
              <a:rPr lang="fr-FR" b="1">
                <a:solidFill>
                  <a:srgbClr val="C00000"/>
                </a:solidFill>
                <a:highlight>
                  <a:srgbClr val="FFFFFF"/>
                </a:highlight>
              </a:rPr>
              <a:t>Il vous sera souvent demandé de fournir vos fiches de salaire</a:t>
            </a:r>
            <a:r>
              <a:rPr lang="fr-FR">
                <a:highlight>
                  <a:srgbClr val="FFFFFF"/>
                </a:highlight>
              </a:rPr>
              <a:t> des derniers mois. Si vous avez un emploi, vous les aurez reçus par courrier ou par courriel ; sinon, vous pouvez les demander au service des ressources humaines de votre employeur. </a:t>
            </a:r>
            <a:endParaRPr lang="fr">
              <a:highlight>
                <a:srgbClr val="C6C6C6"/>
              </a:highlight>
            </a:endParaRPr>
          </a:p>
          <a:p>
            <a:pPr algn="just">
              <a:buNone/>
            </a:pPr>
            <a:r>
              <a:rPr lang="fr-FR">
                <a:highlight>
                  <a:srgbClr val="FFFFFF"/>
                </a:highlight>
              </a:rPr>
              <a:t>Si vous n’avez pas de fiches de salaire, </a:t>
            </a:r>
            <a:r>
              <a:rPr lang="fr-FR" b="1">
                <a:solidFill>
                  <a:srgbClr val="C00000"/>
                </a:solidFill>
                <a:highlight>
                  <a:srgbClr val="FFFFFF"/>
                </a:highlight>
              </a:rPr>
              <a:t>toute autre preuve de ressources fonctionne (extraits de compte, ...). </a:t>
            </a:r>
            <a:r>
              <a:rPr lang="fr-FR">
                <a:highlight>
                  <a:srgbClr val="FFFFFF"/>
                </a:highlight>
              </a:rPr>
              <a:t>Le propriétaire ne peut jamais vous obliger de fournir des fiches de salaires. Dans ce cadre, si vous avez réussi à mettre de l’argent de côté, une preuve de cet argent fonctionne. </a:t>
            </a:r>
            <a:endParaRPr lang="fr">
              <a:highlight>
                <a:srgbClr val="C6C6C6"/>
              </a:highlight>
            </a:endParaRPr>
          </a:p>
          <a:p>
            <a:pPr algn="just">
              <a:buNone/>
            </a:pPr>
            <a:r>
              <a:rPr lang="fr-FR">
                <a:highlight>
                  <a:srgbClr val="FFFFFF"/>
                </a:highlight>
              </a:rPr>
              <a:t>Une preuve que vous percevez le RIS fonctionne aussi, mais vous ne pourrez avoir ce document qu’au moment de votre sortie de centre. C'est pour cela qu’il est </a:t>
            </a:r>
            <a:r>
              <a:rPr lang="fr-FR" b="1">
                <a:solidFill>
                  <a:srgbClr val="C00000"/>
                </a:solidFill>
                <a:highlight>
                  <a:srgbClr val="FFFFFF"/>
                </a:highlight>
              </a:rPr>
              <a:t>important d’essayer d’avoir un travail afin d’avoir déjà un peu d’argent de côté </a:t>
            </a:r>
            <a:r>
              <a:rPr lang="fr-FR">
                <a:highlight>
                  <a:srgbClr val="FFFFFF"/>
                </a:highlight>
              </a:rPr>
              <a:t>et des fiches de salaire, cela sera toujours plus simple pour trouver un logement. Cela, car </a:t>
            </a:r>
            <a:r>
              <a:rPr lang="fr-FR" b="1">
                <a:solidFill>
                  <a:srgbClr val="C00000"/>
                </a:solidFill>
                <a:highlight>
                  <a:srgbClr val="FFFFFF"/>
                </a:highlight>
              </a:rPr>
              <a:t>un propriétaire aura toujours le choix entre plein de locataires, et il choisira souvent ceux qui ont des fiches de salaire.</a:t>
            </a:r>
            <a:endParaRPr lang="fr">
              <a:solidFill>
                <a:srgbClr val="C00000"/>
              </a:solidFill>
              <a:highlight>
                <a:srgbClr val="C6C6C6"/>
              </a:highlight>
            </a:endParaRPr>
          </a:p>
          <a:p>
            <a:pPr algn="just">
              <a:buNone/>
            </a:pPr>
            <a:endParaRPr lang="fr">
              <a:cs typeface="Arial"/>
            </a:endParaRPr>
          </a:p>
          <a:p>
            <a:pPr>
              <a:buNone/>
            </a:pPr>
            <a:br>
              <a:rPr lang="en-US">
                <a:cs typeface="+mn-lt"/>
              </a:rPr>
            </a:br>
            <a:endParaRPr lang="en-US"/>
          </a:p>
          <a:p>
            <a:pPr>
              <a:buNone/>
            </a:pPr>
            <a:endParaRPr lang="en-US">
              <a:latin typeface="Calibri"/>
              <a:ea typeface="Calibri"/>
              <a:cs typeface="Calibri"/>
            </a:endParaRPr>
          </a:p>
        </p:txBody>
      </p:sp>
    </p:spTree>
    <p:extLst>
      <p:ext uri="{BB962C8B-B14F-4D97-AF65-F5344CB8AC3E}">
        <p14:creationId xmlns:p14="http://schemas.microsoft.com/office/powerpoint/2010/main" val="16066260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highlight>
                  <a:srgbClr val="FFFFFF"/>
                </a:highlight>
              </a:rPr>
              <a:t>Le dossier de candidature est composé d’un petit CV qui décrit un peu votre parcours (emploi, ...) et d’une lettre de motivation expliquant pourquoi vous recherchez un logement. Il est parfois demandé par certains propriétaires/agences immobilières, mais il n’est pas obligatoire. </a:t>
            </a:r>
            <a:endParaRPr lang="fr">
              <a:highlight>
                <a:srgbClr val="C6C6C6"/>
              </a:highlight>
            </a:endParaRPr>
          </a:p>
          <a:p>
            <a:pPr algn="just">
              <a:buNone/>
            </a:pPr>
            <a:r>
              <a:rPr lang="fr-FR">
                <a:highlight>
                  <a:srgbClr val="FFFFFF"/>
                </a:highlight>
              </a:rPr>
              <a:t>Cela peut néanmoins aider lorsqu’une personne contacte un propriétaire. </a:t>
            </a:r>
            <a:endParaRPr lang="fr">
              <a:highlight>
                <a:srgbClr val="C6C6C6"/>
              </a:highlight>
            </a:endParaRPr>
          </a:p>
          <a:p>
            <a:pPr algn="just">
              <a:buNone/>
            </a:pPr>
            <a:endParaRPr lang="fr">
              <a:cs typeface="Arial"/>
            </a:endParaRPr>
          </a:p>
          <a:p>
            <a:pPr>
              <a:buNone/>
            </a:pPr>
            <a:br>
              <a:rPr lang="en-US">
                <a:cs typeface="+mn-lt"/>
              </a:rPr>
            </a:br>
            <a:endParaRPr lang="en-US"/>
          </a:p>
          <a:p>
            <a:pPr>
              <a:buNone/>
            </a:pPr>
            <a:endParaRPr lang="en-US">
              <a:latin typeface="Calibri"/>
              <a:ea typeface="Calibri"/>
              <a:cs typeface="Calibri"/>
            </a:endParaRPr>
          </a:p>
        </p:txBody>
      </p:sp>
    </p:spTree>
    <p:extLst>
      <p:ext uri="{BB962C8B-B14F-4D97-AF65-F5344CB8AC3E}">
        <p14:creationId xmlns:p14="http://schemas.microsoft.com/office/powerpoint/2010/main" val="3705664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pPr lvl="1">
              <a:buFont typeface="Calibri"/>
              <a:buChar char="-"/>
            </a:pPr>
            <a:r>
              <a:rPr lang="fr-FR"/>
              <a:t>Voici les différentes étapes: </a:t>
            </a:r>
          </a:p>
          <a:p>
            <a:pPr lvl="2">
              <a:buFont typeface="Wingdings"/>
              <a:buChar char="§"/>
            </a:pPr>
            <a:r>
              <a:rPr lang="fr" b="1"/>
              <a:t>Connaissance du marché immobilier :</a:t>
            </a:r>
            <a:r>
              <a:rPr lang="fr"/>
              <a:t> Nous allons ici examiner plus en détail le marché immobilier belge, les prix moyens dans tout le pays, les types de logements et l’influence de l’emplacement, de l’état et de la superficie.</a:t>
            </a:r>
            <a:endParaRPr lang="fr-FR"/>
          </a:p>
          <a:p>
            <a:pPr lvl="2">
              <a:buFont typeface="Wingdings"/>
              <a:buChar char="§"/>
            </a:pPr>
            <a:r>
              <a:rPr lang="fr" b="1"/>
              <a:t>Préparation </a:t>
            </a:r>
            <a:r>
              <a:rPr lang="fr"/>
              <a:t>: Quels documents sont nécessaires pour trouver un logement ? Quel est mon budget ? Existe-t-il des logements sociaux ?</a:t>
            </a:r>
            <a:endParaRPr lang="fr-FR"/>
          </a:p>
          <a:p>
            <a:pPr lvl="2">
              <a:buFont typeface="Wingdings"/>
              <a:buChar char="§"/>
            </a:pPr>
            <a:r>
              <a:rPr lang="fr" b="1"/>
              <a:t>Recherche de logement </a:t>
            </a:r>
            <a:r>
              <a:rPr lang="fr"/>
              <a:t>: Comment trouver un logement ? Quelques conseils</a:t>
            </a:r>
            <a:endParaRPr lang="fr-FR"/>
          </a:p>
          <a:p>
            <a:pPr lvl="2">
              <a:buFont typeface="Wingdings"/>
              <a:buChar char="§"/>
            </a:pPr>
            <a:r>
              <a:rPr lang="fr" b="1"/>
              <a:t>Visite du bien :</a:t>
            </a:r>
            <a:r>
              <a:rPr lang="fr"/>
              <a:t> Comment prendre rendez-vous ? Quelles sont les choses qu'il faut demander pendant la visite? Quelles sont les choses qu'un propriétaire peut demander? ..</a:t>
            </a:r>
            <a:endParaRPr lang="fr-FR"/>
          </a:p>
          <a:p>
            <a:pPr lvl="2">
              <a:buFont typeface="Wingdings"/>
              <a:buChar char="§"/>
            </a:pPr>
            <a:r>
              <a:rPr lang="fr" b="1"/>
              <a:t>Signature du contrat </a:t>
            </a:r>
          </a:p>
          <a:p>
            <a:pPr lvl="2">
              <a:buFont typeface="Wingdings"/>
              <a:buChar char="§"/>
            </a:pPr>
            <a:r>
              <a:rPr lang="fr" b="1"/>
              <a:t>Installation : </a:t>
            </a:r>
            <a:r>
              <a:rPr lang="fr"/>
              <a:t>la domiciliation, les contrats qu'il faut conclure pour avoir l'électricité, … </a:t>
            </a:r>
            <a:endParaRPr lang="fr-FR">
              <a:cs typeface="Arial"/>
            </a:endParaRPr>
          </a:p>
          <a:p>
            <a:endParaRPr lang="fr-FR">
              <a:cs typeface="Arial"/>
            </a:endParaRPr>
          </a:p>
        </p:txBody>
      </p:sp>
    </p:spTree>
    <p:extLst>
      <p:ext uri="{BB962C8B-B14F-4D97-AF65-F5344CB8AC3E}">
        <p14:creationId xmlns:p14="http://schemas.microsoft.com/office/powerpoint/2010/main" val="2668022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fr"/>
              <a:t>Comment établir son budget ? La règle d’or est de ne pas consacrer plus d’un tiers </a:t>
            </a:r>
            <a:r>
              <a:rPr lang="fr" baseline="30000"/>
              <a:t>de </a:t>
            </a:r>
            <a:r>
              <a:rPr lang="fr"/>
              <a:t>ses revenus au logement. Cependant, </a:t>
            </a:r>
            <a:r>
              <a:rPr lang="fr">
                <a:solidFill>
                  <a:srgbClr val="EE0000"/>
                </a:solidFill>
              </a:rPr>
              <a:t>cette règle n’est plus vraiment utilisée </a:t>
            </a:r>
            <a:r>
              <a:rPr lang="fr"/>
              <a:t>compte tenu de la hausse des loyers ces dernières années, notamment si l’on perçoit une aide sociale du Centre public d’aide sociale (CPAS).</a:t>
            </a:r>
            <a:endParaRPr lang="en-US"/>
          </a:p>
          <a:p>
            <a:pPr>
              <a:buNone/>
            </a:pPr>
            <a:endParaRPr lang="en-US">
              <a:latin typeface="Calibri"/>
              <a:ea typeface="Calibri"/>
              <a:cs typeface="Calibri"/>
            </a:endParaRPr>
          </a:p>
        </p:txBody>
      </p:sp>
    </p:spTree>
    <p:extLst>
      <p:ext uri="{BB962C8B-B14F-4D97-AF65-F5344CB8AC3E}">
        <p14:creationId xmlns:p14="http://schemas.microsoft.com/office/powerpoint/2010/main" val="23146826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fr-FR">
                <a:highlight>
                  <a:srgbClr val="FFFFFF"/>
                </a:highlight>
              </a:rPr>
              <a:t>Calculer le budget est vraiment quelque chose d’important quand on recherche un logement. </a:t>
            </a:r>
            <a:endParaRPr lang="en-US">
              <a:highlight>
                <a:srgbClr val="C6C6C6"/>
              </a:highlight>
            </a:endParaRPr>
          </a:p>
          <a:p>
            <a:pPr algn="just">
              <a:buNone/>
            </a:pPr>
            <a:r>
              <a:rPr lang="fr-FR">
                <a:highlight>
                  <a:srgbClr val="FFFFFF"/>
                </a:highlight>
              </a:rPr>
              <a:t>Quand les personnes sortent des centres, elles vont le plus souvent toucher le Revenu d’intégration social, une aide du CPAS. </a:t>
            </a:r>
            <a:endParaRPr lang="en-US">
              <a:highlight>
                <a:srgbClr val="C6C6C6"/>
              </a:highlight>
            </a:endParaRPr>
          </a:p>
          <a:p>
            <a:pPr algn="just">
              <a:buNone/>
            </a:pPr>
            <a:r>
              <a:rPr lang="fr-FR">
                <a:highlight>
                  <a:srgbClr val="FFFFFF"/>
                </a:highlight>
              </a:rPr>
              <a:t>Voici les différents montants de cette aide: </a:t>
            </a:r>
            <a:endParaRPr lang="en-US">
              <a:highlight>
                <a:srgbClr val="C6C6C6"/>
              </a:highlight>
            </a:endParaRPr>
          </a:p>
          <a:p>
            <a:pPr marL="171450" indent="-171450" algn="just"/>
            <a:r>
              <a:rPr lang="fr-FR" b="1">
                <a:solidFill>
                  <a:srgbClr val="C00000"/>
                </a:solidFill>
                <a:highlight>
                  <a:srgbClr val="FFFFFF"/>
                </a:highlight>
              </a:rPr>
              <a:t>893,65€ = Montant cohabitant : </a:t>
            </a:r>
            <a:r>
              <a:rPr lang="fr-FR">
                <a:highlight>
                  <a:srgbClr val="FFFFFF"/>
                </a:highlight>
              </a:rPr>
              <a:t>ce montant sera attribué aux personnes qui vivent avec d’autres personnes. Dans ce cadre, si des personnes souhaitent habiter en colocation elles pourraient</a:t>
            </a:r>
            <a:r>
              <a:rPr lang="fr-FR" b="1">
                <a:solidFill>
                  <a:srgbClr val="C00000"/>
                </a:solidFill>
                <a:highlight>
                  <a:srgbClr val="FFFFFF"/>
                </a:highlight>
              </a:rPr>
              <a:t> payer maximum 450€ pour une chambre</a:t>
            </a:r>
            <a:r>
              <a:rPr lang="fr-FR">
                <a:highlight>
                  <a:srgbClr val="FFFFFF"/>
                </a:highlight>
              </a:rPr>
              <a:t>. Attention aux charges également, qui devraient être en moyenne 100€. </a:t>
            </a:r>
            <a:endParaRPr lang="en-US">
              <a:highlight>
                <a:srgbClr val="C6C6C6"/>
              </a:highlight>
            </a:endParaRPr>
          </a:p>
          <a:p>
            <a:pPr marL="171450" indent="-171450" algn="just"/>
            <a:r>
              <a:rPr lang="fr-FR" b="1">
                <a:solidFill>
                  <a:srgbClr val="C00000"/>
                </a:solidFill>
                <a:highlight>
                  <a:srgbClr val="FFFFFF"/>
                </a:highlight>
              </a:rPr>
              <a:t>1340,45€ = Montant personne isolée</a:t>
            </a:r>
            <a:r>
              <a:rPr lang="fr-FR">
                <a:highlight>
                  <a:srgbClr val="FFFFFF"/>
                </a:highlight>
              </a:rPr>
              <a:t>: pour une personne seule sans enfant. </a:t>
            </a:r>
            <a:r>
              <a:rPr lang="fr-FR" b="1">
                <a:solidFill>
                  <a:srgbClr val="C00000"/>
                </a:solidFill>
                <a:highlight>
                  <a:srgbClr val="FFFFFF"/>
                </a:highlight>
              </a:rPr>
              <a:t>Loyer max de 670€</a:t>
            </a:r>
            <a:r>
              <a:rPr lang="fr-FR">
                <a:highlight>
                  <a:srgbClr val="FFFFFF"/>
                </a:highlight>
              </a:rPr>
              <a:t>, attention au charges qui devraient être en moyenne de 150€ (dépend du PEB du logement et de la consommation)</a:t>
            </a:r>
            <a:endParaRPr lang="fr-FR">
              <a:highlight>
                <a:srgbClr val="FFFFFF"/>
              </a:highlight>
              <a:cs typeface="Arial"/>
            </a:endParaRPr>
          </a:p>
          <a:p>
            <a:pPr marL="171450" indent="-171450" algn="just"/>
            <a:r>
              <a:rPr lang="fr-FR" b="1">
                <a:solidFill>
                  <a:srgbClr val="C00000"/>
                </a:solidFill>
                <a:highlight>
                  <a:srgbClr val="FFFFFF"/>
                </a:highlight>
              </a:rPr>
              <a:t>1811,57€ = montant pour les personnes avec enfants (parent seul ou couple avec enfant(s)).</a:t>
            </a:r>
            <a:r>
              <a:rPr lang="fr-FR">
                <a:highlight>
                  <a:srgbClr val="FFFFFF"/>
                </a:highlight>
              </a:rPr>
              <a:t> </a:t>
            </a:r>
            <a:r>
              <a:rPr lang="fr-FR" b="1">
                <a:solidFill>
                  <a:srgbClr val="C00000"/>
                </a:solidFill>
                <a:highlight>
                  <a:srgbClr val="FFFFFF"/>
                </a:highlight>
              </a:rPr>
              <a:t>Loyer max de 900€</a:t>
            </a:r>
            <a:r>
              <a:rPr lang="fr-FR">
                <a:highlight>
                  <a:srgbClr val="FFFFFF"/>
                </a:highlight>
              </a:rPr>
              <a:t> + charges entre 150 et 300€, dépend si personne seule ou si couple mais aussi du nombre d’enfants (grandes familles pourraient avoir beaucoup plus de charge </a:t>
            </a:r>
            <a:endParaRPr lang="en-US">
              <a:highlight>
                <a:srgbClr val="C6C6C6"/>
              </a:highlight>
            </a:endParaRPr>
          </a:p>
          <a:p>
            <a:pPr>
              <a:buNone/>
            </a:pPr>
            <a:endParaRPr lang="en-US">
              <a:latin typeface="Calibri"/>
              <a:ea typeface="Calibri"/>
              <a:cs typeface="Calibri"/>
            </a:endParaRPr>
          </a:p>
        </p:txBody>
      </p:sp>
    </p:spTree>
    <p:extLst>
      <p:ext uri="{BB962C8B-B14F-4D97-AF65-F5344CB8AC3E}">
        <p14:creationId xmlns:p14="http://schemas.microsoft.com/office/powerpoint/2010/main" val="41456492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0FDD0-EBAD-AF30-3F80-9C966D0CDA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93F5D-5BC9-A8DB-8549-0ADEBDDC25F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22A4587-75B2-644A-ED33-EEE7B4070DF7}"/>
              </a:ext>
            </a:extLst>
          </p:cNvPr>
          <p:cNvSpPr>
            <a:spLocks noGrp="1"/>
          </p:cNvSpPr>
          <p:nvPr>
            <p:ph type="body" idx="1"/>
          </p:nvPr>
        </p:nvSpPr>
        <p:spPr/>
        <p:txBody>
          <a:bodyPr/>
          <a:lstStyle/>
          <a:p>
            <a:pPr marL="171450" indent="-171450"/>
            <a:r>
              <a:rPr lang="fr-FR">
                <a:highlight>
                  <a:srgbClr val="FFFFFF"/>
                </a:highlight>
              </a:rPr>
              <a:t>Combien pourrait percevoir un couple sans enfants? Quel loyer et quelles charges pourraient payer ce couple? </a:t>
            </a:r>
            <a:endParaRPr lang="en-US">
              <a:highlight>
                <a:srgbClr val="FFFFFF"/>
              </a:highlight>
            </a:endParaRPr>
          </a:p>
          <a:p>
            <a:pPr marL="1085850" lvl="1" indent="-171450"/>
            <a:r>
              <a:rPr lang="fr-FR">
                <a:highlight>
                  <a:srgbClr val="FFFFFF"/>
                </a:highlight>
              </a:rPr>
              <a:t>Réponse: RIS = 893,65€ (montant cohabitant) x 2 = 1787,3€. </a:t>
            </a:r>
            <a:endParaRPr lang="en-US">
              <a:highlight>
                <a:srgbClr val="FFFFFF"/>
              </a:highlight>
            </a:endParaRPr>
          </a:p>
          <a:p>
            <a:pPr marL="1543050" lvl="2" indent="-171450"/>
            <a:r>
              <a:rPr lang="fr-FR">
                <a:highlight>
                  <a:srgbClr val="FFFFFF"/>
                </a:highlight>
              </a:rPr>
              <a:t>Le couple devrait louer un studio ou un appartement 1 chambre. Loyer max = 900€ + charges = ~150€</a:t>
            </a:r>
            <a:endParaRPr lang="en-US">
              <a:highlight>
                <a:srgbClr val="FFFFFF"/>
              </a:highlight>
            </a:endParaRPr>
          </a:p>
          <a:p>
            <a:pPr marL="171450" indent="-171450"/>
            <a:r>
              <a:rPr lang="fr-FR">
                <a:highlight>
                  <a:srgbClr val="FFFFFF"/>
                </a:highlight>
              </a:rPr>
              <a:t>Combien pourrait percevoir une famille nombreuse (2 parents + 4 enfants)? Quel loyer et quelles charges pourraient-ils payer? </a:t>
            </a:r>
            <a:endParaRPr lang="en-US">
              <a:highlight>
                <a:srgbClr val="FFFFFF"/>
              </a:highlight>
            </a:endParaRPr>
          </a:p>
          <a:p>
            <a:pPr marL="1085850" lvl="1" indent="-171450"/>
            <a:r>
              <a:rPr lang="fr-FR">
                <a:highlight>
                  <a:srgbClr val="FFFFFF"/>
                </a:highlight>
              </a:rPr>
              <a:t>Réponse: RIS =</a:t>
            </a:r>
            <a:r>
              <a:rPr lang="fr-FR" dirty="0">
                <a:solidFill>
                  <a:srgbClr val="000000"/>
                </a:solidFill>
                <a:highlight>
                  <a:srgbClr val="FFFFFF"/>
                </a:highlight>
              </a:rPr>
              <a:t> </a:t>
            </a:r>
            <a:r>
              <a:rPr lang="fr-FR">
                <a:highlight>
                  <a:srgbClr val="FFFFFF"/>
                </a:highlight>
              </a:rPr>
              <a:t>RIS = 1811,57€ (montant famille à charge) + + montant des allocations familiales à prendre en compte (=environ 750€/mois) = 2500€/mois environ </a:t>
            </a:r>
            <a:endParaRPr lang="en-US">
              <a:highlight>
                <a:srgbClr val="FFFFFF"/>
              </a:highlight>
            </a:endParaRPr>
          </a:p>
          <a:p>
            <a:pPr marL="1543050" lvl="2" indent="-171450"/>
            <a:r>
              <a:rPr lang="fr-FR">
                <a:highlight>
                  <a:srgbClr val="FFFFFF"/>
                </a:highlight>
              </a:rPr>
              <a:t>La famille devrait louer une maison 4-5 chambres. Loyer max = 1250€/mois + charges ~500€</a:t>
            </a:r>
            <a:endParaRPr lang="en-US">
              <a:highlight>
                <a:srgbClr val="FFFFFF"/>
              </a:highlight>
            </a:endParaRPr>
          </a:p>
          <a:p>
            <a:pPr>
              <a:buNone/>
            </a:pPr>
            <a:endParaRPr lang="en-US">
              <a:latin typeface="Calibri"/>
              <a:ea typeface="Calibri"/>
              <a:cs typeface="Calibri"/>
            </a:endParaRPr>
          </a:p>
          <a:p>
            <a:pPr>
              <a:buFont typeface="Calibri"/>
              <a:buChar char="-"/>
            </a:pPr>
            <a:endParaRPr lang="en-US">
              <a:latin typeface="Calibri"/>
              <a:ea typeface="Calibri"/>
              <a:cs typeface="Calibri"/>
            </a:endParaRPr>
          </a:p>
        </p:txBody>
      </p:sp>
    </p:spTree>
    <p:extLst>
      <p:ext uri="{BB962C8B-B14F-4D97-AF65-F5344CB8AC3E}">
        <p14:creationId xmlns:p14="http://schemas.microsoft.com/office/powerpoint/2010/main" val="38976326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fr"/>
              <a:t>Si vous n'avez pas assez de budget pour louer un logement sur le marché privé, vous pouvez louer un logement social. </a:t>
            </a:r>
            <a:endParaRPr lang="fr">
              <a:cs typeface="Arial"/>
            </a:endParaRPr>
          </a:p>
          <a:p>
            <a:pPr>
              <a:buNone/>
            </a:pPr>
            <a:r>
              <a:rPr lang="fr-FR" i="1">
                <a:highlight>
                  <a:srgbClr val="FFFFFF"/>
                </a:highlight>
              </a:rPr>
              <a:t>Question: savez-vous ce que c’est un logement social en Belgique?</a:t>
            </a:r>
            <a:endParaRPr lang="en-US">
              <a:highlight>
                <a:srgbClr val="C6C6C6"/>
              </a:highlight>
            </a:endParaRPr>
          </a:p>
        </p:txBody>
      </p:sp>
    </p:spTree>
    <p:extLst>
      <p:ext uri="{BB962C8B-B14F-4D97-AF65-F5344CB8AC3E}">
        <p14:creationId xmlns:p14="http://schemas.microsoft.com/office/powerpoint/2010/main" val="250175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lgn="just"/>
            <a:r>
              <a:rPr lang="fr"/>
              <a:t> </a:t>
            </a:r>
            <a:r>
              <a:rPr lang="fr-FR">
                <a:highlight>
                  <a:srgbClr val="FFFFFF"/>
                </a:highlight>
              </a:rPr>
              <a:t>Un </a:t>
            </a:r>
            <a:r>
              <a:rPr lang="fr-FR" b="1">
                <a:solidFill>
                  <a:srgbClr val="C00000"/>
                </a:solidFill>
                <a:highlight>
                  <a:srgbClr val="FFFFFF"/>
                </a:highlight>
              </a:rPr>
              <a:t>logement social est un logement public, géré par les régions.</a:t>
            </a:r>
            <a:r>
              <a:rPr lang="fr-FR">
                <a:highlight>
                  <a:srgbClr val="FFFFFF"/>
                </a:highlight>
              </a:rPr>
              <a:t> Les logements sociaux sont des logements avec des loyers plus bas et sont accessibles à tous les belges. Vous pouvez y rester pour une durée indéterminée.</a:t>
            </a:r>
            <a:endParaRPr lang="fr">
              <a:highlight>
                <a:srgbClr val="C6C6C6"/>
              </a:highlight>
            </a:endParaRPr>
          </a:p>
          <a:p>
            <a:pPr marL="171450" indent="-171450" algn="just"/>
            <a:r>
              <a:rPr lang="fr-FR">
                <a:highlight>
                  <a:srgbClr val="FFFFFF"/>
                </a:highlight>
              </a:rPr>
              <a:t>Une</a:t>
            </a:r>
            <a:r>
              <a:rPr lang="fr-FR" b="1">
                <a:solidFill>
                  <a:srgbClr val="C00000"/>
                </a:solidFill>
                <a:highlight>
                  <a:srgbClr val="FFFFFF"/>
                </a:highlight>
              </a:rPr>
              <a:t> ILA est un logement géré par un CPAS et mis à disposition des personnes qui sortent des centres d’accueil quand elles ont un positif.</a:t>
            </a:r>
            <a:r>
              <a:rPr lang="fr-FR">
                <a:highlight>
                  <a:srgbClr val="FFFFFF"/>
                </a:highlight>
              </a:rPr>
              <a:t> Vous pouvez seulement y rester quelques mois (max 4 mois), le temps de trouver un autre logement. Dans ces logements vous ne payez pas de loyer et ils sont meublés.</a:t>
            </a:r>
            <a:endParaRPr lang="fr">
              <a:highlight>
                <a:srgbClr val="C6C6C6"/>
              </a:highlight>
            </a:endParaRPr>
          </a:p>
          <a:p>
            <a:pPr algn="just">
              <a:buNone/>
            </a:pPr>
            <a:endParaRPr lang="fr">
              <a:cs typeface="Arial"/>
            </a:endParaRPr>
          </a:p>
          <a:p>
            <a:pPr algn="just">
              <a:buNone/>
            </a:pPr>
            <a:endParaRPr lang="fr" b="1">
              <a:solidFill>
                <a:srgbClr val="EE0000"/>
              </a:solidFill>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449238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3668-7D4C-0E45-C6C8-2743541D10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080B9F-EA58-ABCE-B657-108BE6A1EA0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6E9CACA-F654-CA70-E8EA-3CE2AF4F7BFB}"/>
              </a:ext>
            </a:extLst>
          </p:cNvPr>
          <p:cNvSpPr>
            <a:spLocks noGrp="1"/>
          </p:cNvSpPr>
          <p:nvPr>
            <p:ph type="body" idx="1"/>
          </p:nvPr>
        </p:nvSpPr>
        <p:spPr/>
        <p:txBody>
          <a:bodyPr/>
          <a:lstStyle/>
          <a:p>
            <a:pPr marL="171450" indent="-171450" algn="just"/>
            <a:r>
              <a:rPr lang="fr-FR">
                <a:highlight>
                  <a:srgbClr val="FFFFFF"/>
                </a:highlight>
              </a:rPr>
              <a:t>Pour avoir accès  à un logement social il faut </a:t>
            </a:r>
            <a:r>
              <a:rPr lang="fr-FR" b="1">
                <a:solidFill>
                  <a:srgbClr val="C00000"/>
                </a:solidFill>
                <a:highlight>
                  <a:srgbClr val="FFFFFF"/>
                </a:highlight>
              </a:rPr>
              <a:t>s’inscrire sur une liste d’attente via les sites des sociétés de logements sociaux</a:t>
            </a:r>
            <a:r>
              <a:rPr lang="fr-FR">
                <a:highlight>
                  <a:srgbClr val="FFFFFF"/>
                </a:highlight>
              </a:rPr>
              <a:t> (Bruxelles : Société du logement de la Région Bruxelles-Capitale, Wallonie: Société Wallonne du Logement; Flandres: Wonen in Vlaanderen). Les </a:t>
            </a:r>
            <a:r>
              <a:rPr lang="fr-FR" b="1">
                <a:solidFill>
                  <a:srgbClr val="C00000"/>
                </a:solidFill>
                <a:highlight>
                  <a:srgbClr val="FFFFFF"/>
                </a:highlight>
              </a:rPr>
              <a:t>listes d’attente sont très longues,</a:t>
            </a:r>
            <a:r>
              <a:rPr lang="fr-FR">
                <a:highlight>
                  <a:srgbClr val="FFFFFF"/>
                </a:highlight>
              </a:rPr>
              <a:t> vous pouvez attendre jusqu’à 10 ans pour avoir un logement social public. </a:t>
            </a:r>
            <a:endParaRPr lang="fr">
              <a:highlight>
                <a:srgbClr val="C6C6C6"/>
              </a:highlight>
            </a:endParaRPr>
          </a:p>
          <a:p>
            <a:pPr marL="1085850" lvl="1" indent="-171450" algn="just"/>
            <a:r>
              <a:rPr lang="fr-FR">
                <a:highlight>
                  <a:srgbClr val="FFFFFF"/>
                </a:highlight>
              </a:rPr>
              <a:t>En Wallonie il existe un site pour s’inscrire en ligne: Connectoit.be</a:t>
            </a:r>
            <a:endParaRPr lang="fr-FR">
              <a:highlight>
                <a:srgbClr val="C6C6C6"/>
              </a:highlight>
            </a:endParaRPr>
          </a:p>
          <a:p>
            <a:pPr marL="171450" indent="-171450" algn="just"/>
            <a:r>
              <a:rPr lang="fr-FR" b="1">
                <a:solidFill>
                  <a:srgbClr val="C00000"/>
                </a:solidFill>
                <a:highlight>
                  <a:srgbClr val="FFFFFF"/>
                </a:highlight>
              </a:rPr>
              <a:t>En Wallonie et à Bruxelles il existe aussi des Agences immobilières sociales,</a:t>
            </a:r>
            <a:r>
              <a:rPr lang="fr-FR">
                <a:highlight>
                  <a:srgbClr val="FFFFFF"/>
                </a:highlight>
              </a:rPr>
              <a:t> qui louent des logements à des loyers plus bas. Pour avoir accès à ces logements, vous devez</a:t>
            </a:r>
            <a:r>
              <a:rPr lang="fr-FR" b="1">
                <a:solidFill>
                  <a:srgbClr val="C00000"/>
                </a:solidFill>
                <a:highlight>
                  <a:srgbClr val="FFFFFF"/>
                </a:highlight>
              </a:rPr>
              <a:t> contacter l’AIS de l’endroit où vous souhaitez vivre </a:t>
            </a:r>
            <a:r>
              <a:rPr lang="fr-FR">
                <a:highlight>
                  <a:srgbClr val="FFFFFF"/>
                </a:highlight>
              </a:rPr>
              <a:t>(vous trouverez la site des AIS sur le site de l’UWAIS). Les </a:t>
            </a:r>
            <a:r>
              <a:rPr lang="fr-FR" b="1">
                <a:solidFill>
                  <a:srgbClr val="C00000"/>
                </a:solidFill>
                <a:highlight>
                  <a:srgbClr val="FFFFFF"/>
                </a:highlight>
              </a:rPr>
              <a:t>listes d’attente sont longues </a:t>
            </a:r>
            <a:r>
              <a:rPr lang="fr-FR">
                <a:highlight>
                  <a:srgbClr val="FFFFFF"/>
                </a:highlight>
              </a:rPr>
              <a:t>et vous pouvez attendre plusieurs années pour accéder à un logement d’une AIS. </a:t>
            </a:r>
            <a:endParaRPr lang="fr">
              <a:highlight>
                <a:srgbClr val="C6C6C6"/>
              </a:highlight>
            </a:endParaRPr>
          </a:p>
          <a:p>
            <a:pPr algn="just">
              <a:buNone/>
            </a:pPr>
            <a:r>
              <a:rPr lang="fr"/>
              <a:t>ez des chances d’avoir un logement d’une AIS. Le mieux serait de faire cela le plus rapidement possible quand vous avez vos documents. </a:t>
            </a:r>
            <a:endParaRPr lang="en-US">
              <a:cs typeface="Arial"/>
            </a:endParaRPr>
          </a:p>
          <a:p>
            <a:pPr algn="just">
              <a:buNone/>
            </a:pPr>
            <a:r>
              <a:rPr lang="fr">
                <a:solidFill>
                  <a:srgbClr val="EE0000"/>
                </a:solidFill>
              </a:rPr>
              <a:t>Attention : expliquer qu’il y a souvent beaucoup </a:t>
            </a:r>
            <a:r>
              <a:rPr lang="fr" err="1">
                <a:solidFill>
                  <a:srgbClr val="EE0000"/>
                </a:solidFill>
              </a:rPr>
              <a:t>beaucoup</a:t>
            </a:r>
            <a:r>
              <a:rPr lang="fr">
                <a:solidFill>
                  <a:srgbClr val="EE0000"/>
                </a:solidFill>
              </a:rPr>
              <a:t> d’espoir d’avoir un logement social mais qu’il faut être réaliste : c’est très rare que cela arrive directement. </a:t>
            </a:r>
            <a:r>
              <a:rPr lang="fr" b="1">
                <a:solidFill>
                  <a:srgbClr val="EE0000"/>
                </a:solidFill>
              </a:rPr>
              <a:t>Il faut souvent passer d’abord par le marché locatif privé pendant plusieurs années avant de peut être avoir un jour un logement social. </a:t>
            </a:r>
            <a:endParaRPr lang="en-US"/>
          </a:p>
          <a:p>
            <a:pPr>
              <a:buNone/>
            </a:pPr>
            <a:endParaRPr lang="en-US">
              <a:latin typeface="Calibri"/>
              <a:ea typeface="Calibri"/>
              <a:cs typeface="Calibri"/>
            </a:endParaRPr>
          </a:p>
        </p:txBody>
      </p:sp>
    </p:spTree>
    <p:extLst>
      <p:ext uri="{BB962C8B-B14F-4D97-AF65-F5344CB8AC3E}">
        <p14:creationId xmlns:p14="http://schemas.microsoft.com/office/powerpoint/2010/main" val="20253020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endParaRPr lang="fr">
              <a:cs typeface="Arial"/>
            </a:endParaRPr>
          </a:p>
          <a:p>
            <a:pPr algn="just">
              <a:buNone/>
            </a:pPr>
            <a:r>
              <a:rPr lang="fr-FR">
                <a:highlight>
                  <a:srgbClr val="FFFFFF"/>
                </a:highlight>
              </a:rPr>
              <a:t>Après toutes ces démarches administratives, nous arrivons enfin à la recherche de logement.</a:t>
            </a:r>
            <a:endParaRPr lang="en-US">
              <a:highlight>
                <a:srgbClr val="C6C6C6"/>
              </a:highlight>
            </a:endParaRPr>
          </a:p>
          <a:p>
            <a:pPr algn="just">
              <a:buNone/>
            </a:pPr>
            <a:r>
              <a:rPr lang="fr-FR" i="1">
                <a:highlight>
                  <a:srgbClr val="FFFFFF"/>
                </a:highlight>
              </a:rPr>
              <a:t>Question: savez-vous quelles choses mettre en place pour chercher un logement? </a:t>
            </a:r>
            <a:endParaRPr lang="en-US">
              <a:highlight>
                <a:srgbClr val="C6C6C6"/>
              </a:highlight>
            </a:endParaRPr>
          </a:p>
          <a:p>
            <a:pPr>
              <a:buNone/>
            </a:pPr>
            <a:endParaRPr lang="en-US">
              <a:latin typeface="Calibri"/>
              <a:ea typeface="Calibri"/>
              <a:cs typeface="Calibri"/>
            </a:endParaRPr>
          </a:p>
        </p:txBody>
      </p:sp>
    </p:spTree>
    <p:extLst>
      <p:ext uri="{BB962C8B-B14F-4D97-AF65-F5344CB8AC3E}">
        <p14:creationId xmlns:p14="http://schemas.microsoft.com/office/powerpoint/2010/main" val="21521964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highlight>
                  <a:srgbClr val="FFFFFF"/>
                </a:highlight>
              </a:rPr>
              <a:t>Tout d’abord, dire à votre réseau personnel que vous recherchez un logement peut vous aider à trouver. Le bouche à oreille est la meilleure façon de trouver un logement. </a:t>
            </a:r>
            <a:endParaRPr lang="fr">
              <a:highlight>
                <a:srgbClr val="C6C6C6"/>
              </a:highlight>
            </a:endParaRPr>
          </a:p>
          <a:p>
            <a:pPr algn="just">
              <a:buNone/>
            </a:pPr>
            <a:r>
              <a:rPr lang="fr-FR">
                <a:highlight>
                  <a:srgbClr val="FFFFFF"/>
                </a:highlight>
              </a:rPr>
              <a:t>Si vous travaillez, parlez en à vos collègues, à votre employeur,... </a:t>
            </a:r>
            <a:endParaRPr lang="fr">
              <a:highlight>
                <a:srgbClr val="C6C6C6"/>
              </a:highlight>
            </a:endParaRPr>
          </a:p>
          <a:p>
            <a:pPr algn="just">
              <a:buNone/>
            </a:pPr>
            <a:r>
              <a:rPr lang="fr-FR">
                <a:highlight>
                  <a:srgbClr val="FFFFFF"/>
                </a:highlight>
              </a:rPr>
              <a:t>Si vous faites du bénévolat, parlez en aux autres bénévoles </a:t>
            </a:r>
            <a:endParaRPr lang="fr">
              <a:highlight>
                <a:srgbClr val="C6C6C6"/>
              </a:highlight>
            </a:endParaRPr>
          </a:p>
          <a:p>
            <a:pPr algn="just">
              <a:buNone/>
            </a:pPr>
            <a:r>
              <a:rPr lang="fr-FR">
                <a:highlight>
                  <a:srgbClr val="FFFFFF"/>
                </a:highlight>
              </a:rPr>
              <a:t>Parlez en également au sein de votre communauté si vous avez des contacts avec celle-ci</a:t>
            </a:r>
            <a:endParaRPr lang="fr">
              <a:highlight>
                <a:srgbClr val="C6C6C6"/>
              </a:highlight>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20096447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fr-FR">
                <a:highlight>
                  <a:srgbClr val="FFFFFF"/>
                </a:highlight>
              </a:rPr>
              <a:t>Le site internet </a:t>
            </a:r>
            <a:r>
              <a:rPr lang="fr-FR" b="1">
                <a:solidFill>
                  <a:srgbClr val="C00000"/>
                </a:solidFill>
                <a:highlight>
                  <a:srgbClr val="FFFFFF"/>
                </a:highlight>
              </a:rPr>
              <a:t>le plus connu et utilisé pour trouver un logement est </a:t>
            </a:r>
            <a:r>
              <a:rPr lang="fr-FR" b="1" err="1">
                <a:solidFill>
                  <a:srgbClr val="C00000"/>
                </a:solidFill>
                <a:highlight>
                  <a:srgbClr val="FFFFFF"/>
                </a:highlight>
              </a:rPr>
              <a:t>Immoweb</a:t>
            </a:r>
            <a:r>
              <a:rPr lang="fr-FR">
                <a:highlight>
                  <a:srgbClr val="FFFFFF"/>
                </a:highlight>
              </a:rPr>
              <a:t>, mais il existe aussi d’autres sites qui peuvent êtres utiles:</a:t>
            </a:r>
            <a:endParaRPr lang="fr">
              <a:highlight>
                <a:srgbClr val="C6C6C6"/>
              </a:highlight>
            </a:endParaRPr>
          </a:p>
          <a:p>
            <a:pPr marL="171450" indent="-171450" algn="just"/>
            <a:r>
              <a:rPr lang="fr-FR" err="1">
                <a:highlight>
                  <a:srgbClr val="FFFFFF"/>
                </a:highlight>
              </a:rPr>
              <a:t>Immovlan</a:t>
            </a:r>
            <a:endParaRPr lang="fr" err="1">
              <a:highlight>
                <a:srgbClr val="C6C6C6"/>
              </a:highlight>
            </a:endParaRPr>
          </a:p>
          <a:p>
            <a:pPr marL="171450" indent="-171450" algn="just"/>
            <a:r>
              <a:rPr lang="fr-FR" err="1">
                <a:highlight>
                  <a:srgbClr val="FFFFFF"/>
                </a:highlight>
              </a:rPr>
              <a:t>Zimmo</a:t>
            </a:r>
            <a:endParaRPr lang="fr" err="1">
              <a:highlight>
                <a:srgbClr val="C6C6C6"/>
              </a:highlight>
            </a:endParaRPr>
          </a:p>
          <a:p>
            <a:pPr marL="171450" indent="-171450" algn="just"/>
            <a:r>
              <a:rPr lang="fr-FR">
                <a:highlight>
                  <a:srgbClr val="FFFFFF"/>
                </a:highlight>
              </a:rPr>
              <a:t>Viva </a:t>
            </a:r>
            <a:r>
              <a:rPr lang="fr-FR" err="1">
                <a:highlight>
                  <a:srgbClr val="FFFFFF"/>
                </a:highlight>
              </a:rPr>
              <a:t>street</a:t>
            </a:r>
            <a:endParaRPr lang="fr" err="1">
              <a:highlight>
                <a:srgbClr val="C6C6C6"/>
              </a:highlight>
            </a:endParaRPr>
          </a:p>
          <a:p>
            <a:pPr marL="171450" indent="-171450" algn="just"/>
            <a:r>
              <a:rPr lang="fr-FR" err="1">
                <a:highlight>
                  <a:srgbClr val="FFFFFF"/>
                </a:highlight>
              </a:rPr>
              <a:t>Realo</a:t>
            </a:r>
            <a:r>
              <a:rPr lang="fr-FR">
                <a:highlight>
                  <a:srgbClr val="FFFFFF"/>
                </a:highlight>
              </a:rPr>
              <a:t> </a:t>
            </a:r>
            <a:endParaRPr lang="fr">
              <a:highlight>
                <a:srgbClr val="C6C6C6"/>
              </a:highlight>
            </a:endParaRPr>
          </a:p>
          <a:p>
            <a:pPr marL="171450" indent="-171450" algn="just"/>
            <a:r>
              <a:rPr lang="fr-FR" err="1">
                <a:highlight>
                  <a:srgbClr val="FFFFFF"/>
                </a:highlight>
              </a:rPr>
              <a:t>Rentola</a:t>
            </a:r>
            <a:r>
              <a:rPr lang="fr-FR">
                <a:highlight>
                  <a:srgbClr val="FFFFFF"/>
                </a:highlight>
              </a:rPr>
              <a:t> (annonces en anglais)</a:t>
            </a:r>
            <a:endParaRPr lang="fr">
              <a:highlight>
                <a:srgbClr val="C6C6C6"/>
              </a:highlight>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3494993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highlight>
                  <a:srgbClr val="FFFFFF"/>
                </a:highlight>
              </a:rPr>
              <a:t>Plus rare mais utile de regarder car peut permettre un contact plus rapide et direct le propriétaire.</a:t>
            </a:r>
            <a:endParaRPr lang="fr">
              <a:highlight>
                <a:srgbClr val="C6C6C6"/>
              </a:highlight>
            </a:endParaRPr>
          </a:p>
          <a:p>
            <a:pPr algn="just">
              <a:buNone/>
            </a:pPr>
            <a:r>
              <a:rPr lang="fr-FR" b="1">
                <a:solidFill>
                  <a:srgbClr val="C00000"/>
                </a:solidFill>
                <a:highlight>
                  <a:srgbClr val="FFFFFF"/>
                </a:highlight>
              </a:rPr>
              <a:t>Si vous voyez une affiche dans la rue: appelez directement le propriétaire.</a:t>
            </a:r>
          </a:p>
          <a:p>
            <a:pPr algn="just">
              <a:buNone/>
            </a:pPr>
            <a:r>
              <a:rPr lang="fr-FR" b="1">
                <a:solidFill>
                  <a:srgbClr val="C00000"/>
                </a:solidFill>
                <a:highlight>
                  <a:srgbClr val="FFFFFF"/>
                </a:highlight>
              </a:rPr>
              <a:t>Attention: s’il est écrit “kot” ou “chambre étudiant”: ne pas contacter, pas de domiciliation possible </a:t>
            </a:r>
            <a:r>
              <a:rPr lang="fr-FR">
                <a:highlight>
                  <a:srgbClr val="FFFFFF"/>
                </a:highlight>
              </a:rPr>
              <a:t>(on en parle plus tard)</a:t>
            </a:r>
            <a:endParaRPr lang="fr">
              <a:highlight>
                <a:srgbClr val="C6C6C6"/>
              </a:highlight>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1274527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fr-FR">
                <a:highlight>
                  <a:srgbClr val="FFFFFF"/>
                </a:highlight>
              </a:rPr>
              <a:t>Avant de commencer votre recherche de logement, il est important que vous ayez une bonne connaissance du contexte belge en lien avec le logement, que vous connaissiez bien les types de logements en Belgique, les prix des loyers moyens, ...</a:t>
            </a:r>
            <a:endParaRPr lang="en-US">
              <a:highlight>
                <a:srgbClr val="C6C6C6"/>
              </a:highlight>
            </a:endParaRPr>
          </a:p>
        </p:txBody>
      </p:sp>
    </p:spTree>
    <p:extLst>
      <p:ext uri="{BB962C8B-B14F-4D97-AF65-F5344CB8AC3E}">
        <p14:creationId xmlns:p14="http://schemas.microsoft.com/office/powerpoint/2010/main" val="39368933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highlight>
                  <a:srgbClr val="FFFFFF"/>
                </a:highlight>
              </a:rPr>
              <a:t>Intéressant d’aller dans les agences directement pour voir s’il y a des biens à louer qui correspondent, mais les dossiers pour les agences sont souvent très complets: fiches de salaire, dossier de candidature, ... --&gt;</a:t>
            </a:r>
            <a:r>
              <a:rPr lang="fr-FR" b="1">
                <a:solidFill>
                  <a:srgbClr val="C00000"/>
                </a:solidFill>
                <a:highlight>
                  <a:srgbClr val="FFFFFF"/>
                </a:highlight>
              </a:rPr>
              <a:t> les agences sont en général moins flexibles</a:t>
            </a:r>
            <a:endParaRPr lang="fr">
              <a:solidFill>
                <a:srgbClr val="C00000"/>
              </a:solidFill>
              <a:highlight>
                <a:srgbClr val="C6C6C6"/>
              </a:highlight>
            </a:endParaRPr>
          </a:p>
          <a:p>
            <a:pPr>
              <a:buNone/>
            </a:pPr>
            <a:endParaRPr lang="en-US">
              <a:latin typeface="Calibri"/>
              <a:ea typeface="Calibri"/>
              <a:cs typeface="Calibri"/>
            </a:endParaRPr>
          </a:p>
        </p:txBody>
      </p:sp>
    </p:spTree>
    <p:extLst>
      <p:ext uri="{BB962C8B-B14F-4D97-AF65-F5344CB8AC3E}">
        <p14:creationId xmlns:p14="http://schemas.microsoft.com/office/powerpoint/2010/main" val="25970429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highlight>
                  <a:srgbClr val="FFFFFF"/>
                </a:highlight>
              </a:rPr>
              <a:t>Il existe de </a:t>
            </a:r>
            <a:r>
              <a:rPr lang="fr-FR" b="1">
                <a:solidFill>
                  <a:srgbClr val="C00000"/>
                </a:solidFill>
                <a:highlight>
                  <a:srgbClr val="FFFFFF"/>
                </a:highlight>
              </a:rPr>
              <a:t>nombreux groupes </a:t>
            </a:r>
            <a:r>
              <a:rPr lang="fr-FR" b="1" err="1">
                <a:solidFill>
                  <a:srgbClr val="C00000"/>
                </a:solidFill>
                <a:highlight>
                  <a:srgbClr val="FFFFFF"/>
                </a:highlight>
              </a:rPr>
              <a:t>facebook</a:t>
            </a:r>
            <a:r>
              <a:rPr lang="fr-FR" b="1">
                <a:solidFill>
                  <a:srgbClr val="C00000"/>
                </a:solidFill>
                <a:highlight>
                  <a:srgbClr val="FFFFFF"/>
                </a:highlight>
              </a:rPr>
              <a:t> sur lesquels on peut trouver un logement à louer</a:t>
            </a:r>
            <a:r>
              <a:rPr lang="fr-FR">
                <a:highlight>
                  <a:srgbClr val="FFFFFF"/>
                </a:highlight>
              </a:rPr>
              <a:t>. Vous pouvez consulter les annonces sur ces groupes mais aussi vous-mêmes poster une annonce pour dire que vous recherchez un logement (en précisant le nombre de chambres, la localisation,...)</a:t>
            </a:r>
            <a:endParaRPr lang="fr">
              <a:highlight>
                <a:srgbClr val="C6C6C6"/>
              </a:highlight>
            </a:endParaRPr>
          </a:p>
          <a:p>
            <a:pPr>
              <a:buNone/>
            </a:pPr>
            <a:endParaRPr lang="en-US">
              <a:latin typeface="Calibri"/>
              <a:ea typeface="Calibri"/>
              <a:cs typeface="Calibri"/>
            </a:endParaRPr>
          </a:p>
        </p:txBody>
      </p:sp>
    </p:spTree>
    <p:extLst>
      <p:ext uri="{BB962C8B-B14F-4D97-AF65-F5344CB8AC3E}">
        <p14:creationId xmlns:p14="http://schemas.microsoft.com/office/powerpoint/2010/main" val="310456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fr-FR">
                <a:solidFill>
                  <a:srgbClr val="EE0000"/>
                </a:solidFill>
                <a:highlight>
                  <a:srgbClr val="FFFFFF"/>
                </a:highlight>
              </a:rPr>
              <a:t>Quelque chose qui est moins connu mais qui peut être intéressant, en</a:t>
            </a:r>
            <a:r>
              <a:rPr lang="fr-FR" b="1">
                <a:solidFill>
                  <a:srgbClr val="C00000"/>
                </a:solidFill>
                <a:highlight>
                  <a:srgbClr val="FFFFFF"/>
                </a:highlight>
              </a:rPr>
              <a:t> particulier pour les personnes seules </a:t>
            </a:r>
            <a:r>
              <a:rPr lang="fr-FR">
                <a:solidFill>
                  <a:srgbClr val="EE0000"/>
                </a:solidFill>
                <a:highlight>
                  <a:srgbClr val="FFFFFF"/>
                </a:highlight>
              </a:rPr>
              <a:t>ce sont les</a:t>
            </a:r>
            <a:r>
              <a:rPr lang="fr-FR">
                <a:solidFill>
                  <a:srgbClr val="C00000"/>
                </a:solidFill>
                <a:highlight>
                  <a:srgbClr val="FFFFFF"/>
                </a:highlight>
              </a:rPr>
              <a:t> </a:t>
            </a:r>
            <a:r>
              <a:rPr lang="fr-FR" b="1">
                <a:solidFill>
                  <a:srgbClr val="C00000"/>
                </a:solidFill>
                <a:highlight>
                  <a:srgbClr val="FFFFFF"/>
                </a:highlight>
              </a:rPr>
              <a:t>logements dans des sociétés de </a:t>
            </a:r>
            <a:r>
              <a:rPr lang="fr-FR" b="1" err="1">
                <a:solidFill>
                  <a:srgbClr val="C00000"/>
                </a:solidFill>
                <a:highlight>
                  <a:srgbClr val="FFFFFF"/>
                </a:highlight>
              </a:rPr>
              <a:t>cohousing</a:t>
            </a:r>
            <a:r>
              <a:rPr lang="fr-FR" b="1">
                <a:solidFill>
                  <a:srgbClr val="C00000"/>
                </a:solidFill>
                <a:highlight>
                  <a:srgbClr val="FFFFFF"/>
                </a:highlight>
              </a:rPr>
              <a:t>. </a:t>
            </a:r>
            <a:endParaRPr lang="fr">
              <a:solidFill>
                <a:srgbClr val="C00000"/>
              </a:solidFill>
              <a:highlight>
                <a:srgbClr val="C6C6C6"/>
              </a:highlight>
            </a:endParaRPr>
          </a:p>
          <a:p>
            <a:pPr algn="just">
              <a:buNone/>
            </a:pPr>
            <a:r>
              <a:rPr lang="fr-FR">
                <a:solidFill>
                  <a:srgbClr val="EE0000"/>
                </a:solidFill>
                <a:highlight>
                  <a:srgbClr val="FFFFFF"/>
                </a:highlight>
              </a:rPr>
              <a:t>Il s’agit le plus souvent de chambres avec salle de bain privée, pour des </a:t>
            </a:r>
            <a:r>
              <a:rPr lang="fr-FR" b="1">
                <a:solidFill>
                  <a:srgbClr val="C00000"/>
                </a:solidFill>
                <a:highlight>
                  <a:srgbClr val="FFFFFF"/>
                </a:highlight>
              </a:rPr>
              <a:t>loyers plus bas que pour un logement individuel. </a:t>
            </a:r>
            <a:endParaRPr lang="fr">
              <a:solidFill>
                <a:srgbClr val="C00000"/>
              </a:solidFill>
              <a:highlight>
                <a:srgbClr val="C6C6C6"/>
              </a:highlight>
            </a:endParaRPr>
          </a:p>
          <a:p>
            <a:pPr algn="just">
              <a:buNone/>
            </a:pPr>
            <a:r>
              <a:rPr lang="fr-FR">
                <a:solidFill>
                  <a:srgbClr val="EE0000"/>
                </a:solidFill>
                <a:highlight>
                  <a:srgbClr val="FFFFFF"/>
                </a:highlight>
              </a:rPr>
              <a:t>Ces chambres se trouvent</a:t>
            </a:r>
            <a:r>
              <a:rPr lang="fr-FR" b="1">
                <a:solidFill>
                  <a:srgbClr val="C00000"/>
                </a:solidFill>
                <a:highlight>
                  <a:srgbClr val="FFFFFF"/>
                </a:highlight>
              </a:rPr>
              <a:t> dans des maisons/appartements partagés</a:t>
            </a:r>
            <a:r>
              <a:rPr lang="fr-FR">
                <a:solidFill>
                  <a:srgbClr val="C00000"/>
                </a:solidFill>
                <a:highlight>
                  <a:srgbClr val="FFFFFF"/>
                </a:highlight>
              </a:rPr>
              <a:t>, cela signifie que</a:t>
            </a:r>
            <a:r>
              <a:rPr lang="fr-FR" b="1">
                <a:solidFill>
                  <a:srgbClr val="C00000"/>
                </a:solidFill>
                <a:highlight>
                  <a:srgbClr val="FFFFFF"/>
                </a:highlight>
              </a:rPr>
              <a:t> les personnes doivent partager la cuisine et certains autres espaces </a:t>
            </a:r>
            <a:r>
              <a:rPr lang="fr-FR">
                <a:solidFill>
                  <a:srgbClr val="EE0000"/>
                </a:solidFill>
                <a:highlight>
                  <a:srgbClr val="FFFFFF"/>
                </a:highlight>
              </a:rPr>
              <a:t>(salon,...). </a:t>
            </a:r>
            <a:endParaRPr lang="fr">
              <a:solidFill>
                <a:srgbClr val="EE0000"/>
              </a:solidFill>
              <a:highlight>
                <a:srgbClr val="C6C6C6"/>
              </a:highlight>
            </a:endParaRPr>
          </a:p>
          <a:p>
            <a:pPr algn="just">
              <a:buNone/>
            </a:pPr>
            <a:r>
              <a:rPr lang="fr-FR">
                <a:solidFill>
                  <a:srgbClr val="EE0000"/>
                </a:solidFill>
                <a:highlight>
                  <a:srgbClr val="FFFFFF"/>
                </a:highlight>
              </a:rPr>
              <a:t>C’est à Bruxelles que vous trouverez le plus de logements de ce type, les sociétés les plus connues sont: </a:t>
            </a:r>
            <a:r>
              <a:rPr lang="fr-FR" err="1">
                <a:solidFill>
                  <a:srgbClr val="EE0000"/>
                </a:solidFill>
                <a:highlight>
                  <a:srgbClr val="FFFFFF"/>
                </a:highlight>
              </a:rPr>
              <a:t>coliving</a:t>
            </a:r>
            <a:r>
              <a:rPr lang="fr-FR">
                <a:solidFill>
                  <a:srgbClr val="EE0000"/>
                </a:solidFill>
                <a:highlight>
                  <a:srgbClr val="FFFFFF"/>
                </a:highlight>
              </a:rPr>
              <a:t> </a:t>
            </a:r>
            <a:r>
              <a:rPr lang="fr-FR" err="1">
                <a:solidFill>
                  <a:srgbClr val="EE0000"/>
                </a:solidFill>
                <a:highlight>
                  <a:srgbClr val="FFFFFF"/>
                </a:highlight>
              </a:rPr>
              <a:t>brussels</a:t>
            </a:r>
            <a:r>
              <a:rPr lang="fr-FR">
                <a:solidFill>
                  <a:srgbClr val="EE0000"/>
                </a:solidFill>
                <a:highlight>
                  <a:srgbClr val="FFFFFF"/>
                </a:highlight>
              </a:rPr>
              <a:t>, </a:t>
            </a:r>
            <a:r>
              <a:rPr lang="fr-FR" err="1">
                <a:solidFill>
                  <a:srgbClr val="EE0000"/>
                </a:solidFill>
                <a:highlight>
                  <a:srgbClr val="FFFFFF"/>
                </a:highlight>
              </a:rPr>
              <a:t>cohabs</a:t>
            </a:r>
            <a:r>
              <a:rPr lang="fr-FR">
                <a:solidFill>
                  <a:srgbClr val="EE0000"/>
                </a:solidFill>
                <a:highlight>
                  <a:srgbClr val="FFFFFF"/>
                </a:highlight>
              </a:rPr>
              <a:t>, </a:t>
            </a:r>
            <a:r>
              <a:rPr lang="fr-FR" err="1">
                <a:solidFill>
                  <a:srgbClr val="EE0000"/>
                </a:solidFill>
                <a:highlight>
                  <a:srgbClr val="FFFFFF"/>
                </a:highlight>
              </a:rPr>
              <a:t>colive</a:t>
            </a:r>
            <a:r>
              <a:rPr lang="fr-FR">
                <a:solidFill>
                  <a:srgbClr val="EE0000"/>
                </a:solidFill>
                <a:highlight>
                  <a:srgbClr val="FFFFFF"/>
                </a:highlight>
              </a:rPr>
              <a:t>, </a:t>
            </a:r>
            <a:r>
              <a:rPr lang="fr-FR" err="1">
                <a:solidFill>
                  <a:srgbClr val="EE0000"/>
                </a:solidFill>
                <a:highlight>
                  <a:srgbClr val="FFFFFF"/>
                </a:highlight>
              </a:rPr>
              <a:t>sharehomes</a:t>
            </a:r>
            <a:r>
              <a:rPr lang="fr-FR">
                <a:solidFill>
                  <a:srgbClr val="EE0000"/>
                </a:solidFill>
                <a:highlight>
                  <a:srgbClr val="FFFFFF"/>
                </a:highlight>
              </a:rPr>
              <a:t> </a:t>
            </a:r>
            <a:r>
              <a:rPr lang="fr-FR" err="1">
                <a:solidFill>
                  <a:srgbClr val="EE0000"/>
                </a:solidFill>
                <a:highlight>
                  <a:srgbClr val="FFFFFF"/>
                </a:highlight>
              </a:rPr>
              <a:t>brussels</a:t>
            </a:r>
            <a:r>
              <a:rPr lang="fr-FR">
                <a:solidFill>
                  <a:srgbClr val="EE0000"/>
                </a:solidFill>
                <a:highlight>
                  <a:srgbClr val="FFFFFF"/>
                </a:highlight>
              </a:rPr>
              <a:t>, </a:t>
            </a:r>
            <a:r>
              <a:rPr lang="fr-FR" err="1">
                <a:solidFill>
                  <a:srgbClr val="EE0000"/>
                </a:solidFill>
                <a:highlight>
                  <a:srgbClr val="FFFFFF"/>
                </a:highlight>
              </a:rPr>
              <a:t>ikoab</a:t>
            </a:r>
            <a:r>
              <a:rPr lang="fr-FR">
                <a:solidFill>
                  <a:srgbClr val="EE0000"/>
                </a:solidFill>
                <a:highlight>
                  <a:srgbClr val="FFFFFF"/>
                </a:highlight>
              </a:rPr>
              <a:t>, ...</a:t>
            </a:r>
            <a:endParaRPr lang="fr">
              <a:solidFill>
                <a:srgbClr val="EE0000"/>
              </a:solidFill>
              <a:highlight>
                <a:srgbClr val="C6C6C6"/>
              </a:highlight>
            </a:endParaRPr>
          </a:p>
          <a:p>
            <a:pPr algn="just">
              <a:buNone/>
            </a:pPr>
            <a:r>
              <a:rPr lang="fr-FR">
                <a:solidFill>
                  <a:srgbClr val="EE0000"/>
                </a:solidFill>
                <a:highlight>
                  <a:srgbClr val="FFFFFF"/>
                </a:highlight>
              </a:rPr>
              <a:t>En Wallonie, cette manière d’habiter est plus rare et la société de </a:t>
            </a:r>
            <a:r>
              <a:rPr lang="fr-FR" err="1">
                <a:solidFill>
                  <a:srgbClr val="EE0000"/>
                </a:solidFill>
                <a:highlight>
                  <a:srgbClr val="FFFFFF"/>
                </a:highlight>
              </a:rPr>
              <a:t>cohousing</a:t>
            </a:r>
            <a:r>
              <a:rPr lang="fr-FR">
                <a:solidFill>
                  <a:srgbClr val="EE0000"/>
                </a:solidFill>
                <a:highlight>
                  <a:srgbClr val="FFFFFF"/>
                </a:highlight>
              </a:rPr>
              <a:t>  est IKOAB : </a:t>
            </a:r>
            <a:r>
              <a:rPr lang="fr-FR" u="sng">
                <a:solidFill>
                  <a:srgbClr val="EE0000"/>
                </a:solidFill>
                <a:highlight>
                  <a:srgbClr val="FFFFFF"/>
                </a:highlight>
                <a:hlinkClick r:id="rId3"/>
              </a:rPr>
              <a:t>La colocation flexible et adaptée aux jeunes actifs en Belgique | IKOAB</a:t>
            </a:r>
            <a:endParaRPr lang="fr">
              <a:solidFill>
                <a:srgbClr val="EE0000"/>
              </a:solidFill>
              <a:highlight>
                <a:srgbClr val="C6C6C6"/>
              </a:highlight>
            </a:endParaRPr>
          </a:p>
          <a:p>
            <a:pPr algn="just">
              <a:buNone/>
            </a:pPr>
            <a:r>
              <a:rPr lang="fr-FR">
                <a:solidFill>
                  <a:srgbClr val="EE0000"/>
                </a:solidFill>
                <a:highlight>
                  <a:srgbClr val="FFFFFF"/>
                </a:highlight>
              </a:rPr>
              <a:t>En Flandres il existe surtout “</a:t>
            </a:r>
            <a:r>
              <a:rPr lang="fr-FR" err="1">
                <a:solidFill>
                  <a:srgbClr val="EE0000"/>
                </a:solidFill>
                <a:highlight>
                  <a:srgbClr val="FFFFFF"/>
                </a:highlight>
              </a:rPr>
              <a:t>Colochousing</a:t>
            </a:r>
            <a:r>
              <a:rPr lang="fr-FR">
                <a:solidFill>
                  <a:srgbClr val="EE0000"/>
                </a:solidFill>
                <a:highlight>
                  <a:srgbClr val="FFFFFF"/>
                </a:highlight>
              </a:rPr>
              <a:t>” qui loue des chambres dans des colocations dans les grandes villes. </a:t>
            </a:r>
            <a:endParaRPr lang="fr">
              <a:solidFill>
                <a:srgbClr val="EE0000"/>
              </a:solidFill>
              <a:highlight>
                <a:srgbClr val="C6C6C6"/>
              </a:highlight>
            </a:endParaRPr>
          </a:p>
          <a:p>
            <a:pPr algn="just">
              <a:buNone/>
            </a:pPr>
            <a:r>
              <a:rPr lang="fr-FR">
                <a:solidFill>
                  <a:srgbClr val="EE0000"/>
                </a:solidFill>
                <a:highlight>
                  <a:srgbClr val="FFFFFF"/>
                </a:highlight>
              </a:rPr>
              <a:t>En général, le </a:t>
            </a:r>
            <a:r>
              <a:rPr lang="fr-FR" b="1">
                <a:solidFill>
                  <a:srgbClr val="C00000"/>
                </a:solidFill>
                <a:highlight>
                  <a:srgbClr val="FFFFFF"/>
                </a:highlight>
              </a:rPr>
              <a:t>site “Findacohouse.be” ( </a:t>
            </a:r>
            <a:r>
              <a:rPr lang="fr-FR" b="1" u="sng">
                <a:solidFill>
                  <a:srgbClr val="EE0000"/>
                </a:solidFill>
                <a:highlight>
                  <a:srgbClr val="FFFFFF"/>
                </a:highlight>
                <a:hlinkClick r:id="rId4"/>
              </a:rPr>
              <a:t>Colocation/</a:t>
            </a:r>
            <a:r>
              <a:rPr lang="fr-FR" b="1" u="sng" err="1">
                <a:solidFill>
                  <a:srgbClr val="EE0000"/>
                </a:solidFill>
                <a:highlight>
                  <a:srgbClr val="FFFFFF"/>
                </a:highlight>
                <a:hlinkClick r:id="rId4"/>
              </a:rPr>
              <a:t>Cohousing</a:t>
            </a:r>
            <a:r>
              <a:rPr lang="fr-FR" b="1">
                <a:solidFill>
                  <a:srgbClr val="C00000"/>
                </a:solidFill>
                <a:highlight>
                  <a:srgbClr val="FFFFFF"/>
                </a:highlight>
              </a:rPr>
              <a:t> ) répertorie la majorité des sociétés de </a:t>
            </a:r>
            <a:r>
              <a:rPr lang="fr-FR" b="1" err="1">
                <a:solidFill>
                  <a:srgbClr val="C00000"/>
                </a:solidFill>
                <a:highlight>
                  <a:srgbClr val="FFFFFF"/>
                </a:highlight>
              </a:rPr>
              <a:t>cohousing</a:t>
            </a:r>
            <a:r>
              <a:rPr lang="fr-FR" b="1">
                <a:solidFill>
                  <a:srgbClr val="C00000"/>
                </a:solidFill>
                <a:highlight>
                  <a:srgbClr val="FFFFFF"/>
                </a:highlight>
              </a:rPr>
              <a:t>,</a:t>
            </a:r>
            <a:r>
              <a:rPr lang="fr-FR">
                <a:solidFill>
                  <a:srgbClr val="EE0000"/>
                </a:solidFill>
                <a:highlight>
                  <a:srgbClr val="FFFFFF"/>
                </a:highlight>
              </a:rPr>
              <a:t> c’est un peu le “</a:t>
            </a:r>
            <a:r>
              <a:rPr lang="fr-FR" err="1">
                <a:solidFill>
                  <a:srgbClr val="EE0000"/>
                </a:solidFill>
                <a:highlight>
                  <a:srgbClr val="FFFFFF"/>
                </a:highlight>
              </a:rPr>
              <a:t>Immoweb</a:t>
            </a:r>
            <a:r>
              <a:rPr lang="fr-FR">
                <a:solidFill>
                  <a:srgbClr val="EE0000"/>
                </a:solidFill>
                <a:highlight>
                  <a:srgbClr val="FFFFFF"/>
                </a:highlight>
              </a:rPr>
              <a:t>” des colocations.</a:t>
            </a:r>
            <a:endParaRPr lang="fr">
              <a:solidFill>
                <a:srgbClr val="EE0000"/>
              </a:solidFill>
              <a:highlight>
                <a:srgbClr val="C6C6C6"/>
              </a:highlight>
            </a:endParaRPr>
          </a:p>
          <a:p>
            <a:pPr algn="just">
              <a:buNone/>
            </a:pPr>
            <a:endParaRPr lang="fr">
              <a:solidFill>
                <a:srgbClr val="EE0000"/>
              </a:solidFill>
              <a:cs typeface="Arial"/>
            </a:endParaRPr>
          </a:p>
          <a:p>
            <a:pPr>
              <a:buNone/>
            </a:pPr>
            <a:br>
              <a:rPr lang="en-US">
                <a:cs typeface="+mn-lt"/>
              </a:rPr>
            </a:br>
            <a:endParaRPr lang="en-US"/>
          </a:p>
          <a:p>
            <a:pPr>
              <a:buNone/>
            </a:pPr>
            <a:endParaRPr lang="en-US">
              <a:latin typeface="Calibri"/>
              <a:ea typeface="Calibri"/>
              <a:cs typeface="Calibri"/>
            </a:endParaRPr>
          </a:p>
        </p:txBody>
      </p:sp>
    </p:spTree>
    <p:extLst>
      <p:ext uri="{BB962C8B-B14F-4D97-AF65-F5344CB8AC3E}">
        <p14:creationId xmlns:p14="http://schemas.microsoft.com/office/powerpoint/2010/main" val="34519025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fr">
                <a:highlight>
                  <a:srgbClr val="FFFFFF"/>
                </a:highlight>
              </a:rPr>
              <a:t>Soyez vigilant lors de vos recherches : vous devrez toujours pouvoir vous domicilier. Dans ce cadre, </a:t>
            </a:r>
            <a:r>
              <a:rPr lang="fr" b="1">
                <a:solidFill>
                  <a:srgbClr val="C00000"/>
                </a:solidFill>
                <a:highlight>
                  <a:srgbClr val="FFFFFF"/>
                </a:highlight>
              </a:rPr>
              <a:t>assurez-vous donc de ne pas louer une résidence secondaire, un commerce, un garage ou une chambre étudiante, par exemple.</a:t>
            </a:r>
            <a:endParaRPr lang="fr">
              <a:solidFill>
                <a:srgbClr val="C00000"/>
              </a:solidFill>
              <a:highlight>
                <a:srgbClr val="FFFFFF"/>
              </a:highlight>
            </a:endParaRPr>
          </a:p>
          <a:p>
            <a:pPr>
              <a:buNone/>
            </a:pPr>
            <a:endParaRPr lang="en-US">
              <a:latin typeface="Calibri"/>
              <a:ea typeface="Calibri"/>
              <a:cs typeface="Calibri"/>
            </a:endParaRPr>
          </a:p>
        </p:txBody>
      </p:sp>
    </p:spTree>
    <p:extLst>
      <p:ext uri="{BB962C8B-B14F-4D97-AF65-F5344CB8AC3E}">
        <p14:creationId xmlns:p14="http://schemas.microsoft.com/office/powerpoint/2010/main" val="4078738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fr">
                <a:highlight>
                  <a:srgbClr val="FFFFFF"/>
                </a:highlight>
              </a:rPr>
              <a:t>Quand vous cherchez un logement, attention aux arnaques !  </a:t>
            </a:r>
            <a:endParaRPr lang="fr">
              <a:highlight>
                <a:srgbClr val="C6C6C6"/>
              </a:highlight>
            </a:endParaRPr>
          </a:p>
          <a:p>
            <a:pPr algn="just">
              <a:buNone/>
            </a:pPr>
            <a:r>
              <a:rPr lang="fr-FR">
                <a:highlight>
                  <a:srgbClr val="FFFFFF"/>
                </a:highlight>
              </a:rPr>
              <a:t>Attention d’abord aux personnes, qui vous demandent des grosses sommes d’argent pour rechercher un logement à votre place --&gt; ce n’est pas légal --&gt; on ne</a:t>
            </a:r>
            <a:r>
              <a:rPr lang="fr-FR" b="1">
                <a:solidFill>
                  <a:srgbClr val="C00000"/>
                </a:solidFill>
                <a:highlight>
                  <a:srgbClr val="FFFFFF"/>
                </a:highlight>
              </a:rPr>
              <a:t> donne jamais d’argent avant d’avoir signer le contrat de bail</a:t>
            </a:r>
            <a:endParaRPr lang="fr">
              <a:solidFill>
                <a:srgbClr val="C00000"/>
              </a:solidFill>
              <a:highlight>
                <a:srgbClr val="C6C6C6"/>
              </a:highlight>
            </a:endParaRPr>
          </a:p>
          <a:p>
            <a:pPr algn="just">
              <a:buNone/>
            </a:pPr>
            <a:r>
              <a:rPr lang="fr">
                <a:highlight>
                  <a:srgbClr val="FFFFFF"/>
                </a:highlight>
              </a:rPr>
              <a:t>Ensuite,</a:t>
            </a:r>
            <a:r>
              <a:rPr lang="fr" b="1">
                <a:solidFill>
                  <a:srgbClr val="C00000"/>
                </a:solidFill>
                <a:highlight>
                  <a:srgbClr val="FFFFFF"/>
                </a:highlight>
              </a:rPr>
              <a:t> attention aux fausses annonces</a:t>
            </a:r>
            <a:r>
              <a:rPr lang="fr">
                <a:highlight>
                  <a:srgbClr val="FFFFFF"/>
                </a:highlight>
              </a:rPr>
              <a:t> (souvent présentes sur Marketplace) ! La règle de base : si ça a l'air trop beau, c'est généralement que ça l'est. </a:t>
            </a:r>
            <a:endParaRPr lang="fr">
              <a:highlight>
                <a:srgbClr val="C6C6C6"/>
              </a:highlight>
            </a:endParaRPr>
          </a:p>
          <a:p>
            <a:pPr algn="just">
              <a:buNone/>
            </a:pPr>
            <a:r>
              <a:rPr lang="fr">
                <a:highlight>
                  <a:srgbClr val="FFFFFF"/>
                </a:highlight>
              </a:rPr>
              <a:t>Attention aux recherches de logement contre de l'argent:</a:t>
            </a:r>
            <a:r>
              <a:rPr lang="fr" dirty="0">
                <a:highlight>
                  <a:srgbClr val="FFFFFF"/>
                </a:highlight>
              </a:rPr>
              <a:t> certaines personnes publient par exemple de fausses photos ou vous demandent de transférer de l'argent à l'avance. Dans tous les cas, ne transférez jamais d'argent avant la signature du contrat. On ne vous demandera jamais de payer pour une visite du bien</a:t>
            </a:r>
            <a:r>
              <a:rPr lang="fr" b="1" dirty="0">
                <a:solidFill>
                  <a:srgbClr val="C00000"/>
                </a:solidFill>
                <a:highlight>
                  <a:srgbClr val="FFFFFF"/>
                </a:highlight>
              </a:rPr>
              <a:t>.</a:t>
            </a:r>
            <a:endParaRPr lang="fr" b="1" dirty="0">
              <a:solidFill>
                <a:srgbClr val="C00000"/>
              </a:solidFill>
              <a:highlight>
                <a:srgbClr val="FFFFFF"/>
              </a:highlight>
              <a:cs typeface="Arial"/>
            </a:endParaRPr>
          </a:p>
          <a:p>
            <a:pPr algn="just">
              <a:buNone/>
            </a:pPr>
            <a:r>
              <a:rPr lang="fr" b="1" dirty="0">
                <a:solidFill>
                  <a:srgbClr val="C00000"/>
                </a:solidFill>
                <a:highlight>
                  <a:srgbClr val="FFFFFF"/>
                </a:highlight>
                <a:cs typeface="Arial"/>
              </a:rPr>
              <a:t>Attention également au "logement contre service" :</a:t>
            </a:r>
            <a:r>
              <a:rPr lang="fr" dirty="0">
                <a:highlight>
                  <a:srgbClr val="FFFFFF"/>
                </a:highlight>
                <a:cs typeface="Arial"/>
              </a:rPr>
              <a:t> certaines personnes mal intentionnées louent des logements contre des serv</a:t>
            </a:r>
            <a:r>
              <a:rPr lang="fr">
                <a:highlight>
                  <a:srgbClr val="FFFFFF"/>
                </a:highlight>
                <a:cs typeface="Arial"/>
              </a:rPr>
              <a:t>ices sexuels, en particulier aux femmes. Un logement est un droit fondamental et ne peut jamais se payer en nature!</a:t>
            </a:r>
            <a:endParaRPr lang="fr" dirty="0">
              <a:highlight>
                <a:srgbClr val="FFFFFF"/>
              </a:highlight>
              <a:cs typeface="Arial"/>
            </a:endParaRPr>
          </a:p>
          <a:p>
            <a:pPr algn="just">
              <a:buNone/>
            </a:pPr>
            <a:r>
              <a:rPr lang="fr">
                <a:highlight>
                  <a:srgbClr val="FFFFFF"/>
                </a:highlight>
                <a:latin typeface="Arial"/>
                <a:ea typeface="Calibri"/>
                <a:cs typeface="Arial"/>
              </a:rPr>
              <a:t>Finalement, attention également à la sous-location. La sous-location veut dire que le contrat de bail principal ne sera pas à votre nom, vous ne pourrez pas vous domicilier, ...</a:t>
            </a:r>
            <a:endParaRPr lang="fr" dirty="0">
              <a:highlight>
                <a:srgbClr val="FFFFFF"/>
              </a:highlight>
              <a:latin typeface="Arial"/>
              <a:ea typeface="Calibri"/>
              <a:cs typeface="Arial"/>
            </a:endParaRPr>
          </a:p>
          <a:p>
            <a:pPr algn="just">
              <a:buNone/>
            </a:pPr>
            <a:endParaRPr lang="fr">
              <a:latin typeface="Arial"/>
              <a:ea typeface="Calibri"/>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35036138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2B5EE-6A58-7E6B-5831-5F2B4DEFD2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446703-04AD-E68E-173B-00C191CF80A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CFCBDEF-1184-9001-3D07-EA7BDED7330D}"/>
              </a:ext>
            </a:extLst>
          </p:cNvPr>
          <p:cNvSpPr>
            <a:spLocks noGrp="1"/>
          </p:cNvSpPr>
          <p:nvPr>
            <p:ph type="body" idx="1"/>
          </p:nvPr>
        </p:nvSpPr>
        <p:spPr/>
        <p:txBody>
          <a:bodyPr/>
          <a:lstStyle/>
          <a:p>
            <a:pPr algn="just">
              <a:buNone/>
            </a:pPr>
            <a:r>
              <a:rPr lang="fr">
                <a:highlight>
                  <a:srgbClr val="FFFFFF"/>
                </a:highlight>
              </a:rPr>
              <a:t>Quand vous cherchez un logement, attention aux discriminations! </a:t>
            </a:r>
            <a:endParaRPr lang="en-US"/>
          </a:p>
          <a:p>
            <a:pPr algn="just">
              <a:buNone/>
            </a:pPr>
            <a:r>
              <a:rPr lang="fr" dirty="0">
                <a:highlight>
                  <a:srgbClr val="FFFFFF"/>
                </a:highlight>
                <a:cs typeface="Arial"/>
              </a:rPr>
              <a:t>Les discriminations fondées sur </a:t>
            </a:r>
            <a:r>
              <a:rPr lang="fr">
                <a:highlight>
                  <a:srgbClr val="FFFFFF"/>
                </a:highlight>
              </a:rPr>
              <a:t>la nationalité, la prétendue race, la couleur (de peau), l’ascendance, l’origine nationale ou ethnique, l’état de santé, le handicap, la caractéristique physique ou génétique, l’état civil, la naissance, la fortune, l’origine sociale, la condition sociale, l’âge, l’orientation sexuelle, la conviction religieuse ou philosophique, la conviction politique, la conviction syndicale, le sexe, la langue sont interdites et punissables par la loi.</a:t>
            </a:r>
            <a:endParaRPr lang="fr" dirty="0">
              <a:highlight>
                <a:srgbClr val="FFFFFF"/>
              </a:highlight>
              <a:cs typeface="Arial"/>
            </a:endParaRPr>
          </a:p>
          <a:p>
            <a:pPr algn="just">
              <a:buNone/>
            </a:pPr>
            <a:r>
              <a:rPr lang="fr" dirty="0">
                <a:highlight>
                  <a:srgbClr val="FFFFFF"/>
                </a:highlight>
                <a:latin typeface="Arial"/>
                <a:ea typeface="Calibri"/>
                <a:cs typeface="Arial"/>
              </a:rPr>
              <a:t>Si vous êtes victime de discrimination dans votre recherche de logement, vous pouvez faire un signalement auprès de Unia en Wallonie et à Bruxelles et auprès u Vlaams </a:t>
            </a:r>
            <a:r>
              <a:rPr lang="fr" dirty="0" err="1">
                <a:highlight>
                  <a:srgbClr val="FFFFFF"/>
                </a:highlight>
                <a:latin typeface="Arial"/>
                <a:ea typeface="Calibri"/>
                <a:cs typeface="Arial"/>
              </a:rPr>
              <a:t>Mensenrechten</a:t>
            </a:r>
            <a:r>
              <a:rPr lang="fr" dirty="0">
                <a:highlight>
                  <a:srgbClr val="FFFFFF"/>
                </a:highlight>
                <a:latin typeface="Arial"/>
                <a:ea typeface="Calibri"/>
                <a:cs typeface="Arial"/>
              </a:rPr>
              <a:t> </a:t>
            </a:r>
            <a:r>
              <a:rPr lang="fr" dirty="0" err="1">
                <a:highlight>
                  <a:srgbClr val="FFFFFF"/>
                </a:highlight>
                <a:latin typeface="Arial"/>
                <a:ea typeface="Calibri"/>
                <a:cs typeface="Arial"/>
              </a:rPr>
              <a:t>instituut</a:t>
            </a:r>
            <a:r>
              <a:rPr lang="fr" dirty="0">
                <a:highlight>
                  <a:srgbClr val="FFFFFF"/>
                </a:highlight>
                <a:latin typeface="Arial"/>
                <a:ea typeface="Calibri"/>
                <a:cs typeface="Arial"/>
              </a:rPr>
              <a:t> en Flandre. </a:t>
            </a:r>
          </a:p>
          <a:p>
            <a:pPr algn="just">
              <a:buNone/>
            </a:pPr>
            <a:endParaRPr lang="fr">
              <a:latin typeface="Arial"/>
              <a:ea typeface="Calibri"/>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25053343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28803-2C92-47E6-7482-0C573048DC1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465D3FE-7145-031B-3AA5-F517EB11EEC9}"/>
              </a:ext>
            </a:extLst>
          </p:cNvPr>
          <p:cNvSpPr>
            <a:spLocks noGrp="1" noRot="1" noChangeAspect="1"/>
          </p:cNvSpPr>
          <p:nvPr>
            <p:ph type="sldImg"/>
          </p:nvPr>
        </p:nvSpPr>
        <p:spPr>
          <a:xfrm>
            <a:off x="90488" y="744538"/>
            <a:ext cx="6616700" cy="3722687"/>
          </a:xfrm>
        </p:spPr>
      </p:sp>
      <p:sp>
        <p:nvSpPr>
          <p:cNvPr id="3" name="Tijdelijke aanduiding voor notities 2">
            <a:extLst>
              <a:ext uri="{FF2B5EF4-FFF2-40B4-BE49-F238E27FC236}">
                <a16:creationId xmlns:a16="http://schemas.microsoft.com/office/drawing/2014/main" id="{3B793909-5209-17FB-CE78-684D95210521}"/>
              </a:ext>
            </a:extLst>
          </p:cNvPr>
          <p:cNvSpPr>
            <a:spLocks noGrp="1"/>
          </p:cNvSpPr>
          <p:nvPr>
            <p:ph type="body" idx="1"/>
          </p:nvPr>
        </p:nvSpPr>
        <p:spPr/>
        <p:txBody>
          <a:bodyPr/>
          <a:lstStyle/>
          <a:p>
            <a:pPr algn="just">
              <a:buNone/>
            </a:pPr>
            <a:r>
              <a:rPr lang="fr-FR">
                <a:highlight>
                  <a:srgbClr val="FFFFFF"/>
                </a:highlight>
              </a:rPr>
              <a:t>Si vous avez suffisamment de temps, n’hésitez pas à ouvrir immoweb avec les résidents et à faire des recherches sur base de leur critères</a:t>
            </a:r>
            <a:endParaRPr lang="nl-BE">
              <a:highlight>
                <a:srgbClr val="C6C6C6"/>
              </a:highlight>
            </a:endParaRPr>
          </a:p>
          <a:p>
            <a:pPr algn="just">
              <a:buNone/>
            </a:pPr>
            <a:r>
              <a:rPr lang="fr-FR">
                <a:highlight>
                  <a:srgbClr val="FFFFFF"/>
                </a:highlight>
              </a:rPr>
              <a:t>Prenez le temps de leur expliquer:</a:t>
            </a:r>
            <a:endParaRPr lang="nl-BE">
              <a:highlight>
                <a:srgbClr val="C6C6C6"/>
              </a:highlight>
            </a:endParaRPr>
          </a:p>
          <a:p>
            <a:pPr marL="171450" indent="-171450" algn="just"/>
            <a:r>
              <a:rPr lang="fr-FR">
                <a:highlight>
                  <a:srgbClr val="FFFFFF"/>
                </a:highlight>
              </a:rPr>
              <a:t>Que certains logements qui ne paraissent pas cher sont en fait des chambres dans des colocations (surtout dans les villes)</a:t>
            </a:r>
            <a:endParaRPr lang="nl-BE">
              <a:highlight>
                <a:srgbClr val="C6C6C6"/>
              </a:highlight>
            </a:endParaRPr>
          </a:p>
          <a:p>
            <a:pPr marL="171450" indent="-171450" algn="just"/>
            <a:r>
              <a:rPr lang="fr-FR">
                <a:highlight>
                  <a:srgbClr val="FFFFFF"/>
                </a:highlight>
              </a:rPr>
              <a:t>Où se trouve le PEB sur les annonces</a:t>
            </a:r>
            <a:endParaRPr lang="nl-BE">
              <a:highlight>
                <a:srgbClr val="C6C6C6"/>
              </a:highlight>
            </a:endParaRPr>
          </a:p>
          <a:p>
            <a:pPr marL="171450" indent="-171450" algn="just"/>
            <a:r>
              <a:rPr lang="fr-FR">
                <a:highlight>
                  <a:srgbClr val="FFFFFF"/>
                </a:highlight>
              </a:rPr>
              <a:t>La différence sur les annonces entre “propriétaire privé” et “agence”</a:t>
            </a:r>
            <a:endParaRPr lang="nl-BE">
              <a:highlight>
                <a:srgbClr val="C6C6C6"/>
              </a:highlight>
            </a:endParaRPr>
          </a:p>
          <a:p>
            <a:pPr marL="171450" indent="-171450" algn="just"/>
            <a:r>
              <a:rPr lang="fr-FR">
                <a:highlight>
                  <a:srgbClr val="FFFFFF"/>
                </a:highlight>
              </a:rPr>
              <a:t>La description des logements: ce qu’il est important de regarder (montant des charges, ...)</a:t>
            </a:r>
            <a:endParaRPr lang="nl-BE">
              <a:highlight>
                <a:srgbClr val="C6C6C6"/>
              </a:highlight>
            </a:endParaRPr>
          </a:p>
          <a:p>
            <a:pPr marL="139700" indent="0">
              <a:buNone/>
            </a:pPr>
            <a:endParaRPr lang="nl-BE">
              <a:cs typeface="Arial"/>
            </a:endParaRPr>
          </a:p>
        </p:txBody>
      </p:sp>
    </p:spTree>
    <p:extLst>
      <p:ext uri="{BB962C8B-B14F-4D97-AF65-F5344CB8AC3E}">
        <p14:creationId xmlns:p14="http://schemas.microsoft.com/office/powerpoint/2010/main" val="12842140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highlight>
                  <a:srgbClr val="FFFFFF"/>
                </a:highlight>
              </a:rPr>
              <a:t>Si vous avez suffisamment de temps, n’hésitez pas à ouvrir immoweb avec les résidents et à faire des recherches sur base de leur critères</a:t>
            </a:r>
            <a:endParaRPr lang="fr">
              <a:highlight>
                <a:srgbClr val="C6C6C6"/>
              </a:highlight>
            </a:endParaRPr>
          </a:p>
          <a:p>
            <a:pPr algn="just">
              <a:buNone/>
            </a:pPr>
            <a:r>
              <a:rPr lang="fr-FR">
                <a:highlight>
                  <a:srgbClr val="FFFFFF"/>
                </a:highlight>
              </a:rPr>
              <a:t>Prenez le temps de leur expliquer:</a:t>
            </a:r>
            <a:endParaRPr lang="fr">
              <a:highlight>
                <a:srgbClr val="C6C6C6"/>
              </a:highlight>
            </a:endParaRPr>
          </a:p>
          <a:p>
            <a:pPr marL="171450" indent="-171450" algn="just"/>
            <a:r>
              <a:rPr lang="fr-FR">
                <a:highlight>
                  <a:srgbClr val="FFFFFF"/>
                </a:highlight>
              </a:rPr>
              <a:t>Que certains logements qui ne paraissent pas cher sont en fait des chambres dans des colocations (surtout dans les villes)</a:t>
            </a:r>
            <a:endParaRPr lang="fr">
              <a:highlight>
                <a:srgbClr val="C6C6C6"/>
              </a:highlight>
            </a:endParaRPr>
          </a:p>
          <a:p>
            <a:pPr marL="171450" indent="-171450" algn="just"/>
            <a:r>
              <a:rPr lang="fr-FR">
                <a:highlight>
                  <a:srgbClr val="FFFFFF"/>
                </a:highlight>
              </a:rPr>
              <a:t>Où se trouve le PEB sur les annonces</a:t>
            </a:r>
            <a:endParaRPr lang="fr">
              <a:highlight>
                <a:srgbClr val="C6C6C6"/>
              </a:highlight>
            </a:endParaRPr>
          </a:p>
          <a:p>
            <a:pPr marL="171450" indent="-171450" algn="just"/>
            <a:r>
              <a:rPr lang="fr-FR">
                <a:highlight>
                  <a:srgbClr val="FFFFFF"/>
                </a:highlight>
              </a:rPr>
              <a:t>La différence sur les annonces entre “propriétaire privé” et “agence”</a:t>
            </a:r>
            <a:endParaRPr lang="fr">
              <a:highlight>
                <a:srgbClr val="C6C6C6"/>
              </a:highlight>
            </a:endParaRPr>
          </a:p>
          <a:p>
            <a:pPr marL="171450" indent="-171450" algn="just"/>
            <a:r>
              <a:rPr lang="fr-FR">
                <a:highlight>
                  <a:srgbClr val="FFFFFF"/>
                </a:highlight>
              </a:rPr>
              <a:t>La description des logements: ce qu’il est important de regarder (montant des charges, ...)</a:t>
            </a:r>
            <a:endParaRPr lang="fr">
              <a:highlight>
                <a:srgbClr val="C6C6C6"/>
              </a:highlight>
            </a:endParaRPr>
          </a:p>
          <a:p>
            <a:pPr algn="just">
              <a:buNone/>
            </a:pPr>
            <a:endParaRPr lang="fr">
              <a:latin typeface="Arial"/>
              <a:ea typeface="Calibri"/>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31835628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i="1">
                <a:highlight>
                  <a:srgbClr val="FFFFFF"/>
                </a:highlight>
              </a:rPr>
              <a:t>Question: savez-vous comment on prend rendez-vous pour visiter un logement?</a:t>
            </a:r>
          </a:p>
          <a:p>
            <a:pPr>
              <a:buNone/>
            </a:pPr>
            <a:endParaRPr lang="en-US">
              <a:latin typeface="Calibri"/>
              <a:ea typeface="Calibri"/>
              <a:cs typeface="Calibri"/>
            </a:endParaRPr>
          </a:p>
        </p:txBody>
      </p:sp>
    </p:spTree>
    <p:extLst>
      <p:ext uri="{BB962C8B-B14F-4D97-AF65-F5344CB8AC3E}">
        <p14:creationId xmlns:p14="http://schemas.microsoft.com/office/powerpoint/2010/main" val="38089713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highlight>
                  <a:srgbClr val="FFFFFF"/>
                </a:highlight>
              </a:rPr>
              <a:t>Selon l'annonce, un rendez-vous peut être pris de </a:t>
            </a:r>
            <a:r>
              <a:rPr lang="fr-FR" b="1">
                <a:solidFill>
                  <a:srgbClr val="C00000"/>
                </a:solidFill>
                <a:highlight>
                  <a:srgbClr val="FFFFFF"/>
                </a:highlight>
              </a:rPr>
              <a:t>trois manières différentes : </a:t>
            </a:r>
            <a:endParaRPr lang="fr">
              <a:solidFill>
                <a:srgbClr val="C00000"/>
              </a:solidFill>
              <a:highlight>
                <a:srgbClr val="C6C6C6"/>
              </a:highlight>
            </a:endParaRPr>
          </a:p>
          <a:p>
            <a:pPr marL="171450" indent="-171450" algn="just"/>
            <a:r>
              <a:rPr lang="fr-FR">
                <a:highlight>
                  <a:srgbClr val="FFFFFF"/>
                </a:highlight>
              </a:rPr>
              <a:t>Par courriel. Assurez-vous d'avoir rédigé un courriel standard que vous pourrez envoyer en un clic, plutôt que de devoir le réécrire à chaque fois, mais essayez quand même que votre message soit personnalisé </a:t>
            </a:r>
            <a:endParaRPr lang="fr">
              <a:highlight>
                <a:srgbClr val="C6C6C6"/>
              </a:highlight>
            </a:endParaRPr>
          </a:p>
          <a:p>
            <a:pPr marL="171450" indent="-171450" algn="just"/>
            <a:r>
              <a:rPr lang="fr-FR">
                <a:highlight>
                  <a:srgbClr val="FFFFFF"/>
                </a:highlight>
              </a:rPr>
              <a:t>Par téléphone (le mieux !). Entraînez-vous à téléphoner avec une personne qui parle la langue. Si vous ne la parlez pas encore, demandez à quelqu'un qui la parle d'appeler pour vous. Notez les questions que vous souhaitez absolument poser. </a:t>
            </a:r>
            <a:endParaRPr lang="fr">
              <a:highlight>
                <a:srgbClr val="C6C6C6"/>
              </a:highlight>
            </a:endParaRPr>
          </a:p>
          <a:p>
            <a:pPr marL="171450" indent="-171450" algn="just"/>
            <a:r>
              <a:rPr lang="fr-FR">
                <a:highlight>
                  <a:srgbClr val="FFFFFF"/>
                </a:highlight>
              </a:rPr>
              <a:t>Formulaire en ligne sur le site web (il est important d'ajouter ici des informations personnelles au lieu du texte automatique) </a:t>
            </a:r>
            <a:endParaRPr lang="fr">
              <a:highlight>
                <a:srgbClr val="C6C6C6"/>
              </a:highlight>
            </a:endParaRPr>
          </a:p>
          <a:p>
            <a:pPr indent="0" algn="just">
              <a:buNone/>
            </a:pPr>
            <a:r>
              <a:rPr lang="fr-FR">
                <a:highlight>
                  <a:srgbClr val="FFFFFF"/>
                </a:highlight>
              </a:rPr>
              <a:t>Il est important que vous, en tant que locataire potentiel, </a:t>
            </a:r>
            <a:r>
              <a:rPr lang="fr-FR" b="1">
                <a:solidFill>
                  <a:srgbClr val="C00000"/>
                </a:solidFill>
                <a:highlight>
                  <a:srgbClr val="FFFFFF"/>
                </a:highlight>
              </a:rPr>
              <a:t>soyez flexible </a:t>
            </a:r>
            <a:r>
              <a:rPr lang="fr-FR">
                <a:highlight>
                  <a:srgbClr val="FFFFFF"/>
                </a:highlight>
              </a:rPr>
              <a:t>.</a:t>
            </a:r>
            <a:endParaRPr lang="fr">
              <a:highlight>
                <a:srgbClr val="C6C6C6"/>
              </a:highlight>
            </a:endParaRPr>
          </a:p>
          <a:p>
            <a:pPr indent="0" algn="just">
              <a:buNone/>
            </a:pPr>
            <a:endParaRPr lang="fr-FR">
              <a:highlight>
                <a:srgbClr val="FFFFFF"/>
              </a:highlight>
            </a:endParaRPr>
          </a:p>
          <a:p>
            <a:pPr algn="just">
              <a:buNone/>
            </a:pPr>
            <a:r>
              <a:rPr lang="fr-FR">
                <a:highlight>
                  <a:srgbClr val="FFFFFF"/>
                </a:highlight>
              </a:rPr>
              <a:t>Maintenant on va se mettre dans la peau d’un locataire qui veut prendre rendez-vous pour aller visiter un logement. Le propriétaire va envoyer plusieurs messages et vous allez devoir dire si vous êtes d’accord ou pas d’accord avec ce qu’il dit.  </a:t>
            </a:r>
            <a:endParaRPr lang="fr">
              <a:highlight>
                <a:srgbClr val="C6C6C6"/>
              </a:highlight>
            </a:endParaRPr>
          </a:p>
          <a:p>
            <a:pPr algn="just">
              <a:buNone/>
            </a:pPr>
            <a:r>
              <a:rPr lang="fr-FR">
                <a:highlight>
                  <a:srgbClr val="FFFFFF"/>
                </a:highlight>
              </a:rPr>
              <a:t>Idée: </a:t>
            </a:r>
            <a:r>
              <a:rPr lang="fr-FR" b="1">
                <a:solidFill>
                  <a:srgbClr val="C00000"/>
                </a:solidFill>
                <a:highlight>
                  <a:srgbClr val="FFFFFF"/>
                </a:highlight>
              </a:rPr>
              <a:t>demander aux personnes de se lever et d’aller à gauche si pas d’accord et à droite si d’accord.</a:t>
            </a:r>
            <a:endParaRPr lang="fr-FR">
              <a:solidFill>
                <a:srgbClr val="C00000"/>
              </a:solidFill>
              <a:highlight>
                <a:srgbClr val="FFFFFF"/>
              </a:highlight>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3298231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AFF87-1FDC-66B8-0497-574E1775153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AD2D63E-85DC-820C-5836-54CBE2CAD41B}"/>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D6160C22-167D-259A-1DAF-408B80128D0A}"/>
              </a:ext>
            </a:extLst>
          </p:cNvPr>
          <p:cNvSpPr>
            <a:spLocks noGrp="1"/>
          </p:cNvSpPr>
          <p:nvPr>
            <p:ph type="body" idx="1"/>
          </p:nvPr>
        </p:nvSpPr>
        <p:spPr/>
        <p:txBody>
          <a:bodyPr/>
          <a:lstStyle/>
          <a:p>
            <a:r>
              <a:rPr lang="fr"/>
              <a:t>Le</a:t>
            </a:r>
            <a:r>
              <a:rPr lang="fr" b="1"/>
              <a:t> marché locatif belge est saturé</a:t>
            </a:r>
            <a:r>
              <a:rPr lang="fr"/>
              <a:t>. Autrement dit, la demande est supérieure à l'offre. </a:t>
            </a:r>
            <a:br>
              <a:rPr lang="fr">
                <a:cs typeface="+mn-lt"/>
              </a:rPr>
            </a:br>
            <a:r>
              <a:rPr lang="fr"/>
              <a:t>En moyenne, on compte entre </a:t>
            </a:r>
            <a:r>
              <a:rPr lang="fr" b="1"/>
              <a:t>30 et 100 candidats pour chaque logement proposé. </a:t>
            </a:r>
            <a:r>
              <a:rPr lang="fr"/>
              <a:t>Ce nombre est particulièrement élevé dans les grandes villes. Cela aura une influence sur votre recherche de logement, il faut y penser.</a:t>
            </a:r>
          </a:p>
          <a:p>
            <a:r>
              <a:rPr lang="fr-FR" b="1">
                <a:cs typeface="Arial"/>
              </a:rPr>
              <a:t>Question : Le demande est élevée, et quoi d'autres est élevé? </a:t>
            </a:r>
            <a:r>
              <a:rPr lang="fr-FR">
                <a:cs typeface="Arial"/>
              </a:rPr>
              <a:t>Le prix des logements! (le prix est élevé parce que la demande est forte)</a:t>
            </a:r>
            <a:endParaRPr lang="fr">
              <a:cs typeface="Arial"/>
            </a:endParaRPr>
          </a:p>
          <a:p>
            <a:pPr lvl="1"/>
            <a:r>
              <a:rPr lang="fr-FR">
                <a:cs typeface="Arial"/>
              </a:rPr>
              <a:t> Selon vous quel est l'endroit où le prix des loyers est le plus élevé? </a:t>
            </a:r>
            <a:endParaRPr lang="fr">
              <a:cs typeface="Arial"/>
            </a:endParaRPr>
          </a:p>
        </p:txBody>
      </p:sp>
    </p:spTree>
    <p:extLst>
      <p:ext uri="{BB962C8B-B14F-4D97-AF65-F5344CB8AC3E}">
        <p14:creationId xmlns:p14="http://schemas.microsoft.com/office/powerpoint/2010/main" val="29661645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22856617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
                <a:highlight>
                  <a:srgbClr val="FFFFFF"/>
                </a:highlight>
              </a:rPr>
              <a:t>Evidemment, ce n’est pas correct, un propriétaire ne peut pas faire cela ! </a:t>
            </a:r>
            <a:r>
              <a:rPr lang="fr" b="1">
                <a:solidFill>
                  <a:srgbClr val="C00000"/>
                </a:solidFill>
                <a:highlight>
                  <a:srgbClr val="FFFFFF"/>
                </a:highlight>
              </a:rPr>
              <a:t>Vous devez absolument aller visiter un logement avant de signer un contrat.</a:t>
            </a:r>
          </a:p>
        </p:txBody>
      </p:sp>
    </p:spTree>
    <p:extLst>
      <p:ext uri="{BB962C8B-B14F-4D97-AF65-F5344CB8AC3E}">
        <p14:creationId xmlns:p14="http://schemas.microsoft.com/office/powerpoint/2010/main" val="15365479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
              <a:t>Le propriétaire accepte finalement que vous visitiez l’appartement, mais vous demande de payer 100€ pour faire la visite. Est-ce que vous acceptez, est-ce que cela vous semble normal ? </a:t>
            </a:r>
            <a:endParaRPr lang="en-US"/>
          </a:p>
          <a:p>
            <a:pPr algn="just">
              <a:buNone/>
            </a:pPr>
            <a:endParaRPr lang="fr">
              <a:latin typeface="Arial"/>
              <a:ea typeface="Calibri"/>
              <a:cs typeface="Arial"/>
            </a:endParaRPr>
          </a:p>
        </p:txBody>
      </p:sp>
    </p:spTree>
    <p:extLst>
      <p:ext uri="{BB962C8B-B14F-4D97-AF65-F5344CB8AC3E}">
        <p14:creationId xmlns:p14="http://schemas.microsoft.com/office/powerpoint/2010/main" val="3198425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
                <a:highlight>
                  <a:srgbClr val="FFFFFF"/>
                </a:highlight>
              </a:rPr>
              <a:t>Non, encore une fois</a:t>
            </a:r>
            <a:r>
              <a:rPr lang="fr" b="1">
                <a:solidFill>
                  <a:srgbClr val="C00000"/>
                </a:solidFill>
                <a:highlight>
                  <a:srgbClr val="FFFFFF"/>
                </a:highlight>
              </a:rPr>
              <a:t>, ce n’est pas correct de demander de l’argent pour faire visiter un logement, c’est bien sur illégal.</a:t>
            </a:r>
          </a:p>
          <a:p>
            <a:pPr>
              <a:buNone/>
            </a:pPr>
            <a:endParaRPr lang="en-US">
              <a:latin typeface="Calibri"/>
              <a:ea typeface="Calibri"/>
              <a:cs typeface="Calibri"/>
            </a:endParaRPr>
          </a:p>
        </p:txBody>
      </p:sp>
    </p:spTree>
    <p:extLst>
      <p:ext uri="{BB962C8B-B14F-4D97-AF65-F5344CB8AC3E}">
        <p14:creationId xmlns:p14="http://schemas.microsoft.com/office/powerpoint/2010/main" val="39491386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fr-FR">
                <a:highlight>
                  <a:srgbClr val="FFFFFF"/>
                </a:highlight>
              </a:rPr>
              <a:t>Vous avez réservé une visite, félicitations, c’est déjà une bonne étape ! Voici quelques conseils pour faire bonne impression :  </a:t>
            </a:r>
            <a:endParaRPr lang="fr-FR">
              <a:highlight>
                <a:srgbClr val="C6C6C6"/>
              </a:highlight>
            </a:endParaRPr>
          </a:p>
          <a:p>
            <a:pPr marL="171450" indent="-171450" algn="just"/>
            <a:r>
              <a:rPr lang="fr-FR">
                <a:highlight>
                  <a:srgbClr val="FFFFFF"/>
                </a:highlight>
              </a:rPr>
              <a:t>Veillez à arriver à l'heure à votre visite. Cela inspire confiance, une qualité essentielle pour un locataire. Essayez donc d'arriver une dizaine de minutes en avance. </a:t>
            </a:r>
            <a:endParaRPr lang="en-US">
              <a:highlight>
                <a:srgbClr val="C6C6C6"/>
              </a:highlight>
            </a:endParaRPr>
          </a:p>
          <a:p>
            <a:pPr marL="171450" indent="-171450" algn="just"/>
            <a:r>
              <a:rPr lang="fr-FR">
                <a:highlight>
                  <a:srgbClr val="FFFFFF"/>
                </a:highlight>
              </a:rPr>
              <a:t>Soyez poli avec l'agent immobilier et/ou le propriétaire. </a:t>
            </a:r>
            <a:endParaRPr lang="en-US">
              <a:highlight>
                <a:srgbClr val="C6C6C6"/>
              </a:highlight>
            </a:endParaRPr>
          </a:p>
          <a:p>
            <a:pPr marL="171450" indent="-171450" algn="just"/>
            <a:r>
              <a:rPr lang="fr-FR">
                <a:highlight>
                  <a:srgbClr val="FFFFFF"/>
                </a:highlight>
              </a:rPr>
              <a:t>N'hésitez pas à poser des questions. Poser des questions témoigne de votre intérêt et de votre implication. La visite est l'occasion idéale pour cela.</a:t>
            </a: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30618343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highlight>
                  <a:srgbClr val="FFFFFF"/>
                </a:highlight>
              </a:rPr>
              <a:t>Lorsque vous visitez un logement, essayez toujours de </a:t>
            </a:r>
            <a:r>
              <a:rPr lang="fr-FR" b="1">
                <a:solidFill>
                  <a:srgbClr val="C00000"/>
                </a:solidFill>
                <a:highlight>
                  <a:srgbClr val="FFFFFF"/>
                </a:highlight>
              </a:rPr>
              <a:t>parler la langue du propriétaire</a:t>
            </a:r>
            <a:r>
              <a:rPr lang="fr-FR">
                <a:highlight>
                  <a:srgbClr val="FFFFFF"/>
                </a:highlight>
              </a:rPr>
              <a:t> (souvent français ou néerlandais). </a:t>
            </a:r>
            <a:endParaRPr lang="fr-FR">
              <a:highlight>
                <a:srgbClr val="C6C6C6"/>
              </a:highlight>
            </a:endParaRPr>
          </a:p>
          <a:p>
            <a:pPr algn="just">
              <a:buNone/>
            </a:pPr>
            <a:r>
              <a:rPr lang="fr-FR">
                <a:highlight>
                  <a:srgbClr val="FFFFFF"/>
                </a:highlight>
              </a:rPr>
              <a:t>Si ce n’est pas le cas, essayez de prendre quelqu’un qui parle la langue avec vous. </a:t>
            </a:r>
            <a:endParaRPr lang="fr-FR">
              <a:highlight>
                <a:srgbClr val="C6C6C6"/>
              </a:highlight>
            </a:endParaRPr>
          </a:p>
          <a:p>
            <a:pPr algn="just">
              <a:buNone/>
            </a:pPr>
            <a:r>
              <a:rPr lang="fr-FR">
                <a:highlight>
                  <a:srgbClr val="FFFFFF"/>
                </a:highlight>
              </a:rPr>
              <a:t>Cela, pour éviter que vous ne sachiez pas communiquer avec le propriétaire.</a:t>
            </a:r>
            <a:endParaRPr lang="fr-FR">
              <a:highlight>
                <a:srgbClr val="C6C6C6"/>
              </a:highlight>
            </a:endParaRPr>
          </a:p>
          <a:p>
            <a:pPr>
              <a:buNone/>
            </a:pPr>
            <a:endParaRPr lang="fr-FR">
              <a:highlight>
                <a:srgbClr val="FFFFFF"/>
              </a:highlight>
              <a:cs typeface="Arial"/>
            </a:endParaRPr>
          </a:p>
          <a:p>
            <a:pPr algn="just">
              <a:buNone/>
            </a:pPr>
            <a:endParaRPr lang="fr" b="1">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25185966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fr-FR">
                <a:highlight>
                  <a:srgbClr val="FFFFFF"/>
                </a:highlight>
              </a:rPr>
              <a:t>Pendant la visite, </a:t>
            </a:r>
            <a:r>
              <a:rPr lang="fr-FR" b="1">
                <a:solidFill>
                  <a:srgbClr val="C00000"/>
                </a:solidFill>
                <a:highlight>
                  <a:srgbClr val="FFFFFF"/>
                </a:highlight>
              </a:rPr>
              <a:t>observez bien le logement</a:t>
            </a:r>
            <a:r>
              <a:rPr lang="fr-FR">
                <a:highlight>
                  <a:srgbClr val="FFFFFF"/>
                </a:highlight>
              </a:rPr>
              <a:t>. C’est le seul moment ou vous pourrez voir comment est le logement que vous allez peut-être louer. </a:t>
            </a:r>
            <a:endParaRPr lang="fr-FR">
              <a:highlight>
                <a:srgbClr val="C6C6C6"/>
              </a:highlight>
            </a:endParaRPr>
          </a:p>
          <a:p>
            <a:pPr algn="just">
              <a:buNone/>
            </a:pPr>
            <a:r>
              <a:rPr lang="fr-FR">
                <a:highlight>
                  <a:srgbClr val="FFFFFF"/>
                </a:highlight>
              </a:rPr>
              <a:t>Examinez attentivement les lieux : est-ce qu’il y a des tâches de moisissures sur les murs ? de quel type de chauffage s’agit-il ? est-ce qu’il y a d’autres défauts ? </a:t>
            </a:r>
            <a:endParaRPr lang="fr-FR">
              <a:highlight>
                <a:srgbClr val="C6C6C6"/>
              </a:highlight>
            </a:endParaRPr>
          </a:p>
          <a:p>
            <a:pPr algn="just">
              <a:buNone/>
            </a:pPr>
            <a:r>
              <a:rPr lang="fr-FR">
                <a:highlight>
                  <a:srgbClr val="FFFFFF"/>
                </a:highlight>
              </a:rPr>
              <a:t>S’il n’était pas indiqué dans l’annonce, renseignez-vous sur le PEB du logement : A est très bon, D ou F est mauvais. Plus le PEB est bas, plus vos dépenses de chauffage seront élevées, par exemple. </a:t>
            </a:r>
            <a:endParaRPr lang="en-US">
              <a:highlight>
                <a:srgbClr val="C6C6C6"/>
              </a:highlight>
            </a:endParaRPr>
          </a:p>
          <a:p>
            <a:pPr algn="just">
              <a:buNone/>
            </a:pPr>
            <a:r>
              <a:rPr lang="fr-FR">
                <a:highlight>
                  <a:srgbClr val="FFFFFF"/>
                </a:highlight>
              </a:rPr>
              <a:t>À la fin de votre visite, demandez quand est-ce que vous saurez si vous avez été sélectionné.</a:t>
            </a:r>
            <a:endParaRPr lang="en-US">
              <a:highlight>
                <a:srgbClr val="C6C6C6"/>
              </a:highlight>
            </a:endParaRPr>
          </a:p>
          <a:p>
            <a:pPr>
              <a:buNone/>
            </a:pPr>
            <a:endParaRPr lang="fr-FR">
              <a:highlight>
                <a:srgbClr val="FFFFFF"/>
              </a:highlight>
              <a:cs typeface="Arial"/>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5525012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highlight>
                  <a:srgbClr val="FFFFFF"/>
                </a:highlight>
              </a:rPr>
              <a:t>Après la visite, n’hésitez pas à </a:t>
            </a:r>
            <a:r>
              <a:rPr lang="fr-FR" b="1">
                <a:solidFill>
                  <a:srgbClr val="C00000"/>
                </a:solidFill>
                <a:highlight>
                  <a:srgbClr val="FFFFFF"/>
                </a:highlight>
              </a:rPr>
              <a:t>transmettre tous les documents qui pourraient être utiles pour le propriétaire </a:t>
            </a:r>
            <a:r>
              <a:rPr lang="fr-FR">
                <a:highlight>
                  <a:srgbClr val="FFFFFF"/>
                </a:highlight>
              </a:rPr>
              <a:t>: coordonnées, preuves de revenus, … </a:t>
            </a:r>
            <a:endParaRPr lang="en-US">
              <a:highlight>
                <a:srgbClr val="C6C6C6"/>
              </a:highlight>
            </a:endParaRPr>
          </a:p>
          <a:p>
            <a:pPr algn="just">
              <a:buNone/>
            </a:pPr>
            <a:r>
              <a:rPr lang="fr-FR">
                <a:highlight>
                  <a:srgbClr val="FFFFFF"/>
                </a:highlight>
              </a:rPr>
              <a:t>Ne soyez pas surpris si vous n'avez aucune nouvelle du propriétaire ou de l'agent immobilier directement après votre visite, mais si vous ne recevez pas de réponse après 1 semaine, n’hésitez pas à recontacter le propriétaire ou l’agence pour vois ce qu’il en est.  </a:t>
            </a:r>
            <a:endParaRPr lang="en-US">
              <a:highlight>
                <a:srgbClr val="C6C6C6"/>
              </a:highlight>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36584126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highlight>
                  <a:srgbClr val="FFFFFF"/>
                </a:highlight>
              </a:rPr>
              <a:t>Voici les </a:t>
            </a:r>
            <a:r>
              <a:rPr lang="fr-FR" b="1">
                <a:solidFill>
                  <a:srgbClr val="C00000"/>
                </a:solidFill>
                <a:highlight>
                  <a:srgbClr val="FFFFFF"/>
                </a:highlight>
              </a:rPr>
              <a:t>documents qu’un propriétaire ou qu’une agence immobilière peut vous demander de fournir après la visite</a:t>
            </a:r>
            <a:r>
              <a:rPr lang="fr-FR">
                <a:highlight>
                  <a:srgbClr val="FFFFFF"/>
                </a:highlight>
              </a:rPr>
              <a:t> : vos coordonnées, une composition de ménage, le montant de vos ressources financières et des preuves, des preuves de paiement des 3 derniers mois de loyer --&gt; dans votre cas, expliquez bien que vous sortez d’un centre et que vous n’avez donc pas cela.</a:t>
            </a:r>
            <a:endParaRPr lang="en-US">
              <a:highlight>
                <a:srgbClr val="C6C6C6"/>
              </a:highlight>
            </a:endParaRPr>
          </a:p>
          <a:p>
            <a:pPr algn="just">
              <a:buNone/>
            </a:pPr>
            <a:r>
              <a:rPr lang="fr-FR">
                <a:highlight>
                  <a:srgbClr val="FFFFFF"/>
                </a:highlight>
              </a:rPr>
              <a:t>Donc on va continuer notre discussion avec le propriétaire. </a:t>
            </a:r>
            <a:endParaRPr lang="en-US">
              <a:highlight>
                <a:srgbClr val="C6C6C6"/>
              </a:highlight>
            </a:endParaRPr>
          </a:p>
          <a:p>
            <a:pPr algn="just">
              <a:buNone/>
            </a:pPr>
            <a:endParaRPr lang="fr-FR">
              <a:highlight>
                <a:srgbClr val="FFFFFF"/>
              </a:highlight>
              <a:cs typeface="Arial"/>
            </a:endParaRPr>
          </a:p>
        </p:txBody>
      </p:sp>
    </p:spTree>
    <p:extLst>
      <p:ext uri="{BB962C8B-B14F-4D97-AF65-F5344CB8AC3E}">
        <p14:creationId xmlns:p14="http://schemas.microsoft.com/office/powerpoint/2010/main" val="31150758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
              <a:t>Est-ce que cela vous semble normal que le propriétaire vous demande vos fiches de paie des 3 derniers mois après la visite ? </a:t>
            </a:r>
            <a:endParaRPr lang="en-US"/>
          </a:p>
          <a:p>
            <a:pPr>
              <a:buNone/>
            </a:pPr>
            <a:endParaRPr lang="en-US">
              <a:latin typeface="Calibri"/>
              <a:ea typeface="Calibri"/>
              <a:cs typeface="Calibri"/>
            </a:endParaRPr>
          </a:p>
        </p:txBody>
      </p:sp>
    </p:spTree>
    <p:extLst>
      <p:ext uri="{BB962C8B-B14F-4D97-AF65-F5344CB8AC3E}">
        <p14:creationId xmlns:p14="http://schemas.microsoft.com/office/powerpoint/2010/main" val="3773860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fr-FR" b="1">
                <a:highlight>
                  <a:srgbClr val="FFFFFF"/>
                </a:highlight>
              </a:rPr>
              <a:t>Objectif de la slide</a:t>
            </a:r>
            <a:r>
              <a:rPr lang="fr-FR">
                <a:highlight>
                  <a:srgbClr val="FFFFFF"/>
                </a:highlight>
              </a:rPr>
              <a:t>: expliquer le fait que </a:t>
            </a:r>
            <a:r>
              <a:rPr lang="fr-FR" b="1">
                <a:solidFill>
                  <a:srgbClr val="C00000"/>
                </a:solidFill>
                <a:highlight>
                  <a:srgbClr val="FFFFFF"/>
                </a:highlight>
              </a:rPr>
              <a:t>certaines régions coutent plus chères que d’autres, mais aussi que les prix varient entre provinces et même entre villes</a:t>
            </a:r>
            <a:r>
              <a:rPr lang="fr-FR">
                <a:highlight>
                  <a:srgbClr val="FFFFFF"/>
                </a:highlight>
              </a:rPr>
              <a:t>. Evoquer le fait qu’il est </a:t>
            </a:r>
            <a:r>
              <a:rPr lang="fr-FR" b="1">
                <a:solidFill>
                  <a:srgbClr val="C00000"/>
                </a:solidFill>
                <a:highlight>
                  <a:srgbClr val="FFFFFF"/>
                </a:highlight>
              </a:rPr>
              <a:t>difficile de louer un logement à Bruxelles</a:t>
            </a:r>
            <a:r>
              <a:rPr lang="fr-FR">
                <a:highlight>
                  <a:srgbClr val="FFFFFF"/>
                </a:highlight>
              </a:rPr>
              <a:t> quand on n'a pas un grand budget, car les loyers sont très chers. </a:t>
            </a:r>
            <a:endParaRPr lang="fr">
              <a:highlight>
                <a:srgbClr val="C6C6C6"/>
              </a:highlight>
            </a:endParaRPr>
          </a:p>
          <a:p>
            <a:pPr algn="just">
              <a:buNone/>
            </a:pPr>
            <a:r>
              <a:rPr lang="fr-FR" b="1">
                <a:highlight>
                  <a:srgbClr val="FFFFFF"/>
                </a:highlight>
              </a:rPr>
              <a:t>Attention</a:t>
            </a:r>
            <a:r>
              <a:rPr lang="fr-FR">
                <a:highlight>
                  <a:srgbClr val="FFFFFF"/>
                </a:highlight>
              </a:rPr>
              <a:t>: si les personnes à qui vous donnez la formation ne connaissent pas la carte de la Belgique, réexpliquer où se situent les différentes régions, quelles sont les principales villes, ... </a:t>
            </a:r>
            <a:endParaRPr lang="fr">
              <a:highlight>
                <a:srgbClr val="C6C6C6"/>
              </a:highlight>
            </a:endParaRPr>
          </a:p>
          <a:p>
            <a:pPr algn="just">
              <a:buNone/>
            </a:pPr>
            <a:r>
              <a:rPr lang="fr-FR" b="1">
                <a:highlight>
                  <a:srgbClr val="FFFFFF"/>
                </a:highlight>
              </a:rPr>
              <a:t>Explications: </a:t>
            </a:r>
            <a:endParaRPr lang="fr">
              <a:highlight>
                <a:srgbClr val="C6C6C6"/>
              </a:highlight>
            </a:endParaRPr>
          </a:p>
          <a:p>
            <a:pPr marL="171450" indent="-171450" algn="just"/>
            <a:r>
              <a:rPr lang="fr-FR">
                <a:highlight>
                  <a:srgbClr val="FFFFFF"/>
                </a:highlight>
              </a:rPr>
              <a:t>Le</a:t>
            </a:r>
            <a:r>
              <a:rPr lang="fr-FR" b="1">
                <a:solidFill>
                  <a:srgbClr val="C00000"/>
                </a:solidFill>
                <a:highlight>
                  <a:srgbClr val="FFFFFF"/>
                </a:highlight>
              </a:rPr>
              <a:t> prix des loyers est beaucoup plus élevé à Bruxelles </a:t>
            </a:r>
            <a:r>
              <a:rPr lang="fr-FR">
                <a:highlight>
                  <a:srgbClr val="FFFFFF"/>
                </a:highlight>
              </a:rPr>
              <a:t>(En 2024, la moitié des Bruxellois ayant signé un contrat de location paient 1.160 € ou moins pour un appartement, tandis que l'autre moitié s'acquitte d'un montant supérieur)</a:t>
            </a:r>
            <a:endParaRPr lang="fr">
              <a:highlight>
                <a:srgbClr val="C6C6C6"/>
              </a:highlight>
            </a:endParaRPr>
          </a:p>
          <a:p>
            <a:pPr marL="171450" indent="-171450" algn="just"/>
            <a:r>
              <a:rPr lang="fr-FR" b="1">
                <a:solidFill>
                  <a:srgbClr val="C00000"/>
                </a:solidFill>
                <a:highlight>
                  <a:srgbClr val="FFFFFF"/>
                </a:highlight>
              </a:rPr>
              <a:t>Région où les prix des loyers sont les moins élevés = Wallonie</a:t>
            </a:r>
            <a:r>
              <a:rPr lang="fr-FR">
                <a:highlight>
                  <a:srgbClr val="FFFFFF"/>
                </a:highlight>
              </a:rPr>
              <a:t> (mais attention, certaines provinces restent chères comme le Brabant Wallon étant donné la proximité avec Bruxelles. La Province du Hainaut est la moins chère de Wallonie et Belgique, avec un loyer moyen en 2024 de 775€ pour un appartement, suivie par la Province de Liège avec un loyer moyen de 776€ pour un appartement en 2024)</a:t>
            </a:r>
            <a:endParaRPr lang="fr">
              <a:highlight>
                <a:srgbClr val="C6C6C6"/>
              </a:highlight>
            </a:endParaRPr>
          </a:p>
          <a:p>
            <a:pPr indent="0" algn="just">
              <a:buNone/>
            </a:pPr>
            <a:r>
              <a:rPr lang="fr-FR" b="1">
                <a:highlight>
                  <a:srgbClr val="FFFFFF"/>
                </a:highlight>
              </a:rPr>
              <a:t>Conseils à donner:</a:t>
            </a:r>
            <a:endParaRPr lang="fr">
              <a:highlight>
                <a:srgbClr val="C6C6C6"/>
              </a:highlight>
            </a:endParaRPr>
          </a:p>
          <a:p>
            <a:pPr marL="171450" indent="-171450" algn="just"/>
            <a:r>
              <a:rPr lang="fr-FR">
                <a:highlight>
                  <a:srgbClr val="FFFFFF"/>
                </a:highlight>
              </a:rPr>
              <a:t>En règle générale, </a:t>
            </a:r>
            <a:r>
              <a:rPr lang="fr-FR" b="1">
                <a:solidFill>
                  <a:srgbClr val="C00000"/>
                </a:solidFill>
                <a:highlight>
                  <a:srgbClr val="FFFFFF"/>
                </a:highlight>
              </a:rPr>
              <a:t>conseiller d’aller vivre en Wallonie ou à Bruxelles si les personnes parlent le FR et en Flandres ou à Bruxelles si les personnes parlent le NL </a:t>
            </a:r>
            <a:endParaRPr lang="fr">
              <a:solidFill>
                <a:srgbClr val="C00000"/>
              </a:solidFill>
              <a:highlight>
                <a:srgbClr val="C6C6C6"/>
              </a:highlight>
            </a:endParaRPr>
          </a:p>
          <a:p>
            <a:pPr indent="0" algn="just">
              <a:buNone/>
            </a:pPr>
            <a:r>
              <a:rPr lang="fr-FR" i="1">
                <a:highlight>
                  <a:srgbClr val="FFFFFF"/>
                </a:highlight>
              </a:rPr>
              <a:t>Question: qu’est-ce qui influence selon vous le prix des loyers? </a:t>
            </a:r>
            <a:endParaRPr lang="fr">
              <a:highlight>
                <a:srgbClr val="C6C6C6"/>
              </a:highlight>
            </a:endParaRPr>
          </a:p>
          <a:p>
            <a:pPr algn="just">
              <a:buNone/>
            </a:pPr>
            <a:endParaRPr lang="fr" b="1">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5606623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highlight>
                  <a:srgbClr val="FFFFFF"/>
                </a:highlight>
              </a:rPr>
              <a:t>Oui, c’est correct. Comme on l’a dit précédemment, un propriétaire ou une agence immobilière peut vous demander cela. </a:t>
            </a:r>
            <a:endParaRPr lang="en-US">
              <a:highlight>
                <a:srgbClr val="C6C6C6"/>
              </a:highlight>
            </a:endParaRPr>
          </a:p>
          <a:p>
            <a:pPr algn="just">
              <a:buNone/>
            </a:pPr>
            <a:r>
              <a:rPr lang="fr-FR">
                <a:highlight>
                  <a:srgbClr val="FFFFFF"/>
                </a:highlight>
              </a:rPr>
              <a:t>Néanmoins,</a:t>
            </a:r>
            <a:r>
              <a:rPr lang="fr-FR" b="1">
                <a:solidFill>
                  <a:srgbClr val="C00000"/>
                </a:solidFill>
                <a:highlight>
                  <a:srgbClr val="FFFFFF"/>
                </a:highlight>
              </a:rPr>
              <a:t> si vous ne travaillez pas, vous avez le droit de fournir d’autres preuves de revenus </a:t>
            </a:r>
            <a:r>
              <a:rPr lang="fr-FR">
                <a:highlight>
                  <a:srgbClr val="FFFFFF"/>
                </a:highlight>
              </a:rPr>
              <a:t>: extraits de compte, document du CPAS, … --&gt; normalement un propriétaire ne peut pas refuser ce genre de preuves. Mais en pratique, sachez que les propriétaires auront toujours une préférence pour les fiches de paie car ils se sentiront plus “rassurés” de savoir que quelqu’un a un salaire fixe et ne dépend par des aides sociales. Dans ce cadre, si vous le pouvez, il est </a:t>
            </a:r>
            <a:r>
              <a:rPr lang="fr-FR" b="1">
                <a:solidFill>
                  <a:srgbClr val="C00000"/>
                </a:solidFill>
                <a:highlight>
                  <a:srgbClr val="FFFFFF"/>
                </a:highlight>
              </a:rPr>
              <a:t>préférable que vous ayez un travail pour trouver un logement.</a:t>
            </a:r>
            <a:endParaRPr lang="en-US">
              <a:solidFill>
                <a:srgbClr val="C00000"/>
              </a:solidFill>
              <a:highlight>
                <a:srgbClr val="C6C6C6"/>
              </a:highlight>
            </a:endParaRPr>
          </a:p>
          <a:p>
            <a:pPr algn="just">
              <a:buNone/>
            </a:pPr>
            <a:r>
              <a:rPr lang="fr-FR" i="1">
                <a:highlight>
                  <a:srgbClr val="FFFFFF"/>
                </a:highlight>
              </a:rPr>
              <a:t>Question : Donc nous arrivons à la fin de l’étape 4, vous avez visité des logements, il y en a un qui vous plait, le propriétaire est d’accord de vous le louer : quelle est la prochaine étape?</a:t>
            </a:r>
            <a:endParaRPr lang="en-US">
              <a:highlight>
                <a:srgbClr val="C6C6C6"/>
              </a:highlight>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40689350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
              <a:t>Le propriétaire a décidé que vous serez le nouveau locataire, félicitations ! </a:t>
            </a:r>
            <a:r>
              <a:rPr lang="fr-FR">
                <a:highlight>
                  <a:srgbClr val="FFFFFF"/>
                </a:highlight>
              </a:rPr>
              <a:t>Nous arrivons enfin à une des dernières étapes: conclure le contrat.</a:t>
            </a:r>
            <a:endParaRPr lang="fr">
              <a:highlight>
                <a:srgbClr val="C6C6C6"/>
              </a:highlight>
            </a:endParaRPr>
          </a:p>
          <a:p>
            <a:pPr>
              <a:buNone/>
            </a:pPr>
            <a:endParaRPr lang="en-US">
              <a:latin typeface="Calibri"/>
              <a:ea typeface="Calibri"/>
              <a:cs typeface="Calibri"/>
            </a:endParaRPr>
          </a:p>
        </p:txBody>
      </p:sp>
    </p:spTree>
    <p:extLst>
      <p:ext uri="{BB962C8B-B14F-4D97-AF65-F5344CB8AC3E}">
        <p14:creationId xmlns:p14="http://schemas.microsoft.com/office/powerpoint/2010/main" val="12742811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highlight>
                  <a:srgbClr val="FFFFFF"/>
                </a:highlight>
              </a:rPr>
              <a:t>Voici </a:t>
            </a:r>
            <a:r>
              <a:rPr lang="fr-FR" b="1">
                <a:solidFill>
                  <a:srgbClr val="C00000"/>
                </a:solidFill>
                <a:highlight>
                  <a:srgbClr val="FFFFFF"/>
                </a:highlight>
              </a:rPr>
              <a:t>ce que le contrat doit reprendre comme informations: </a:t>
            </a:r>
            <a:endParaRPr lang="en-US">
              <a:solidFill>
                <a:srgbClr val="C00000"/>
              </a:solidFill>
              <a:highlight>
                <a:srgbClr val="C6C6C6"/>
              </a:highlight>
            </a:endParaRPr>
          </a:p>
          <a:p>
            <a:pPr marL="171450" indent="-171450" algn="just"/>
            <a:r>
              <a:rPr lang="fr-FR">
                <a:highlight>
                  <a:srgbClr val="FFFFFF"/>
                </a:highlight>
              </a:rPr>
              <a:t>Le contrat doit comprendre l’identité des deux parties</a:t>
            </a:r>
          </a:p>
          <a:p>
            <a:pPr marL="171450" indent="-171450" algn="just"/>
            <a:r>
              <a:rPr lang="fr-FR">
                <a:highlight>
                  <a:srgbClr val="FFFFFF"/>
                </a:highlight>
              </a:rPr>
              <a:t>La date de début du bail, la description du logement</a:t>
            </a:r>
          </a:p>
          <a:p>
            <a:pPr marL="171450" indent="-171450" algn="just"/>
            <a:r>
              <a:rPr lang="fr-FR">
                <a:highlight>
                  <a:srgbClr val="FFFFFF"/>
                </a:highlight>
              </a:rPr>
              <a:t>Le montant du dépôt de garantie, </a:t>
            </a:r>
            <a:endParaRPr lang="en-US">
              <a:highlight>
                <a:srgbClr val="C6C6C6"/>
              </a:highlight>
            </a:endParaRPr>
          </a:p>
          <a:p>
            <a:pPr marL="171450" indent="-171450" algn="just"/>
            <a:r>
              <a:rPr lang="fr-FR">
                <a:highlight>
                  <a:srgbClr val="FFFFFF"/>
                </a:highlight>
              </a:rPr>
              <a:t>Le loyer, </a:t>
            </a:r>
            <a:endParaRPr lang="en-US">
              <a:highlight>
                <a:srgbClr val="C6C6C6"/>
              </a:highlight>
            </a:endParaRPr>
          </a:p>
          <a:p>
            <a:pPr marL="171450" indent="-171450" algn="just"/>
            <a:r>
              <a:rPr lang="fr-FR">
                <a:highlight>
                  <a:srgbClr val="FFFFFF"/>
                </a:highlight>
              </a:rPr>
              <a:t>La durée du bail </a:t>
            </a:r>
            <a:endParaRPr lang="en-US">
              <a:highlight>
                <a:srgbClr val="C6C6C6"/>
              </a:highlight>
            </a:endParaRPr>
          </a:p>
          <a:p>
            <a:pPr marL="171450" indent="-171450" algn="just"/>
            <a:r>
              <a:rPr lang="fr-FR">
                <a:highlight>
                  <a:srgbClr val="FFFFFF"/>
                </a:highlight>
              </a:rPr>
              <a:t>Les charges si nécessaires. </a:t>
            </a:r>
            <a:endParaRPr lang="en-US">
              <a:highlight>
                <a:srgbClr val="C6C6C6"/>
              </a:highlight>
            </a:endParaRPr>
          </a:p>
          <a:p>
            <a:pPr indent="0" algn="just">
              <a:buNone/>
            </a:pPr>
            <a:r>
              <a:rPr lang="fr-FR">
                <a:highlight>
                  <a:srgbClr val="FFFFFF"/>
                </a:highlight>
              </a:rPr>
              <a:t>Il est</a:t>
            </a:r>
            <a:r>
              <a:rPr lang="fr-FR" b="1">
                <a:solidFill>
                  <a:srgbClr val="C00000"/>
                </a:solidFill>
                <a:highlight>
                  <a:srgbClr val="FFFFFF"/>
                </a:highlight>
              </a:rPr>
              <a:t> important d'en recevoir et d'en conserver une copie.  </a:t>
            </a:r>
            <a:endParaRPr lang="en-US">
              <a:solidFill>
                <a:srgbClr val="C00000"/>
              </a:solidFill>
              <a:highlight>
                <a:srgbClr val="C6C6C6"/>
              </a:highlight>
            </a:endParaRPr>
          </a:p>
          <a:p>
            <a:pPr algn="just">
              <a:buNone/>
            </a:pPr>
            <a:r>
              <a:rPr lang="fr-FR">
                <a:highlight>
                  <a:srgbClr val="FFFFFF"/>
                </a:highlight>
              </a:rPr>
              <a:t>En cas de doute, n’hésitez pas à demander à votre AS de regarder le contrat avant de le signer.  </a:t>
            </a:r>
            <a:endParaRPr lang="en-US">
              <a:highlight>
                <a:srgbClr val="C6C6C6"/>
              </a:highlight>
            </a:endParaRPr>
          </a:p>
          <a:p>
            <a:pPr algn="just">
              <a:buNone/>
            </a:pPr>
            <a:r>
              <a:rPr lang="fr-FR">
                <a:highlight>
                  <a:srgbClr val="FFFFFF"/>
                </a:highlight>
              </a:rPr>
              <a:t>De plus, le propriétaire devra également enregistrer le contrat auprès du SPF finance. Il dispose de 2 mois pour le faire.</a:t>
            </a: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141234858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highlight>
                  <a:srgbClr val="FFFFFF"/>
                </a:highlight>
              </a:rPr>
              <a:t>La garantie est une</a:t>
            </a:r>
            <a:r>
              <a:rPr lang="fr-FR" b="1">
                <a:solidFill>
                  <a:srgbClr val="C00000"/>
                </a:solidFill>
                <a:highlight>
                  <a:srgbClr val="FFFFFF"/>
                </a:highlight>
              </a:rPr>
              <a:t> somme que vous devrez mettre de côté après la signature du bail. </a:t>
            </a:r>
            <a:r>
              <a:rPr lang="fr-FR">
                <a:highlight>
                  <a:srgbClr val="FFFFFF"/>
                </a:highlight>
              </a:rPr>
              <a:t>En Flandre, il correspond généralement à trois mois de loyer maximum, et en Wallonie et à Bruxelles, à deux mois.  </a:t>
            </a:r>
            <a:endParaRPr lang="en-US">
              <a:highlight>
                <a:srgbClr val="C6C6C6"/>
              </a:highlight>
            </a:endParaRPr>
          </a:p>
          <a:p>
            <a:pPr algn="just">
              <a:buNone/>
            </a:pPr>
            <a:r>
              <a:rPr lang="fr-FR">
                <a:highlight>
                  <a:srgbClr val="FFFFFF"/>
                </a:highlight>
              </a:rPr>
              <a:t>La garantie locative doit toujours être déposée sur un compte bloqué, au nom du propriétaire et du locataire. </a:t>
            </a:r>
            <a:r>
              <a:rPr lang="fr-FR" b="1">
                <a:solidFill>
                  <a:srgbClr val="C00000"/>
                </a:solidFill>
                <a:highlight>
                  <a:srgbClr val="FFFFFF"/>
                </a:highlight>
              </a:rPr>
              <a:t>Ne payez jamais la garantie locative en espèce. </a:t>
            </a:r>
            <a:endParaRPr lang="en-US">
              <a:solidFill>
                <a:srgbClr val="C00000"/>
              </a:solidFill>
              <a:highlight>
                <a:srgbClr val="C6C6C6"/>
              </a:highlight>
            </a:endParaRPr>
          </a:p>
          <a:p>
            <a:pPr algn="just">
              <a:buNone/>
            </a:pPr>
            <a:r>
              <a:rPr lang="fr-FR" b="1">
                <a:solidFill>
                  <a:srgbClr val="C00000"/>
                </a:solidFill>
                <a:highlight>
                  <a:srgbClr val="FFFFFF"/>
                </a:highlight>
              </a:rPr>
              <a:t>Est-ce que vous savez à quoi sert la garantie locative?</a:t>
            </a:r>
            <a:endParaRPr lang="en-US">
              <a:solidFill>
                <a:srgbClr val="C00000"/>
              </a:solidFill>
              <a:highlight>
                <a:srgbClr val="C6C6C6"/>
              </a:highlight>
            </a:endParaRPr>
          </a:p>
          <a:p>
            <a:pPr algn="just">
              <a:buNone/>
            </a:pPr>
            <a:r>
              <a:rPr lang="fr-FR">
                <a:highlight>
                  <a:srgbClr val="FFFFFF"/>
                </a:highlight>
              </a:rPr>
              <a:t>La garantie est </a:t>
            </a:r>
            <a:r>
              <a:rPr lang="fr-FR" b="1">
                <a:solidFill>
                  <a:srgbClr val="C00000"/>
                </a:solidFill>
                <a:highlight>
                  <a:srgbClr val="FFFFFF"/>
                </a:highlight>
              </a:rPr>
              <a:t>là pour pouvoir faire des travaux dans le logement si jamais quand vous le quittez il y a des petits dégâts.</a:t>
            </a:r>
            <a:r>
              <a:rPr lang="fr-FR">
                <a:highlight>
                  <a:srgbClr val="FFFFFF"/>
                </a:highlight>
              </a:rPr>
              <a:t> Si vous rendez le logement en bon état et que vous respectez vos obligations de locataire, vous récupérerez normalement l'intégralité de la garantie lors de votre départ. </a:t>
            </a:r>
            <a:endParaRPr lang="en-US">
              <a:highlight>
                <a:srgbClr val="C6C6C6"/>
              </a:highlight>
            </a:endParaRPr>
          </a:p>
          <a:p>
            <a:pPr algn="just">
              <a:buNone/>
            </a:pPr>
            <a:r>
              <a:rPr lang="fr-FR">
                <a:highlight>
                  <a:srgbClr val="FFFFFF"/>
                </a:highlight>
              </a:rPr>
              <a:t>Sachez que ce dépôt de garantie représente une part importante de votre budget (2 à 3 mois de loyer plus le premier mois ). Si vous n’avez pas les ressources pour payer la garantie locative, vous pouvez contacter le CPAS. Si un proche vous prête l'argent, le CPAS n'interviendra plus. </a:t>
            </a:r>
            <a:endParaRPr lang="en-US">
              <a:highlight>
                <a:srgbClr val="C6C6C6"/>
              </a:highlight>
            </a:endParaRPr>
          </a:p>
          <a:p>
            <a:pPr>
              <a:buNone/>
            </a:pPr>
            <a:endParaRPr lang="en-US">
              <a:latin typeface="Calibri"/>
              <a:ea typeface="Calibri"/>
              <a:cs typeface="Calibri"/>
            </a:endParaRPr>
          </a:p>
          <a:p>
            <a:pPr>
              <a:buNone/>
            </a:pPr>
            <a:endParaRPr lang="en-US">
              <a:highlight>
                <a:srgbClr val="C6C6C6"/>
              </a:highlight>
            </a:endParaRPr>
          </a:p>
        </p:txBody>
      </p:sp>
    </p:spTree>
    <p:extLst>
      <p:ext uri="{BB962C8B-B14F-4D97-AF65-F5344CB8AC3E}">
        <p14:creationId xmlns:p14="http://schemas.microsoft.com/office/powerpoint/2010/main" val="73028496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
              <a:t>Le propriétaire vous dit donc que tout est en ordre et que vous n’avez plus qu’à payer la garantie locative et qu’il n’y a pas besoin de faire de contrat. </a:t>
            </a:r>
            <a:endParaRPr lang="en-US"/>
          </a:p>
          <a:p>
            <a:pPr algn="just">
              <a:buNone/>
            </a:pPr>
            <a:r>
              <a:rPr lang="fr"/>
              <a:t>Est-ce que cela vous semble normal ? </a:t>
            </a:r>
            <a:endParaRPr lang="en-US"/>
          </a:p>
          <a:p>
            <a:pPr>
              <a:buNone/>
            </a:pPr>
            <a:endParaRPr lang="en-US">
              <a:latin typeface="Calibri"/>
              <a:ea typeface="Calibri"/>
              <a:cs typeface="Calibri"/>
            </a:endParaRPr>
          </a:p>
        </p:txBody>
      </p:sp>
    </p:spTree>
    <p:extLst>
      <p:ext uri="{BB962C8B-B14F-4D97-AF65-F5344CB8AC3E}">
        <p14:creationId xmlns:p14="http://schemas.microsoft.com/office/powerpoint/2010/main" val="207854860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highlight>
                  <a:srgbClr val="FFFFFF"/>
                </a:highlight>
              </a:rPr>
              <a:t>Non, ce n’est évidemment pas correct, en Belgique, la signature d'un contrat de location avec le propriétaire est obligatoire. Ce contrat protège les deux parties. </a:t>
            </a:r>
            <a:endParaRPr lang="en-US">
              <a:highlight>
                <a:srgbClr val="C6C6C6"/>
              </a:highlight>
            </a:endParaRPr>
          </a:p>
          <a:p>
            <a:pPr algn="just">
              <a:buNone/>
            </a:pPr>
            <a:r>
              <a:rPr lang="fr-FR">
                <a:highlight>
                  <a:srgbClr val="FFFFFF"/>
                </a:highlight>
              </a:rPr>
              <a:t>De plus,</a:t>
            </a:r>
            <a:r>
              <a:rPr lang="fr-FR" b="1">
                <a:solidFill>
                  <a:srgbClr val="C00000"/>
                </a:solidFill>
                <a:highlight>
                  <a:srgbClr val="FFFFFF"/>
                </a:highlight>
              </a:rPr>
              <a:t> il ne faut jamais rien payer sans avoir signer le contrat!</a:t>
            </a:r>
            <a:endParaRPr lang="en-US">
              <a:solidFill>
                <a:srgbClr val="C00000"/>
              </a:solidFill>
              <a:highlight>
                <a:srgbClr val="C6C6C6"/>
              </a:highlight>
            </a:endParaRPr>
          </a:p>
          <a:p>
            <a:pPr algn="just">
              <a:buNone/>
            </a:pPr>
            <a:r>
              <a:rPr lang="fr-FR">
                <a:highlight>
                  <a:srgbClr val="FFFFFF"/>
                </a:highlight>
              </a:rPr>
              <a:t>Vous n’avez pas le montant de la garantie locative dans votre poche, et vous proposez au propriétaire la garantie locative du CPAS. Il vous répond ceci: Désolée, je n'accepte pas les garanties locatives du CPAS.</a:t>
            </a:r>
            <a:endParaRPr lang="en-US">
              <a:highlight>
                <a:srgbClr val="C6C6C6"/>
              </a:highlight>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8168946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 b="1"/>
              <a:t> </a:t>
            </a:r>
            <a:endParaRPr lang="en-US"/>
          </a:p>
          <a:p>
            <a:pPr>
              <a:buNone/>
            </a:pPr>
            <a:r>
              <a:rPr lang="fr-FR">
                <a:highlight>
                  <a:srgbClr val="FFFFFF"/>
                </a:highlight>
              </a:rPr>
              <a:t>Est-ce que cela vous semble correct?</a:t>
            </a:r>
            <a:endParaRPr lang="en-US">
              <a:highlight>
                <a:srgbClr val="C6C6C6"/>
              </a:highlight>
            </a:endParaRPr>
          </a:p>
        </p:txBody>
      </p:sp>
    </p:spTree>
    <p:extLst>
      <p:ext uri="{BB962C8B-B14F-4D97-AF65-F5344CB8AC3E}">
        <p14:creationId xmlns:p14="http://schemas.microsoft.com/office/powerpoint/2010/main" val="407860850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highlight>
                  <a:srgbClr val="FFFFFF"/>
                </a:highlight>
              </a:rPr>
              <a:t>NON, </a:t>
            </a:r>
            <a:r>
              <a:rPr lang="fr-FR" b="1">
                <a:solidFill>
                  <a:srgbClr val="C00000"/>
                </a:solidFill>
                <a:highlight>
                  <a:srgbClr val="FFFFFF"/>
                </a:highlight>
              </a:rPr>
              <a:t>dans la loi belge, un propriétaire ne peut pas refuser la garantie locative du CPAS</a:t>
            </a:r>
            <a:r>
              <a:rPr lang="fr-FR">
                <a:highlight>
                  <a:srgbClr val="FFFFFF"/>
                </a:highlight>
              </a:rPr>
              <a:t>. S’il le fait, il s’agit d’une discrimination basée sur vos sources de revenu, ce qui est illégal en Belgique. </a:t>
            </a:r>
            <a:endParaRPr lang="en-US">
              <a:highlight>
                <a:srgbClr val="C6C6C6"/>
              </a:highlight>
            </a:endParaRPr>
          </a:p>
          <a:p>
            <a:pPr algn="just">
              <a:buNone/>
            </a:pPr>
            <a:r>
              <a:rPr lang="fr-FR">
                <a:highlight>
                  <a:srgbClr val="FFFFFF"/>
                </a:highlight>
              </a:rPr>
              <a:t>ATTENTION AUX DISCRIMINATIONS: </a:t>
            </a:r>
            <a:r>
              <a:rPr lang="fr-FR" b="1">
                <a:solidFill>
                  <a:srgbClr val="C00000"/>
                </a:solidFill>
                <a:highlight>
                  <a:srgbClr val="FFFFFF"/>
                </a:highlight>
              </a:rPr>
              <a:t>les discriminations sur base des revenus, de la nationalité, la prétendue race, la couleur (de peau), l’ascendance, l’origine nationale ou ethnique, l’état de santé, le handicap, ... sont INTERDITES en Belgique</a:t>
            </a:r>
            <a:endParaRPr lang="en-US">
              <a:solidFill>
                <a:srgbClr val="C00000"/>
              </a:solidFill>
              <a:highlight>
                <a:srgbClr val="C6C6C6"/>
              </a:highlight>
            </a:endParaRPr>
          </a:p>
          <a:p>
            <a:pPr algn="just">
              <a:buNone/>
            </a:pPr>
            <a:r>
              <a:rPr lang="fr-FR">
                <a:highlight>
                  <a:srgbClr val="FFFFFF"/>
                </a:highlight>
              </a:rPr>
              <a:t>Si vous pensez avoir été discriminé, n’hésitez jamais à contacter UNIA (Wallonie et Bruxelles), et Instituut voor de Gelijkheid van Vrouwen en Mannen (Flandre) afin de signaler cette discrimination.  </a:t>
            </a:r>
            <a:endParaRPr lang="fr-FR">
              <a:highlight>
                <a:srgbClr val="C6C6C6"/>
              </a:highlight>
            </a:endParaRPr>
          </a:p>
          <a:p>
            <a:pPr algn="just">
              <a:buNone/>
            </a:pPr>
            <a:r>
              <a:rPr lang="fr-FR" i="1">
                <a:highlight>
                  <a:srgbClr val="FFFFFF"/>
                </a:highlight>
              </a:rPr>
              <a:t>Question: Maintenant qu’on a parlé de la signature du contrat et de la garantie locative, quelle est la prochaine étape ?</a:t>
            </a:r>
            <a:endParaRPr lang="fr-FR">
              <a:highlight>
                <a:srgbClr val="C6C6C6"/>
              </a:highlight>
            </a:endParaRPr>
          </a:p>
          <a:p>
            <a:pPr>
              <a:buNone/>
            </a:pPr>
            <a:r>
              <a:rPr lang="fr-FR">
                <a:highlight>
                  <a:srgbClr val="FFFFFF"/>
                </a:highlight>
              </a:rPr>
              <a:t> </a:t>
            </a:r>
            <a:endParaRPr lang="fr-FR">
              <a:highlight>
                <a:srgbClr val="C6C6C6"/>
              </a:highlight>
              <a:cs typeface="Arial"/>
            </a:endParaRPr>
          </a:p>
          <a:p>
            <a:pPr algn="just">
              <a:buNone/>
            </a:pPr>
            <a:endParaRPr lang="en-US" b="1">
              <a:cs typeface="Arial"/>
            </a:endParaRPr>
          </a:p>
        </p:txBody>
      </p:sp>
    </p:spTree>
    <p:extLst>
      <p:ext uri="{BB962C8B-B14F-4D97-AF65-F5344CB8AC3E}">
        <p14:creationId xmlns:p14="http://schemas.microsoft.com/office/powerpoint/2010/main" val="32374317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highlight>
                  <a:srgbClr val="FFFFFF"/>
                </a:highlight>
              </a:rPr>
              <a:t>Il s’agit de l’état des lieux. </a:t>
            </a:r>
            <a:endParaRPr lang="fr-FR">
              <a:highlight>
                <a:srgbClr val="C6C6C6"/>
              </a:highlight>
            </a:endParaRPr>
          </a:p>
          <a:p>
            <a:pPr algn="just">
              <a:buNone/>
            </a:pPr>
            <a:r>
              <a:rPr lang="fr-FR" b="1">
                <a:solidFill>
                  <a:srgbClr val="C00000"/>
                </a:solidFill>
                <a:highlight>
                  <a:srgbClr val="FFFFFF"/>
                </a:highlight>
              </a:rPr>
              <a:t>L’état des lieux permet de recenser les défauts présents dans le logement à votre arrivée.</a:t>
            </a:r>
            <a:r>
              <a:rPr lang="fr-FR">
                <a:highlight>
                  <a:srgbClr val="FFFFFF"/>
                </a:highlight>
              </a:rPr>
              <a:t> Ainsi, vous n'aurez pas à payer pour des défauts qui étaient déjà présents avant votre arrivée et vous récupérerez votre garantie locative à la fin du bail.  </a:t>
            </a:r>
            <a:r>
              <a:rPr lang="fr-FR" b="1">
                <a:solidFill>
                  <a:srgbClr val="C00000"/>
                </a:solidFill>
                <a:highlight>
                  <a:srgbClr val="FFFFFF"/>
                </a:highlight>
              </a:rPr>
              <a:t>L’état des lieux est donc très important si vous voulez récupérer votre garantie locative.</a:t>
            </a:r>
            <a:endParaRPr lang="fr-FR">
              <a:solidFill>
                <a:srgbClr val="C00000"/>
              </a:solidFill>
              <a:highlight>
                <a:srgbClr val="C6C6C6"/>
              </a:highlight>
            </a:endParaRPr>
          </a:p>
          <a:p>
            <a:pPr algn="just">
              <a:buNone/>
            </a:pPr>
            <a:r>
              <a:rPr lang="fr-FR">
                <a:highlight>
                  <a:srgbClr val="FFFFFF"/>
                </a:highlight>
              </a:rPr>
              <a:t>A la fin de l’état des lieux, un document détaille devra être rédigé et signé par les deux parties (locataire et propriétaire). Ce document permet également d'éviter les litiges à la fin du bail. </a:t>
            </a:r>
            <a:endParaRPr lang="en-US">
              <a:highlight>
                <a:srgbClr val="C6C6C6"/>
              </a:highlight>
            </a:endParaRPr>
          </a:p>
          <a:p>
            <a:pPr algn="just">
              <a:buNone/>
            </a:pPr>
            <a:r>
              <a:rPr lang="fr-FR">
                <a:highlight>
                  <a:srgbClr val="FFFFFF"/>
                </a:highlight>
              </a:rPr>
              <a:t>L’état des lieux doit être</a:t>
            </a:r>
            <a:r>
              <a:rPr lang="fr-FR" b="1">
                <a:highlight>
                  <a:srgbClr val="FFFFFF"/>
                </a:highlight>
              </a:rPr>
              <a:t> </a:t>
            </a:r>
            <a:r>
              <a:rPr lang="fr-FR" b="1">
                <a:solidFill>
                  <a:srgbClr val="C00000"/>
                </a:solidFill>
                <a:highlight>
                  <a:srgbClr val="FFFFFF"/>
                </a:highlight>
              </a:rPr>
              <a:t>fait avant l’entrée dans le logement ou le 1ier mois d’occupation maximum.</a:t>
            </a:r>
            <a:endParaRPr lang="en-US" b="1">
              <a:solidFill>
                <a:srgbClr val="C00000"/>
              </a:solidFill>
              <a:highlight>
                <a:srgbClr val="C6C6C6"/>
              </a:highlight>
            </a:endParaRPr>
          </a:p>
          <a:p>
            <a:pPr algn="just">
              <a:buNone/>
            </a:pPr>
            <a:r>
              <a:rPr lang="fr-FR">
                <a:highlight>
                  <a:srgbClr val="FFFFFF"/>
                </a:highlight>
              </a:rPr>
              <a:t>Pendant l’état des lieux, il est</a:t>
            </a:r>
            <a:r>
              <a:rPr lang="fr-FR" b="1">
                <a:solidFill>
                  <a:srgbClr val="C00000"/>
                </a:solidFill>
                <a:highlight>
                  <a:srgbClr val="FFFFFF"/>
                </a:highlight>
              </a:rPr>
              <a:t> très important de prendre le temps de regarder en détail le logement, car chaque petit défaut doit apparaitre dans le document de l’état des lieux. </a:t>
            </a:r>
            <a:endParaRPr lang="en-US">
              <a:solidFill>
                <a:srgbClr val="C00000"/>
              </a:solidFill>
              <a:highlight>
                <a:srgbClr val="C6C6C6"/>
              </a:highlight>
            </a:endParaRPr>
          </a:p>
          <a:p>
            <a:pPr algn="just">
              <a:buNone/>
            </a:pPr>
            <a:endParaRPr lang="fr-FR">
              <a:highlight>
                <a:srgbClr val="FFFFFF"/>
              </a:highlight>
              <a:cs typeface="Arial"/>
            </a:endParaRPr>
          </a:p>
          <a:p>
            <a:pPr>
              <a:buNone/>
            </a:pPr>
            <a:endParaRPr lang="fr-FR">
              <a:highlight>
                <a:srgbClr val="FFFFFF"/>
              </a:highlight>
              <a:cs typeface="Arial"/>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2463844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t>Donc voilà, le propriétaire vous envoie justement un message pour vous demander si c’est d’accord de payer 100€ pour faire l’état des lieux? Est-ce que vous acceptez?</a:t>
            </a:r>
          </a:p>
          <a:p>
            <a:pPr>
              <a:buNone/>
            </a:pPr>
            <a:endParaRPr lang="en-US">
              <a:latin typeface="Calibri"/>
              <a:ea typeface="Calibri"/>
              <a:cs typeface="Calibri"/>
            </a:endParaRPr>
          </a:p>
        </p:txBody>
      </p:sp>
    </p:spTree>
    <p:extLst>
      <p:ext uri="{BB962C8B-B14F-4D97-AF65-F5344CB8AC3E}">
        <p14:creationId xmlns:p14="http://schemas.microsoft.com/office/powerpoint/2010/main" val="3841783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b="1">
                <a:highlight>
                  <a:srgbClr val="FFFFFF"/>
                </a:highlight>
              </a:rPr>
              <a:t>Explications: </a:t>
            </a:r>
            <a:endParaRPr lang="fr">
              <a:highlight>
                <a:srgbClr val="C6C6C6"/>
              </a:highlight>
            </a:endParaRPr>
          </a:p>
          <a:p>
            <a:pPr marL="171450" indent="-171450" algn="just"/>
            <a:r>
              <a:rPr lang="fr-FR" b="1">
                <a:solidFill>
                  <a:srgbClr val="C00000"/>
                </a:solidFill>
                <a:highlight>
                  <a:srgbClr val="FFFFFF"/>
                </a:highlight>
              </a:rPr>
              <a:t>Le fait que le logement soit à la campagne ou dans une ville influencera le prix que vous allez payer chaque mois</a:t>
            </a:r>
            <a:r>
              <a:rPr lang="fr-FR">
                <a:highlight>
                  <a:srgbClr val="FFFFFF"/>
                </a:highlight>
              </a:rPr>
              <a:t> pour votre logement --&gt; les </a:t>
            </a:r>
            <a:r>
              <a:rPr lang="fr-FR" b="1">
                <a:solidFill>
                  <a:srgbClr val="C00000"/>
                </a:solidFill>
                <a:highlight>
                  <a:srgbClr val="FFFFFF"/>
                </a:highlight>
              </a:rPr>
              <a:t>prix des loyers seront toujours plus élevés dans les villes</a:t>
            </a:r>
            <a:r>
              <a:rPr lang="fr-FR">
                <a:highlight>
                  <a:srgbClr val="FFFFFF"/>
                </a:highlight>
              </a:rPr>
              <a:t> qu’à la campagne étant donné le fait qu’il y ai tout dans une ville: magasins, transports, ...</a:t>
            </a:r>
            <a:endParaRPr lang="fr">
              <a:highlight>
                <a:srgbClr val="C6C6C6"/>
              </a:highlight>
            </a:endParaRPr>
          </a:p>
          <a:p>
            <a:pPr marL="171450" indent="-171450" algn="just"/>
            <a:r>
              <a:rPr lang="fr-FR" b="1">
                <a:solidFill>
                  <a:srgbClr val="C00000"/>
                </a:solidFill>
                <a:highlight>
                  <a:srgbClr val="FFFFFF"/>
                </a:highlight>
              </a:rPr>
              <a:t>La ville et la campagne ont toutes les deux des avantages et des inconvénients : </a:t>
            </a:r>
            <a:endParaRPr lang="fr">
              <a:solidFill>
                <a:srgbClr val="C00000"/>
              </a:solidFill>
              <a:highlight>
                <a:srgbClr val="C6C6C6"/>
              </a:highlight>
            </a:endParaRPr>
          </a:p>
          <a:p>
            <a:pPr marL="1085850" lvl="1" indent="-171450" algn="just"/>
            <a:r>
              <a:rPr lang="fr-FR">
                <a:highlight>
                  <a:srgbClr val="FFFFFF"/>
                </a:highlight>
              </a:rPr>
              <a:t>Avantages de la ville : transports en commun, magasin à proximité, parfois plus de diversité</a:t>
            </a:r>
            <a:endParaRPr lang="fr">
              <a:highlight>
                <a:srgbClr val="C6C6C6"/>
              </a:highlight>
            </a:endParaRPr>
          </a:p>
          <a:p>
            <a:pPr marL="1085850" lvl="1" indent="-171450" algn="just"/>
            <a:r>
              <a:rPr lang="fr-FR">
                <a:highlight>
                  <a:srgbClr val="FFFFFF"/>
                </a:highlight>
              </a:rPr>
              <a:t>Désavantage de la ville : plus de bruit, pollution, ...</a:t>
            </a:r>
            <a:endParaRPr lang="fr">
              <a:highlight>
                <a:srgbClr val="C6C6C6"/>
              </a:highlight>
            </a:endParaRPr>
          </a:p>
          <a:p>
            <a:pPr marL="1085850" lvl="1" indent="-171450" algn="just"/>
            <a:r>
              <a:rPr lang="fr-FR">
                <a:highlight>
                  <a:srgbClr val="FFFFFF"/>
                </a:highlight>
              </a:rPr>
              <a:t>Avantages de la campagne: calme, nature, ...</a:t>
            </a:r>
            <a:endParaRPr lang="fr">
              <a:highlight>
                <a:srgbClr val="C6C6C6"/>
              </a:highlight>
            </a:endParaRPr>
          </a:p>
          <a:p>
            <a:pPr marL="1085850" lvl="1" indent="-171450" algn="just"/>
            <a:r>
              <a:rPr lang="fr-FR">
                <a:highlight>
                  <a:srgbClr val="FFFFFF"/>
                </a:highlight>
              </a:rPr>
              <a:t>Désavantage de la campagne: peu de transports en commun, peu de magasins proches, souvent obligatoire de prendre la voiture (importance d’avoir le permis de conduire) </a:t>
            </a:r>
            <a:endParaRPr lang="fr">
              <a:highlight>
                <a:srgbClr val="C6C6C6"/>
              </a:highlight>
            </a:endParaRPr>
          </a:p>
          <a:p>
            <a:pPr lvl="1" indent="0" algn="just">
              <a:buNone/>
            </a:pPr>
            <a:r>
              <a:rPr lang="fr-FR" i="1">
                <a:highlight>
                  <a:srgbClr val="FFFFFF"/>
                </a:highlight>
              </a:rPr>
              <a:t>Question: Nous avons vu que le prix des loyers est influencé par l’endroit où se trouve le logement, savez-vous ce qui influence aussi le prix que vous allez payer chaque mois?</a:t>
            </a:r>
          </a:p>
          <a:p>
            <a:pPr algn="just">
              <a:buNone/>
            </a:pPr>
            <a:r>
              <a:rPr lang="fr">
                <a:cs typeface="Arial"/>
              </a:rPr>
              <a:t> </a:t>
            </a:r>
            <a:endParaRPr lang="en-US">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92708802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b="1">
                <a:solidFill>
                  <a:srgbClr val="C00000"/>
                </a:solidFill>
                <a:highlight>
                  <a:srgbClr val="FFFFFF"/>
                </a:highlight>
              </a:rPr>
              <a:t>Il se peut effectivement que l’état des lieux soit payant</a:t>
            </a:r>
            <a:r>
              <a:rPr lang="fr-FR">
                <a:highlight>
                  <a:srgbClr val="FFFFFF"/>
                </a:highlight>
              </a:rPr>
              <a:t>. Cela, car c’est parfois un</a:t>
            </a:r>
            <a:r>
              <a:rPr lang="fr-FR" b="1">
                <a:solidFill>
                  <a:srgbClr val="C00000"/>
                </a:solidFill>
                <a:highlight>
                  <a:srgbClr val="FFFFFF"/>
                </a:highlight>
              </a:rPr>
              <a:t> expert qui va réaliser l’état des lieux, c’est son travail et il est payé pour faire cela.</a:t>
            </a:r>
            <a:r>
              <a:rPr lang="fr-FR">
                <a:highlight>
                  <a:srgbClr val="FFFFFF"/>
                </a:highlight>
              </a:rPr>
              <a:t> Cela arrive surtout quand le logement est loué par une agence immobilière. Le prix varie en fonction de la superficie du logement, de l’expert, … Le</a:t>
            </a:r>
            <a:r>
              <a:rPr lang="fr-FR" b="1">
                <a:solidFill>
                  <a:srgbClr val="C00000"/>
                </a:solidFill>
                <a:highlight>
                  <a:srgbClr val="FFFFFF"/>
                </a:highlight>
              </a:rPr>
              <a:t> prix est toujours séparé entre vous et le propriétaire du logement.</a:t>
            </a:r>
            <a:endParaRPr lang="en-US">
              <a:solidFill>
                <a:srgbClr val="C00000"/>
              </a:solidFill>
              <a:highlight>
                <a:srgbClr val="C6C6C6"/>
              </a:highlight>
            </a:endParaRPr>
          </a:p>
          <a:p>
            <a:pPr algn="just">
              <a:buNone/>
            </a:pPr>
            <a:r>
              <a:rPr lang="fr-FR">
                <a:highlight>
                  <a:srgbClr val="FFFFFF"/>
                </a:highlight>
              </a:rPr>
              <a:t>Vous devez donc accepter car un état des lieux est obligatoire dès votre emménagement et à la fin de votre bail/lors de votre départ.  </a:t>
            </a:r>
            <a:endParaRPr lang="en-US">
              <a:highlight>
                <a:srgbClr val="C6C6C6"/>
              </a:highlight>
            </a:endParaRPr>
          </a:p>
          <a:p>
            <a:pPr algn="just">
              <a:buNone/>
            </a:pPr>
            <a:r>
              <a:rPr lang="fr-FR">
                <a:highlight>
                  <a:srgbClr val="FFFFFF"/>
                </a:highlight>
              </a:rPr>
              <a:t>Attention: l’état des lieux se passe toujours après la signature du contrat. Faites bien attention à ce que ça soit le cas. </a:t>
            </a:r>
            <a:endParaRPr lang="en-US">
              <a:highlight>
                <a:srgbClr val="C6C6C6"/>
              </a:highlight>
            </a:endParaRPr>
          </a:p>
          <a:p>
            <a:pPr algn="just">
              <a:buNone/>
            </a:pPr>
            <a:r>
              <a:rPr lang="fr-FR" i="1">
                <a:highlight>
                  <a:srgbClr val="FFFFFF"/>
                </a:highlight>
              </a:rPr>
              <a:t>Question : nous avons fini l’étape 5 de notre recherche de logement et nous avons signé le contrat de bail, payé la garantie locative, fait l’état des lieux. Quelle est la prochaine étape? </a:t>
            </a:r>
            <a:endParaRPr lang="en-US">
              <a:highlight>
                <a:srgbClr val="C6C6C6"/>
              </a:highlight>
            </a:endParaRPr>
          </a:p>
          <a:p>
            <a:pPr algn="just">
              <a:buNone/>
            </a:pPr>
            <a:endParaRPr lang="fr">
              <a:cs typeface="Arial"/>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52017031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
              <a:t>Vous avez trouvé un logement, signé le bail, fait l'état des lieux et versé votre dépôt de garantie. Il ne vous reste plus qu'à emménager !</a:t>
            </a:r>
            <a:endParaRPr lang="en-US"/>
          </a:p>
          <a:p>
            <a:pPr>
              <a:buNone/>
            </a:pPr>
            <a:endParaRPr lang="en-US">
              <a:latin typeface="Calibri"/>
              <a:ea typeface="Calibri"/>
              <a:cs typeface="Calibri"/>
            </a:endParaRPr>
          </a:p>
        </p:txBody>
      </p:sp>
    </p:spTree>
    <p:extLst>
      <p:ext uri="{BB962C8B-B14F-4D97-AF65-F5344CB8AC3E}">
        <p14:creationId xmlns:p14="http://schemas.microsoft.com/office/powerpoint/2010/main" val="68152936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
                <a:highlight>
                  <a:srgbClr val="FFFFFF"/>
                </a:highlight>
              </a:rPr>
              <a:t>Une fois installé(e) dans votre nouveau logement, il est</a:t>
            </a:r>
            <a:r>
              <a:rPr lang="fr" b="1">
                <a:solidFill>
                  <a:srgbClr val="C00000"/>
                </a:solidFill>
                <a:highlight>
                  <a:srgbClr val="FFFFFF"/>
                </a:highlight>
              </a:rPr>
              <a:t> essentiel de prendre rendez-vous avec la commune au plus vite pour faire enregistrer officiellement votre adresse.  </a:t>
            </a:r>
            <a:r>
              <a:rPr lang="fr">
                <a:highlight>
                  <a:srgbClr val="FFFFFF"/>
                </a:highlight>
              </a:rPr>
              <a:t>Cette démarche doit être effectuée </a:t>
            </a:r>
            <a:r>
              <a:rPr lang="fr" b="1">
                <a:solidFill>
                  <a:srgbClr val="C00000"/>
                </a:solidFill>
                <a:highlight>
                  <a:srgbClr val="FFFFFF"/>
                </a:highlight>
              </a:rPr>
              <a:t>dans les 8 jours suivant votre déménagement. </a:t>
            </a:r>
            <a:endParaRPr lang="fr-FR">
              <a:solidFill>
                <a:srgbClr val="C00000"/>
              </a:solidFill>
              <a:highlight>
                <a:srgbClr val="C6C6C6"/>
              </a:highlight>
            </a:endParaRPr>
          </a:p>
          <a:p>
            <a:pPr algn="just">
              <a:buNone/>
            </a:pPr>
            <a:r>
              <a:rPr lang="fr">
                <a:highlight>
                  <a:srgbClr val="FFFFFF"/>
                </a:highlight>
              </a:rPr>
              <a:t>Après l'enregistrement de votre adresse auprès de la commune, un agent de police de votre quartier vous rendra visite ; cela peut prendre une dizaine de jours.  </a:t>
            </a:r>
            <a:endParaRPr lang="en-US">
              <a:highlight>
                <a:srgbClr val="C6C6C6"/>
              </a:highlight>
            </a:endParaRPr>
          </a:p>
          <a:p>
            <a:pPr algn="just">
              <a:buNone/>
            </a:pPr>
            <a:r>
              <a:rPr lang="fr">
                <a:highlight>
                  <a:srgbClr val="FFFFFF"/>
                </a:highlight>
              </a:rPr>
              <a:t>Après cela, votre adresse sera alors officiellement enregistrée</a:t>
            </a:r>
            <a:endParaRPr lang="en-US">
              <a:highlight>
                <a:srgbClr val="FFFFFF"/>
              </a:highlight>
            </a:endParaRPr>
          </a:p>
          <a:p>
            <a:pPr algn="just">
              <a:buNone/>
            </a:pPr>
            <a:endParaRPr lang="fr">
              <a:cs typeface="Arial"/>
            </a:endParaRPr>
          </a:p>
        </p:txBody>
      </p:sp>
    </p:spTree>
    <p:extLst>
      <p:ext uri="{BB962C8B-B14F-4D97-AF65-F5344CB8AC3E}">
        <p14:creationId xmlns:p14="http://schemas.microsoft.com/office/powerpoint/2010/main" val="15590481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
                <a:highlight>
                  <a:srgbClr val="FFFFFF"/>
                </a:highlight>
              </a:rPr>
              <a:t>Après votre déménagement, vous devrez également </a:t>
            </a:r>
            <a:r>
              <a:rPr lang="fr" b="1">
                <a:solidFill>
                  <a:srgbClr val="C00000"/>
                </a:solidFill>
                <a:highlight>
                  <a:srgbClr val="FFFFFF"/>
                </a:highlight>
              </a:rPr>
              <a:t>souscrire les contrats d'électricité, de gaz et d'eau.</a:t>
            </a:r>
            <a:r>
              <a:rPr lang="fr">
                <a:highlight>
                  <a:srgbClr val="FFFFFF"/>
                </a:highlight>
              </a:rPr>
              <a:t> Faites-le au plus vite.  </a:t>
            </a:r>
            <a:endParaRPr lang="en-US">
              <a:highlight>
                <a:srgbClr val="C6C6C6"/>
              </a:highlight>
            </a:endParaRPr>
          </a:p>
          <a:p>
            <a:pPr algn="just">
              <a:buNone/>
            </a:pPr>
            <a:r>
              <a:rPr lang="fr">
                <a:highlight>
                  <a:srgbClr val="FFFFFF"/>
                </a:highlight>
              </a:rPr>
              <a:t>Il est important de savoir qu'il existe différents types de contrats, avec différents fournisseurs et différentes formules.  </a:t>
            </a:r>
            <a:endParaRPr lang="en-US">
              <a:highlight>
                <a:srgbClr val="C6C6C6"/>
              </a:highlight>
            </a:endParaRPr>
          </a:p>
          <a:p>
            <a:pPr algn="just">
              <a:buNone/>
            </a:pPr>
            <a:r>
              <a:rPr lang="fr">
                <a:highlight>
                  <a:srgbClr val="FFFFFF"/>
                </a:highlight>
              </a:rPr>
              <a:t>Prenez le temps de choisir celui qui vous convient le mieux.</a:t>
            </a:r>
            <a:endParaRPr lang="en-US">
              <a:highlight>
                <a:srgbClr val="FFFFFF"/>
              </a:highlight>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350680988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FR">
                <a:highlight>
                  <a:srgbClr val="FFFFFF"/>
                </a:highlight>
              </a:rPr>
              <a:t>L'assurance incendie est </a:t>
            </a:r>
            <a:r>
              <a:rPr lang="fr-FR" b="1">
                <a:solidFill>
                  <a:srgbClr val="C00000"/>
                </a:solidFill>
                <a:highlight>
                  <a:srgbClr val="FFFFFF"/>
                </a:highlight>
              </a:rPr>
              <a:t>obligatoire en Belgique</a:t>
            </a:r>
            <a:r>
              <a:rPr lang="fr-FR">
                <a:highlight>
                  <a:srgbClr val="FFFFFF"/>
                </a:highlight>
              </a:rPr>
              <a:t>. En résumé, elle </a:t>
            </a:r>
            <a:r>
              <a:rPr lang="fr-FR" b="1">
                <a:solidFill>
                  <a:srgbClr val="C00000"/>
                </a:solidFill>
                <a:highlight>
                  <a:srgbClr val="FFFFFF"/>
                </a:highlight>
              </a:rPr>
              <a:t>vous protège, en tant que locataire, contre les dommages causés par un incendie, une inondation, etc.</a:t>
            </a:r>
            <a:r>
              <a:rPr lang="fr-FR">
                <a:highlight>
                  <a:srgbClr val="FFFFFF"/>
                </a:highlight>
              </a:rPr>
              <a:t> Vous ne serez donc pas responsable des frais liés au bâtiment dans ces cas-là. Vous pouvez souscrire une assurance incendie auprès de votre banque ou au près d’une autre assurance. Les tarifs varient.</a:t>
            </a:r>
          </a:p>
        </p:txBody>
      </p:sp>
    </p:spTree>
    <p:extLst>
      <p:ext uri="{BB962C8B-B14F-4D97-AF65-F5344CB8AC3E}">
        <p14:creationId xmlns:p14="http://schemas.microsoft.com/office/powerpoint/2010/main" val="299248923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D717-8161-641E-441C-C0BDF40FD0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352629-EF54-F1B8-C560-3C774E3F5AD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E1564C1-6AC8-6458-806F-AEDB4AC7A7ED}"/>
              </a:ext>
            </a:extLst>
          </p:cNvPr>
          <p:cNvSpPr>
            <a:spLocks noGrp="1"/>
          </p:cNvSpPr>
          <p:nvPr>
            <p:ph type="body" idx="1"/>
          </p:nvPr>
        </p:nvSpPr>
        <p:spPr/>
        <p:txBody>
          <a:bodyPr/>
          <a:lstStyle/>
          <a:p>
            <a:pPr algn="just">
              <a:buNone/>
            </a:pPr>
            <a:r>
              <a:rPr lang="fr-FR">
                <a:highlight>
                  <a:srgbClr val="FFFFFF"/>
                </a:highlight>
              </a:rPr>
              <a:t>Une chose super importante : une fois dans le logement, vous avez des droits et des devoirs et le propriétaire aussi.</a:t>
            </a:r>
            <a:endParaRPr lang="en-US">
              <a:highlight>
                <a:srgbClr val="C6C6C6"/>
              </a:highlight>
            </a:endParaRPr>
          </a:p>
          <a:p>
            <a:pPr algn="just">
              <a:buNone/>
            </a:pPr>
            <a:r>
              <a:rPr lang="fr-FR" b="1">
                <a:solidFill>
                  <a:srgbClr val="C00000"/>
                </a:solidFill>
                <a:highlight>
                  <a:srgbClr val="FFFFFF"/>
                </a:highlight>
              </a:rPr>
              <a:t>Le locataire doit effectuer les réparations locatives et les travaux d'entretien pendant la durée du bail</a:t>
            </a:r>
            <a:r>
              <a:rPr lang="fr-FR">
                <a:highlight>
                  <a:srgbClr val="FFFFFF"/>
                </a:highlight>
              </a:rPr>
              <a:t>. Seules les réparations locatives occasionnées par la vétusté ou un cas de force majeure ne seront pas à sa charge. </a:t>
            </a:r>
            <a:endParaRPr lang="en-US">
              <a:highlight>
                <a:srgbClr val="C6C6C6"/>
              </a:highlight>
            </a:endParaRPr>
          </a:p>
          <a:p>
            <a:pPr algn="just">
              <a:buNone/>
            </a:pPr>
            <a:r>
              <a:rPr lang="fr-FR">
                <a:highlight>
                  <a:srgbClr val="FFFFFF"/>
                </a:highlight>
              </a:rPr>
              <a:t>De son côté,</a:t>
            </a:r>
            <a:r>
              <a:rPr lang="fr-FR" b="1">
                <a:solidFill>
                  <a:srgbClr val="C00000"/>
                </a:solidFill>
                <a:highlight>
                  <a:srgbClr val="FFFFFF"/>
                </a:highlight>
              </a:rPr>
              <a:t> le propriétaire doit effectuer toutes les autres réparations nécessaires à une utilisation normale des lieux loués</a:t>
            </a:r>
            <a:r>
              <a:rPr lang="fr-FR">
                <a:highlight>
                  <a:srgbClr val="FFFFFF"/>
                </a:highlight>
              </a:rPr>
              <a:t>. Le locataire reste cependant responsable des réparations découlant d’une mauvaise utilisation du logement.</a:t>
            </a:r>
            <a:endParaRPr lang="fr-FR">
              <a:highlight>
                <a:srgbClr val="C6C6C6"/>
              </a:highlight>
            </a:endParaRPr>
          </a:p>
          <a:p>
            <a:pPr algn="just">
              <a:buNone/>
            </a:pPr>
            <a:r>
              <a:rPr lang="fr-FR">
                <a:highlight>
                  <a:srgbClr val="FFFFFF"/>
                </a:highlight>
              </a:rPr>
              <a:t>exemple, sont à charge du locataire :  </a:t>
            </a:r>
            <a:endParaRPr lang="en-US">
              <a:highlight>
                <a:srgbClr val="C6C6C6"/>
              </a:highlight>
            </a:endParaRPr>
          </a:p>
          <a:p>
            <a:pPr marL="171450" indent="-171450" algn="just"/>
            <a:r>
              <a:rPr lang="fr-FR">
                <a:highlight>
                  <a:srgbClr val="FFFFFF"/>
                </a:highlight>
              </a:rPr>
              <a:t>l’entretien et le contrôle périodique de la chaudière ; </a:t>
            </a:r>
            <a:endParaRPr lang="fr">
              <a:highlight>
                <a:srgbClr val="C6C6C6"/>
              </a:highlight>
            </a:endParaRPr>
          </a:p>
          <a:p>
            <a:pPr marL="171450" indent="-171450" algn="just"/>
            <a:r>
              <a:rPr lang="fr-FR">
                <a:highlight>
                  <a:srgbClr val="FFFFFF"/>
                </a:highlight>
              </a:rPr>
              <a:t>le ramonage de la cheminée ; </a:t>
            </a:r>
            <a:endParaRPr lang="fr">
              <a:highlight>
                <a:srgbClr val="C6C6C6"/>
              </a:highlight>
            </a:endParaRPr>
          </a:p>
          <a:p>
            <a:pPr marL="171450" indent="-171450" algn="just"/>
            <a:r>
              <a:rPr lang="fr-FR">
                <a:highlight>
                  <a:srgbClr val="FFFFFF"/>
                </a:highlight>
              </a:rPr>
              <a:t>le détartrage des robinets ainsi que le nettoyage des joints et des filtres ; </a:t>
            </a:r>
            <a:endParaRPr lang="fr">
              <a:highlight>
                <a:srgbClr val="C6C6C6"/>
              </a:highlight>
            </a:endParaRPr>
          </a:p>
          <a:p>
            <a:pPr marL="171450" indent="-171450" algn="just"/>
            <a:r>
              <a:rPr lang="fr-FR">
                <a:highlight>
                  <a:srgbClr val="FFFFFF"/>
                </a:highlight>
              </a:rPr>
              <a:t>le remplacement des ampoules et des piles des équipements mis à disposition ; </a:t>
            </a:r>
            <a:endParaRPr lang="fr">
              <a:highlight>
                <a:srgbClr val="C6C6C6"/>
              </a:highlight>
            </a:endParaRPr>
          </a:p>
          <a:p>
            <a:pPr marL="171450" indent="-171450" algn="just"/>
            <a:r>
              <a:rPr lang="fr-FR">
                <a:highlight>
                  <a:srgbClr val="FFFFFF"/>
                </a:highlight>
              </a:rPr>
              <a:t>le cirage ou l’huilage du parquet ; </a:t>
            </a:r>
            <a:endParaRPr lang="fr">
              <a:highlight>
                <a:srgbClr val="C6C6C6"/>
              </a:highlight>
            </a:endParaRPr>
          </a:p>
          <a:p>
            <a:pPr marL="171450" indent="-171450" algn="just"/>
            <a:r>
              <a:rPr lang="fr-FR">
                <a:highlight>
                  <a:srgbClr val="FFFFFF"/>
                </a:highlight>
              </a:rPr>
              <a:t>la tonte et l’entretien du jardin ; </a:t>
            </a:r>
            <a:endParaRPr lang="fr">
              <a:highlight>
                <a:srgbClr val="C6C6C6"/>
              </a:highlight>
            </a:endParaRPr>
          </a:p>
          <a:p>
            <a:pPr marL="171450" indent="-171450" algn="just"/>
            <a:r>
              <a:rPr lang="fr-FR">
                <a:highlight>
                  <a:srgbClr val="FFFFFF"/>
                </a:highlight>
              </a:rPr>
              <a:t>...</a:t>
            </a:r>
            <a:endParaRPr lang="fr-FR">
              <a:highlight>
                <a:srgbClr val="C6C6C6"/>
              </a:highlight>
            </a:endParaRPr>
          </a:p>
          <a:p>
            <a:pPr indent="0" algn="just">
              <a:buNone/>
            </a:pPr>
            <a:r>
              <a:rPr lang="fr-FR">
                <a:highlight>
                  <a:srgbClr val="FFFFFF"/>
                </a:highlight>
              </a:rPr>
              <a:t>Par exemple, sont à charge du propriétaire :  </a:t>
            </a:r>
            <a:endParaRPr lang="fr">
              <a:highlight>
                <a:srgbClr val="C6C6C6"/>
              </a:highlight>
            </a:endParaRPr>
          </a:p>
          <a:p>
            <a:pPr marL="171450" indent="-171450" algn="just"/>
            <a:r>
              <a:rPr lang="fr-FR">
                <a:highlight>
                  <a:srgbClr val="FFFFFF"/>
                </a:highlight>
              </a:rPr>
              <a:t>le remplacement de la chaudière défectueuse ; </a:t>
            </a:r>
            <a:endParaRPr lang="fr">
              <a:highlight>
                <a:srgbClr val="C6C6C6"/>
              </a:highlight>
            </a:endParaRPr>
          </a:p>
          <a:p>
            <a:pPr marL="171450" indent="-171450" algn="just"/>
            <a:r>
              <a:rPr lang="fr-FR">
                <a:highlight>
                  <a:srgbClr val="FFFFFF"/>
                </a:highlight>
              </a:rPr>
              <a:t>la réparation de la robinetterie usée ; </a:t>
            </a:r>
            <a:endParaRPr lang="fr">
              <a:highlight>
                <a:srgbClr val="C6C6C6"/>
              </a:highlight>
            </a:endParaRPr>
          </a:p>
          <a:p>
            <a:pPr marL="171450" indent="-171450" algn="just"/>
            <a:r>
              <a:rPr lang="fr-FR">
                <a:highlight>
                  <a:srgbClr val="FFFFFF"/>
                </a:highlight>
              </a:rPr>
              <a:t>la réparation de la toiture ; </a:t>
            </a:r>
            <a:endParaRPr lang="fr">
              <a:highlight>
                <a:srgbClr val="C6C6C6"/>
              </a:highlight>
            </a:endParaRPr>
          </a:p>
          <a:p>
            <a:pPr marL="171450" indent="-171450" algn="just"/>
            <a:r>
              <a:rPr lang="fr-FR">
                <a:highlight>
                  <a:srgbClr val="FFFFFF"/>
                </a:highlight>
              </a:rPr>
              <a:t>le curage des citernes ; </a:t>
            </a:r>
            <a:endParaRPr lang="fr">
              <a:highlight>
                <a:srgbClr val="C6C6C6"/>
              </a:highlight>
            </a:endParaRPr>
          </a:p>
          <a:p>
            <a:pPr marL="171450" indent="-171450" algn="just"/>
            <a:r>
              <a:rPr lang="fr-FR">
                <a:highlight>
                  <a:srgbClr val="FFFFFF"/>
                </a:highlight>
              </a:rPr>
              <a:t>la résolution de tout problème lié à la vétusté des lieux loués ; </a:t>
            </a:r>
            <a:endParaRPr lang="fr">
              <a:highlight>
                <a:srgbClr val="C6C6C6"/>
              </a:highlight>
            </a:endParaRPr>
          </a:p>
          <a:p>
            <a:pPr marL="171450" indent="-171450" algn="just"/>
            <a:r>
              <a:rPr lang="fr-FR">
                <a:highlight>
                  <a:srgbClr val="FFFFFF"/>
                </a:highlight>
              </a:rPr>
              <a:t>la réparation des bris de tuyaux d’évacuation ; </a:t>
            </a:r>
            <a:endParaRPr lang="fr">
              <a:highlight>
                <a:srgbClr val="C6C6C6"/>
              </a:highlight>
            </a:endParaRPr>
          </a:p>
          <a:p>
            <a:pPr marL="171450" indent="-171450" algn="just"/>
            <a:r>
              <a:rPr lang="fr-FR">
                <a:highlight>
                  <a:srgbClr val="FFFFFF"/>
                </a:highlight>
              </a:rPr>
              <a:t>...</a:t>
            </a:r>
            <a:endParaRPr lang="fr-FR">
              <a:highlight>
                <a:srgbClr val="C6C6C6"/>
              </a:highlight>
            </a:endParaRPr>
          </a:p>
          <a:p>
            <a:pPr marL="0" indent="0">
              <a:buNone/>
            </a:pPr>
            <a:endParaRPr lang="en-US">
              <a:highlight>
                <a:srgbClr val="FFFFFF"/>
              </a:highlight>
              <a:cs typeface="Arial"/>
            </a:endParaRPr>
          </a:p>
          <a:p>
            <a:pPr marL="0" indent="0" algn="just">
              <a:buNone/>
            </a:pPr>
            <a:endParaRPr lang="fr">
              <a:highlight>
                <a:srgbClr val="FFFFFF"/>
              </a:highlight>
              <a:latin typeface="Arial"/>
              <a:ea typeface="Calibri"/>
              <a:cs typeface="Arial"/>
            </a:endParaRPr>
          </a:p>
          <a:p>
            <a:pPr algn="just">
              <a:buNone/>
            </a:pPr>
            <a:endParaRPr lang="fr">
              <a:latin typeface="Arial"/>
              <a:ea typeface="Calibri"/>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54186253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BE"/>
              <a:t>Nous arrivons maintenant à la fin de la session interactive.  </a:t>
            </a:r>
          </a:p>
          <a:p>
            <a:endParaRPr lang="fr-BE"/>
          </a:p>
          <a:p>
            <a:r>
              <a:rPr lang="fr-BE"/>
              <a:t>Afin d’améliorer cette session à l’avenir pour toutes les autres personnes qui la suivront, nous aimerions vous poser quelques questions sur comment vous avez vécu ce moment.</a:t>
            </a:r>
          </a:p>
          <a:p>
            <a:r>
              <a:rPr lang="fr-BE"/>
              <a:t>Vos réponses n’auront aucun impact sur la procédure d’asile, et elles sont anonymes (votre nom n’est pas indiqué sur le formulaire). Le but est uniquement de nous aider à améliorer cette session interactive si nécessaire. </a:t>
            </a:r>
          </a:p>
          <a:p>
            <a:endParaRPr lang="fr-BE"/>
          </a:p>
          <a:p>
            <a:r>
              <a:rPr lang="fr-BE"/>
              <a:t>Sur la slide suivante, il y a un QR code qui vous permettra de répondre aux quelques questions dans différentes langues. Il vous suffit de scanner le QR code, pour y avoir accès. </a:t>
            </a:r>
          </a:p>
          <a:p>
            <a:endParaRPr lang="fr-BE"/>
          </a:p>
          <a:p>
            <a:r>
              <a:rPr lang="fr-BE"/>
              <a:t>Si vous avez besoin d’assistance pour remplir le formulaire, je peux vous aider avec l’aide de l’interprète. </a:t>
            </a:r>
          </a:p>
          <a:p>
            <a:endParaRPr lang="fr-BE"/>
          </a:p>
          <a:p>
            <a:r>
              <a:rPr lang="fr-BE"/>
              <a:t>Pour les personnes qui n’ont pas de GSM, il est possible de remplir plusieurs formulaires avec le même GSM.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71</a:t>
            </a:fld>
            <a:endParaRPr lang="fr-BE"/>
          </a:p>
        </p:txBody>
      </p:sp>
    </p:spTree>
    <p:extLst>
      <p:ext uri="{BB962C8B-B14F-4D97-AF65-F5344CB8AC3E}">
        <p14:creationId xmlns:p14="http://schemas.microsoft.com/office/powerpoint/2010/main" val="1258037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fr-FR" b="1">
                <a:solidFill>
                  <a:srgbClr val="C00000"/>
                </a:solidFill>
                <a:highlight>
                  <a:srgbClr val="FFFFFF"/>
                </a:highlight>
              </a:rPr>
              <a:t>1ier type de logement : les chambres en colocation </a:t>
            </a:r>
            <a:endParaRPr lang="fr">
              <a:solidFill>
                <a:srgbClr val="C00000"/>
              </a:solidFill>
              <a:highlight>
                <a:srgbClr val="C6C6C6"/>
              </a:highlight>
            </a:endParaRPr>
          </a:p>
          <a:p>
            <a:pPr algn="just">
              <a:buNone/>
            </a:pPr>
            <a:r>
              <a:rPr lang="fr-FR" i="1">
                <a:highlight>
                  <a:srgbClr val="FFFFFF"/>
                </a:highlight>
              </a:rPr>
              <a:t>Question: est-ce que vous savez ce que c’est une colocation?</a:t>
            </a:r>
            <a:endParaRPr lang="fr">
              <a:highlight>
                <a:srgbClr val="C6C6C6"/>
              </a:highlight>
            </a:endParaRPr>
          </a:p>
          <a:p>
            <a:pPr algn="just">
              <a:buNone/>
            </a:pPr>
            <a:r>
              <a:rPr lang="fr-FR">
                <a:highlight>
                  <a:srgbClr val="FFFFFF"/>
                </a:highlight>
              </a:rPr>
              <a:t>Explication: une colocation est</a:t>
            </a:r>
            <a:r>
              <a:rPr lang="fr-FR" b="1">
                <a:solidFill>
                  <a:srgbClr val="C00000"/>
                </a:solidFill>
                <a:highlight>
                  <a:srgbClr val="FFFFFF"/>
                </a:highlight>
              </a:rPr>
              <a:t> le fait de louer une grande maison ou un appartement à plusieurs et de diviser le prix du loyer entre plusieurs personnes</a:t>
            </a:r>
            <a:r>
              <a:rPr lang="fr-FR">
                <a:highlight>
                  <a:srgbClr val="FFFFFF"/>
                </a:highlight>
              </a:rPr>
              <a:t>. Cela veut dire que vous louez uniquement votre chambre (et parfois votre salle de bain) et que le reste est partagé avec les autres locataires. Cela </a:t>
            </a:r>
            <a:r>
              <a:rPr lang="fr-FR" b="1">
                <a:solidFill>
                  <a:srgbClr val="C00000"/>
                </a:solidFill>
                <a:highlight>
                  <a:srgbClr val="FFFFFF"/>
                </a:highlight>
              </a:rPr>
              <a:t>peut permettre de vivre en ville tout en payant moins cher.</a:t>
            </a:r>
          </a:p>
          <a:p>
            <a:pPr algn="just">
              <a:buNone/>
            </a:pPr>
            <a:r>
              <a:rPr lang="fr-FR">
                <a:highlight>
                  <a:srgbClr val="FFFFFF"/>
                </a:highlight>
              </a:rPr>
              <a:t>Il est de plus en plus courant d’habiter en colocation en Belgique. Ce </a:t>
            </a:r>
            <a:r>
              <a:rPr lang="fr-FR" b="1">
                <a:solidFill>
                  <a:srgbClr val="C00000"/>
                </a:solidFill>
                <a:highlight>
                  <a:srgbClr val="FFFFFF"/>
                </a:highlight>
              </a:rPr>
              <a:t>type de logement est adapté pour les personnes seules mais pas pour les familles.</a:t>
            </a: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3224999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r>
              <a:rPr lang="fr-FR">
                <a:highlight>
                  <a:srgbClr val="FFFFFF"/>
                </a:highlight>
              </a:rPr>
              <a:t>Un </a:t>
            </a:r>
            <a:r>
              <a:rPr lang="fr-FR" kern="1200">
                <a:effectLst/>
                <a:highlight>
                  <a:srgbClr val="FFFFFF"/>
                </a:highlight>
              </a:rPr>
              <a:t>studio </a:t>
            </a:r>
            <a:r>
              <a:rPr lang="fr-FR">
                <a:highlight>
                  <a:srgbClr val="FFFFFF"/>
                </a:highlight>
              </a:rPr>
              <a:t>est une </a:t>
            </a:r>
            <a:r>
              <a:rPr lang="fr-FR" b="1">
                <a:solidFill>
                  <a:srgbClr val="C00000"/>
                </a:solidFill>
                <a:highlight>
                  <a:srgbClr val="FFFFFF"/>
                </a:highlight>
              </a:rPr>
              <a:t>grande pièce dans lequel se trouve la chambre</a:t>
            </a:r>
            <a:r>
              <a:rPr lang="fr-FR" b="1" kern="1200">
                <a:solidFill>
                  <a:srgbClr val="C00000"/>
                </a:solidFill>
                <a:effectLst/>
                <a:highlight>
                  <a:srgbClr val="FFFFFF"/>
                </a:highlight>
              </a:rPr>
              <a:t>, </a:t>
            </a:r>
            <a:r>
              <a:rPr lang="fr-FR" b="1">
                <a:solidFill>
                  <a:srgbClr val="C00000"/>
                </a:solidFill>
                <a:highlight>
                  <a:srgbClr val="FFFFFF"/>
                </a:highlight>
              </a:rPr>
              <a:t>la cuisine et le salon.</a:t>
            </a:r>
            <a:r>
              <a:rPr lang="fr-FR">
                <a:highlight>
                  <a:srgbClr val="FFFFFF"/>
                </a:highlight>
              </a:rPr>
              <a:t> La salle de bain est dans une pièce à vivre. </a:t>
            </a:r>
            <a:endParaRPr lang="nl-BE">
              <a:highlight>
                <a:srgbClr val="C6C6C6"/>
              </a:highlight>
            </a:endParaRPr>
          </a:p>
          <a:p>
            <a:pPr algn="just"/>
            <a:r>
              <a:rPr lang="fr-FR">
                <a:highlight>
                  <a:srgbClr val="FFFFFF"/>
                </a:highlight>
              </a:rPr>
              <a:t>Ce type de logement est</a:t>
            </a:r>
            <a:r>
              <a:rPr lang="fr-FR">
                <a:solidFill>
                  <a:srgbClr val="C00000"/>
                </a:solidFill>
                <a:highlight>
                  <a:srgbClr val="FFFFFF"/>
                </a:highlight>
              </a:rPr>
              <a:t> </a:t>
            </a:r>
            <a:r>
              <a:rPr lang="fr-FR" b="1">
                <a:solidFill>
                  <a:srgbClr val="C00000"/>
                </a:solidFill>
                <a:highlight>
                  <a:srgbClr val="FFFFFF"/>
                </a:highlight>
              </a:rPr>
              <a:t>adapté pour une personne seule ou un couple</a:t>
            </a:r>
            <a:r>
              <a:rPr lang="fr-FR" b="1" kern="1200">
                <a:solidFill>
                  <a:srgbClr val="C00000"/>
                </a:solidFill>
                <a:effectLst/>
                <a:highlight>
                  <a:srgbClr val="FFFFFF"/>
                </a:highlight>
              </a:rPr>
              <a:t>, </a:t>
            </a:r>
            <a:r>
              <a:rPr lang="fr-FR" b="1">
                <a:solidFill>
                  <a:srgbClr val="C00000"/>
                </a:solidFill>
                <a:highlight>
                  <a:srgbClr val="FFFFFF"/>
                </a:highlight>
              </a:rPr>
              <a:t>pas pour une famille</a:t>
            </a:r>
            <a:r>
              <a:rPr lang="fr-FR">
                <a:highlight>
                  <a:srgbClr val="FFFFFF"/>
                </a:highlight>
              </a:rPr>
              <a:t> car il s’agit d’un petit logement sans chambres séparées. </a:t>
            </a:r>
            <a:endParaRPr lang="nl-BE">
              <a:highlight>
                <a:srgbClr val="C6C6C6"/>
              </a:highlight>
            </a:endParaRPr>
          </a:p>
          <a:p>
            <a:pPr algn="just"/>
            <a:r>
              <a:rPr lang="fr-FR">
                <a:highlight>
                  <a:srgbClr val="FFFFFF"/>
                </a:highlight>
              </a:rPr>
              <a:t>Prix des loyers moyens: voici une idée du prix que vous pourriez payer tous les mois pour un studio dans les différentes régions du pays</a:t>
            </a:r>
            <a:r>
              <a:rPr lang="fr-FR" kern="1200">
                <a:effectLst/>
                <a:highlight>
                  <a:srgbClr val="FFFFFF"/>
                </a:highlight>
              </a:rPr>
              <a:t>.</a:t>
            </a:r>
          </a:p>
          <a:p>
            <a:pPr algn="just"/>
            <a:r>
              <a:rPr lang="fr-FR" i="1">
                <a:highlight>
                  <a:srgbClr val="FFFFFF"/>
                </a:highlight>
              </a:rPr>
              <a:t>Question: savez vous quel autre type de logement vous pouvez louer en Belgique?</a:t>
            </a:r>
            <a:endParaRPr lang="nl-BE">
              <a:highlight>
                <a:srgbClr val="C6C6C6"/>
              </a:highlight>
            </a:endParaRPr>
          </a:p>
          <a:p>
            <a:endParaRPr lang="nl-BE" sz="1100" kern="1200">
              <a:solidFill>
                <a:schemeClr val="tx1"/>
              </a:solidFill>
              <a:effectLst/>
              <a:latin typeface="+mn-lt"/>
              <a:cs typeface="Arial"/>
            </a:endParaRPr>
          </a:p>
        </p:txBody>
      </p:sp>
    </p:spTree>
    <p:extLst>
      <p:ext uri="{BB962C8B-B14F-4D97-AF65-F5344CB8AC3E}">
        <p14:creationId xmlns:p14="http://schemas.microsoft.com/office/powerpoint/2010/main" val="3994404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fr-FR">
                <a:solidFill>
                  <a:srgbClr val="EE0000"/>
                </a:solidFill>
                <a:highlight>
                  <a:srgbClr val="FFFFFF"/>
                </a:highlight>
              </a:rPr>
              <a:t>Un appartement est souvent constitué de plusieurs pièces : un salon, une cuisine, une salle de bain et une ou des chambres séparées. </a:t>
            </a:r>
            <a:r>
              <a:rPr lang="fr-FR" b="1">
                <a:solidFill>
                  <a:srgbClr val="C00000"/>
                </a:solidFill>
                <a:highlight>
                  <a:srgbClr val="FFFFFF"/>
                </a:highlight>
              </a:rPr>
              <a:t>En fonction de la grandeur</a:t>
            </a:r>
            <a:r>
              <a:rPr lang="fr-FR">
                <a:solidFill>
                  <a:srgbClr val="EE0000"/>
                </a:solidFill>
                <a:highlight>
                  <a:srgbClr val="FFFFFF"/>
                </a:highlight>
              </a:rPr>
              <a:t> (1ch, 2ch, 3ch, ...), il est </a:t>
            </a:r>
            <a:r>
              <a:rPr lang="fr-FR" b="1">
                <a:solidFill>
                  <a:srgbClr val="C00000"/>
                </a:solidFill>
                <a:highlight>
                  <a:srgbClr val="FFFFFF"/>
                </a:highlight>
              </a:rPr>
              <a:t>adapté pour une personne seule, un couple ou une famille</a:t>
            </a:r>
            <a:r>
              <a:rPr lang="fr-FR">
                <a:solidFill>
                  <a:srgbClr val="EE0000"/>
                </a:solidFill>
                <a:highlight>
                  <a:srgbClr val="FFFFFF"/>
                </a:highlight>
              </a:rPr>
              <a:t>. </a:t>
            </a:r>
            <a:endParaRPr lang="fr">
              <a:solidFill>
                <a:srgbClr val="EE0000"/>
              </a:solidFill>
              <a:highlight>
                <a:srgbClr val="C6C6C6"/>
              </a:highlight>
            </a:endParaRPr>
          </a:p>
          <a:p>
            <a:pPr algn="just">
              <a:buNone/>
            </a:pPr>
            <a:r>
              <a:rPr lang="fr-FR">
                <a:solidFill>
                  <a:srgbClr val="EE0000"/>
                </a:solidFill>
                <a:highlight>
                  <a:srgbClr val="FFFFFF"/>
                </a:highlight>
              </a:rPr>
              <a:t>Prix des loyers moyens: voici une idée du prix que vous pourriez payer tous les mois pour un appartement dans les différentes régions du pays. Bruxelles = super cher.</a:t>
            </a:r>
            <a:endParaRPr lang="fr">
              <a:solidFill>
                <a:srgbClr val="EE0000"/>
              </a:solidFill>
              <a:highlight>
                <a:srgbClr val="C6C6C6"/>
              </a:highlight>
            </a:endParaRPr>
          </a:p>
          <a:p>
            <a:pPr algn="just">
              <a:buNone/>
            </a:pPr>
            <a:endParaRPr lang="fr">
              <a:solidFill>
                <a:srgbClr val="EE0000"/>
              </a:solidFill>
              <a:cs typeface="Arial"/>
            </a:endParaRPr>
          </a:p>
          <a:p>
            <a:pPr>
              <a:buNone/>
            </a:pPr>
            <a:br>
              <a:rPr lang="en-US">
                <a:cs typeface="+mn-lt"/>
              </a:rPr>
            </a:br>
            <a:endParaRPr lang="en-US">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1391223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B03172-5DFB-DCE3-752F-4C0003142B93}"/>
              </a:ext>
            </a:extLst>
          </p:cNvPr>
          <p:cNvSpPr>
            <a:spLocks noGrp="1"/>
          </p:cNvSpPr>
          <p:nvPr>
            <p:ph type="ctrTitle"/>
          </p:nvPr>
        </p:nvSpPr>
        <p:spPr>
          <a:xfrm>
            <a:off x="1143000" y="841772"/>
            <a:ext cx="6858000" cy="1790700"/>
          </a:xfrm>
        </p:spPr>
        <p:txBody>
          <a:bodyPr anchor="b"/>
          <a:lstStyle>
            <a:lvl1pPr algn="ctr">
              <a:defRPr sz="4500"/>
            </a:lvl1pPr>
          </a:lstStyle>
          <a:p>
            <a:r>
              <a:rPr lang="fr-FR"/>
              <a:t>Modifiez le style du titre</a:t>
            </a:r>
            <a:endParaRPr lang="fr-BE"/>
          </a:p>
        </p:txBody>
      </p:sp>
      <p:sp>
        <p:nvSpPr>
          <p:cNvPr id="3" name="Sous-titre 2">
            <a:extLst>
              <a:ext uri="{FF2B5EF4-FFF2-40B4-BE49-F238E27FC236}">
                <a16:creationId xmlns:a16="http://schemas.microsoft.com/office/drawing/2014/main" id="{6388F4B5-E069-38C0-68EB-C43A11E96E96}"/>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882335F8-150B-8BEE-3BE5-52EFC3F16E4D}"/>
              </a:ext>
            </a:extLst>
          </p:cNvPr>
          <p:cNvSpPr>
            <a:spLocks noGrp="1"/>
          </p:cNvSpPr>
          <p:nvPr>
            <p:ph type="dt" sz="half" idx="10"/>
          </p:nvPr>
        </p:nvSpPr>
        <p:spPr/>
        <p:txBody>
          <a:bodyPr/>
          <a:lstStyle/>
          <a:p>
            <a:fld id="{03ADCB3F-0456-443B-B581-98673661E02E}" type="datetimeFigureOut">
              <a:rPr lang="fr-BE" smtClean="0"/>
              <a:t>10-07-26</a:t>
            </a:fld>
            <a:endParaRPr lang="fr-BE"/>
          </a:p>
        </p:txBody>
      </p:sp>
      <p:sp>
        <p:nvSpPr>
          <p:cNvPr id="5" name="Espace réservé du pied de page 4">
            <a:extLst>
              <a:ext uri="{FF2B5EF4-FFF2-40B4-BE49-F238E27FC236}">
                <a16:creationId xmlns:a16="http://schemas.microsoft.com/office/drawing/2014/main" id="{F63BC0F3-8AA7-ACAD-9B9D-2DC3005DFCC9}"/>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BD3DD61F-A75E-466A-5B3B-BB2F7FB269D7}"/>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390589803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26DC33-A58E-2119-D73E-E9458080A92B}"/>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7C1A2FF1-3557-B934-4D2D-8758D715D9F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1AE430E8-154E-AE9E-E3D8-D40420E98FA1}"/>
              </a:ext>
            </a:extLst>
          </p:cNvPr>
          <p:cNvSpPr>
            <a:spLocks noGrp="1"/>
          </p:cNvSpPr>
          <p:nvPr>
            <p:ph type="dt" sz="half" idx="10"/>
          </p:nvPr>
        </p:nvSpPr>
        <p:spPr/>
        <p:txBody>
          <a:bodyPr/>
          <a:lstStyle/>
          <a:p>
            <a:fld id="{03ADCB3F-0456-443B-B581-98673661E02E}" type="datetimeFigureOut">
              <a:rPr lang="fr-BE" smtClean="0"/>
              <a:t>10-07-26</a:t>
            </a:fld>
            <a:endParaRPr lang="fr-BE"/>
          </a:p>
        </p:txBody>
      </p:sp>
      <p:sp>
        <p:nvSpPr>
          <p:cNvPr id="5" name="Espace réservé du pied de page 4">
            <a:extLst>
              <a:ext uri="{FF2B5EF4-FFF2-40B4-BE49-F238E27FC236}">
                <a16:creationId xmlns:a16="http://schemas.microsoft.com/office/drawing/2014/main" id="{1C50839D-AC23-BB96-8067-CAF00CA0F12C}"/>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90782BCB-69F0-711D-7534-E534BD2E798A}"/>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34639017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15A67B2-9820-5FC7-B897-11F5F0256737}"/>
              </a:ext>
            </a:extLst>
          </p:cNvPr>
          <p:cNvSpPr>
            <a:spLocks noGrp="1"/>
          </p:cNvSpPr>
          <p:nvPr>
            <p:ph type="title" orient="vert"/>
          </p:nvPr>
        </p:nvSpPr>
        <p:spPr>
          <a:xfrm>
            <a:off x="6543675" y="273844"/>
            <a:ext cx="1971675" cy="4358879"/>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C568F985-F4D4-D80C-F404-C1DDE1388CCF}"/>
              </a:ext>
            </a:extLst>
          </p:cNvPr>
          <p:cNvSpPr>
            <a:spLocks noGrp="1"/>
          </p:cNvSpPr>
          <p:nvPr>
            <p:ph type="body" orient="vert" idx="1"/>
          </p:nvPr>
        </p:nvSpPr>
        <p:spPr>
          <a:xfrm>
            <a:off x="628650" y="273844"/>
            <a:ext cx="5800725" cy="435887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721D8819-F587-EA92-57A8-699708F55FDB}"/>
              </a:ext>
            </a:extLst>
          </p:cNvPr>
          <p:cNvSpPr>
            <a:spLocks noGrp="1"/>
          </p:cNvSpPr>
          <p:nvPr>
            <p:ph type="dt" sz="half" idx="10"/>
          </p:nvPr>
        </p:nvSpPr>
        <p:spPr/>
        <p:txBody>
          <a:bodyPr/>
          <a:lstStyle/>
          <a:p>
            <a:fld id="{03ADCB3F-0456-443B-B581-98673661E02E}" type="datetimeFigureOut">
              <a:rPr lang="fr-BE" smtClean="0"/>
              <a:t>10-07-26</a:t>
            </a:fld>
            <a:endParaRPr lang="fr-BE"/>
          </a:p>
        </p:txBody>
      </p:sp>
      <p:sp>
        <p:nvSpPr>
          <p:cNvPr id="5" name="Espace réservé du pied de page 4">
            <a:extLst>
              <a:ext uri="{FF2B5EF4-FFF2-40B4-BE49-F238E27FC236}">
                <a16:creationId xmlns:a16="http://schemas.microsoft.com/office/drawing/2014/main" id="{4739DD46-DBE9-8BC3-C5C1-32D0FDC83983}"/>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C67C5941-DD49-B723-4767-0416F537FE1C}"/>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105736191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el">
    <p:bg>
      <p:bgPr>
        <a:solidFill>
          <a:srgbClr val="CF192C"/>
        </a:solidFill>
        <a:effectLst/>
      </p:bgPr>
    </p:bg>
    <p:spTree>
      <p:nvGrpSpPr>
        <p:cNvPr id="1" name="Shape 9"/>
        <p:cNvGrpSpPr/>
        <p:nvPr/>
      </p:nvGrpSpPr>
      <p:grpSpPr>
        <a:xfrm>
          <a:off x="0" y="0"/>
          <a:ext cx="0" cy="0"/>
          <a:chOff x="0" y="0"/>
          <a:chExt cx="0" cy="0"/>
        </a:xfrm>
      </p:grpSpPr>
      <p:sp>
        <p:nvSpPr>
          <p:cNvPr id="11" name="Shape 11"/>
          <p:cNvSpPr txBox="1">
            <a:spLocks noGrp="1"/>
          </p:cNvSpPr>
          <p:nvPr>
            <p:ph type="ctrTitle"/>
          </p:nvPr>
        </p:nvSpPr>
        <p:spPr>
          <a:xfrm>
            <a:off x="685800" y="3287213"/>
            <a:ext cx="7772400" cy="1159800"/>
          </a:xfrm>
          <a:prstGeom prst="rect">
            <a:avLst/>
          </a:prstGeom>
        </p:spPr>
        <p:txBody>
          <a:bodyPr spcFirstLastPara="1" wrap="square" lIns="91425" tIns="91425" rIns="91425" bIns="91425" anchor="b" anchorCtr="0"/>
          <a:lstStyle>
            <a:lvl1pPr lvl="0">
              <a:spcBef>
                <a:spcPts val="0"/>
              </a:spcBef>
              <a:spcAft>
                <a:spcPts val="0"/>
              </a:spcAft>
              <a:buClr>
                <a:srgbClr val="FFFFFF"/>
              </a:buClr>
              <a:buSzPts val="6000"/>
              <a:buNone/>
              <a:defRPr sz="6000">
                <a:solidFill>
                  <a:srgbClr val="FFFFFF"/>
                </a:solidFill>
              </a:defRPr>
            </a:lvl1pPr>
            <a:lvl2pPr lvl="1">
              <a:spcBef>
                <a:spcPts val="0"/>
              </a:spcBef>
              <a:spcAft>
                <a:spcPts val="0"/>
              </a:spcAft>
              <a:buClr>
                <a:srgbClr val="FFFFFF"/>
              </a:buClr>
              <a:buSzPts val="6000"/>
              <a:buNone/>
              <a:defRPr sz="6000">
                <a:solidFill>
                  <a:srgbClr val="FFFFFF"/>
                </a:solidFill>
              </a:defRPr>
            </a:lvl2pPr>
            <a:lvl3pPr lvl="2">
              <a:spcBef>
                <a:spcPts val="0"/>
              </a:spcBef>
              <a:spcAft>
                <a:spcPts val="0"/>
              </a:spcAft>
              <a:buClr>
                <a:srgbClr val="FFFFFF"/>
              </a:buClr>
              <a:buSzPts val="6000"/>
              <a:buNone/>
              <a:defRPr sz="6000">
                <a:solidFill>
                  <a:srgbClr val="FFFFFF"/>
                </a:solidFill>
              </a:defRPr>
            </a:lvl3pPr>
            <a:lvl4pPr lvl="3">
              <a:spcBef>
                <a:spcPts val="0"/>
              </a:spcBef>
              <a:spcAft>
                <a:spcPts val="0"/>
              </a:spcAft>
              <a:buClr>
                <a:srgbClr val="FFFFFF"/>
              </a:buClr>
              <a:buSzPts val="6000"/>
              <a:buNone/>
              <a:defRPr sz="6000">
                <a:solidFill>
                  <a:srgbClr val="FFFFFF"/>
                </a:solidFill>
              </a:defRPr>
            </a:lvl4pPr>
            <a:lvl5pPr lvl="4">
              <a:spcBef>
                <a:spcPts val="0"/>
              </a:spcBef>
              <a:spcAft>
                <a:spcPts val="0"/>
              </a:spcAft>
              <a:buClr>
                <a:srgbClr val="FFFFFF"/>
              </a:buClr>
              <a:buSzPts val="6000"/>
              <a:buNone/>
              <a:defRPr sz="6000">
                <a:solidFill>
                  <a:srgbClr val="FFFFFF"/>
                </a:solidFill>
              </a:defRPr>
            </a:lvl5pPr>
            <a:lvl6pPr lvl="5">
              <a:spcBef>
                <a:spcPts val="0"/>
              </a:spcBef>
              <a:spcAft>
                <a:spcPts val="0"/>
              </a:spcAft>
              <a:buClr>
                <a:srgbClr val="FFFFFF"/>
              </a:buClr>
              <a:buSzPts val="6000"/>
              <a:buNone/>
              <a:defRPr sz="6000">
                <a:solidFill>
                  <a:srgbClr val="FFFFFF"/>
                </a:solidFill>
              </a:defRPr>
            </a:lvl6pPr>
            <a:lvl7pPr lvl="6">
              <a:spcBef>
                <a:spcPts val="0"/>
              </a:spcBef>
              <a:spcAft>
                <a:spcPts val="0"/>
              </a:spcAft>
              <a:buClr>
                <a:srgbClr val="FFFFFF"/>
              </a:buClr>
              <a:buSzPts val="6000"/>
              <a:buNone/>
              <a:defRPr sz="6000">
                <a:solidFill>
                  <a:srgbClr val="FFFFFF"/>
                </a:solidFill>
              </a:defRPr>
            </a:lvl7pPr>
            <a:lvl8pPr lvl="7">
              <a:spcBef>
                <a:spcPts val="0"/>
              </a:spcBef>
              <a:spcAft>
                <a:spcPts val="0"/>
              </a:spcAft>
              <a:buClr>
                <a:srgbClr val="FFFFFF"/>
              </a:buClr>
              <a:buSzPts val="6000"/>
              <a:buNone/>
              <a:defRPr sz="6000">
                <a:solidFill>
                  <a:srgbClr val="FFFFFF"/>
                </a:solidFill>
              </a:defRPr>
            </a:lvl8pPr>
            <a:lvl9pPr lvl="8">
              <a:spcBef>
                <a:spcPts val="0"/>
              </a:spcBef>
              <a:spcAft>
                <a:spcPts val="0"/>
              </a:spcAft>
              <a:buClr>
                <a:srgbClr val="FFFFFF"/>
              </a:buClr>
              <a:buSzPts val="6000"/>
              <a:buNone/>
              <a:defRPr sz="6000">
                <a:solidFill>
                  <a:srgbClr val="FFFFFF"/>
                </a:solidFill>
              </a:defRPr>
            </a:lvl9pPr>
          </a:lstStyle>
          <a:p>
            <a:endParaRPr/>
          </a:p>
        </p:txBody>
      </p:sp>
    </p:spTree>
    <p:extLst>
      <p:ext uri="{BB962C8B-B14F-4D97-AF65-F5344CB8AC3E}">
        <p14:creationId xmlns:p14="http://schemas.microsoft.com/office/powerpoint/2010/main" val="4158722823"/>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ubtitel">
    <p:bg>
      <p:bgPr>
        <a:solidFill>
          <a:srgbClr val="CF192C"/>
        </a:solidFill>
        <a:effectLst/>
      </p:bgPr>
    </p:bg>
    <p:spTree>
      <p:nvGrpSpPr>
        <p:cNvPr id="1" name="Shape 12"/>
        <p:cNvGrpSpPr/>
        <p:nvPr/>
      </p:nvGrpSpPr>
      <p:grpSpPr>
        <a:xfrm>
          <a:off x="0" y="0"/>
          <a:ext cx="0" cy="0"/>
          <a:chOff x="0" y="0"/>
          <a:chExt cx="0" cy="0"/>
        </a:xfrm>
      </p:grpSpPr>
      <p:sp>
        <p:nvSpPr>
          <p:cNvPr id="14" name="Shape 14"/>
          <p:cNvSpPr txBox="1">
            <a:spLocks noGrp="1"/>
          </p:cNvSpPr>
          <p:nvPr>
            <p:ph type="ctrTitle"/>
          </p:nvPr>
        </p:nvSpPr>
        <p:spPr>
          <a:xfrm>
            <a:off x="685800" y="2726342"/>
            <a:ext cx="7772400" cy="1159800"/>
          </a:xfrm>
          <a:prstGeom prst="rect">
            <a:avLst/>
          </a:prstGeom>
        </p:spPr>
        <p:txBody>
          <a:bodyPr spcFirstLastPara="1" wrap="square" lIns="91425" tIns="91425" rIns="91425" bIns="91425" anchor="b" anchorCtr="0"/>
          <a:lstStyle>
            <a:lvl1pPr lvl="0" rtl="0">
              <a:spcBef>
                <a:spcPts val="0"/>
              </a:spcBef>
              <a:spcAft>
                <a:spcPts val="0"/>
              </a:spcAft>
              <a:buSzPts val="4800"/>
              <a:buNone/>
              <a:defRPr sz="4800">
                <a:solidFill>
                  <a:schemeClr val="bg1"/>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5" name="Shape 15"/>
          <p:cNvSpPr txBox="1">
            <a:spLocks noGrp="1"/>
          </p:cNvSpPr>
          <p:nvPr>
            <p:ph type="subTitle" idx="1"/>
          </p:nvPr>
        </p:nvSpPr>
        <p:spPr>
          <a:xfrm>
            <a:off x="685800" y="3830653"/>
            <a:ext cx="7772400" cy="784800"/>
          </a:xfrm>
          <a:prstGeom prst="rect">
            <a:avLst/>
          </a:prstGeom>
        </p:spPr>
        <p:txBody>
          <a:bodyPr spcFirstLastPara="1" wrap="square" lIns="91425" tIns="91425" rIns="91425" bIns="91425" anchor="t" anchorCtr="0"/>
          <a:lstStyle>
            <a:lvl1pPr marL="0" lvl="0" indent="0" rtl="0">
              <a:spcBef>
                <a:spcPts val="0"/>
              </a:spcBef>
              <a:spcAft>
                <a:spcPts val="0"/>
              </a:spcAft>
              <a:buClr>
                <a:srgbClr val="FFFFFF"/>
              </a:buClr>
              <a:buSzPts val="1800"/>
              <a:buNone/>
              <a:defRPr>
                <a:solidFill>
                  <a:srgbClr val="FFFFFF"/>
                </a:solidFill>
              </a:defRPr>
            </a:lvl1pPr>
            <a:lvl2pPr lvl="1" rtl="0">
              <a:spcBef>
                <a:spcPts val="0"/>
              </a:spcBef>
              <a:spcAft>
                <a:spcPts val="0"/>
              </a:spcAft>
              <a:buClr>
                <a:srgbClr val="FFFFFF"/>
              </a:buClr>
              <a:buSzPts val="3000"/>
              <a:buNone/>
              <a:defRPr sz="3000">
                <a:solidFill>
                  <a:srgbClr val="FFFFFF"/>
                </a:solidFill>
              </a:defRPr>
            </a:lvl2pPr>
            <a:lvl3pPr lvl="2" rtl="0">
              <a:spcBef>
                <a:spcPts val="0"/>
              </a:spcBef>
              <a:spcAft>
                <a:spcPts val="0"/>
              </a:spcAft>
              <a:buClr>
                <a:srgbClr val="FFFFFF"/>
              </a:buClr>
              <a:buSzPts val="3000"/>
              <a:buNone/>
              <a:defRPr sz="3000">
                <a:solidFill>
                  <a:srgbClr val="FFFFFF"/>
                </a:solidFill>
              </a:defRPr>
            </a:lvl3pPr>
            <a:lvl4pPr lvl="3" rtl="0">
              <a:spcBef>
                <a:spcPts val="0"/>
              </a:spcBef>
              <a:spcAft>
                <a:spcPts val="0"/>
              </a:spcAft>
              <a:buClr>
                <a:srgbClr val="FFFFFF"/>
              </a:buClr>
              <a:buSzPts val="3000"/>
              <a:buNone/>
              <a:defRPr sz="3000">
                <a:solidFill>
                  <a:srgbClr val="FFFFFF"/>
                </a:solidFill>
              </a:defRPr>
            </a:lvl4pPr>
            <a:lvl5pPr lvl="4" rtl="0">
              <a:spcBef>
                <a:spcPts val="0"/>
              </a:spcBef>
              <a:spcAft>
                <a:spcPts val="0"/>
              </a:spcAft>
              <a:buClr>
                <a:srgbClr val="FFFFFF"/>
              </a:buClr>
              <a:buSzPts val="3000"/>
              <a:buNone/>
              <a:defRPr sz="3000">
                <a:solidFill>
                  <a:srgbClr val="FFFFFF"/>
                </a:solidFill>
              </a:defRPr>
            </a:lvl5pPr>
            <a:lvl6pPr lvl="5" rtl="0">
              <a:spcBef>
                <a:spcPts val="0"/>
              </a:spcBef>
              <a:spcAft>
                <a:spcPts val="0"/>
              </a:spcAft>
              <a:buClr>
                <a:srgbClr val="FFFFFF"/>
              </a:buClr>
              <a:buSzPts val="3000"/>
              <a:buNone/>
              <a:defRPr sz="3000">
                <a:solidFill>
                  <a:srgbClr val="FFFFFF"/>
                </a:solidFill>
              </a:defRPr>
            </a:lvl6pPr>
            <a:lvl7pPr lvl="6" rtl="0">
              <a:spcBef>
                <a:spcPts val="0"/>
              </a:spcBef>
              <a:spcAft>
                <a:spcPts val="0"/>
              </a:spcAft>
              <a:buClr>
                <a:srgbClr val="FFFFFF"/>
              </a:buClr>
              <a:buSzPts val="3000"/>
              <a:buNone/>
              <a:defRPr sz="3000">
                <a:solidFill>
                  <a:srgbClr val="FFFFFF"/>
                </a:solidFill>
              </a:defRPr>
            </a:lvl7pPr>
            <a:lvl8pPr lvl="7" rtl="0">
              <a:spcBef>
                <a:spcPts val="0"/>
              </a:spcBef>
              <a:spcAft>
                <a:spcPts val="0"/>
              </a:spcAft>
              <a:buClr>
                <a:srgbClr val="FFFFFF"/>
              </a:buClr>
              <a:buSzPts val="3000"/>
              <a:buNone/>
              <a:defRPr sz="3000">
                <a:solidFill>
                  <a:srgbClr val="FFFFFF"/>
                </a:solidFill>
              </a:defRPr>
            </a:lvl8pPr>
            <a:lvl9pPr lvl="8" rtl="0">
              <a:spcBef>
                <a:spcPts val="0"/>
              </a:spcBef>
              <a:spcAft>
                <a:spcPts val="0"/>
              </a:spcAft>
              <a:buClr>
                <a:srgbClr val="FFFFFF"/>
              </a:buClr>
              <a:buSzPts val="3000"/>
              <a:buNone/>
              <a:defRPr sz="3000">
                <a:solidFill>
                  <a:srgbClr val="FFFFFF"/>
                </a:solidFill>
              </a:defRPr>
            </a:lvl9pPr>
          </a:lstStyle>
          <a:p>
            <a:endParaRPr/>
          </a:p>
        </p:txBody>
      </p:sp>
    </p:spTree>
    <p:extLst>
      <p:ext uri="{BB962C8B-B14F-4D97-AF65-F5344CB8AC3E}">
        <p14:creationId xmlns:p14="http://schemas.microsoft.com/office/powerpoint/2010/main" val="3583558940"/>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el + 1 kolom">
    <p:spTree>
      <p:nvGrpSpPr>
        <p:cNvPr id="1" name="Shape 26"/>
        <p:cNvGrpSpPr/>
        <p:nvPr/>
      </p:nvGrpSpPr>
      <p:grpSpPr>
        <a:xfrm>
          <a:off x="0" y="0"/>
          <a:ext cx="0" cy="0"/>
          <a:chOff x="0" y="0"/>
          <a:chExt cx="0" cy="0"/>
        </a:xfrm>
      </p:grpSpPr>
      <p:sp>
        <p:nvSpPr>
          <p:cNvPr id="27" name="Shape 27"/>
          <p:cNvSpPr/>
          <p:nvPr/>
        </p:nvSpPr>
        <p:spPr>
          <a:xfrm>
            <a:off x="390735" y="379877"/>
            <a:ext cx="8362529" cy="4383746"/>
          </a:xfrm>
          <a:custGeom>
            <a:avLst/>
            <a:gdLst/>
            <a:ahLst/>
            <a:cxnLst/>
            <a:rect l="0" t="0" r="0" b="0"/>
            <a:pathLst>
              <a:path w="285508" h="149667" fill="none" extrusionOk="0">
                <a:moveTo>
                  <a:pt x="252882" y="0"/>
                </a:moveTo>
                <a:lnTo>
                  <a:pt x="13220" y="0"/>
                </a:lnTo>
                <a:lnTo>
                  <a:pt x="13220" y="0"/>
                </a:lnTo>
                <a:lnTo>
                  <a:pt x="11826" y="61"/>
                </a:lnTo>
                <a:lnTo>
                  <a:pt x="10552" y="243"/>
                </a:lnTo>
                <a:lnTo>
                  <a:pt x="9279" y="607"/>
                </a:lnTo>
                <a:lnTo>
                  <a:pt x="8066" y="1031"/>
                </a:lnTo>
                <a:lnTo>
                  <a:pt x="6914" y="1577"/>
                </a:lnTo>
                <a:lnTo>
                  <a:pt x="5822" y="2244"/>
                </a:lnTo>
                <a:lnTo>
                  <a:pt x="4791" y="3032"/>
                </a:lnTo>
                <a:lnTo>
                  <a:pt x="3881" y="3881"/>
                </a:lnTo>
                <a:lnTo>
                  <a:pt x="3032" y="4791"/>
                </a:lnTo>
                <a:lnTo>
                  <a:pt x="2244" y="5822"/>
                </a:lnTo>
                <a:lnTo>
                  <a:pt x="1577" y="6914"/>
                </a:lnTo>
                <a:lnTo>
                  <a:pt x="1031" y="8066"/>
                </a:lnTo>
                <a:lnTo>
                  <a:pt x="607" y="9279"/>
                </a:lnTo>
                <a:lnTo>
                  <a:pt x="243" y="10552"/>
                </a:lnTo>
                <a:lnTo>
                  <a:pt x="61" y="11826"/>
                </a:lnTo>
                <a:lnTo>
                  <a:pt x="0" y="13220"/>
                </a:lnTo>
                <a:lnTo>
                  <a:pt x="0" y="136447"/>
                </a:lnTo>
                <a:lnTo>
                  <a:pt x="0" y="136447"/>
                </a:lnTo>
                <a:lnTo>
                  <a:pt x="61" y="137841"/>
                </a:lnTo>
                <a:lnTo>
                  <a:pt x="243" y="139115"/>
                </a:lnTo>
                <a:lnTo>
                  <a:pt x="607" y="140388"/>
                </a:lnTo>
                <a:lnTo>
                  <a:pt x="1031" y="141601"/>
                </a:lnTo>
                <a:lnTo>
                  <a:pt x="1577" y="142753"/>
                </a:lnTo>
                <a:lnTo>
                  <a:pt x="2244" y="143845"/>
                </a:lnTo>
                <a:lnTo>
                  <a:pt x="3032" y="144876"/>
                </a:lnTo>
                <a:lnTo>
                  <a:pt x="3881" y="145786"/>
                </a:lnTo>
                <a:lnTo>
                  <a:pt x="4791" y="146635"/>
                </a:lnTo>
                <a:lnTo>
                  <a:pt x="5822" y="147423"/>
                </a:lnTo>
                <a:lnTo>
                  <a:pt x="6914" y="148090"/>
                </a:lnTo>
                <a:lnTo>
                  <a:pt x="8066" y="148636"/>
                </a:lnTo>
                <a:lnTo>
                  <a:pt x="9279" y="149060"/>
                </a:lnTo>
                <a:lnTo>
                  <a:pt x="10552" y="149424"/>
                </a:lnTo>
                <a:lnTo>
                  <a:pt x="11826" y="149606"/>
                </a:lnTo>
                <a:lnTo>
                  <a:pt x="13220" y="149667"/>
                </a:lnTo>
                <a:lnTo>
                  <a:pt x="272288" y="149667"/>
                </a:lnTo>
                <a:lnTo>
                  <a:pt x="272288" y="149667"/>
                </a:lnTo>
                <a:lnTo>
                  <a:pt x="273682" y="149606"/>
                </a:lnTo>
                <a:lnTo>
                  <a:pt x="274956" y="149424"/>
                </a:lnTo>
                <a:lnTo>
                  <a:pt x="276229" y="149060"/>
                </a:lnTo>
                <a:lnTo>
                  <a:pt x="277442" y="148636"/>
                </a:lnTo>
                <a:lnTo>
                  <a:pt x="278594" y="148090"/>
                </a:lnTo>
                <a:lnTo>
                  <a:pt x="279686" y="147423"/>
                </a:lnTo>
                <a:lnTo>
                  <a:pt x="280717" y="146635"/>
                </a:lnTo>
                <a:lnTo>
                  <a:pt x="281627" y="145786"/>
                </a:lnTo>
                <a:lnTo>
                  <a:pt x="282476" y="144876"/>
                </a:lnTo>
                <a:lnTo>
                  <a:pt x="283264" y="143845"/>
                </a:lnTo>
                <a:lnTo>
                  <a:pt x="283931" y="142753"/>
                </a:lnTo>
                <a:lnTo>
                  <a:pt x="284477" y="141601"/>
                </a:lnTo>
                <a:lnTo>
                  <a:pt x="284901" y="140388"/>
                </a:lnTo>
                <a:lnTo>
                  <a:pt x="285265" y="139115"/>
                </a:lnTo>
                <a:lnTo>
                  <a:pt x="285447" y="137841"/>
                </a:lnTo>
                <a:lnTo>
                  <a:pt x="285508" y="136447"/>
                </a:lnTo>
                <a:lnTo>
                  <a:pt x="285508" y="32626"/>
                </a:lnTo>
              </a:path>
            </a:pathLst>
          </a:custGeom>
          <a:noFill/>
          <a:ln w="19050" cap="flat" cmpd="sng">
            <a:solidFill>
              <a:srgbClr val="CF192C"/>
            </a:solidFill>
            <a:prstDash val="dot"/>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28" name="Shape 28"/>
          <p:cNvSpPr txBox="1">
            <a:spLocks noGrp="1"/>
          </p:cNvSpPr>
          <p:nvPr>
            <p:ph type="title"/>
          </p:nvPr>
        </p:nvSpPr>
        <p:spPr>
          <a:xfrm>
            <a:off x="922000" y="553572"/>
            <a:ext cx="7520250" cy="857400"/>
          </a:xfrm>
          <a:prstGeom prst="rect">
            <a:avLst/>
          </a:prstGeom>
        </p:spPr>
        <p:txBody>
          <a:bodyPr spcFirstLastPara="1" wrap="square" lIns="91425" tIns="91425" rIns="91425" bIns="91425" anchor="t" anchorCtr="0"/>
          <a:lstStyle>
            <a:lvl1pPr lvl="0">
              <a:spcBef>
                <a:spcPts val="0"/>
              </a:spcBef>
              <a:spcAft>
                <a:spcPts val="0"/>
              </a:spcAft>
              <a:buSzPts val="5800"/>
              <a:buNone/>
              <a:defRPr/>
            </a:lvl1pPr>
            <a:lvl2pPr lvl="1">
              <a:spcBef>
                <a:spcPts val="0"/>
              </a:spcBef>
              <a:spcAft>
                <a:spcPts val="0"/>
              </a:spcAft>
              <a:buSzPts val="5800"/>
              <a:buNone/>
              <a:defRPr/>
            </a:lvl2pPr>
            <a:lvl3pPr lvl="2">
              <a:spcBef>
                <a:spcPts val="0"/>
              </a:spcBef>
              <a:spcAft>
                <a:spcPts val="0"/>
              </a:spcAft>
              <a:buSzPts val="5800"/>
              <a:buNone/>
              <a:defRPr/>
            </a:lvl3pPr>
            <a:lvl4pPr lvl="3">
              <a:spcBef>
                <a:spcPts val="0"/>
              </a:spcBef>
              <a:spcAft>
                <a:spcPts val="0"/>
              </a:spcAft>
              <a:buSzPts val="5800"/>
              <a:buNone/>
              <a:defRPr/>
            </a:lvl4pPr>
            <a:lvl5pPr lvl="4">
              <a:spcBef>
                <a:spcPts val="0"/>
              </a:spcBef>
              <a:spcAft>
                <a:spcPts val="0"/>
              </a:spcAft>
              <a:buSzPts val="5800"/>
              <a:buNone/>
              <a:defRPr/>
            </a:lvl5pPr>
            <a:lvl6pPr lvl="5">
              <a:spcBef>
                <a:spcPts val="0"/>
              </a:spcBef>
              <a:spcAft>
                <a:spcPts val="0"/>
              </a:spcAft>
              <a:buSzPts val="5800"/>
              <a:buNone/>
              <a:defRPr/>
            </a:lvl6pPr>
            <a:lvl7pPr lvl="6">
              <a:spcBef>
                <a:spcPts val="0"/>
              </a:spcBef>
              <a:spcAft>
                <a:spcPts val="0"/>
              </a:spcAft>
              <a:buSzPts val="5800"/>
              <a:buNone/>
              <a:defRPr/>
            </a:lvl7pPr>
            <a:lvl8pPr lvl="7">
              <a:spcBef>
                <a:spcPts val="0"/>
              </a:spcBef>
              <a:spcAft>
                <a:spcPts val="0"/>
              </a:spcAft>
              <a:buSzPts val="5800"/>
              <a:buNone/>
              <a:defRPr/>
            </a:lvl8pPr>
            <a:lvl9pPr lvl="8">
              <a:spcBef>
                <a:spcPts val="0"/>
              </a:spcBef>
              <a:spcAft>
                <a:spcPts val="0"/>
              </a:spcAft>
              <a:buSzPts val="5800"/>
              <a:buNone/>
              <a:defRPr/>
            </a:lvl9pPr>
          </a:lstStyle>
          <a:p>
            <a:endParaRPr/>
          </a:p>
        </p:txBody>
      </p:sp>
      <p:sp>
        <p:nvSpPr>
          <p:cNvPr id="29" name="Shape 29"/>
          <p:cNvSpPr txBox="1">
            <a:spLocks noGrp="1"/>
          </p:cNvSpPr>
          <p:nvPr>
            <p:ph type="body" idx="1"/>
          </p:nvPr>
        </p:nvSpPr>
        <p:spPr>
          <a:xfrm>
            <a:off x="921999" y="1584667"/>
            <a:ext cx="7520251" cy="3027600"/>
          </a:xfrm>
          <a:prstGeom prst="rect">
            <a:avLst/>
          </a:prstGeom>
        </p:spPr>
        <p:txBody>
          <a:bodyPr spcFirstLastPara="1" wrap="square" lIns="91425" tIns="91425" rIns="91425" bIns="91425" anchor="t" anchorCtr="0"/>
          <a:lstStyle>
            <a:lvl1pPr marL="180000" lvl="0" indent="-180000">
              <a:spcBef>
                <a:spcPts val="0"/>
              </a:spcBef>
              <a:spcAft>
                <a:spcPts val="0"/>
              </a:spcAft>
              <a:buClr>
                <a:srgbClr val="CF192C"/>
              </a:buClr>
              <a:buSzPct val="800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pic>
        <p:nvPicPr>
          <p:cNvPr id="8" name="Afbeelding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4000" y="4680000"/>
            <a:ext cx="308566" cy="308566"/>
          </a:xfrm>
          <a:prstGeom prst="rect">
            <a:avLst/>
          </a:prstGeom>
        </p:spPr>
      </p:pic>
    </p:spTree>
    <p:extLst>
      <p:ext uri="{BB962C8B-B14F-4D97-AF65-F5344CB8AC3E}">
        <p14:creationId xmlns:p14="http://schemas.microsoft.com/office/powerpoint/2010/main" val="1407459784"/>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Blanco gekleurd">
    <p:bg>
      <p:bgPr>
        <a:solidFill>
          <a:srgbClr val="CF192C"/>
        </a:solidFill>
        <a:effectLst/>
      </p:bgPr>
    </p:bg>
    <p:spTree>
      <p:nvGrpSpPr>
        <p:cNvPr id="1" name="Shape 50"/>
        <p:cNvGrpSpPr/>
        <p:nvPr/>
      </p:nvGrpSpPr>
      <p:grpSpPr>
        <a:xfrm>
          <a:off x="0" y="0"/>
          <a:ext cx="0" cy="0"/>
          <a:chOff x="0" y="0"/>
          <a:chExt cx="0" cy="0"/>
        </a:xfrm>
      </p:grpSpPr>
    </p:spTree>
    <p:extLst>
      <p:ext uri="{BB962C8B-B14F-4D97-AF65-F5344CB8AC3E}">
        <p14:creationId xmlns:p14="http://schemas.microsoft.com/office/powerpoint/2010/main" val="3787865562"/>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Afsluiten">
    <p:bg>
      <p:bgPr>
        <a:solidFill>
          <a:srgbClr val="CF192C"/>
        </a:solidFill>
        <a:effectLst/>
      </p:bgPr>
    </p:bg>
    <p:spTree>
      <p:nvGrpSpPr>
        <p:cNvPr id="1" name="Shape 43"/>
        <p:cNvGrpSpPr/>
        <p:nvPr/>
      </p:nvGrpSpPr>
      <p:grpSpPr>
        <a:xfrm>
          <a:off x="0" y="0"/>
          <a:ext cx="0" cy="0"/>
          <a:chOff x="0" y="0"/>
          <a:chExt cx="0" cy="0"/>
        </a:xfrm>
      </p:grpSpPr>
      <p:sp>
        <p:nvSpPr>
          <p:cNvPr id="44" name="Shape 44"/>
          <p:cNvSpPr/>
          <p:nvPr userDrawn="1"/>
        </p:nvSpPr>
        <p:spPr>
          <a:xfrm>
            <a:off x="390735" y="379877"/>
            <a:ext cx="8362529" cy="4383746"/>
          </a:xfrm>
          <a:custGeom>
            <a:avLst/>
            <a:gdLst/>
            <a:ahLst/>
            <a:cxnLst/>
            <a:rect l="0" t="0" r="0" b="0"/>
            <a:pathLst>
              <a:path w="285508" h="149667" fill="none" extrusionOk="0">
                <a:moveTo>
                  <a:pt x="252882" y="0"/>
                </a:moveTo>
                <a:lnTo>
                  <a:pt x="13220" y="0"/>
                </a:lnTo>
                <a:lnTo>
                  <a:pt x="13220" y="0"/>
                </a:lnTo>
                <a:lnTo>
                  <a:pt x="11826" y="61"/>
                </a:lnTo>
                <a:lnTo>
                  <a:pt x="10552" y="243"/>
                </a:lnTo>
                <a:lnTo>
                  <a:pt x="9279" y="607"/>
                </a:lnTo>
                <a:lnTo>
                  <a:pt x="8066" y="1031"/>
                </a:lnTo>
                <a:lnTo>
                  <a:pt x="6914" y="1577"/>
                </a:lnTo>
                <a:lnTo>
                  <a:pt x="5822" y="2244"/>
                </a:lnTo>
                <a:lnTo>
                  <a:pt x="4791" y="3032"/>
                </a:lnTo>
                <a:lnTo>
                  <a:pt x="3881" y="3881"/>
                </a:lnTo>
                <a:lnTo>
                  <a:pt x="3032" y="4791"/>
                </a:lnTo>
                <a:lnTo>
                  <a:pt x="2244" y="5822"/>
                </a:lnTo>
                <a:lnTo>
                  <a:pt x="1577" y="6914"/>
                </a:lnTo>
                <a:lnTo>
                  <a:pt x="1031" y="8066"/>
                </a:lnTo>
                <a:lnTo>
                  <a:pt x="607" y="9279"/>
                </a:lnTo>
                <a:lnTo>
                  <a:pt x="243" y="10552"/>
                </a:lnTo>
                <a:lnTo>
                  <a:pt x="61" y="11826"/>
                </a:lnTo>
                <a:lnTo>
                  <a:pt x="0" y="13220"/>
                </a:lnTo>
                <a:lnTo>
                  <a:pt x="0" y="136447"/>
                </a:lnTo>
                <a:lnTo>
                  <a:pt x="0" y="136447"/>
                </a:lnTo>
                <a:lnTo>
                  <a:pt x="61" y="137841"/>
                </a:lnTo>
                <a:lnTo>
                  <a:pt x="243" y="139115"/>
                </a:lnTo>
                <a:lnTo>
                  <a:pt x="607" y="140388"/>
                </a:lnTo>
                <a:lnTo>
                  <a:pt x="1031" y="141601"/>
                </a:lnTo>
                <a:lnTo>
                  <a:pt x="1577" y="142753"/>
                </a:lnTo>
                <a:lnTo>
                  <a:pt x="2244" y="143845"/>
                </a:lnTo>
                <a:lnTo>
                  <a:pt x="3032" y="144876"/>
                </a:lnTo>
                <a:lnTo>
                  <a:pt x="3881" y="145786"/>
                </a:lnTo>
                <a:lnTo>
                  <a:pt x="4791" y="146635"/>
                </a:lnTo>
                <a:lnTo>
                  <a:pt x="5822" y="147423"/>
                </a:lnTo>
                <a:lnTo>
                  <a:pt x="6914" y="148090"/>
                </a:lnTo>
                <a:lnTo>
                  <a:pt x="8066" y="148636"/>
                </a:lnTo>
                <a:lnTo>
                  <a:pt x="9279" y="149060"/>
                </a:lnTo>
                <a:lnTo>
                  <a:pt x="10552" y="149424"/>
                </a:lnTo>
                <a:lnTo>
                  <a:pt x="11826" y="149606"/>
                </a:lnTo>
                <a:lnTo>
                  <a:pt x="13220" y="149667"/>
                </a:lnTo>
                <a:lnTo>
                  <a:pt x="272288" y="149667"/>
                </a:lnTo>
                <a:lnTo>
                  <a:pt x="272288" y="149667"/>
                </a:lnTo>
                <a:lnTo>
                  <a:pt x="273682" y="149606"/>
                </a:lnTo>
                <a:lnTo>
                  <a:pt x="274956" y="149424"/>
                </a:lnTo>
                <a:lnTo>
                  <a:pt x="276229" y="149060"/>
                </a:lnTo>
                <a:lnTo>
                  <a:pt x="277442" y="148636"/>
                </a:lnTo>
                <a:lnTo>
                  <a:pt x="278594" y="148090"/>
                </a:lnTo>
                <a:lnTo>
                  <a:pt x="279686" y="147423"/>
                </a:lnTo>
                <a:lnTo>
                  <a:pt x="280717" y="146635"/>
                </a:lnTo>
                <a:lnTo>
                  <a:pt x="281627" y="145786"/>
                </a:lnTo>
                <a:lnTo>
                  <a:pt x="282476" y="144876"/>
                </a:lnTo>
                <a:lnTo>
                  <a:pt x="283264" y="143845"/>
                </a:lnTo>
                <a:lnTo>
                  <a:pt x="283931" y="142753"/>
                </a:lnTo>
                <a:lnTo>
                  <a:pt x="284477" y="141601"/>
                </a:lnTo>
                <a:lnTo>
                  <a:pt x="284901" y="140388"/>
                </a:lnTo>
                <a:lnTo>
                  <a:pt x="285265" y="139115"/>
                </a:lnTo>
                <a:lnTo>
                  <a:pt x="285447" y="137841"/>
                </a:lnTo>
                <a:lnTo>
                  <a:pt x="285508" y="136447"/>
                </a:lnTo>
                <a:lnTo>
                  <a:pt x="285508" y="32626"/>
                </a:lnTo>
              </a:path>
            </a:pathLst>
          </a:custGeom>
          <a:noFill/>
          <a:ln w="19050" cap="flat" cmpd="sng">
            <a:solidFill>
              <a:schemeClr val="bg1"/>
            </a:solidFill>
            <a:prstDash val="dot"/>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45" name="Shape 45"/>
          <p:cNvSpPr txBox="1">
            <a:spLocks noGrp="1"/>
          </p:cNvSpPr>
          <p:nvPr>
            <p:ph type="body" idx="1"/>
          </p:nvPr>
        </p:nvSpPr>
        <p:spPr>
          <a:xfrm>
            <a:off x="457200" y="4253909"/>
            <a:ext cx="8229600" cy="519600"/>
          </a:xfrm>
          <a:prstGeom prst="rect">
            <a:avLst/>
          </a:prstGeom>
        </p:spPr>
        <p:txBody>
          <a:bodyPr spcFirstLastPara="1" wrap="square" lIns="91425" tIns="91425" rIns="91425" bIns="91425" anchor="t" anchorCtr="0"/>
          <a:lstStyle>
            <a:lvl1pPr marL="457200" lvl="0" indent="-228600" algn="ctr">
              <a:spcBef>
                <a:spcPts val="360"/>
              </a:spcBef>
              <a:spcAft>
                <a:spcPts val="0"/>
              </a:spcAft>
              <a:buSzPts val="1400"/>
              <a:buNone/>
              <a:defRPr sz="1400" b="1">
                <a:solidFill>
                  <a:schemeClr val="bg1"/>
                </a:solidFill>
              </a:defRPr>
            </a:lvl1pPr>
          </a:lstStyle>
          <a:p>
            <a:endParaRPr/>
          </a:p>
        </p:txBody>
      </p:sp>
    </p:spTree>
    <p:extLst>
      <p:ext uri="{BB962C8B-B14F-4D97-AF65-F5344CB8AC3E}">
        <p14:creationId xmlns:p14="http://schemas.microsoft.com/office/powerpoint/2010/main" val="4086914245"/>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3BB65A-2240-DA75-0F48-4AF51A139507}"/>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9C019AE4-9EAE-7742-1C91-E87BD30E7BD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3A48E31A-5047-F660-F634-96D031F238A6}"/>
              </a:ext>
            </a:extLst>
          </p:cNvPr>
          <p:cNvSpPr>
            <a:spLocks noGrp="1"/>
          </p:cNvSpPr>
          <p:nvPr>
            <p:ph type="dt" sz="half" idx="10"/>
          </p:nvPr>
        </p:nvSpPr>
        <p:spPr/>
        <p:txBody>
          <a:bodyPr/>
          <a:lstStyle/>
          <a:p>
            <a:fld id="{03ADCB3F-0456-443B-B581-98673661E02E}" type="datetimeFigureOut">
              <a:rPr lang="fr-BE" smtClean="0"/>
              <a:t>10-07-26</a:t>
            </a:fld>
            <a:endParaRPr lang="fr-BE"/>
          </a:p>
        </p:txBody>
      </p:sp>
      <p:sp>
        <p:nvSpPr>
          <p:cNvPr id="5" name="Espace réservé du pied de page 4">
            <a:extLst>
              <a:ext uri="{FF2B5EF4-FFF2-40B4-BE49-F238E27FC236}">
                <a16:creationId xmlns:a16="http://schemas.microsoft.com/office/drawing/2014/main" id="{744C9A77-1B13-A1B0-1392-EC50665A47DD}"/>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ABD71634-D682-FA5C-3473-6017C6BB6842}"/>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79925903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0B3634-1FE3-4713-8DE2-150D5D06184A}"/>
              </a:ext>
            </a:extLst>
          </p:cNvPr>
          <p:cNvSpPr>
            <a:spLocks noGrp="1"/>
          </p:cNvSpPr>
          <p:nvPr>
            <p:ph type="title"/>
          </p:nvPr>
        </p:nvSpPr>
        <p:spPr>
          <a:xfrm>
            <a:off x="623888" y="1282304"/>
            <a:ext cx="7886700" cy="2139553"/>
          </a:xfrm>
        </p:spPr>
        <p:txBody>
          <a:bodyPr anchor="b"/>
          <a:lstStyle>
            <a:lvl1pPr>
              <a:defRPr sz="45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5201B577-F085-B9A9-AE11-849033E265D7}"/>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FE91A56-4F96-6255-B395-0830EB24A9C1}"/>
              </a:ext>
            </a:extLst>
          </p:cNvPr>
          <p:cNvSpPr>
            <a:spLocks noGrp="1"/>
          </p:cNvSpPr>
          <p:nvPr>
            <p:ph type="dt" sz="half" idx="10"/>
          </p:nvPr>
        </p:nvSpPr>
        <p:spPr/>
        <p:txBody>
          <a:bodyPr/>
          <a:lstStyle/>
          <a:p>
            <a:fld id="{03ADCB3F-0456-443B-B581-98673661E02E}" type="datetimeFigureOut">
              <a:rPr lang="fr-BE" smtClean="0"/>
              <a:t>10-07-26</a:t>
            </a:fld>
            <a:endParaRPr lang="fr-BE"/>
          </a:p>
        </p:txBody>
      </p:sp>
      <p:sp>
        <p:nvSpPr>
          <p:cNvPr id="5" name="Espace réservé du pied de page 4">
            <a:extLst>
              <a:ext uri="{FF2B5EF4-FFF2-40B4-BE49-F238E27FC236}">
                <a16:creationId xmlns:a16="http://schemas.microsoft.com/office/drawing/2014/main" id="{F16D77F3-9388-B879-9261-33CA45FBAE86}"/>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E1376E7B-906F-B841-E643-61D62C09C3C2}"/>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215385044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B7D3BF-F3A3-F98E-FD1F-BC6975F6E653}"/>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7B54DD4F-5CAF-D891-60BB-CB7EBC1B97D5}"/>
              </a:ext>
            </a:extLst>
          </p:cNvPr>
          <p:cNvSpPr>
            <a:spLocks noGrp="1"/>
          </p:cNvSpPr>
          <p:nvPr>
            <p:ph sz="half" idx="1"/>
          </p:nvPr>
        </p:nvSpPr>
        <p:spPr>
          <a:xfrm>
            <a:off x="628650" y="1369219"/>
            <a:ext cx="3886200" cy="326350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E180647E-8DDE-50B6-E6C8-ECA0E06A55C4}"/>
              </a:ext>
            </a:extLst>
          </p:cNvPr>
          <p:cNvSpPr>
            <a:spLocks noGrp="1"/>
          </p:cNvSpPr>
          <p:nvPr>
            <p:ph sz="half" idx="2"/>
          </p:nvPr>
        </p:nvSpPr>
        <p:spPr>
          <a:xfrm>
            <a:off x="4629150" y="1369219"/>
            <a:ext cx="3886200" cy="326350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1EE6E865-0D5C-83E0-CC5B-09F3762ED313}"/>
              </a:ext>
            </a:extLst>
          </p:cNvPr>
          <p:cNvSpPr>
            <a:spLocks noGrp="1"/>
          </p:cNvSpPr>
          <p:nvPr>
            <p:ph type="dt" sz="half" idx="10"/>
          </p:nvPr>
        </p:nvSpPr>
        <p:spPr/>
        <p:txBody>
          <a:bodyPr/>
          <a:lstStyle/>
          <a:p>
            <a:fld id="{03ADCB3F-0456-443B-B581-98673661E02E}" type="datetimeFigureOut">
              <a:rPr lang="fr-BE" smtClean="0"/>
              <a:t>10-07-26</a:t>
            </a:fld>
            <a:endParaRPr lang="fr-BE"/>
          </a:p>
        </p:txBody>
      </p:sp>
      <p:sp>
        <p:nvSpPr>
          <p:cNvPr id="6" name="Espace réservé du pied de page 5">
            <a:extLst>
              <a:ext uri="{FF2B5EF4-FFF2-40B4-BE49-F238E27FC236}">
                <a16:creationId xmlns:a16="http://schemas.microsoft.com/office/drawing/2014/main" id="{55EB81A2-738F-617A-29FE-D2AA350D8554}"/>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C1033E32-AA09-7F33-14C3-5E7753697160}"/>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383818600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5573A8-A7B4-CBE2-A375-A59FDE795B31}"/>
              </a:ext>
            </a:extLst>
          </p:cNvPr>
          <p:cNvSpPr>
            <a:spLocks noGrp="1"/>
          </p:cNvSpPr>
          <p:nvPr>
            <p:ph type="title"/>
          </p:nvPr>
        </p:nvSpPr>
        <p:spPr>
          <a:xfrm>
            <a:off x="629841" y="273844"/>
            <a:ext cx="7886700" cy="994172"/>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E4956886-4428-F453-EB88-D97639ACBB54}"/>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0D690E0-68B8-6FA6-2BE9-9BB3AE4875F9}"/>
              </a:ext>
            </a:extLst>
          </p:cNvPr>
          <p:cNvSpPr>
            <a:spLocks noGrp="1"/>
          </p:cNvSpPr>
          <p:nvPr>
            <p:ph sz="half" idx="2"/>
          </p:nvPr>
        </p:nvSpPr>
        <p:spPr>
          <a:xfrm>
            <a:off x="629842" y="1878806"/>
            <a:ext cx="3868340" cy="276344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D62A97FA-7E8A-7EE0-3580-CBDD94215D16}"/>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A73FF38-CA0F-F0BF-153D-324CEED0F956}"/>
              </a:ext>
            </a:extLst>
          </p:cNvPr>
          <p:cNvSpPr>
            <a:spLocks noGrp="1"/>
          </p:cNvSpPr>
          <p:nvPr>
            <p:ph sz="quarter" idx="4"/>
          </p:nvPr>
        </p:nvSpPr>
        <p:spPr>
          <a:xfrm>
            <a:off x="4629150" y="1878806"/>
            <a:ext cx="3887391" cy="276344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33B9CFD7-59A8-D622-A972-777B0C4E72EC}"/>
              </a:ext>
            </a:extLst>
          </p:cNvPr>
          <p:cNvSpPr>
            <a:spLocks noGrp="1"/>
          </p:cNvSpPr>
          <p:nvPr>
            <p:ph type="dt" sz="half" idx="10"/>
          </p:nvPr>
        </p:nvSpPr>
        <p:spPr/>
        <p:txBody>
          <a:bodyPr/>
          <a:lstStyle/>
          <a:p>
            <a:fld id="{03ADCB3F-0456-443B-B581-98673661E02E}" type="datetimeFigureOut">
              <a:rPr lang="fr-BE" smtClean="0"/>
              <a:t>10-07-26</a:t>
            </a:fld>
            <a:endParaRPr lang="fr-BE"/>
          </a:p>
        </p:txBody>
      </p:sp>
      <p:sp>
        <p:nvSpPr>
          <p:cNvPr id="8" name="Espace réservé du pied de page 7">
            <a:extLst>
              <a:ext uri="{FF2B5EF4-FFF2-40B4-BE49-F238E27FC236}">
                <a16:creationId xmlns:a16="http://schemas.microsoft.com/office/drawing/2014/main" id="{B7997E4D-1E94-C243-ABA5-F3A9526CF196}"/>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5732F0DF-8D11-50DC-F1FE-30274459B328}"/>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229960944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6B29DA-5357-4D83-B60A-D431EB6E8B3E}"/>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5CCDE6C7-8CEB-FDE3-4B72-18F3EF1B88CD}"/>
              </a:ext>
            </a:extLst>
          </p:cNvPr>
          <p:cNvSpPr>
            <a:spLocks noGrp="1"/>
          </p:cNvSpPr>
          <p:nvPr>
            <p:ph type="dt" sz="half" idx="10"/>
          </p:nvPr>
        </p:nvSpPr>
        <p:spPr/>
        <p:txBody>
          <a:bodyPr/>
          <a:lstStyle/>
          <a:p>
            <a:fld id="{03ADCB3F-0456-443B-B581-98673661E02E}" type="datetimeFigureOut">
              <a:rPr lang="fr-BE" smtClean="0"/>
              <a:t>10-07-26</a:t>
            </a:fld>
            <a:endParaRPr lang="fr-BE"/>
          </a:p>
        </p:txBody>
      </p:sp>
      <p:sp>
        <p:nvSpPr>
          <p:cNvPr id="4" name="Espace réservé du pied de page 3">
            <a:extLst>
              <a:ext uri="{FF2B5EF4-FFF2-40B4-BE49-F238E27FC236}">
                <a16:creationId xmlns:a16="http://schemas.microsoft.com/office/drawing/2014/main" id="{01C9A364-4D22-2D93-6221-8225EF3CB2F2}"/>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C8F092A5-8ACE-894A-E979-57C686BCBFB3}"/>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20352979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2C49034-9D02-052E-37AC-00AAD1DC84FF}"/>
              </a:ext>
            </a:extLst>
          </p:cNvPr>
          <p:cNvSpPr>
            <a:spLocks noGrp="1"/>
          </p:cNvSpPr>
          <p:nvPr>
            <p:ph type="dt" sz="half" idx="10"/>
          </p:nvPr>
        </p:nvSpPr>
        <p:spPr/>
        <p:txBody>
          <a:bodyPr/>
          <a:lstStyle/>
          <a:p>
            <a:fld id="{03ADCB3F-0456-443B-B581-98673661E02E}" type="datetimeFigureOut">
              <a:rPr lang="fr-BE" smtClean="0"/>
              <a:t>10-07-26</a:t>
            </a:fld>
            <a:endParaRPr lang="fr-BE"/>
          </a:p>
        </p:txBody>
      </p:sp>
      <p:sp>
        <p:nvSpPr>
          <p:cNvPr id="3" name="Espace réservé du pied de page 2">
            <a:extLst>
              <a:ext uri="{FF2B5EF4-FFF2-40B4-BE49-F238E27FC236}">
                <a16:creationId xmlns:a16="http://schemas.microsoft.com/office/drawing/2014/main" id="{DB84469A-C53A-52A7-8627-884A18EEA696}"/>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12D56ED7-BF33-6BC5-E5BF-FB24BD1F7FD4}"/>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2689475916"/>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94E7E2-2581-F0CF-621F-EB59B1CA0F6C}"/>
              </a:ext>
            </a:extLst>
          </p:cNvPr>
          <p:cNvSpPr>
            <a:spLocks noGrp="1"/>
          </p:cNvSpPr>
          <p:nvPr>
            <p:ph type="title"/>
          </p:nvPr>
        </p:nvSpPr>
        <p:spPr>
          <a:xfrm>
            <a:off x="629841" y="342900"/>
            <a:ext cx="2949178" cy="1200150"/>
          </a:xfrm>
        </p:spPr>
        <p:txBody>
          <a:bodyPr anchor="b"/>
          <a:lstStyle>
            <a:lvl1pPr>
              <a:defRPr sz="24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128108A1-6900-63EB-A7F2-5C9BED4E25E4}"/>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29FC6045-F70C-8282-0237-4B4DB38648CA}"/>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033ACF-492D-3143-1201-8BEA079A18E6}"/>
              </a:ext>
            </a:extLst>
          </p:cNvPr>
          <p:cNvSpPr>
            <a:spLocks noGrp="1"/>
          </p:cNvSpPr>
          <p:nvPr>
            <p:ph type="dt" sz="half" idx="10"/>
          </p:nvPr>
        </p:nvSpPr>
        <p:spPr/>
        <p:txBody>
          <a:bodyPr/>
          <a:lstStyle/>
          <a:p>
            <a:fld id="{03ADCB3F-0456-443B-B581-98673661E02E}" type="datetimeFigureOut">
              <a:rPr lang="fr-BE" smtClean="0"/>
              <a:t>10-07-26</a:t>
            </a:fld>
            <a:endParaRPr lang="fr-BE"/>
          </a:p>
        </p:txBody>
      </p:sp>
      <p:sp>
        <p:nvSpPr>
          <p:cNvPr id="6" name="Espace réservé du pied de page 5">
            <a:extLst>
              <a:ext uri="{FF2B5EF4-FFF2-40B4-BE49-F238E27FC236}">
                <a16:creationId xmlns:a16="http://schemas.microsoft.com/office/drawing/2014/main" id="{6E5B04D0-C105-8C3C-564A-CCB2418119A5}"/>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189BAAE3-BBD7-A6C2-744C-39D7DF3F10B5}"/>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2054695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7D3BF9-F92F-DCF4-AE0A-BC0F6AC4BEE2}"/>
              </a:ext>
            </a:extLst>
          </p:cNvPr>
          <p:cNvSpPr>
            <a:spLocks noGrp="1"/>
          </p:cNvSpPr>
          <p:nvPr>
            <p:ph type="title"/>
          </p:nvPr>
        </p:nvSpPr>
        <p:spPr>
          <a:xfrm>
            <a:off x="629841" y="342900"/>
            <a:ext cx="2949178" cy="1200150"/>
          </a:xfrm>
        </p:spPr>
        <p:txBody>
          <a:bodyPr anchor="b"/>
          <a:lstStyle>
            <a:lvl1pPr>
              <a:defRPr sz="24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0E07DCF1-CFBA-2856-36A1-CB6E42D212C3}"/>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BE"/>
          </a:p>
        </p:txBody>
      </p:sp>
      <p:sp>
        <p:nvSpPr>
          <p:cNvPr id="4" name="Espace réservé du texte 3">
            <a:extLst>
              <a:ext uri="{FF2B5EF4-FFF2-40B4-BE49-F238E27FC236}">
                <a16:creationId xmlns:a16="http://schemas.microsoft.com/office/drawing/2014/main" id="{4AB95FCA-AAAE-AB80-F11E-BA315EE83B69}"/>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86B1C53-0055-CB9F-8CFB-B5DFC269D394}"/>
              </a:ext>
            </a:extLst>
          </p:cNvPr>
          <p:cNvSpPr>
            <a:spLocks noGrp="1"/>
          </p:cNvSpPr>
          <p:nvPr>
            <p:ph type="dt" sz="half" idx="10"/>
          </p:nvPr>
        </p:nvSpPr>
        <p:spPr/>
        <p:txBody>
          <a:bodyPr/>
          <a:lstStyle/>
          <a:p>
            <a:fld id="{03ADCB3F-0456-443B-B581-98673661E02E}" type="datetimeFigureOut">
              <a:rPr lang="fr-BE" smtClean="0"/>
              <a:t>10-07-26</a:t>
            </a:fld>
            <a:endParaRPr lang="fr-BE"/>
          </a:p>
        </p:txBody>
      </p:sp>
      <p:sp>
        <p:nvSpPr>
          <p:cNvPr id="6" name="Espace réservé du pied de page 5">
            <a:extLst>
              <a:ext uri="{FF2B5EF4-FFF2-40B4-BE49-F238E27FC236}">
                <a16:creationId xmlns:a16="http://schemas.microsoft.com/office/drawing/2014/main" id="{8AF8263A-D9F2-DD4C-F690-A1C38C3BD314}"/>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7AD12171-A200-C077-773C-984FAB7E372F}"/>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169085169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30B1DF5-CD4A-57C8-EDEB-B553BBEA3A04}"/>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E6D05C02-E4FF-639D-A174-1D22550CA62B}"/>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DE324258-DCC5-7773-C44D-681424F6FE1C}"/>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03ADCB3F-0456-443B-B581-98673661E02E}" type="datetimeFigureOut">
              <a:rPr lang="fr-BE" smtClean="0"/>
              <a:t>10-07-26</a:t>
            </a:fld>
            <a:endParaRPr lang="fr-BE"/>
          </a:p>
        </p:txBody>
      </p:sp>
      <p:sp>
        <p:nvSpPr>
          <p:cNvPr id="5" name="Espace réservé du pied de page 4">
            <a:extLst>
              <a:ext uri="{FF2B5EF4-FFF2-40B4-BE49-F238E27FC236}">
                <a16:creationId xmlns:a16="http://schemas.microsoft.com/office/drawing/2014/main" id="{121D0F53-E3BA-FEA0-C5A2-F6E0F70A583D}"/>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EB02339F-E53F-0575-13B8-481DA0197D6C}"/>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49D66857-5C25-4F7D-8F9B-F3014B38DE15}" type="slidenum">
              <a:rPr lang="fr-BE" smtClean="0"/>
              <a:t>‹#›</a:t>
            </a:fld>
            <a:endParaRPr lang="fr-BE"/>
          </a:p>
        </p:txBody>
      </p:sp>
    </p:spTree>
    <p:extLst>
      <p:ext uri="{BB962C8B-B14F-4D97-AF65-F5344CB8AC3E}">
        <p14:creationId xmlns:p14="http://schemas.microsoft.com/office/powerpoint/2010/main" val="361687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ransition spd="slow">
    <p:push dir="u"/>
  </p:transition>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5.sv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5.svg"/></Relationships>
</file>

<file path=ppt/slides/_rels/slide12.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5.svg"/><Relationship Id="rId7"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5.jpeg"/><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3" Type="http://schemas.microsoft.com/office/2018/10/relationships/comments" Target="../comments/modernComment_196_FB0455E2.xml"/><Relationship Id="rId7"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31.png"/><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33.jpeg"/><Relationship Id="rId7"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 Id="rId9"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6.svg"/><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 Id="rId9"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6.sv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22.xml.rels><?xml version="1.0" encoding="UTF-8" standalone="yes"?>
<Relationships xmlns="http://schemas.openxmlformats.org/package/2006/relationships"><Relationship Id="rId8" Type="http://schemas.openxmlformats.org/officeDocument/2006/relationships/image" Target="../media/image44.svg"/><Relationship Id="rId3" Type="http://schemas.microsoft.com/office/2018/10/relationships/comments" Target="../comments/modernComment_19C_F795CBD3.xml"/><Relationship Id="rId7" Type="http://schemas.openxmlformats.org/officeDocument/2006/relationships/image" Target="../media/image43.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6.svg"/><Relationship Id="rId4" Type="http://schemas.openxmlformats.org/officeDocument/2006/relationships/image" Target="../media/image4.png"/><Relationship Id="rId9" Type="http://schemas.openxmlformats.org/officeDocument/2006/relationships/image" Target="../media/image45.sv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47.svg"/><Relationship Id="rId5" Type="http://schemas.openxmlformats.org/officeDocument/2006/relationships/image" Target="../media/image46.svg"/><Relationship Id="rId4" Type="http://schemas.openxmlformats.org/officeDocument/2006/relationships/image" Target="../media/image6.sv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25.xml.rels><?xml version="1.0" encoding="UTF-8" standalone="yes"?>
<Relationships xmlns="http://schemas.openxmlformats.org/package/2006/relationships"><Relationship Id="rId8" Type="http://schemas.openxmlformats.org/officeDocument/2006/relationships/image" Target="../media/image6.svg"/><Relationship Id="rId3" Type="http://schemas.microsoft.com/office/2018/10/relationships/comments" Target="../comments/modernComment_19E_88FD2647.xml"/><Relationship Id="rId7" Type="http://schemas.openxmlformats.org/officeDocument/2006/relationships/image" Target="../media/image50.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png"/><Relationship Id="rId7"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png"/><Relationship Id="rId4" Type="http://schemas.openxmlformats.org/officeDocument/2006/relationships/image" Target="../media/image6.svg"/><Relationship Id="rId9"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7.svg"/></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58.jpeg"/></Relationships>
</file>

<file path=ppt/slides/_rels/slide3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59.jpeg"/></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61.jpeg"/><Relationship Id="rId4" Type="http://schemas.openxmlformats.org/officeDocument/2006/relationships/image" Target="../media/image7.svg"/></Relationships>
</file>

<file path=ppt/slides/_rels/slide33.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7.svg"/><Relationship Id="rId7"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jpeg"/><Relationship Id="rId10" Type="http://schemas.openxmlformats.org/officeDocument/2006/relationships/image" Target="../media/image67.png"/><Relationship Id="rId4" Type="http://schemas.openxmlformats.org/officeDocument/2006/relationships/image" Target="../media/image62.png"/><Relationship Id="rId9" Type="http://schemas.openxmlformats.org/officeDocument/2006/relationships/image" Target="../media/image66.png"/></Relationships>
</file>

<file path=ppt/slides/_rels/slide34.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5.svg"/><Relationship Id="rId7" Type="http://schemas.openxmlformats.org/officeDocument/2006/relationships/image" Target="../media/image71.jpe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jpeg"/><Relationship Id="rId10" Type="http://schemas.openxmlformats.org/officeDocument/2006/relationships/image" Target="../media/image73.svg"/><Relationship Id="rId4" Type="http://schemas.openxmlformats.org/officeDocument/2006/relationships/image" Target="../media/image68.jpeg"/><Relationship Id="rId9" Type="http://schemas.openxmlformats.org/officeDocument/2006/relationships/image" Target="../media/image4.png"/></Relationships>
</file>

<file path=ppt/slides/_rels/slide35.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svg"/><Relationship Id="rId7" Type="http://schemas.openxmlformats.org/officeDocument/2006/relationships/image" Target="../media/image75.jpe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4.png"/><Relationship Id="rId10" Type="http://schemas.openxmlformats.org/officeDocument/2006/relationships/image" Target="../media/image78.png"/><Relationship Id="rId4" Type="http://schemas.openxmlformats.org/officeDocument/2006/relationships/image" Target="../media/image73.svg"/><Relationship Id="rId9" Type="http://schemas.openxmlformats.org/officeDocument/2006/relationships/image" Target="../media/image77.jpeg"/></Relationships>
</file>

<file path=ppt/slides/_rels/slide36.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80.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4.png"/><Relationship Id="rId4" Type="http://schemas.openxmlformats.org/officeDocument/2006/relationships/image" Target="../media/image73.svg"/></Relationships>
</file>

<file path=ppt/slides/_rels/slide3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36.xml"/><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8" Type="http://schemas.openxmlformats.org/officeDocument/2006/relationships/image" Target="../media/image85.png"/><Relationship Id="rId3" Type="http://schemas.microsoft.com/office/2018/10/relationships/comments" Target="../comments/modernComment_1A7_3F6219C6.xml"/><Relationship Id="rId7" Type="http://schemas.openxmlformats.org/officeDocument/2006/relationships/image" Target="../media/image84.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 Id="rId9"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5.svg"/></Relationships>
</file>

<file path=ppt/slides/_rels/slide40.xml.rels><?xml version="1.0" encoding="UTF-8" standalone="yes"?>
<Relationships xmlns="http://schemas.openxmlformats.org/package/2006/relationships"><Relationship Id="rId3" Type="http://schemas.openxmlformats.org/officeDocument/2006/relationships/image" Target="../media/image86.jpeg"/><Relationship Id="rId7"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88.png"/><Relationship Id="rId4" Type="http://schemas.openxmlformats.org/officeDocument/2006/relationships/image" Target="../media/image87.jpeg"/></Relationships>
</file>

<file path=ppt/slides/_rels/slide41.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91.svg"/><Relationship Id="rId4" Type="http://schemas.openxmlformats.org/officeDocument/2006/relationships/image" Target="../media/image90.png"/></Relationships>
</file>

<file path=ppt/slides/_rels/slide42.xml.rels><?xml version="1.0" encoding="UTF-8" standalone="yes"?>
<Relationships xmlns="http://schemas.openxmlformats.org/package/2006/relationships"><Relationship Id="rId3" Type="http://schemas.openxmlformats.org/officeDocument/2006/relationships/image" Target="../media/image89.jpeg"/><Relationship Id="rId7"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91.svg"/><Relationship Id="rId5" Type="http://schemas.openxmlformats.org/officeDocument/2006/relationships/image" Target="../media/image92.jpeg"/><Relationship Id="rId4" Type="http://schemas.openxmlformats.org/officeDocument/2006/relationships/image" Target="../media/image90.png"/></Relationships>
</file>

<file path=ppt/slides/_rels/slide4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91.svg"/><Relationship Id="rId4" Type="http://schemas.openxmlformats.org/officeDocument/2006/relationships/image" Target="../media/image90.png"/></Relationships>
</file>

<file path=ppt/slides/_rels/slide44.xml.rels><?xml version="1.0" encoding="UTF-8" standalone="yes"?>
<Relationships xmlns="http://schemas.openxmlformats.org/package/2006/relationships"><Relationship Id="rId3" Type="http://schemas.openxmlformats.org/officeDocument/2006/relationships/image" Target="../media/image89.jpeg"/><Relationship Id="rId7"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91.svg"/><Relationship Id="rId5" Type="http://schemas.openxmlformats.org/officeDocument/2006/relationships/image" Target="../media/image92.jpeg"/><Relationship Id="rId4" Type="http://schemas.openxmlformats.org/officeDocument/2006/relationships/image" Target="../media/image90.png"/></Relationships>
</file>

<file path=ppt/slides/_rels/slide45.xml.rels><?xml version="1.0" encoding="UTF-8" standalone="yes"?>
<Relationships xmlns="http://schemas.openxmlformats.org/package/2006/relationships"><Relationship Id="rId8" Type="http://schemas.openxmlformats.org/officeDocument/2006/relationships/image" Target="../media/image96.svg"/><Relationship Id="rId3" Type="http://schemas.openxmlformats.org/officeDocument/2006/relationships/image" Target="../media/image8.svg"/><Relationship Id="rId7"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95.png"/><Relationship Id="rId5" Type="http://schemas.openxmlformats.org/officeDocument/2006/relationships/image" Target="../media/image94.jpeg"/><Relationship Id="rId4" Type="http://schemas.openxmlformats.org/officeDocument/2006/relationships/image" Target="../media/image93.png"/></Relationships>
</file>

<file path=ppt/slides/_rels/slide4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97.png"/></Relationships>
</file>

<file path=ppt/slides/_rels/slide47.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00.jpe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99.jpeg"/><Relationship Id="rId4" Type="http://schemas.openxmlformats.org/officeDocument/2006/relationships/image" Target="../media/image98.jpeg"/></Relationships>
</file>

<file path=ppt/slides/_rels/slide48.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94.jpeg"/><Relationship Id="rId5" Type="http://schemas.openxmlformats.org/officeDocument/2006/relationships/image" Target="../media/image87.jpeg"/><Relationship Id="rId4" Type="http://schemas.openxmlformats.org/officeDocument/2006/relationships/image" Target="../media/image86.jpeg"/></Relationships>
</file>

<file path=ppt/slides/_rels/slide4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91.svg"/><Relationship Id="rId4" Type="http://schemas.openxmlformats.org/officeDocument/2006/relationships/image" Target="../media/image90.png"/></Relationships>
</file>

<file path=ppt/slides/_rels/slide51.xml.rels><?xml version="1.0" encoding="UTF-8" standalone="yes"?>
<Relationships xmlns="http://schemas.openxmlformats.org/package/2006/relationships"><Relationship Id="rId3" Type="http://schemas.openxmlformats.org/officeDocument/2006/relationships/image" Target="../media/image89.jpeg"/><Relationship Id="rId7"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91.svg"/><Relationship Id="rId5" Type="http://schemas.openxmlformats.org/officeDocument/2006/relationships/image" Target="../media/image92.jpeg"/><Relationship Id="rId4" Type="http://schemas.openxmlformats.org/officeDocument/2006/relationships/image" Target="../media/image90.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101.svg"/><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03.jpeg"/><Relationship Id="rId4" Type="http://schemas.openxmlformats.org/officeDocument/2006/relationships/image" Target="../media/image102.jpeg"/></Relationships>
</file>

<file path=ppt/slides/_rels/slide5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01.svg"/><Relationship Id="rId7" Type="http://schemas.openxmlformats.org/officeDocument/2006/relationships/image" Target="../media/image107.pn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91.svg"/><Relationship Id="rId4" Type="http://schemas.openxmlformats.org/officeDocument/2006/relationships/image" Target="../media/image90.png"/></Relationships>
</file>

<file path=ppt/slides/_rels/slide58.xml.rels><?xml version="1.0" encoding="UTF-8" standalone="yes"?>
<Relationships xmlns="http://schemas.openxmlformats.org/package/2006/relationships"><Relationship Id="rId3" Type="http://schemas.openxmlformats.org/officeDocument/2006/relationships/image" Target="../media/image89.jpeg"/><Relationship Id="rId7"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91.svg"/><Relationship Id="rId5" Type="http://schemas.openxmlformats.org/officeDocument/2006/relationships/image" Target="../media/image92.jpeg"/><Relationship Id="rId4" Type="http://schemas.openxmlformats.org/officeDocument/2006/relationships/image" Target="../media/image90.png"/></Relationships>
</file>

<file path=ppt/slides/_rels/slide5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91.svg"/><Relationship Id="rId4" Type="http://schemas.openxmlformats.org/officeDocument/2006/relationships/image" Target="../media/image90.png"/></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4.jpeg"/><Relationship Id="rId4" Type="http://schemas.openxmlformats.org/officeDocument/2006/relationships/image" Target="../media/image13.jpeg"/></Relationships>
</file>

<file path=ppt/slides/_rels/slide60.xml.rels><?xml version="1.0" encoding="UTF-8" standalone="yes"?>
<Relationships xmlns="http://schemas.openxmlformats.org/package/2006/relationships"><Relationship Id="rId3" Type="http://schemas.openxmlformats.org/officeDocument/2006/relationships/image" Target="../media/image89.jpeg"/><Relationship Id="rId7" Type="http://schemas.openxmlformats.org/officeDocument/2006/relationships/image" Target="../media/image4.png"/><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91.svg"/><Relationship Id="rId5" Type="http://schemas.openxmlformats.org/officeDocument/2006/relationships/image" Target="../media/image92.jpeg"/><Relationship Id="rId4" Type="http://schemas.openxmlformats.org/officeDocument/2006/relationships/image" Target="../media/image90.png"/></Relationships>
</file>

<file path=ppt/slides/_rels/slide61.xml.rels><?xml version="1.0" encoding="UTF-8" standalone="yes"?>
<Relationships xmlns="http://schemas.openxmlformats.org/package/2006/relationships"><Relationship Id="rId3" Type="http://schemas.openxmlformats.org/officeDocument/2006/relationships/image" Target="../media/image101.svg"/><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10.png"/></Relationships>
</file>

<file path=ppt/slides/_rels/slide6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91.svg"/><Relationship Id="rId4" Type="http://schemas.openxmlformats.org/officeDocument/2006/relationships/image" Target="../media/image90.png"/></Relationships>
</file>

<file path=ppt/slides/_rels/slide63.xml.rels><?xml version="1.0" encoding="UTF-8" standalone="yes"?>
<Relationships xmlns="http://schemas.openxmlformats.org/package/2006/relationships"><Relationship Id="rId3" Type="http://schemas.openxmlformats.org/officeDocument/2006/relationships/image" Target="../media/image89.jpeg"/><Relationship Id="rId7" Type="http://schemas.openxmlformats.org/officeDocument/2006/relationships/image" Target="../media/image4.png"/><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image" Target="../media/image91.svg"/><Relationship Id="rId5" Type="http://schemas.openxmlformats.org/officeDocument/2006/relationships/image" Target="../media/image92.jpeg"/><Relationship Id="rId4" Type="http://schemas.openxmlformats.org/officeDocument/2006/relationships/image" Target="../media/image90.png"/></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6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0.svg"/><Relationship Id="rId4" Type="http://schemas.openxmlformats.org/officeDocument/2006/relationships/image" Target="../media/image112.png"/></Relationships>
</file>

<file path=ppt/slides/_rels/slide66.xml.rels><?xml version="1.0" encoding="UTF-8" standalone="yes"?>
<Relationships xmlns="http://schemas.openxmlformats.org/package/2006/relationships"><Relationship Id="rId8" Type="http://schemas.openxmlformats.org/officeDocument/2006/relationships/image" Target="../media/image117.jpeg"/><Relationship Id="rId3" Type="http://schemas.openxmlformats.org/officeDocument/2006/relationships/image" Target="../media/image10.svg"/><Relationship Id="rId7" Type="http://schemas.openxmlformats.org/officeDocument/2006/relationships/image" Target="../media/image116.jpeg"/><Relationship Id="rId2" Type="http://schemas.openxmlformats.org/officeDocument/2006/relationships/notesSlide" Target="../notesSlides/notesSlide63.xml"/><Relationship Id="rId1" Type="http://schemas.openxmlformats.org/officeDocument/2006/relationships/slideLayout" Target="../slideLayouts/slideLayout7.xml"/><Relationship Id="rId6" Type="http://schemas.openxmlformats.org/officeDocument/2006/relationships/image" Target="../media/image115.jpeg"/><Relationship Id="rId5" Type="http://schemas.openxmlformats.org/officeDocument/2006/relationships/image" Target="../media/image114.jpeg"/><Relationship Id="rId4" Type="http://schemas.openxmlformats.org/officeDocument/2006/relationships/image" Target="../media/image113.jpeg"/><Relationship Id="rId9" Type="http://schemas.openxmlformats.org/officeDocument/2006/relationships/image" Target="../media/image4.png"/></Relationships>
</file>

<file path=ppt/slides/_rels/slide6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6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18.png"/></Relationships>
</file>

<file path=ppt/slides/_rels/slide68.xml.rels><?xml version="1.0" encoding="UTF-8" standalone="yes"?>
<Relationships xmlns="http://schemas.openxmlformats.org/package/2006/relationships"><Relationship Id="rId8" Type="http://schemas.openxmlformats.org/officeDocument/2006/relationships/image" Target="../media/image121.jpeg"/><Relationship Id="rId3" Type="http://schemas.microsoft.com/office/2018/10/relationships/comments" Target="../comments/modernComment_2A4_363D540B.xml"/><Relationship Id="rId7" Type="http://schemas.openxmlformats.org/officeDocument/2006/relationships/image" Target="../media/image120.jpeg"/><Relationship Id="rId2" Type="http://schemas.openxmlformats.org/officeDocument/2006/relationships/notesSlide" Target="../notesSlides/notesSlide65.xml"/><Relationship Id="rId1" Type="http://schemas.openxmlformats.org/officeDocument/2006/relationships/slideLayout" Target="../slideLayouts/slideLayout7.xml"/><Relationship Id="rId6" Type="http://schemas.openxmlformats.org/officeDocument/2006/relationships/image" Target="../media/image119.jpeg"/><Relationship Id="rId11" Type="http://schemas.openxmlformats.org/officeDocument/2006/relationships/image" Target="../media/image124.jpeg"/><Relationship Id="rId5" Type="http://schemas.openxmlformats.org/officeDocument/2006/relationships/image" Target="../media/image4.png"/><Relationship Id="rId10" Type="http://schemas.openxmlformats.org/officeDocument/2006/relationships/image" Target="../media/image123.jpeg"/><Relationship Id="rId4" Type="http://schemas.openxmlformats.org/officeDocument/2006/relationships/image" Target="../media/image10.svg"/><Relationship Id="rId9" Type="http://schemas.openxmlformats.org/officeDocument/2006/relationships/image" Target="../media/image122.jpeg"/></Relationships>
</file>

<file path=ppt/slides/_rels/slide69.xml.rels><?xml version="1.0" encoding="UTF-8" standalone="yes"?>
<Relationships xmlns="http://schemas.openxmlformats.org/package/2006/relationships"><Relationship Id="rId3" Type="http://schemas.openxmlformats.org/officeDocument/2006/relationships/image" Target="../media/image125.png"/><Relationship Id="rId2" Type="http://schemas.microsoft.com/office/2018/10/relationships/comments" Target="../comments/modernComment_2AD_E932669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6.jpeg"/></Relationships>
</file>

<file path=ppt/slides/_rels/slide70.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image" Target="../media/image133.png"/><Relationship Id="rId13" Type="http://schemas.openxmlformats.org/officeDocument/2006/relationships/image" Target="../media/image138.png"/><Relationship Id="rId18" Type="http://schemas.openxmlformats.org/officeDocument/2006/relationships/image" Target="../media/image143.png"/><Relationship Id="rId3" Type="http://schemas.openxmlformats.org/officeDocument/2006/relationships/image" Target="../media/image128.png"/><Relationship Id="rId7" Type="http://schemas.openxmlformats.org/officeDocument/2006/relationships/image" Target="../media/image132.png"/><Relationship Id="rId12" Type="http://schemas.openxmlformats.org/officeDocument/2006/relationships/image" Target="../media/image137.png"/><Relationship Id="rId17" Type="http://schemas.openxmlformats.org/officeDocument/2006/relationships/image" Target="../media/image142.png"/><Relationship Id="rId2" Type="http://schemas.openxmlformats.org/officeDocument/2006/relationships/image" Target="../media/image127.png"/><Relationship Id="rId16" Type="http://schemas.openxmlformats.org/officeDocument/2006/relationships/image" Target="../media/image141.png"/><Relationship Id="rId1" Type="http://schemas.openxmlformats.org/officeDocument/2006/relationships/slideLayout" Target="../slideLayouts/slideLayout2.xml"/><Relationship Id="rId6" Type="http://schemas.openxmlformats.org/officeDocument/2006/relationships/image" Target="../media/image131.png"/><Relationship Id="rId11" Type="http://schemas.openxmlformats.org/officeDocument/2006/relationships/image" Target="../media/image136.png"/><Relationship Id="rId5" Type="http://schemas.openxmlformats.org/officeDocument/2006/relationships/image" Target="../media/image130.png"/><Relationship Id="rId15" Type="http://schemas.openxmlformats.org/officeDocument/2006/relationships/image" Target="../media/image140.png"/><Relationship Id="rId10" Type="http://schemas.openxmlformats.org/officeDocument/2006/relationships/image" Target="../media/image135.png"/><Relationship Id="rId19" Type="http://schemas.openxmlformats.org/officeDocument/2006/relationships/image" Target="../media/image144.png"/><Relationship Id="rId4" Type="http://schemas.openxmlformats.org/officeDocument/2006/relationships/image" Target="../media/image129.png"/><Relationship Id="rId9" Type="http://schemas.openxmlformats.org/officeDocument/2006/relationships/image" Target="../media/image134.png"/><Relationship Id="rId14" Type="http://schemas.openxmlformats.org/officeDocument/2006/relationships/image" Target="../media/image139.png"/></Relationships>
</file>

<file path=ppt/slides/_rels/slide8.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15.sv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A0AFC7C-7E81-FCB7-B220-7F9F4DA20D70}"/>
              </a:ext>
            </a:extLst>
          </p:cNvPr>
          <p:cNvPicPr>
            <a:picLocks noChangeAspect="1"/>
          </p:cNvPicPr>
          <p:nvPr/>
        </p:nvPicPr>
        <p:blipFill>
          <a:blip r:embed="rId3">
            <a:alphaModFix amt="35000"/>
          </a:blip>
          <a:stretch>
            <a:fillRect/>
          </a:stretch>
        </p:blipFill>
        <p:spPr>
          <a:xfrm>
            <a:off x="1422818" y="0"/>
            <a:ext cx="7722973" cy="5143500"/>
          </a:xfrm>
          <a:prstGeom prst="rect">
            <a:avLst/>
          </a:prstGeom>
        </p:spPr>
      </p:pic>
      <p:sp>
        <p:nvSpPr>
          <p:cNvPr id="4" name="Rectangle 3">
            <a:extLst>
              <a:ext uri="{FF2B5EF4-FFF2-40B4-BE49-F238E27FC236}">
                <a16:creationId xmlns:a16="http://schemas.microsoft.com/office/drawing/2014/main" id="{3D03B664-982F-93C9-69DD-99AE7162748F}"/>
              </a:ext>
            </a:extLst>
          </p:cNvPr>
          <p:cNvSpPr/>
          <p:nvPr/>
        </p:nvSpPr>
        <p:spPr>
          <a:xfrm>
            <a:off x="-1605" y="-2825"/>
            <a:ext cx="2088578" cy="5143595"/>
          </a:xfrm>
          <a:prstGeom prst="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3300" b="1">
              <a:latin typeface="Aptos Display"/>
            </a:endParaRPr>
          </a:p>
        </p:txBody>
      </p:sp>
      <p:sp>
        <p:nvSpPr>
          <p:cNvPr id="6" name="TextBox 5">
            <a:extLst>
              <a:ext uri="{FF2B5EF4-FFF2-40B4-BE49-F238E27FC236}">
                <a16:creationId xmlns:a16="http://schemas.microsoft.com/office/drawing/2014/main" id="{B48E95AF-4A66-3E42-7E0D-90F4D65E4855}"/>
              </a:ext>
            </a:extLst>
          </p:cNvPr>
          <p:cNvSpPr txBox="1"/>
          <p:nvPr/>
        </p:nvSpPr>
        <p:spPr>
          <a:xfrm>
            <a:off x="2198843" y="3689011"/>
            <a:ext cx="7069005" cy="154657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4800" b="1">
                <a:solidFill>
                  <a:srgbClr val="544F98"/>
                </a:solidFill>
                <a:latin typeface="Aptos Display"/>
              </a:rPr>
              <a:t>CHERCHER UN LOGEMENT EN BELGIQUE</a:t>
            </a:r>
          </a:p>
        </p:txBody>
      </p:sp>
      <p:pic>
        <p:nvPicPr>
          <p:cNvPr id="2" name="Picture 1">
            <a:extLst>
              <a:ext uri="{FF2B5EF4-FFF2-40B4-BE49-F238E27FC236}">
                <a16:creationId xmlns:a16="http://schemas.microsoft.com/office/drawing/2014/main" id="{4059F8F2-EFCB-4702-3E3F-0CDBDAB4CC85}"/>
              </a:ext>
            </a:extLst>
          </p:cNvPr>
          <p:cNvPicPr>
            <a:picLocks noChangeAspect="1"/>
          </p:cNvPicPr>
          <p:nvPr/>
        </p:nvPicPr>
        <p:blipFill>
          <a:blip r:embed="rId4"/>
          <a:stretch>
            <a:fillRect/>
          </a:stretch>
        </p:blipFill>
        <p:spPr>
          <a:xfrm rot="-5400000">
            <a:off x="-1587906" y="1860881"/>
            <a:ext cx="4802852" cy="1422352"/>
          </a:xfrm>
          <a:prstGeom prst="rect">
            <a:avLst/>
          </a:prstGeom>
        </p:spPr>
      </p:pic>
    </p:spTree>
    <p:extLst>
      <p:ext uri="{BB962C8B-B14F-4D97-AF65-F5344CB8AC3E}">
        <p14:creationId xmlns:p14="http://schemas.microsoft.com/office/powerpoint/2010/main" val="2718315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4950A-5C74-8B80-71AE-21D331F5A339}"/>
            </a:ext>
          </a:extLst>
        </p:cNvPr>
        <p:cNvGrpSpPr/>
        <p:nvPr/>
      </p:nvGrpSpPr>
      <p:grpSpPr>
        <a:xfrm>
          <a:off x="0" y="0"/>
          <a:ext cx="0" cy="0"/>
          <a:chOff x="0" y="0"/>
          <a:chExt cx="0" cy="0"/>
        </a:xfrm>
      </p:grpSpPr>
      <p:pic>
        <p:nvPicPr>
          <p:cNvPr id="7" name="Picture 2" descr="rijhuis - Google zoeken">
            <a:extLst>
              <a:ext uri="{FF2B5EF4-FFF2-40B4-BE49-F238E27FC236}">
                <a16:creationId xmlns:a16="http://schemas.microsoft.com/office/drawing/2014/main" id="{DA41103E-6B36-B74C-6779-3CD6CD2B9E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3" r="12171" b="-288"/>
          <a:stretch>
            <a:fillRect/>
          </a:stretch>
        </p:blipFill>
        <p:spPr bwMode="auto">
          <a:xfrm>
            <a:off x="557408" y="740997"/>
            <a:ext cx="4808935" cy="366911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4DB938A8-453B-8189-E563-1297BE0E6241}"/>
              </a:ext>
            </a:extLst>
          </p:cNvPr>
          <p:cNvSpPr>
            <a:spLocks noGrp="1"/>
          </p:cNvSpPr>
          <p:nvPr>
            <p:ph type="sldNum" sz="quarter" idx="12"/>
          </p:nvPr>
        </p:nvSpPr>
        <p:spPr/>
        <p:txBody>
          <a:bodyPr/>
          <a:lstStyle/>
          <a:p>
            <a:fld id="{49D66857-5C25-4F7D-8F9B-F3014B38DE15}" type="slidenum">
              <a:rPr lang="fr-BE" smtClean="0"/>
              <a:t>10</a:t>
            </a:fld>
            <a:endParaRPr lang="fr-BE"/>
          </a:p>
        </p:txBody>
      </p:sp>
      <p:pic>
        <p:nvPicPr>
          <p:cNvPr id="4" name="Graphic 3" descr="Ligne fléchée : incurvée dans le sens des aiguilles d’une montre avec un remplissage uni">
            <a:extLst>
              <a:ext uri="{FF2B5EF4-FFF2-40B4-BE49-F238E27FC236}">
                <a16:creationId xmlns:a16="http://schemas.microsoft.com/office/drawing/2014/main" id="{D314952C-B5BA-83B6-C98C-9E0833F2CE7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8400000">
            <a:off x="4976195" y="1432519"/>
            <a:ext cx="1264920" cy="1249680"/>
          </a:xfrm>
          <a:prstGeom prst="rect">
            <a:avLst/>
          </a:prstGeom>
        </p:spPr>
      </p:pic>
      <p:sp>
        <p:nvSpPr>
          <p:cNvPr id="6" name="Rectangle : coins arrondis 3">
            <a:extLst>
              <a:ext uri="{FF2B5EF4-FFF2-40B4-BE49-F238E27FC236}">
                <a16:creationId xmlns:a16="http://schemas.microsoft.com/office/drawing/2014/main" id="{652A9463-E8BD-AC28-B6D9-3166CEEF8F99}"/>
              </a:ext>
            </a:extLst>
          </p:cNvPr>
          <p:cNvSpPr/>
          <p:nvPr/>
        </p:nvSpPr>
        <p:spPr>
          <a:xfrm>
            <a:off x="6219009" y="2056738"/>
            <a:ext cx="2707797" cy="67993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latin typeface="Aptos Display"/>
              </a:rPr>
              <a:t> </a:t>
            </a:r>
            <a:r>
              <a:rPr lang="en-US" sz="2400" b="1">
                <a:latin typeface="Aptos Display"/>
              </a:rPr>
              <a:t>Maison </a:t>
            </a:r>
            <a:r>
              <a:rPr lang="en-US" sz="2400" b="1" err="1">
                <a:latin typeface="Aptos Display"/>
              </a:rPr>
              <a:t>mitoyenne</a:t>
            </a:r>
            <a:endParaRPr lang="en-US" sz="2400" b="1" err="1"/>
          </a:p>
        </p:txBody>
      </p:sp>
      <p:sp>
        <p:nvSpPr>
          <p:cNvPr id="11" name="Rectangle : coins arrondis 3">
            <a:extLst>
              <a:ext uri="{FF2B5EF4-FFF2-40B4-BE49-F238E27FC236}">
                <a16:creationId xmlns:a16="http://schemas.microsoft.com/office/drawing/2014/main" id="{357333EA-658D-E577-12CF-2A91EDDE28A1}"/>
              </a:ext>
            </a:extLst>
          </p:cNvPr>
          <p:cNvSpPr/>
          <p:nvPr/>
        </p:nvSpPr>
        <p:spPr>
          <a:xfrm>
            <a:off x="6219008" y="2940657"/>
            <a:ext cx="168671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Wal : 861 €</a:t>
            </a:r>
            <a:endParaRPr lang="en-US" sz="1200">
              <a:solidFill>
                <a:srgbClr val="544F98"/>
              </a:solidFill>
              <a:highlight>
                <a:srgbClr val="FFFFFF"/>
              </a:highlight>
            </a:endParaRPr>
          </a:p>
        </p:txBody>
      </p:sp>
      <p:sp>
        <p:nvSpPr>
          <p:cNvPr id="13" name="Rectangle : coins arrondis 3">
            <a:extLst>
              <a:ext uri="{FF2B5EF4-FFF2-40B4-BE49-F238E27FC236}">
                <a16:creationId xmlns:a16="http://schemas.microsoft.com/office/drawing/2014/main" id="{08310884-0418-2E94-3FE2-A1DAF198C3D3}"/>
              </a:ext>
            </a:extLst>
          </p:cNvPr>
          <p:cNvSpPr/>
          <p:nvPr/>
        </p:nvSpPr>
        <p:spPr>
          <a:xfrm>
            <a:off x="6219007" y="3496916"/>
            <a:ext cx="193055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BXL : 2220 €</a:t>
            </a:r>
            <a:endParaRPr lang="en-US" sz="1200">
              <a:solidFill>
                <a:srgbClr val="544F98"/>
              </a:solidFill>
              <a:highlight>
                <a:srgbClr val="FFFFFF"/>
              </a:highlight>
            </a:endParaRPr>
          </a:p>
        </p:txBody>
      </p:sp>
      <p:sp>
        <p:nvSpPr>
          <p:cNvPr id="14" name="Rectangle : coins arrondis 3">
            <a:extLst>
              <a:ext uri="{FF2B5EF4-FFF2-40B4-BE49-F238E27FC236}">
                <a16:creationId xmlns:a16="http://schemas.microsoft.com/office/drawing/2014/main" id="{732ECC08-4679-408F-C4A2-A001A26BAC79}"/>
              </a:ext>
            </a:extLst>
          </p:cNvPr>
          <p:cNvSpPr/>
          <p:nvPr/>
        </p:nvSpPr>
        <p:spPr>
          <a:xfrm>
            <a:off x="6219006" y="4076035"/>
            <a:ext cx="168671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FL : 996 €</a:t>
            </a:r>
            <a:endParaRPr lang="en-US" sz="1200">
              <a:solidFill>
                <a:srgbClr val="544F98"/>
              </a:solidFill>
              <a:highlight>
                <a:srgbClr val="FFFFFF"/>
              </a:highlight>
            </a:endParaRPr>
          </a:p>
        </p:txBody>
      </p:sp>
      <p:pic>
        <p:nvPicPr>
          <p:cNvPr id="5" name="Picture 4">
            <a:extLst>
              <a:ext uri="{FF2B5EF4-FFF2-40B4-BE49-F238E27FC236}">
                <a16:creationId xmlns:a16="http://schemas.microsoft.com/office/drawing/2014/main" id="{FCC078FD-0626-088B-571C-A5F3E55B44A4}"/>
              </a:ext>
            </a:extLst>
          </p:cNvPr>
          <p:cNvPicPr>
            <a:picLocks noChangeAspect="1"/>
          </p:cNvPicPr>
          <p:nvPr/>
        </p:nvPicPr>
        <p:blipFill>
          <a:blip r:embed="rId5"/>
          <a:stretch>
            <a:fillRect/>
          </a:stretch>
        </p:blipFill>
        <p:spPr>
          <a:xfrm>
            <a:off x="8094643" y="4777362"/>
            <a:ext cx="914400" cy="257175"/>
          </a:xfrm>
          <a:prstGeom prst="rect">
            <a:avLst/>
          </a:prstGeom>
        </p:spPr>
      </p:pic>
      <p:pic>
        <p:nvPicPr>
          <p:cNvPr id="10" name="Graphic 9" descr="Ampoule et engrenage avec un remplissage uni">
            <a:extLst>
              <a:ext uri="{FF2B5EF4-FFF2-40B4-BE49-F238E27FC236}">
                <a16:creationId xmlns:a16="http://schemas.microsoft.com/office/drawing/2014/main" id="{E9B8D22D-BB45-3E8A-AEF9-05856E4AEE1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85760" y="209550"/>
            <a:ext cx="914400" cy="914400"/>
          </a:xfrm>
          <a:prstGeom prst="rect">
            <a:avLst/>
          </a:prstGeom>
        </p:spPr>
      </p:pic>
      <p:sp>
        <p:nvSpPr>
          <p:cNvPr id="12" name="TextBox 11">
            <a:extLst>
              <a:ext uri="{FF2B5EF4-FFF2-40B4-BE49-F238E27FC236}">
                <a16:creationId xmlns:a16="http://schemas.microsoft.com/office/drawing/2014/main" id="{E32A3F61-4244-A0A9-8B34-79103B0FCE67}"/>
              </a:ext>
            </a:extLst>
          </p:cNvPr>
          <p:cNvSpPr txBox="1"/>
          <p:nvPr/>
        </p:nvSpPr>
        <p:spPr>
          <a:xfrm>
            <a:off x="2377367" y="1016451"/>
            <a:ext cx="1575102" cy="3129204"/>
          </a:xfrm>
          <a:prstGeom prst="rect">
            <a:avLst/>
          </a:prstGeom>
          <a:noFill/>
          <a:ln w="57150">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Tree>
    <p:extLst>
      <p:ext uri="{BB962C8B-B14F-4D97-AF65-F5344CB8AC3E}">
        <p14:creationId xmlns:p14="http://schemas.microsoft.com/office/powerpoint/2010/main" val="3524533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10DDA-6D82-2E0B-85ED-7237C73EC51E}"/>
            </a:ext>
          </a:extLst>
        </p:cNvPr>
        <p:cNvGrpSpPr/>
        <p:nvPr/>
      </p:nvGrpSpPr>
      <p:grpSpPr>
        <a:xfrm>
          <a:off x="0" y="0"/>
          <a:ext cx="0" cy="0"/>
          <a:chOff x="0" y="0"/>
          <a:chExt cx="0" cy="0"/>
        </a:xfrm>
      </p:grpSpPr>
      <p:pic>
        <p:nvPicPr>
          <p:cNvPr id="5" name="Picture 2" descr="Terug">
            <a:extLst>
              <a:ext uri="{FF2B5EF4-FFF2-40B4-BE49-F238E27FC236}">
                <a16:creationId xmlns:a16="http://schemas.microsoft.com/office/drawing/2014/main" id="{81565CFB-0E3C-F0A3-6E7C-0251F59C5A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37" r="7194" b="209"/>
          <a:stretch>
            <a:fillRect/>
          </a:stretch>
        </p:blipFill>
        <p:spPr bwMode="auto">
          <a:xfrm>
            <a:off x="756458" y="835775"/>
            <a:ext cx="4738207" cy="363959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F719620C-5705-D7A7-FB49-93FF722D7218}"/>
              </a:ext>
            </a:extLst>
          </p:cNvPr>
          <p:cNvSpPr>
            <a:spLocks noGrp="1"/>
          </p:cNvSpPr>
          <p:nvPr>
            <p:ph type="sldNum" sz="quarter" idx="12"/>
          </p:nvPr>
        </p:nvSpPr>
        <p:spPr/>
        <p:txBody>
          <a:bodyPr/>
          <a:lstStyle/>
          <a:p>
            <a:fld id="{49D66857-5C25-4F7D-8F9B-F3014B38DE15}" type="slidenum">
              <a:rPr lang="fr-BE" smtClean="0"/>
              <a:t>11</a:t>
            </a:fld>
            <a:endParaRPr lang="fr-BE"/>
          </a:p>
        </p:txBody>
      </p:sp>
      <p:pic>
        <p:nvPicPr>
          <p:cNvPr id="4" name="Graphic 3" descr="Ligne fléchée : incurvée dans le sens des aiguilles d’une montre avec un remplissage uni">
            <a:extLst>
              <a:ext uri="{FF2B5EF4-FFF2-40B4-BE49-F238E27FC236}">
                <a16:creationId xmlns:a16="http://schemas.microsoft.com/office/drawing/2014/main" id="{246580AB-054A-4FF9-2AF9-1D1DF84C8E0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8400000">
            <a:off x="4976195" y="1432519"/>
            <a:ext cx="1264920" cy="1249680"/>
          </a:xfrm>
          <a:prstGeom prst="rect">
            <a:avLst/>
          </a:prstGeom>
        </p:spPr>
      </p:pic>
      <p:sp>
        <p:nvSpPr>
          <p:cNvPr id="6" name="Rectangle : coins arrondis 3">
            <a:extLst>
              <a:ext uri="{FF2B5EF4-FFF2-40B4-BE49-F238E27FC236}">
                <a16:creationId xmlns:a16="http://schemas.microsoft.com/office/drawing/2014/main" id="{C92947DA-BE5B-BB62-97CF-E75C40B331E2}"/>
              </a:ext>
            </a:extLst>
          </p:cNvPr>
          <p:cNvSpPr/>
          <p:nvPr/>
        </p:nvSpPr>
        <p:spPr>
          <a:xfrm>
            <a:off x="6219009" y="2056738"/>
            <a:ext cx="2707797" cy="67993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latin typeface="Aptos Display"/>
              </a:rPr>
              <a:t> </a:t>
            </a:r>
            <a:r>
              <a:rPr lang="en-US" sz="2400" b="1">
                <a:latin typeface="Aptos Display"/>
              </a:rPr>
              <a:t>Maison 4 façades</a:t>
            </a:r>
          </a:p>
        </p:txBody>
      </p:sp>
      <p:sp>
        <p:nvSpPr>
          <p:cNvPr id="11" name="Rectangle : coins arrondis 3">
            <a:extLst>
              <a:ext uri="{FF2B5EF4-FFF2-40B4-BE49-F238E27FC236}">
                <a16:creationId xmlns:a16="http://schemas.microsoft.com/office/drawing/2014/main" id="{669B745E-F5CD-C33A-4ABF-9D64898B520A}"/>
              </a:ext>
            </a:extLst>
          </p:cNvPr>
          <p:cNvSpPr/>
          <p:nvPr/>
        </p:nvSpPr>
        <p:spPr>
          <a:xfrm>
            <a:off x="6219008" y="2940657"/>
            <a:ext cx="193055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Wal : 1184 €</a:t>
            </a:r>
            <a:endParaRPr lang="en-US" sz="1200">
              <a:solidFill>
                <a:srgbClr val="544F98"/>
              </a:solidFill>
              <a:highlight>
                <a:srgbClr val="FFFFFF"/>
              </a:highlight>
            </a:endParaRPr>
          </a:p>
        </p:txBody>
      </p:sp>
      <p:sp>
        <p:nvSpPr>
          <p:cNvPr id="13" name="Rectangle : coins arrondis 3">
            <a:extLst>
              <a:ext uri="{FF2B5EF4-FFF2-40B4-BE49-F238E27FC236}">
                <a16:creationId xmlns:a16="http://schemas.microsoft.com/office/drawing/2014/main" id="{E5757C1C-CEE6-1EDC-4ED8-FBCB9D08C0DC}"/>
              </a:ext>
            </a:extLst>
          </p:cNvPr>
          <p:cNvSpPr/>
          <p:nvPr/>
        </p:nvSpPr>
        <p:spPr>
          <a:xfrm>
            <a:off x="6219007" y="3496916"/>
            <a:ext cx="193055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BXL : 3400 €</a:t>
            </a:r>
            <a:endParaRPr lang="en-US" sz="1200">
              <a:solidFill>
                <a:srgbClr val="544F98"/>
              </a:solidFill>
              <a:highlight>
                <a:srgbClr val="FFFFFF"/>
              </a:highlight>
            </a:endParaRPr>
          </a:p>
        </p:txBody>
      </p:sp>
      <p:sp>
        <p:nvSpPr>
          <p:cNvPr id="14" name="Rectangle : coins arrondis 3">
            <a:extLst>
              <a:ext uri="{FF2B5EF4-FFF2-40B4-BE49-F238E27FC236}">
                <a16:creationId xmlns:a16="http://schemas.microsoft.com/office/drawing/2014/main" id="{84D4561D-A981-305A-9A12-3808A76D1E20}"/>
              </a:ext>
            </a:extLst>
          </p:cNvPr>
          <p:cNvSpPr/>
          <p:nvPr/>
        </p:nvSpPr>
        <p:spPr>
          <a:xfrm>
            <a:off x="6219006" y="4076035"/>
            <a:ext cx="168671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FL : 1244 €</a:t>
            </a:r>
            <a:endParaRPr lang="en-US" sz="1200">
              <a:solidFill>
                <a:srgbClr val="544F98"/>
              </a:solidFill>
              <a:highlight>
                <a:srgbClr val="FFFFFF"/>
              </a:highlight>
            </a:endParaRPr>
          </a:p>
        </p:txBody>
      </p:sp>
      <p:pic>
        <p:nvPicPr>
          <p:cNvPr id="7" name="Picture 6">
            <a:extLst>
              <a:ext uri="{FF2B5EF4-FFF2-40B4-BE49-F238E27FC236}">
                <a16:creationId xmlns:a16="http://schemas.microsoft.com/office/drawing/2014/main" id="{1B182E19-CAF5-DCBA-EAE6-355D70208C39}"/>
              </a:ext>
            </a:extLst>
          </p:cNvPr>
          <p:cNvPicPr>
            <a:picLocks noChangeAspect="1"/>
          </p:cNvPicPr>
          <p:nvPr/>
        </p:nvPicPr>
        <p:blipFill>
          <a:blip r:embed="rId5"/>
          <a:stretch>
            <a:fillRect/>
          </a:stretch>
        </p:blipFill>
        <p:spPr>
          <a:xfrm>
            <a:off x="8094643" y="4777362"/>
            <a:ext cx="914400" cy="257175"/>
          </a:xfrm>
          <a:prstGeom prst="rect">
            <a:avLst/>
          </a:prstGeom>
        </p:spPr>
      </p:pic>
      <p:pic>
        <p:nvPicPr>
          <p:cNvPr id="9" name="Graphic 8" descr="Ampoule et engrenage avec un remplissage uni">
            <a:extLst>
              <a:ext uri="{FF2B5EF4-FFF2-40B4-BE49-F238E27FC236}">
                <a16:creationId xmlns:a16="http://schemas.microsoft.com/office/drawing/2014/main" id="{23A8780D-8746-7668-F020-236E511B897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85760" y="209550"/>
            <a:ext cx="914400" cy="914400"/>
          </a:xfrm>
          <a:prstGeom prst="rect">
            <a:avLst/>
          </a:prstGeom>
        </p:spPr>
      </p:pic>
    </p:spTree>
    <p:extLst>
      <p:ext uri="{BB962C8B-B14F-4D97-AF65-F5344CB8AC3E}">
        <p14:creationId xmlns:p14="http://schemas.microsoft.com/office/powerpoint/2010/main" val="1362466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42592-3D3F-440C-7C67-D904F556303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215656-2B12-8712-9145-B431C8F13D58}"/>
              </a:ext>
            </a:extLst>
          </p:cNvPr>
          <p:cNvSpPr>
            <a:spLocks noGrp="1"/>
          </p:cNvSpPr>
          <p:nvPr>
            <p:ph type="sldNum" sz="quarter" idx="12"/>
          </p:nvPr>
        </p:nvSpPr>
        <p:spPr/>
        <p:txBody>
          <a:bodyPr/>
          <a:lstStyle/>
          <a:p>
            <a:fld id="{49D66857-5C25-4F7D-8F9B-F3014B38DE15}" type="slidenum">
              <a:rPr lang="fr-BE" smtClean="0"/>
              <a:t>12</a:t>
            </a:fld>
            <a:endParaRPr lang="fr-BE"/>
          </a:p>
        </p:txBody>
      </p:sp>
      <p:pic>
        <p:nvPicPr>
          <p:cNvPr id="7" name="Graphic 6" descr="Ampoule et engrenage avec un remplissage uni">
            <a:extLst>
              <a:ext uri="{FF2B5EF4-FFF2-40B4-BE49-F238E27FC236}">
                <a16:creationId xmlns:a16="http://schemas.microsoft.com/office/drawing/2014/main" id="{941E5B40-6298-BD22-3124-5759AA4CAA8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85760" y="209550"/>
            <a:ext cx="914400" cy="914400"/>
          </a:xfrm>
          <a:prstGeom prst="rect">
            <a:avLst/>
          </a:prstGeom>
        </p:spPr>
      </p:pic>
      <p:sp>
        <p:nvSpPr>
          <p:cNvPr id="10" name="Shape 101">
            <a:extLst>
              <a:ext uri="{FF2B5EF4-FFF2-40B4-BE49-F238E27FC236}">
                <a16:creationId xmlns:a16="http://schemas.microsoft.com/office/drawing/2014/main" id="{29A89F6F-B0C2-218A-540E-A0F4987CCAE4}"/>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rPr>
              <a:t>Etat</a:t>
            </a:r>
            <a:endParaRPr lang="en-US" sz="4800" b="1" err="1">
              <a:solidFill>
                <a:srgbClr val="544F98"/>
              </a:solidFill>
              <a:latin typeface="Aptos Display" panose="02110004020202020204"/>
            </a:endParaRPr>
          </a:p>
        </p:txBody>
      </p:sp>
      <p:pic>
        <p:nvPicPr>
          <p:cNvPr id="3" name="Picture 2" descr="Balkons in zo'n slechte staat dat Tablis Wonen maatregelen neemt ...">
            <a:extLst>
              <a:ext uri="{FF2B5EF4-FFF2-40B4-BE49-F238E27FC236}">
                <a16:creationId xmlns:a16="http://schemas.microsoft.com/office/drawing/2014/main" id="{3589E141-7935-1C34-4056-00CABC20E2A5}"/>
              </a:ext>
            </a:extLst>
          </p:cNvPr>
          <p:cNvPicPr>
            <a:picLocks noChangeAspect="1"/>
          </p:cNvPicPr>
          <p:nvPr/>
        </p:nvPicPr>
        <p:blipFill>
          <a:blip r:embed="rId4"/>
          <a:stretch>
            <a:fillRect/>
          </a:stretch>
        </p:blipFill>
        <p:spPr>
          <a:xfrm>
            <a:off x="2111047" y="771230"/>
            <a:ext cx="2966840" cy="1949894"/>
          </a:xfrm>
          <a:prstGeom prst="rect">
            <a:avLst/>
          </a:prstGeom>
        </p:spPr>
      </p:pic>
      <p:pic>
        <p:nvPicPr>
          <p:cNvPr id="4" name="Picture 3" descr="7 appartementen Gent – Climasan">
            <a:extLst>
              <a:ext uri="{FF2B5EF4-FFF2-40B4-BE49-F238E27FC236}">
                <a16:creationId xmlns:a16="http://schemas.microsoft.com/office/drawing/2014/main" id="{179AE49C-6BD5-076C-11E5-FDCFC6A2DA9D}"/>
              </a:ext>
            </a:extLst>
          </p:cNvPr>
          <p:cNvPicPr>
            <a:picLocks noChangeAspect="1"/>
          </p:cNvPicPr>
          <p:nvPr/>
        </p:nvPicPr>
        <p:blipFill>
          <a:blip r:embed="rId5"/>
          <a:stretch>
            <a:fillRect/>
          </a:stretch>
        </p:blipFill>
        <p:spPr>
          <a:xfrm>
            <a:off x="218608" y="2985961"/>
            <a:ext cx="3374006" cy="1788148"/>
          </a:xfrm>
          <a:prstGeom prst="rect">
            <a:avLst/>
          </a:prstGeom>
        </p:spPr>
      </p:pic>
      <p:pic>
        <p:nvPicPr>
          <p:cNvPr id="6" name="Picture 5">
            <a:extLst>
              <a:ext uri="{FF2B5EF4-FFF2-40B4-BE49-F238E27FC236}">
                <a16:creationId xmlns:a16="http://schemas.microsoft.com/office/drawing/2014/main" id="{209D7205-BF1F-6ABB-AD41-60E2D6601DF0}"/>
              </a:ext>
            </a:extLst>
          </p:cNvPr>
          <p:cNvPicPr>
            <a:picLocks noChangeAspect="1"/>
          </p:cNvPicPr>
          <p:nvPr/>
        </p:nvPicPr>
        <p:blipFill>
          <a:blip r:embed="rId6"/>
          <a:stretch>
            <a:fillRect/>
          </a:stretch>
        </p:blipFill>
        <p:spPr>
          <a:xfrm>
            <a:off x="8094643" y="4777362"/>
            <a:ext cx="914400" cy="257175"/>
          </a:xfrm>
          <a:prstGeom prst="rect">
            <a:avLst/>
          </a:prstGeom>
        </p:spPr>
      </p:pic>
      <p:pic>
        <p:nvPicPr>
          <p:cNvPr id="5" name="Picture 4" descr="A blackened blooming fungus in the corner of the window A blackened blooming fungus in the corner of the window. Abstract Stock Photo">
            <a:extLst>
              <a:ext uri="{FF2B5EF4-FFF2-40B4-BE49-F238E27FC236}">
                <a16:creationId xmlns:a16="http://schemas.microsoft.com/office/drawing/2014/main" id="{B1E4A36F-DD18-1444-32AB-DD45ABA817BB}"/>
              </a:ext>
            </a:extLst>
          </p:cNvPr>
          <p:cNvPicPr>
            <a:picLocks noChangeAspect="1"/>
          </p:cNvPicPr>
          <p:nvPr/>
        </p:nvPicPr>
        <p:blipFill>
          <a:blip r:embed="rId7"/>
          <a:stretch>
            <a:fillRect/>
          </a:stretch>
        </p:blipFill>
        <p:spPr>
          <a:xfrm>
            <a:off x="4354081" y="2944354"/>
            <a:ext cx="2945915" cy="1822331"/>
          </a:xfrm>
          <a:prstGeom prst="rect">
            <a:avLst/>
          </a:prstGeom>
        </p:spPr>
      </p:pic>
      <p:pic>
        <p:nvPicPr>
          <p:cNvPr id="8" name="Picture 7" descr="Renovatieverplichtingen en EPC: the road to 2050">
            <a:extLst>
              <a:ext uri="{FF2B5EF4-FFF2-40B4-BE49-F238E27FC236}">
                <a16:creationId xmlns:a16="http://schemas.microsoft.com/office/drawing/2014/main" id="{DCD9708B-3DDD-F469-3ED0-7299A66E187A}"/>
              </a:ext>
            </a:extLst>
          </p:cNvPr>
          <p:cNvPicPr>
            <a:picLocks noChangeAspect="1"/>
          </p:cNvPicPr>
          <p:nvPr/>
        </p:nvPicPr>
        <p:blipFill>
          <a:blip r:embed="rId8"/>
          <a:stretch>
            <a:fillRect/>
          </a:stretch>
        </p:blipFill>
        <p:spPr>
          <a:xfrm>
            <a:off x="6089882" y="672314"/>
            <a:ext cx="1895475" cy="2286000"/>
          </a:xfrm>
          <a:prstGeom prst="rect">
            <a:avLst/>
          </a:prstGeom>
        </p:spPr>
      </p:pic>
    </p:spTree>
    <p:extLst>
      <p:ext uri="{BB962C8B-B14F-4D97-AF65-F5344CB8AC3E}">
        <p14:creationId xmlns:p14="http://schemas.microsoft.com/office/powerpoint/2010/main" val="1298144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1817457C-0FE1-4137-C498-FA880676C696}"/>
            </a:ext>
          </a:extLst>
        </p:cNvPr>
        <p:cNvGrpSpPr/>
        <p:nvPr/>
      </p:nvGrpSpPr>
      <p:grpSpPr>
        <a:xfrm>
          <a:off x="0" y="0"/>
          <a:ext cx="0" cy="0"/>
          <a:chOff x="0" y="0"/>
          <a:chExt cx="0" cy="0"/>
        </a:xfrm>
      </p:grpSpPr>
      <p:sp>
        <p:nvSpPr>
          <p:cNvPr id="3" name="Shape 101">
            <a:extLst>
              <a:ext uri="{FF2B5EF4-FFF2-40B4-BE49-F238E27FC236}">
                <a16:creationId xmlns:a16="http://schemas.microsoft.com/office/drawing/2014/main" id="{9A9067BE-5445-18B4-01C8-93C10B81B072}"/>
              </a:ext>
            </a:extLst>
          </p:cNvPr>
          <p:cNvSpPr txBox="1">
            <a:spLocks/>
          </p:cNvSpPr>
          <p:nvPr/>
        </p:nvSpPr>
        <p:spPr>
          <a:xfrm>
            <a:off x="1442700" y="1287780"/>
            <a:ext cx="6255330" cy="176467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lgn="ctr"/>
            <a:r>
              <a:rPr lang="nl-BE" sz="6000" b="1" err="1">
                <a:solidFill>
                  <a:schemeClr val="bg1"/>
                </a:solidFill>
                <a:latin typeface="Aptos"/>
              </a:rPr>
              <a:t>Exercice</a:t>
            </a:r>
            <a:r>
              <a:rPr lang="nl-BE" sz="6000" b="1">
                <a:solidFill>
                  <a:schemeClr val="bg1"/>
                </a:solidFill>
                <a:latin typeface="Aptos"/>
              </a:rPr>
              <a:t> !</a:t>
            </a:r>
          </a:p>
        </p:txBody>
      </p:sp>
      <p:pic>
        <p:nvPicPr>
          <p:cNvPr id="5" name="Graphic 4" descr="Gribouille avec un remplissage uni">
            <a:extLst>
              <a:ext uri="{FF2B5EF4-FFF2-40B4-BE49-F238E27FC236}">
                <a16:creationId xmlns:a16="http://schemas.microsoft.com/office/drawing/2014/main" id="{123C9014-03CC-8C2A-8E9E-7D88375DD02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37960" y="2099310"/>
            <a:ext cx="2659380" cy="2705100"/>
          </a:xfrm>
          <a:prstGeom prst="rect">
            <a:avLst/>
          </a:prstGeom>
        </p:spPr>
      </p:pic>
      <p:pic>
        <p:nvPicPr>
          <p:cNvPr id="6" name="Picture 5">
            <a:extLst>
              <a:ext uri="{FF2B5EF4-FFF2-40B4-BE49-F238E27FC236}">
                <a16:creationId xmlns:a16="http://schemas.microsoft.com/office/drawing/2014/main" id="{00190DD3-D5E8-1EFB-0F05-4158AFDC3E7F}"/>
              </a:ext>
            </a:extLst>
          </p:cNvPr>
          <p:cNvPicPr>
            <a:picLocks noChangeAspect="1"/>
          </p:cNvPicPr>
          <p:nvPr/>
        </p:nvPicPr>
        <p:blipFill>
          <a:blip r:embed="rId4"/>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2616861872"/>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772D1E-98FC-3EEC-3123-FEEE0911C3A7}"/>
              </a:ext>
            </a:extLst>
          </p:cNvPr>
          <p:cNvSpPr>
            <a:spLocks noGrp="1"/>
          </p:cNvSpPr>
          <p:nvPr>
            <p:ph type="sldNum" sz="quarter" idx="12"/>
          </p:nvPr>
        </p:nvSpPr>
        <p:spPr/>
        <p:txBody>
          <a:bodyPr/>
          <a:lstStyle/>
          <a:p>
            <a:fld id="{49D66857-5C25-4F7D-8F9B-F3014B38DE15}" type="slidenum">
              <a:rPr lang="fr-BE" smtClean="0"/>
              <a:t>14</a:t>
            </a:fld>
            <a:endParaRPr lang="fr-BE"/>
          </a:p>
        </p:txBody>
      </p:sp>
      <p:pic>
        <p:nvPicPr>
          <p:cNvPr id="4" name="Graphic 3" descr="Gribouille avec un remplissage uni">
            <a:extLst>
              <a:ext uri="{FF2B5EF4-FFF2-40B4-BE49-F238E27FC236}">
                <a16:creationId xmlns:a16="http://schemas.microsoft.com/office/drawing/2014/main" id="{D777166A-96B4-77AE-1FA4-D70058315FA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537960" y="2099310"/>
            <a:ext cx="2659380" cy="2705100"/>
          </a:xfrm>
          <a:prstGeom prst="rect">
            <a:avLst/>
          </a:prstGeom>
        </p:spPr>
      </p:pic>
      <p:pic>
        <p:nvPicPr>
          <p:cNvPr id="8" name="Graphic 7" descr="Porte-bloc contour">
            <a:extLst>
              <a:ext uri="{FF2B5EF4-FFF2-40B4-BE49-F238E27FC236}">
                <a16:creationId xmlns:a16="http://schemas.microsoft.com/office/drawing/2014/main" id="{736D9B5E-42A7-07AA-E4F8-2083ECCACA5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64080" y="-3810"/>
            <a:ext cx="4815840" cy="4838700"/>
          </a:xfrm>
          <a:prstGeom prst="rect">
            <a:avLst/>
          </a:prstGeom>
        </p:spPr>
      </p:pic>
      <p:sp>
        <p:nvSpPr>
          <p:cNvPr id="9" name="Shape 101">
            <a:extLst>
              <a:ext uri="{FF2B5EF4-FFF2-40B4-BE49-F238E27FC236}">
                <a16:creationId xmlns:a16="http://schemas.microsoft.com/office/drawing/2014/main" id="{6D15FE9D-96D1-B846-ED83-735B174403A1}"/>
              </a:ext>
            </a:extLst>
          </p:cNvPr>
          <p:cNvSpPr txBox="1">
            <a:spLocks/>
          </p:cNvSpPr>
          <p:nvPr/>
        </p:nvSpPr>
        <p:spPr>
          <a:xfrm>
            <a:off x="3202920" y="1813560"/>
            <a:ext cx="2742510" cy="120079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RPr lang="fr-FR"/>
            </a:defPPr>
            <a:lvl1pPr marL="0" marR="0" lvl="0" algn="l" defTabSz="914400" rtl="0" eaLnBrk="1" latinLnBrk="0" hangingPunct="1">
              <a:lnSpc>
                <a:spcPct val="100000"/>
              </a:lnSpc>
              <a:spcBef>
                <a:spcPts val="0"/>
              </a:spcBef>
              <a:spcAft>
                <a:spcPts val="0"/>
              </a:spcAft>
              <a:buNone/>
              <a:defRPr sz="1400" b="0" i="0" u="none" strike="noStrike" kern="1200" cap="none">
                <a:solidFill>
                  <a:srgbClr val="000000"/>
                </a:solidFill>
                <a:latin typeface="Arial"/>
                <a:ea typeface="Arial"/>
                <a:cs typeface="Arial"/>
                <a:sym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BE" sz="2800">
                <a:solidFill>
                  <a:schemeClr val="bg1"/>
                </a:solidFill>
                <a:latin typeface="Aptos"/>
              </a:rPr>
              <a:t>Faites correspondre </a:t>
            </a:r>
            <a:endParaRPr lang="en-US">
              <a:solidFill>
                <a:schemeClr val="bg1"/>
              </a:solidFill>
            </a:endParaRPr>
          </a:p>
          <a:p>
            <a:pPr algn="ctr"/>
            <a:r>
              <a:rPr lang="fr-BE" sz="2800">
                <a:solidFill>
                  <a:schemeClr val="bg1"/>
                </a:solidFill>
                <a:latin typeface="Aptos"/>
              </a:rPr>
              <a:t>le </a:t>
            </a:r>
            <a:r>
              <a:rPr lang="fr-BE" sz="2800" b="1">
                <a:solidFill>
                  <a:schemeClr val="bg1"/>
                </a:solidFill>
                <a:latin typeface="Aptos"/>
              </a:rPr>
              <a:t>logement</a:t>
            </a:r>
            <a:r>
              <a:rPr lang="fr-BE" sz="2800">
                <a:solidFill>
                  <a:schemeClr val="bg1"/>
                </a:solidFill>
                <a:latin typeface="Aptos"/>
              </a:rPr>
              <a:t> avec le </a:t>
            </a:r>
            <a:r>
              <a:rPr lang="fr-BE" sz="2800" b="1">
                <a:solidFill>
                  <a:schemeClr val="bg1"/>
                </a:solidFill>
                <a:latin typeface="Aptos"/>
              </a:rPr>
              <a:t>loyer</a:t>
            </a:r>
            <a:r>
              <a:rPr lang="fr-BE" sz="2800">
                <a:solidFill>
                  <a:schemeClr val="bg1"/>
                </a:solidFill>
                <a:latin typeface="Aptos"/>
              </a:rPr>
              <a:t> !</a:t>
            </a:r>
            <a:endParaRPr lang="fr-BE">
              <a:solidFill>
                <a:schemeClr val="bg1"/>
              </a:solidFill>
            </a:endParaRPr>
          </a:p>
        </p:txBody>
      </p:sp>
      <p:pic>
        <p:nvPicPr>
          <p:cNvPr id="5" name="Picture 4">
            <a:extLst>
              <a:ext uri="{FF2B5EF4-FFF2-40B4-BE49-F238E27FC236}">
                <a16:creationId xmlns:a16="http://schemas.microsoft.com/office/drawing/2014/main" id="{E2C09E37-D307-0507-5839-9DF00B9AD615}"/>
              </a:ext>
            </a:extLst>
          </p:cNvPr>
          <p:cNvPicPr>
            <a:picLocks noChangeAspect="1"/>
          </p:cNvPicPr>
          <p:nvPr/>
        </p:nvPicPr>
        <p:blipFill>
          <a:blip r:embed="rId4"/>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4231861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C5F67B0B-854F-54D4-825B-4A6148CDC8A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8646897-0142-2A69-CE74-183F967DC5D6}"/>
              </a:ext>
            </a:extLst>
          </p:cNvPr>
          <p:cNvSpPr>
            <a:spLocks noGrp="1"/>
          </p:cNvSpPr>
          <p:nvPr>
            <p:ph type="ctrTitle"/>
          </p:nvPr>
        </p:nvSpPr>
        <p:spPr>
          <a:xfrm>
            <a:off x="818322" y="3226209"/>
            <a:ext cx="7772400" cy="1159800"/>
          </a:xfrm>
        </p:spPr>
        <p:txBody>
          <a:bodyPr>
            <a:normAutofit fontScale="90000"/>
          </a:bodyPr>
          <a:lstStyle/>
          <a:p>
            <a:r>
              <a:rPr lang="en" sz="5300" b="1">
                <a:latin typeface="Aptos"/>
              </a:rPr>
              <a:t>Se </a:t>
            </a:r>
            <a:r>
              <a:rPr lang="en" sz="5300" b="1" err="1">
                <a:latin typeface="Aptos"/>
              </a:rPr>
              <a:t>préparer</a:t>
            </a:r>
            <a:r>
              <a:rPr lang="en" sz="5300" b="1">
                <a:latin typeface="Aptos"/>
              </a:rPr>
              <a:t> à la recherche de </a:t>
            </a:r>
            <a:r>
              <a:rPr lang="en" sz="5300" b="1" err="1">
                <a:latin typeface="Aptos"/>
              </a:rPr>
              <a:t>logement</a:t>
            </a:r>
            <a:br>
              <a:rPr lang="fr-FR" b="1"/>
            </a:br>
            <a:endParaRPr lang="fr-FR" i="1">
              <a:latin typeface="Raleway" pitchFamily="2" charset="0"/>
            </a:endParaRPr>
          </a:p>
        </p:txBody>
      </p:sp>
      <p:sp>
        <p:nvSpPr>
          <p:cNvPr id="5" name="Shape 90">
            <a:extLst>
              <a:ext uri="{FF2B5EF4-FFF2-40B4-BE49-F238E27FC236}">
                <a16:creationId xmlns:a16="http://schemas.microsoft.com/office/drawing/2014/main" id="{97FD720A-4F49-C8A0-E9CF-471F8A347BC6}"/>
              </a:ext>
            </a:extLst>
          </p:cNvPr>
          <p:cNvSpPr txBox="1"/>
          <p:nvPr/>
        </p:nvSpPr>
        <p:spPr>
          <a:xfrm>
            <a:off x="7811325" y="0"/>
            <a:ext cx="960900" cy="13905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n" sz="9600">
                <a:solidFill>
                  <a:schemeClr val="bg1"/>
                </a:solidFill>
                <a:latin typeface="Raleway ExtraBold"/>
                <a:ea typeface="Raleway ExtraBold"/>
                <a:cs typeface="Raleway ExtraBold"/>
              </a:rPr>
              <a:t>2</a:t>
            </a:r>
          </a:p>
        </p:txBody>
      </p:sp>
      <p:pic>
        <p:nvPicPr>
          <p:cNvPr id="6" name="Picture 5">
            <a:extLst>
              <a:ext uri="{FF2B5EF4-FFF2-40B4-BE49-F238E27FC236}">
                <a16:creationId xmlns:a16="http://schemas.microsoft.com/office/drawing/2014/main" id="{C0DA0257-D288-58D8-67B7-1832388119E5}"/>
              </a:ext>
            </a:extLst>
          </p:cNvPr>
          <p:cNvPicPr>
            <a:picLocks noChangeAspect="1"/>
          </p:cNvPicPr>
          <p:nvPr/>
        </p:nvPicPr>
        <p:blipFill>
          <a:blip r:embed="rId3"/>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3151744818"/>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44F98">
            <a:alpha val="24000"/>
          </a:srgbClr>
        </a:solidFill>
        <a:effectLst/>
      </p:bgPr>
    </p:bg>
    <p:spTree>
      <p:nvGrpSpPr>
        <p:cNvPr id="1" name="">
          <a:extLst>
            <a:ext uri="{FF2B5EF4-FFF2-40B4-BE49-F238E27FC236}">
              <a16:creationId xmlns:a16="http://schemas.microsoft.com/office/drawing/2014/main" id="{91D17F60-E5E9-DE44-CC61-839CD4D536C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8E8220-E328-4F70-2488-4045F93FB979}"/>
              </a:ext>
            </a:extLst>
          </p:cNvPr>
          <p:cNvSpPr>
            <a:spLocks noGrp="1"/>
          </p:cNvSpPr>
          <p:nvPr>
            <p:ph type="sldNum" sz="quarter" idx="12"/>
          </p:nvPr>
        </p:nvSpPr>
        <p:spPr/>
        <p:txBody>
          <a:bodyPr/>
          <a:lstStyle/>
          <a:p>
            <a:fld id="{49D66857-5C25-4F7D-8F9B-F3014B38DE15}" type="slidenum">
              <a:rPr lang="fr-BE" smtClean="0"/>
              <a:t>16</a:t>
            </a:fld>
            <a:endParaRPr lang="fr-BE"/>
          </a:p>
        </p:txBody>
      </p:sp>
      <p:sp>
        <p:nvSpPr>
          <p:cNvPr id="10" name="Shape 101">
            <a:extLst>
              <a:ext uri="{FF2B5EF4-FFF2-40B4-BE49-F238E27FC236}">
                <a16:creationId xmlns:a16="http://schemas.microsoft.com/office/drawing/2014/main" id="{4EFBF821-1A35-A512-E865-DC8D461EE79D}"/>
              </a:ext>
            </a:extLst>
          </p:cNvPr>
          <p:cNvSpPr txBox="1">
            <a:spLocks/>
          </p:cNvSpPr>
          <p:nvPr/>
        </p:nvSpPr>
        <p:spPr>
          <a:xfrm>
            <a:off x="572473" y="3675454"/>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914400" indent="-914400">
              <a:spcBef>
                <a:spcPts val="0"/>
              </a:spcBef>
              <a:buAutoNum type="alphaUcPeriod"/>
            </a:pPr>
            <a:r>
              <a:rPr lang="en" sz="4800" b="1" err="1">
                <a:solidFill>
                  <a:srgbClr val="544F98"/>
                </a:solidFill>
                <a:latin typeface="Aptos Display" panose="02110004020202020204"/>
              </a:rPr>
              <a:t>Administratif</a:t>
            </a:r>
            <a:endParaRPr lang="en-US" err="1"/>
          </a:p>
        </p:txBody>
      </p:sp>
      <p:pic>
        <p:nvPicPr>
          <p:cNvPr id="5" name="Graphic 4" descr="Recherche de dossiers avec un remplissage uni">
            <a:extLst>
              <a:ext uri="{FF2B5EF4-FFF2-40B4-BE49-F238E27FC236}">
                <a16:creationId xmlns:a16="http://schemas.microsoft.com/office/drawing/2014/main" id="{ECCAEDD2-E583-3201-D93B-6242EE10D92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90451" y="93593"/>
            <a:ext cx="1055205" cy="1080053"/>
          </a:xfrm>
          <a:prstGeom prst="rect">
            <a:avLst/>
          </a:prstGeom>
        </p:spPr>
      </p:pic>
      <p:pic>
        <p:nvPicPr>
          <p:cNvPr id="4" name="Picture 3">
            <a:extLst>
              <a:ext uri="{FF2B5EF4-FFF2-40B4-BE49-F238E27FC236}">
                <a16:creationId xmlns:a16="http://schemas.microsoft.com/office/drawing/2014/main" id="{9757D450-B21D-343F-E555-90A0F095CE81}"/>
              </a:ext>
            </a:extLst>
          </p:cNvPr>
          <p:cNvPicPr>
            <a:picLocks noChangeAspect="1"/>
          </p:cNvPicPr>
          <p:nvPr/>
        </p:nvPicPr>
        <p:blipFill>
          <a:blip r:embed="rId4"/>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339663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1DCD3-7E37-2EFB-7AB0-851380F9704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CFAC61-D257-1D86-C1F7-A3642CE1862C}"/>
              </a:ext>
            </a:extLst>
          </p:cNvPr>
          <p:cNvSpPr>
            <a:spLocks noGrp="1"/>
          </p:cNvSpPr>
          <p:nvPr>
            <p:ph type="sldNum" sz="quarter" idx="12"/>
          </p:nvPr>
        </p:nvSpPr>
        <p:spPr/>
        <p:txBody>
          <a:bodyPr/>
          <a:lstStyle/>
          <a:p>
            <a:fld id="{49D66857-5C25-4F7D-8F9B-F3014B38DE15}" type="slidenum">
              <a:rPr lang="fr-BE" smtClean="0"/>
              <a:t>17</a:t>
            </a:fld>
            <a:endParaRPr lang="fr-BE"/>
          </a:p>
        </p:txBody>
      </p:sp>
      <p:sp>
        <p:nvSpPr>
          <p:cNvPr id="10" name="Shape 101">
            <a:extLst>
              <a:ext uri="{FF2B5EF4-FFF2-40B4-BE49-F238E27FC236}">
                <a16:creationId xmlns:a16="http://schemas.microsoft.com/office/drawing/2014/main" id="{55C6DF09-266C-CFC3-912D-4ADEC5D9DBA3}"/>
              </a:ext>
            </a:extLst>
          </p:cNvPr>
          <p:cNvSpPr txBox="1">
            <a:spLocks/>
          </p:cNvSpPr>
          <p:nvPr/>
        </p:nvSpPr>
        <p:spPr>
          <a:xfrm>
            <a:off x="464800" y="370692"/>
            <a:ext cx="8044777"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Documents </a:t>
            </a:r>
            <a:r>
              <a:rPr lang="en" sz="4800" b="1" err="1">
                <a:solidFill>
                  <a:srgbClr val="544F98"/>
                </a:solidFill>
                <a:latin typeface="Aptos Display" panose="02110004020202020204"/>
              </a:rPr>
              <a:t>d'identité</a:t>
            </a:r>
          </a:p>
        </p:txBody>
      </p:sp>
      <p:pic>
        <p:nvPicPr>
          <p:cNvPr id="4" name="Picture 2" descr="Wanneer mag u werken? | Fedasil info - informatieplatform voor ...">
            <a:extLst>
              <a:ext uri="{FF2B5EF4-FFF2-40B4-BE49-F238E27FC236}">
                <a16:creationId xmlns:a16="http://schemas.microsoft.com/office/drawing/2014/main" id="{5DCD701D-7C88-ACED-F887-B235356266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4831622" y="725026"/>
            <a:ext cx="2057906" cy="3257262"/>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1">
            <a:extLst>
              <a:ext uri="{FF2B5EF4-FFF2-40B4-BE49-F238E27FC236}">
                <a16:creationId xmlns:a16="http://schemas.microsoft.com/office/drawing/2014/main" id="{9F3079E6-D8E1-F619-0484-45075EAA2103}"/>
              </a:ext>
            </a:extLst>
          </p:cNvPr>
          <p:cNvPicPr>
            <a:picLocks noChangeAspect="1"/>
          </p:cNvPicPr>
          <p:nvPr/>
        </p:nvPicPr>
        <p:blipFill>
          <a:blip r:embed="rId5"/>
          <a:stretch>
            <a:fillRect/>
          </a:stretch>
        </p:blipFill>
        <p:spPr>
          <a:xfrm>
            <a:off x="581292" y="1950119"/>
            <a:ext cx="3407192" cy="2163567"/>
          </a:xfrm>
          <a:prstGeom prst="rect">
            <a:avLst/>
          </a:prstGeom>
        </p:spPr>
      </p:pic>
      <p:pic>
        <p:nvPicPr>
          <p:cNvPr id="9" name="Graphic 8" descr="Recherche de dossiers avec un remplissage uni">
            <a:extLst>
              <a:ext uri="{FF2B5EF4-FFF2-40B4-BE49-F238E27FC236}">
                <a16:creationId xmlns:a16="http://schemas.microsoft.com/office/drawing/2014/main" id="{12FFE452-D727-4BD3-42B5-4F58233C75C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090451" y="110158"/>
            <a:ext cx="930966" cy="922684"/>
          </a:xfrm>
          <a:prstGeom prst="rect">
            <a:avLst/>
          </a:prstGeom>
        </p:spPr>
      </p:pic>
      <p:pic>
        <p:nvPicPr>
          <p:cNvPr id="5" name="Picture 4">
            <a:extLst>
              <a:ext uri="{FF2B5EF4-FFF2-40B4-BE49-F238E27FC236}">
                <a16:creationId xmlns:a16="http://schemas.microsoft.com/office/drawing/2014/main" id="{9B29E85D-1329-A6D4-0784-411C353043B6}"/>
              </a:ext>
            </a:extLst>
          </p:cNvPr>
          <p:cNvPicPr>
            <a:picLocks noChangeAspect="1"/>
          </p:cNvPicPr>
          <p:nvPr/>
        </p:nvPicPr>
        <p:blipFill>
          <a:blip r:embed="rId7"/>
          <a:stretch>
            <a:fillRect/>
          </a:stretch>
        </p:blipFill>
        <p:spPr>
          <a:xfrm>
            <a:off x="8094643" y="4777362"/>
            <a:ext cx="914400" cy="257175"/>
          </a:xfrm>
          <a:prstGeom prst="rect">
            <a:avLst/>
          </a:prstGeom>
        </p:spPr>
      </p:pic>
      <p:pic>
        <p:nvPicPr>
          <p:cNvPr id="3" name="Picture 2" descr="att imm">
            <a:extLst>
              <a:ext uri="{FF2B5EF4-FFF2-40B4-BE49-F238E27FC236}">
                <a16:creationId xmlns:a16="http://schemas.microsoft.com/office/drawing/2014/main" id="{E734BC0E-2DD0-D5A9-950D-B9DB0A97EAF5}"/>
              </a:ext>
            </a:extLst>
          </p:cNvPr>
          <p:cNvPicPr>
            <a:picLocks noChangeAspect="1"/>
          </p:cNvPicPr>
          <p:nvPr/>
        </p:nvPicPr>
        <p:blipFill>
          <a:blip r:embed="rId8"/>
          <a:stretch>
            <a:fillRect/>
          </a:stretch>
        </p:blipFill>
        <p:spPr>
          <a:xfrm>
            <a:off x="5860300" y="2361390"/>
            <a:ext cx="3009002" cy="2199916"/>
          </a:xfrm>
          <a:prstGeom prst="rect">
            <a:avLst/>
          </a:prstGeom>
        </p:spPr>
      </p:pic>
    </p:spTree>
    <p:extLst>
      <p:ext uri="{BB962C8B-B14F-4D97-AF65-F5344CB8AC3E}">
        <p14:creationId xmlns:p14="http://schemas.microsoft.com/office/powerpoint/2010/main" val="4211365346"/>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DDE92-D22E-B434-8231-9EA65C26530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531268-C422-D743-98FB-DB1357A9F6A7}"/>
              </a:ext>
            </a:extLst>
          </p:cNvPr>
          <p:cNvSpPr>
            <a:spLocks noGrp="1"/>
          </p:cNvSpPr>
          <p:nvPr>
            <p:ph type="sldNum" sz="quarter" idx="12"/>
          </p:nvPr>
        </p:nvSpPr>
        <p:spPr/>
        <p:txBody>
          <a:bodyPr/>
          <a:lstStyle/>
          <a:p>
            <a:fld id="{49D66857-5C25-4F7D-8F9B-F3014B38DE15}" type="slidenum">
              <a:rPr lang="fr-BE" smtClean="0"/>
              <a:t>18</a:t>
            </a:fld>
            <a:endParaRPr lang="fr-BE"/>
          </a:p>
        </p:txBody>
      </p:sp>
      <p:sp>
        <p:nvSpPr>
          <p:cNvPr id="10" name="Shape 101">
            <a:extLst>
              <a:ext uri="{FF2B5EF4-FFF2-40B4-BE49-F238E27FC236}">
                <a16:creationId xmlns:a16="http://schemas.microsoft.com/office/drawing/2014/main" id="{A2EC2746-C6A7-5EA3-7B6D-B2C893629EAF}"/>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Compte </a:t>
            </a:r>
            <a:r>
              <a:rPr lang="en" sz="4800" b="1" err="1">
                <a:solidFill>
                  <a:srgbClr val="544F98"/>
                </a:solidFill>
                <a:latin typeface="Aptos Display" panose="02110004020202020204"/>
              </a:rPr>
              <a:t>en</a:t>
            </a:r>
            <a:r>
              <a:rPr lang="en" sz="4800" b="1">
                <a:solidFill>
                  <a:srgbClr val="544F98"/>
                </a:solidFill>
                <a:latin typeface="Aptos Display" panose="02110004020202020204"/>
              </a:rPr>
              <a:t> </a:t>
            </a:r>
            <a:r>
              <a:rPr lang="en" sz="4800" b="1" err="1">
                <a:solidFill>
                  <a:srgbClr val="544F98"/>
                </a:solidFill>
                <a:latin typeface="Aptos Display" panose="02110004020202020204"/>
              </a:rPr>
              <a:t>banque</a:t>
            </a:r>
          </a:p>
        </p:txBody>
      </p:sp>
      <p:pic>
        <p:nvPicPr>
          <p:cNvPr id="5" name="Picture 8" descr="Bilder | Presse | Über uns – ING">
            <a:extLst>
              <a:ext uri="{FF2B5EF4-FFF2-40B4-BE49-F238E27FC236}">
                <a16:creationId xmlns:a16="http://schemas.microsoft.com/office/drawing/2014/main" id="{4F21C605-CD2E-84B4-13DE-5FD5C1B932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9090" y="2859187"/>
            <a:ext cx="2376343" cy="133669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9" name="Picture 10" descr="Debit | Visa">
            <a:extLst>
              <a:ext uri="{FF2B5EF4-FFF2-40B4-BE49-F238E27FC236}">
                <a16:creationId xmlns:a16="http://schemas.microsoft.com/office/drawing/2014/main" id="{E351563E-465D-B889-D25E-DF9E6A697E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5679" y="1832119"/>
            <a:ext cx="1988297" cy="111841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Debit card with maximum payment convenience - KBC Banking &amp; Insurance">
            <a:extLst>
              <a:ext uri="{FF2B5EF4-FFF2-40B4-BE49-F238E27FC236}">
                <a16:creationId xmlns:a16="http://schemas.microsoft.com/office/drawing/2014/main" id="{5E1A6B0B-07DD-2AAC-499F-A888BDAC9F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8324" y="1701852"/>
            <a:ext cx="1454001" cy="92245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4" descr="De gratis zichtrekening van Argenta : GIRO+ rekening | Zichtrekeningen ...">
            <a:extLst>
              <a:ext uri="{FF2B5EF4-FFF2-40B4-BE49-F238E27FC236}">
                <a16:creationId xmlns:a16="http://schemas.microsoft.com/office/drawing/2014/main" id="{09A60BA1-F7D8-1B63-B3F3-083306C5F4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06738" y="3148255"/>
            <a:ext cx="1590367" cy="95970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6" descr="Carte de débit – Bancontact/MisterCash et Maestro - Belfius">
            <a:extLst>
              <a:ext uri="{FF2B5EF4-FFF2-40B4-BE49-F238E27FC236}">
                <a16:creationId xmlns:a16="http://schemas.microsoft.com/office/drawing/2014/main" id="{68CDC4CC-0A6F-26F2-4474-24FDFCE3AC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57935" y="2771265"/>
            <a:ext cx="1782259" cy="1336694"/>
          </a:xfrm>
          <a:prstGeom prst="rect">
            <a:avLst/>
          </a:prstGeom>
          <a:noFill/>
          <a:extLst>
            <a:ext uri="{909E8E84-426E-40DD-AFC4-6F175D3DCCD1}">
              <a14:hiddenFill xmlns:a14="http://schemas.microsoft.com/office/drawing/2010/main">
                <a:solidFill>
                  <a:srgbClr val="FFFFFF"/>
                </a:solidFill>
              </a14:hiddenFill>
            </a:ext>
          </a:extLst>
        </p:spPr>
      </p:pic>
      <p:pic>
        <p:nvPicPr>
          <p:cNvPr id="18" name="Graphic 17" descr="Recherche de dossiers avec un remplissage uni">
            <a:extLst>
              <a:ext uri="{FF2B5EF4-FFF2-40B4-BE49-F238E27FC236}">
                <a16:creationId xmlns:a16="http://schemas.microsoft.com/office/drawing/2014/main" id="{8F32BBA4-8A6D-A2C7-3D69-91C1B2B5D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090451" y="110158"/>
            <a:ext cx="930966" cy="922684"/>
          </a:xfrm>
          <a:prstGeom prst="rect">
            <a:avLst/>
          </a:prstGeom>
        </p:spPr>
      </p:pic>
      <p:pic>
        <p:nvPicPr>
          <p:cNvPr id="4" name="Picture 3">
            <a:extLst>
              <a:ext uri="{FF2B5EF4-FFF2-40B4-BE49-F238E27FC236}">
                <a16:creationId xmlns:a16="http://schemas.microsoft.com/office/drawing/2014/main" id="{8E0A3F6A-F520-F23C-0994-C31F08371699}"/>
              </a:ext>
            </a:extLst>
          </p:cNvPr>
          <p:cNvPicPr>
            <a:picLocks noChangeAspect="1"/>
          </p:cNvPicPr>
          <p:nvPr/>
        </p:nvPicPr>
        <p:blipFill>
          <a:blip r:embed="rId9"/>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2696030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0CBCC-080F-230F-BF3F-ADB648D6806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A1537E-57CC-54BB-EE69-B31C5268BD65}"/>
              </a:ext>
            </a:extLst>
          </p:cNvPr>
          <p:cNvSpPr>
            <a:spLocks noGrp="1"/>
          </p:cNvSpPr>
          <p:nvPr>
            <p:ph type="sldNum" sz="quarter" idx="12"/>
          </p:nvPr>
        </p:nvSpPr>
        <p:spPr/>
        <p:txBody>
          <a:bodyPr/>
          <a:lstStyle/>
          <a:p>
            <a:fld id="{49D66857-5C25-4F7D-8F9B-F3014B38DE15}" type="slidenum">
              <a:rPr lang="fr-BE" smtClean="0"/>
              <a:t>19</a:t>
            </a:fld>
            <a:endParaRPr lang="fr-BE"/>
          </a:p>
        </p:txBody>
      </p:sp>
      <p:sp>
        <p:nvSpPr>
          <p:cNvPr id="10" name="Shape 101">
            <a:extLst>
              <a:ext uri="{FF2B5EF4-FFF2-40B4-BE49-F238E27FC236}">
                <a16:creationId xmlns:a16="http://schemas.microsoft.com/office/drawing/2014/main" id="{C88B2005-8D7F-D876-0D03-8C12DAF7E9FA}"/>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Preuves</a:t>
            </a:r>
            <a:r>
              <a:rPr lang="en" sz="4800" b="1">
                <a:solidFill>
                  <a:srgbClr val="544F98"/>
                </a:solidFill>
                <a:latin typeface="Aptos Display" panose="02110004020202020204"/>
              </a:rPr>
              <a:t> de </a:t>
            </a:r>
            <a:r>
              <a:rPr lang="en" sz="4800" b="1" err="1">
                <a:solidFill>
                  <a:srgbClr val="544F98"/>
                </a:solidFill>
                <a:latin typeface="Aptos Display" panose="02110004020202020204"/>
              </a:rPr>
              <a:t>revenus</a:t>
            </a:r>
            <a:endParaRPr lang="en" sz="4800" b="1" err="1">
              <a:solidFill>
                <a:srgbClr val="544F98"/>
              </a:solidFill>
            </a:endParaRPr>
          </a:p>
        </p:txBody>
      </p:sp>
      <p:pic>
        <p:nvPicPr>
          <p:cNvPr id="5" name="Picture 2" descr="Modèle de fiche de paie">
            <a:extLst>
              <a:ext uri="{FF2B5EF4-FFF2-40B4-BE49-F238E27FC236}">
                <a16:creationId xmlns:a16="http://schemas.microsoft.com/office/drawing/2014/main" id="{CA1123F1-3CE5-8B9F-FF8C-7D474064BD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4502" y="1753915"/>
            <a:ext cx="3679545" cy="249181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9" name="Picture 4" descr="Be15063723309130 20220307 00002 | PDF | Banques centrales | Sociétés de  services financiers">
            <a:extLst>
              <a:ext uri="{FF2B5EF4-FFF2-40B4-BE49-F238E27FC236}">
                <a16:creationId xmlns:a16="http://schemas.microsoft.com/office/drawing/2014/main" id="{2CFB0E5F-2C94-212E-8529-C93DB88CFA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6941" y="1406852"/>
            <a:ext cx="2387307" cy="3183076"/>
          </a:xfrm>
          <a:prstGeom prst="rect">
            <a:avLst/>
          </a:prstGeom>
          <a:noFill/>
          <a:ln>
            <a:solidFill>
              <a:srgbClr val="544F98"/>
            </a:solidFill>
          </a:ln>
          <a:extLst>
            <a:ext uri="{909E8E84-426E-40DD-AFC4-6F175D3DCCD1}">
              <a14:hiddenFill xmlns:a14="http://schemas.microsoft.com/office/drawing/2010/main">
                <a:solidFill>
                  <a:srgbClr val="FFFFFF"/>
                </a:solidFill>
              </a14:hiddenFill>
            </a:ext>
          </a:extLst>
        </p:spPr>
      </p:pic>
      <p:pic>
        <p:nvPicPr>
          <p:cNvPr id="12" name="Graphic 11" descr="Recherche de dossiers avec un remplissage uni">
            <a:extLst>
              <a:ext uri="{FF2B5EF4-FFF2-40B4-BE49-F238E27FC236}">
                <a16:creationId xmlns:a16="http://schemas.microsoft.com/office/drawing/2014/main" id="{2E4DE06A-0573-2D48-3900-61461A4F616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90451" y="110158"/>
            <a:ext cx="930966" cy="922684"/>
          </a:xfrm>
          <a:prstGeom prst="rect">
            <a:avLst/>
          </a:prstGeom>
        </p:spPr>
      </p:pic>
      <p:pic>
        <p:nvPicPr>
          <p:cNvPr id="4" name="Picture 3">
            <a:extLst>
              <a:ext uri="{FF2B5EF4-FFF2-40B4-BE49-F238E27FC236}">
                <a16:creationId xmlns:a16="http://schemas.microsoft.com/office/drawing/2014/main" id="{D5D615C7-19DD-7DC3-ACF4-5F164FF877AA}"/>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401515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Shape 548">
            <a:extLst>
              <a:ext uri="{FF2B5EF4-FFF2-40B4-BE49-F238E27FC236}">
                <a16:creationId xmlns:a16="http://schemas.microsoft.com/office/drawing/2014/main" id="{06194C41-B81D-AB14-0662-C99EDF87DE26}"/>
              </a:ext>
            </a:extLst>
          </p:cNvPr>
          <p:cNvGrpSpPr>
            <a:grpSpLocks noChangeAspect="1"/>
          </p:cNvGrpSpPr>
          <p:nvPr/>
        </p:nvGrpSpPr>
        <p:grpSpPr>
          <a:xfrm>
            <a:off x="7933295" y="440870"/>
            <a:ext cx="979592" cy="724738"/>
            <a:chOff x="5255200" y="3006475"/>
            <a:chExt cx="511700" cy="378575"/>
          </a:xfrm>
        </p:grpSpPr>
        <p:sp>
          <p:nvSpPr>
            <p:cNvPr id="25" name="Shape 549">
              <a:extLst>
                <a:ext uri="{FF2B5EF4-FFF2-40B4-BE49-F238E27FC236}">
                  <a16:creationId xmlns:a16="http://schemas.microsoft.com/office/drawing/2014/main" id="{34FF98A0-E41D-EAD6-2059-67A84F0D2430}"/>
                </a:ext>
              </a:extLst>
            </p:cNvPr>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544F9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6" name="Shape 550">
              <a:extLst>
                <a:ext uri="{FF2B5EF4-FFF2-40B4-BE49-F238E27FC236}">
                  <a16:creationId xmlns:a16="http://schemas.microsoft.com/office/drawing/2014/main" id="{B866B3B1-9C7A-62F0-D2AD-070C8FEAC019}"/>
                </a:ext>
              </a:extLst>
            </p:cNvPr>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544F9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pic>
        <p:nvPicPr>
          <p:cNvPr id="3" name="Picture 2">
            <a:extLst>
              <a:ext uri="{FF2B5EF4-FFF2-40B4-BE49-F238E27FC236}">
                <a16:creationId xmlns:a16="http://schemas.microsoft.com/office/drawing/2014/main" id="{4A06177C-A10F-A0EF-CF75-7C684C499E6B}"/>
              </a:ext>
            </a:extLst>
          </p:cNvPr>
          <p:cNvPicPr>
            <a:picLocks noChangeAspect="1"/>
          </p:cNvPicPr>
          <p:nvPr/>
        </p:nvPicPr>
        <p:blipFill>
          <a:blip r:embed="rId3"/>
          <a:stretch>
            <a:fillRect/>
          </a:stretch>
        </p:blipFill>
        <p:spPr>
          <a:xfrm>
            <a:off x="8094643" y="4777362"/>
            <a:ext cx="914400" cy="257175"/>
          </a:xfrm>
          <a:prstGeom prst="rect">
            <a:avLst/>
          </a:prstGeom>
        </p:spPr>
      </p:pic>
      <p:pic>
        <p:nvPicPr>
          <p:cNvPr id="5" name="Graphic 4" descr="Ampoule et engrenage avec un remplissage uni">
            <a:extLst>
              <a:ext uri="{FF2B5EF4-FFF2-40B4-BE49-F238E27FC236}">
                <a16:creationId xmlns:a16="http://schemas.microsoft.com/office/drawing/2014/main" id="{2B7273C6-7AED-26C8-95CC-B5940FC8FAC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5517" y="2024903"/>
            <a:ext cx="914400" cy="914400"/>
          </a:xfrm>
          <a:prstGeom prst="rect">
            <a:avLst/>
          </a:prstGeom>
        </p:spPr>
      </p:pic>
      <p:pic>
        <p:nvPicPr>
          <p:cNvPr id="7" name="Graphic 6" descr="Recherche de dossiers avec un remplissage uni">
            <a:extLst>
              <a:ext uri="{FF2B5EF4-FFF2-40B4-BE49-F238E27FC236}">
                <a16:creationId xmlns:a16="http://schemas.microsoft.com/office/drawing/2014/main" id="{C977DD2B-8D59-0457-88E2-19E51816F05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955230" y="2026608"/>
            <a:ext cx="1055205" cy="1080053"/>
          </a:xfrm>
          <a:prstGeom prst="rect">
            <a:avLst/>
          </a:prstGeom>
        </p:spPr>
      </p:pic>
      <p:pic>
        <p:nvPicPr>
          <p:cNvPr id="9" name="Graphic 8" descr="Loupe avec un remplissage uni">
            <a:extLst>
              <a:ext uri="{FF2B5EF4-FFF2-40B4-BE49-F238E27FC236}">
                <a16:creationId xmlns:a16="http://schemas.microsoft.com/office/drawing/2014/main" id="{69ABCF89-5DE0-842F-2C1F-2690103B7E4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497804" y="2113093"/>
            <a:ext cx="914400" cy="914400"/>
          </a:xfrm>
          <a:prstGeom prst="rect">
            <a:avLst/>
          </a:prstGeom>
        </p:spPr>
      </p:pic>
      <p:pic>
        <p:nvPicPr>
          <p:cNvPr id="11" name="Graphic 10" descr="Œil contour">
            <a:extLst>
              <a:ext uri="{FF2B5EF4-FFF2-40B4-BE49-F238E27FC236}">
                <a16:creationId xmlns:a16="http://schemas.microsoft.com/office/drawing/2014/main" id="{AF5E965A-9473-56D3-8E60-E5EE5DDE15F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818944" y="1887022"/>
            <a:ext cx="1278834" cy="1278834"/>
          </a:xfrm>
          <a:prstGeom prst="rect">
            <a:avLst/>
          </a:prstGeom>
        </p:spPr>
      </p:pic>
      <p:pic>
        <p:nvPicPr>
          <p:cNvPr id="13" name="Graphic 12" descr="Contrat contour">
            <a:extLst>
              <a:ext uri="{FF2B5EF4-FFF2-40B4-BE49-F238E27FC236}">
                <a16:creationId xmlns:a16="http://schemas.microsoft.com/office/drawing/2014/main" id="{57A2810B-B2A4-71B8-5463-66A06586BCC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507144" y="2026472"/>
            <a:ext cx="914400" cy="914400"/>
          </a:xfrm>
          <a:prstGeom prst="rect">
            <a:avLst/>
          </a:prstGeom>
        </p:spPr>
      </p:pic>
      <p:pic>
        <p:nvPicPr>
          <p:cNvPr id="15" name="Graphic 14" descr="Boîte contour">
            <a:extLst>
              <a:ext uri="{FF2B5EF4-FFF2-40B4-BE49-F238E27FC236}">
                <a16:creationId xmlns:a16="http://schemas.microsoft.com/office/drawing/2014/main" id="{EFD395D6-74DE-4AC9-3B54-CE90BFEAD68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776210" y="2028265"/>
            <a:ext cx="914400" cy="914400"/>
          </a:xfrm>
          <a:prstGeom prst="rect">
            <a:avLst/>
          </a:prstGeom>
        </p:spPr>
      </p:pic>
      <p:sp>
        <p:nvSpPr>
          <p:cNvPr id="16" name="Arrow: Right 15">
            <a:extLst>
              <a:ext uri="{FF2B5EF4-FFF2-40B4-BE49-F238E27FC236}">
                <a16:creationId xmlns:a16="http://schemas.microsoft.com/office/drawing/2014/main" id="{5F9A2B58-260B-D4B4-6829-F5E2130A0EA8}"/>
              </a:ext>
            </a:extLst>
          </p:cNvPr>
          <p:cNvSpPr/>
          <p:nvPr/>
        </p:nvSpPr>
        <p:spPr>
          <a:xfrm>
            <a:off x="1604431" y="2388621"/>
            <a:ext cx="357023" cy="273017"/>
          </a:xfrm>
          <a:prstGeom prst="rightArrow">
            <a:avLst/>
          </a:prstGeom>
          <a:solidFill>
            <a:srgbClr val="544F98"/>
          </a:solid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F18FBBB8-A7E0-4B01-804B-641652C421F7}"/>
              </a:ext>
            </a:extLst>
          </p:cNvPr>
          <p:cNvSpPr/>
          <p:nvPr/>
        </p:nvSpPr>
        <p:spPr>
          <a:xfrm>
            <a:off x="3007967" y="2346598"/>
            <a:ext cx="357023" cy="273017"/>
          </a:xfrm>
          <a:prstGeom prst="rightArrow">
            <a:avLst/>
          </a:prstGeom>
          <a:solidFill>
            <a:srgbClr val="544F98"/>
          </a:solid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4F58DDA2-F181-CD6C-ABFE-F4C4F1995407}"/>
              </a:ext>
            </a:extLst>
          </p:cNvPr>
          <p:cNvSpPr/>
          <p:nvPr/>
        </p:nvSpPr>
        <p:spPr>
          <a:xfrm>
            <a:off x="4461931" y="2388620"/>
            <a:ext cx="357023" cy="273017"/>
          </a:xfrm>
          <a:prstGeom prst="rightArrow">
            <a:avLst/>
          </a:prstGeom>
          <a:solidFill>
            <a:srgbClr val="544F98"/>
          </a:solid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B853B4EB-CBD8-87AF-F7B4-28E8D5AA99B2}"/>
              </a:ext>
            </a:extLst>
          </p:cNvPr>
          <p:cNvSpPr/>
          <p:nvPr/>
        </p:nvSpPr>
        <p:spPr>
          <a:xfrm>
            <a:off x="6243666" y="2388619"/>
            <a:ext cx="357023" cy="273017"/>
          </a:xfrm>
          <a:prstGeom prst="rightArrow">
            <a:avLst/>
          </a:prstGeom>
          <a:solidFill>
            <a:srgbClr val="544F98"/>
          </a:solid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77FA1A5B-FC0C-3255-CA93-97E37F792816}"/>
              </a:ext>
            </a:extLst>
          </p:cNvPr>
          <p:cNvSpPr/>
          <p:nvPr/>
        </p:nvSpPr>
        <p:spPr>
          <a:xfrm>
            <a:off x="7420284" y="2388619"/>
            <a:ext cx="357023" cy="273017"/>
          </a:xfrm>
          <a:prstGeom prst="rightArrow">
            <a:avLst/>
          </a:prstGeom>
          <a:solidFill>
            <a:srgbClr val="544F98"/>
          </a:solid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9257214"/>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8CC6E-DB90-9968-D82D-804004BD8A6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99F471-9320-EB52-5257-4D9EE939A10D}"/>
              </a:ext>
            </a:extLst>
          </p:cNvPr>
          <p:cNvSpPr>
            <a:spLocks noGrp="1"/>
          </p:cNvSpPr>
          <p:nvPr>
            <p:ph type="sldNum" sz="quarter" idx="12"/>
          </p:nvPr>
        </p:nvSpPr>
        <p:spPr/>
        <p:txBody>
          <a:bodyPr/>
          <a:lstStyle/>
          <a:p>
            <a:fld id="{49D66857-5C25-4F7D-8F9B-F3014B38DE15}" type="slidenum">
              <a:rPr lang="fr-BE" smtClean="0"/>
              <a:t>20</a:t>
            </a:fld>
            <a:endParaRPr lang="fr-BE"/>
          </a:p>
        </p:txBody>
      </p:sp>
      <p:sp>
        <p:nvSpPr>
          <p:cNvPr id="10" name="Shape 101">
            <a:extLst>
              <a:ext uri="{FF2B5EF4-FFF2-40B4-BE49-F238E27FC236}">
                <a16:creationId xmlns:a16="http://schemas.microsoft.com/office/drawing/2014/main" id="{C58925E3-944A-D04E-E6F4-AC508955D0E5}"/>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Dossier candidature </a:t>
            </a:r>
            <a:r>
              <a:rPr lang="en" sz="4800" b="1" err="1">
                <a:solidFill>
                  <a:srgbClr val="544F98"/>
                </a:solidFill>
                <a:latin typeface="Aptos Display" panose="02110004020202020204"/>
              </a:rPr>
              <a:t>logement</a:t>
            </a:r>
            <a:endParaRPr lang="en" sz="4800" b="1" err="1">
              <a:solidFill>
                <a:srgbClr val="544F98"/>
              </a:solidFill>
            </a:endParaRPr>
          </a:p>
        </p:txBody>
      </p:sp>
      <p:pic>
        <p:nvPicPr>
          <p:cNvPr id="4" name="Image 2">
            <a:extLst>
              <a:ext uri="{FF2B5EF4-FFF2-40B4-BE49-F238E27FC236}">
                <a16:creationId xmlns:a16="http://schemas.microsoft.com/office/drawing/2014/main" id="{E5D1FEB6-B988-D0B4-0D64-F799C7DAFE77}"/>
              </a:ext>
            </a:extLst>
          </p:cNvPr>
          <p:cNvPicPr>
            <a:picLocks noChangeAspect="1"/>
          </p:cNvPicPr>
          <p:nvPr/>
        </p:nvPicPr>
        <p:blipFill>
          <a:blip r:embed="rId3"/>
          <a:stretch>
            <a:fillRect/>
          </a:stretch>
        </p:blipFill>
        <p:spPr>
          <a:xfrm>
            <a:off x="3581735" y="1542261"/>
            <a:ext cx="2290131" cy="2939690"/>
          </a:xfrm>
          <a:prstGeom prst="rect">
            <a:avLst/>
          </a:prstGeom>
          <a:ln w="6350">
            <a:solidFill>
              <a:srgbClr val="544F98"/>
            </a:solidFill>
          </a:ln>
        </p:spPr>
      </p:pic>
      <p:pic>
        <p:nvPicPr>
          <p:cNvPr id="8" name="Image 4">
            <a:extLst>
              <a:ext uri="{FF2B5EF4-FFF2-40B4-BE49-F238E27FC236}">
                <a16:creationId xmlns:a16="http://schemas.microsoft.com/office/drawing/2014/main" id="{18F3421D-4C08-E7C4-2DE5-7325363A6BF6}"/>
              </a:ext>
            </a:extLst>
          </p:cNvPr>
          <p:cNvPicPr>
            <a:picLocks noChangeAspect="1"/>
          </p:cNvPicPr>
          <p:nvPr/>
        </p:nvPicPr>
        <p:blipFill>
          <a:blip r:embed="rId4"/>
          <a:stretch>
            <a:fillRect/>
          </a:stretch>
        </p:blipFill>
        <p:spPr>
          <a:xfrm>
            <a:off x="6195391" y="1546365"/>
            <a:ext cx="2111913" cy="2990438"/>
          </a:xfrm>
          <a:prstGeom prst="rect">
            <a:avLst/>
          </a:prstGeom>
          <a:ln w="6350">
            <a:solidFill>
              <a:srgbClr val="544F98"/>
            </a:solidFill>
          </a:ln>
        </p:spPr>
      </p:pic>
      <p:pic>
        <p:nvPicPr>
          <p:cNvPr id="13" name="Graphic 12" descr="Recherche de dossiers avec un remplissage uni">
            <a:extLst>
              <a:ext uri="{FF2B5EF4-FFF2-40B4-BE49-F238E27FC236}">
                <a16:creationId xmlns:a16="http://schemas.microsoft.com/office/drawing/2014/main" id="{F6D09DDE-3501-3497-7B11-64F6AC2F2A3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90451" y="110158"/>
            <a:ext cx="930966" cy="922684"/>
          </a:xfrm>
          <a:prstGeom prst="rect">
            <a:avLst/>
          </a:prstGeom>
        </p:spPr>
      </p:pic>
      <p:pic>
        <p:nvPicPr>
          <p:cNvPr id="5" name="Picture 4">
            <a:extLst>
              <a:ext uri="{FF2B5EF4-FFF2-40B4-BE49-F238E27FC236}">
                <a16:creationId xmlns:a16="http://schemas.microsoft.com/office/drawing/2014/main" id="{9D756A9F-79E9-BBAC-8E10-36AAB56F2267}"/>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846412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44F98">
            <a:alpha val="24000"/>
          </a:srgbClr>
        </a:solidFill>
        <a:effectLst/>
      </p:bgPr>
    </p:bg>
    <p:spTree>
      <p:nvGrpSpPr>
        <p:cNvPr id="1" name="">
          <a:extLst>
            <a:ext uri="{FF2B5EF4-FFF2-40B4-BE49-F238E27FC236}">
              <a16:creationId xmlns:a16="http://schemas.microsoft.com/office/drawing/2014/main" id="{8FA7BE67-42BC-1CCC-33A4-F46E9BC1A8C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415081-1729-4287-C9E0-C4694AB7372C}"/>
              </a:ext>
            </a:extLst>
          </p:cNvPr>
          <p:cNvSpPr>
            <a:spLocks noGrp="1"/>
          </p:cNvSpPr>
          <p:nvPr>
            <p:ph type="sldNum" sz="quarter" idx="12"/>
          </p:nvPr>
        </p:nvSpPr>
        <p:spPr/>
        <p:txBody>
          <a:bodyPr/>
          <a:lstStyle/>
          <a:p>
            <a:fld id="{49D66857-5C25-4F7D-8F9B-F3014B38DE15}" type="slidenum">
              <a:rPr lang="fr-BE" smtClean="0"/>
              <a:t>21</a:t>
            </a:fld>
            <a:endParaRPr lang="fr-BE"/>
          </a:p>
        </p:txBody>
      </p:sp>
      <p:sp>
        <p:nvSpPr>
          <p:cNvPr id="10" name="Shape 101">
            <a:extLst>
              <a:ext uri="{FF2B5EF4-FFF2-40B4-BE49-F238E27FC236}">
                <a16:creationId xmlns:a16="http://schemas.microsoft.com/office/drawing/2014/main" id="{916DB121-9952-0566-BCFB-F23E8B1ADEBC}"/>
              </a:ext>
            </a:extLst>
          </p:cNvPr>
          <p:cNvSpPr txBox="1">
            <a:spLocks/>
          </p:cNvSpPr>
          <p:nvPr/>
        </p:nvSpPr>
        <p:spPr>
          <a:xfrm>
            <a:off x="572473" y="3675454"/>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B. </a:t>
            </a:r>
            <a:r>
              <a:rPr lang="en" sz="4800" b="1" err="1">
                <a:solidFill>
                  <a:srgbClr val="544F98"/>
                </a:solidFill>
                <a:latin typeface="Aptos Display" panose="02110004020202020204"/>
              </a:rPr>
              <a:t>Calculer</a:t>
            </a:r>
            <a:r>
              <a:rPr lang="en" sz="4800" b="1">
                <a:solidFill>
                  <a:srgbClr val="544F98"/>
                </a:solidFill>
                <a:latin typeface="Aptos Display" panose="02110004020202020204"/>
              </a:rPr>
              <a:t> le budget</a:t>
            </a:r>
            <a:endParaRPr lang="en-US" err="1"/>
          </a:p>
        </p:txBody>
      </p:sp>
      <p:pic>
        <p:nvPicPr>
          <p:cNvPr id="5" name="Picture 4">
            <a:extLst>
              <a:ext uri="{FF2B5EF4-FFF2-40B4-BE49-F238E27FC236}">
                <a16:creationId xmlns:a16="http://schemas.microsoft.com/office/drawing/2014/main" id="{0EE564A7-DB59-709E-1222-50D773D30FB8}"/>
              </a:ext>
            </a:extLst>
          </p:cNvPr>
          <p:cNvPicPr>
            <a:picLocks noChangeAspect="1"/>
          </p:cNvPicPr>
          <p:nvPr/>
        </p:nvPicPr>
        <p:blipFill>
          <a:blip r:embed="rId3"/>
          <a:stretch>
            <a:fillRect/>
          </a:stretch>
        </p:blipFill>
        <p:spPr>
          <a:xfrm>
            <a:off x="8094643" y="4777362"/>
            <a:ext cx="914400" cy="257175"/>
          </a:xfrm>
          <a:prstGeom prst="rect">
            <a:avLst/>
          </a:prstGeom>
        </p:spPr>
      </p:pic>
      <p:pic>
        <p:nvPicPr>
          <p:cNvPr id="6" name="Graphic 5" descr="Recherche de dossiers avec un remplissage uni">
            <a:extLst>
              <a:ext uri="{FF2B5EF4-FFF2-40B4-BE49-F238E27FC236}">
                <a16:creationId xmlns:a16="http://schemas.microsoft.com/office/drawing/2014/main" id="{42E26DA0-F393-D43F-525F-79D4DC68346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90451" y="93593"/>
            <a:ext cx="1055205" cy="1080053"/>
          </a:xfrm>
          <a:prstGeom prst="rect">
            <a:avLst/>
          </a:prstGeom>
        </p:spPr>
      </p:pic>
    </p:spTree>
    <p:extLst>
      <p:ext uri="{BB962C8B-B14F-4D97-AF65-F5344CB8AC3E}">
        <p14:creationId xmlns:p14="http://schemas.microsoft.com/office/powerpoint/2010/main" val="3739311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05143-A846-8343-A820-1F98F006A32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EB6722-76CD-B18E-2017-C7D9388ABEC1}"/>
              </a:ext>
            </a:extLst>
          </p:cNvPr>
          <p:cNvSpPr>
            <a:spLocks noGrp="1"/>
          </p:cNvSpPr>
          <p:nvPr>
            <p:ph type="sldNum" sz="quarter" idx="12"/>
          </p:nvPr>
        </p:nvSpPr>
        <p:spPr/>
        <p:txBody>
          <a:bodyPr/>
          <a:lstStyle/>
          <a:p>
            <a:fld id="{49D66857-5C25-4F7D-8F9B-F3014B38DE15}" type="slidenum">
              <a:rPr lang="fr-BE" smtClean="0"/>
              <a:t>22</a:t>
            </a:fld>
            <a:endParaRPr lang="fr-BE"/>
          </a:p>
        </p:txBody>
      </p:sp>
      <p:sp>
        <p:nvSpPr>
          <p:cNvPr id="10" name="Shape 101">
            <a:extLst>
              <a:ext uri="{FF2B5EF4-FFF2-40B4-BE49-F238E27FC236}">
                <a16:creationId xmlns:a16="http://schemas.microsoft.com/office/drawing/2014/main" id="{397F3176-188F-8D0E-2FEA-20E3F3F2EF9A}"/>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Calculer</a:t>
            </a:r>
            <a:r>
              <a:rPr lang="en" sz="4800" b="1">
                <a:solidFill>
                  <a:srgbClr val="544F98"/>
                </a:solidFill>
                <a:latin typeface="Aptos Display" panose="02110004020202020204"/>
              </a:rPr>
              <a:t> le budget</a:t>
            </a:r>
          </a:p>
        </p:txBody>
      </p:sp>
      <p:sp>
        <p:nvSpPr>
          <p:cNvPr id="11" name="Rectangle : coins arrondis 3">
            <a:extLst>
              <a:ext uri="{FF2B5EF4-FFF2-40B4-BE49-F238E27FC236}">
                <a16:creationId xmlns:a16="http://schemas.microsoft.com/office/drawing/2014/main" id="{AD5205C3-3A06-23BF-0097-BC37CC89D4DC}"/>
              </a:ext>
            </a:extLst>
          </p:cNvPr>
          <p:cNvSpPr/>
          <p:nvPr/>
        </p:nvSpPr>
        <p:spPr>
          <a:xfrm>
            <a:off x="435429" y="2567278"/>
            <a:ext cx="2502057" cy="69517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4000" b="1">
                <a:solidFill>
                  <a:schemeClr val="bg1"/>
                </a:solidFill>
                <a:latin typeface="Aptos"/>
              </a:rPr>
              <a:t>1340,47 €</a:t>
            </a:r>
            <a:r>
              <a:rPr lang="nl-BE" sz="4000">
                <a:solidFill>
                  <a:srgbClr val="434343"/>
                </a:solidFill>
                <a:latin typeface="Raleway"/>
              </a:rPr>
              <a:t> </a:t>
            </a:r>
            <a:endParaRPr lang="nl-BE">
              <a:solidFill>
                <a:srgbClr val="434343"/>
              </a:solidFill>
              <a:latin typeface="Raleway"/>
            </a:endParaRPr>
          </a:p>
        </p:txBody>
      </p:sp>
      <p:sp>
        <p:nvSpPr>
          <p:cNvPr id="16" name="Rectangle : coins arrondis 3">
            <a:extLst>
              <a:ext uri="{FF2B5EF4-FFF2-40B4-BE49-F238E27FC236}">
                <a16:creationId xmlns:a16="http://schemas.microsoft.com/office/drawing/2014/main" id="{9C9379A4-82E2-D868-48F7-FB4B4F03E88A}"/>
              </a:ext>
            </a:extLst>
          </p:cNvPr>
          <p:cNvSpPr/>
          <p:nvPr/>
        </p:nvSpPr>
        <p:spPr>
          <a:xfrm>
            <a:off x="3041468" y="2559657"/>
            <a:ext cx="5710077" cy="69517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2000" b="1">
                <a:solidFill>
                  <a:srgbClr val="544F98"/>
                </a:solidFill>
                <a:latin typeface="Aptos"/>
              </a:rPr>
              <a:t>= 440 € - 670 € </a:t>
            </a:r>
            <a:r>
              <a:rPr lang="nl-BE" sz="2000" b="1" i="1">
                <a:solidFill>
                  <a:srgbClr val="544F98"/>
                </a:solidFill>
                <a:latin typeface="Aptos"/>
              </a:rPr>
              <a:t>(charges ~120-180€)</a:t>
            </a:r>
            <a:endParaRPr lang="en-US" sz="2000" b="1" i="1">
              <a:solidFill>
                <a:srgbClr val="544F98"/>
              </a:solidFill>
              <a:latin typeface="Aptos"/>
            </a:endParaRPr>
          </a:p>
        </p:txBody>
      </p:sp>
      <p:sp>
        <p:nvSpPr>
          <p:cNvPr id="17" name="Rectangle : coins arrondis 3">
            <a:extLst>
              <a:ext uri="{FF2B5EF4-FFF2-40B4-BE49-F238E27FC236}">
                <a16:creationId xmlns:a16="http://schemas.microsoft.com/office/drawing/2014/main" id="{68C4B003-34DB-FCEE-6CAC-752B83B743A9}"/>
              </a:ext>
            </a:extLst>
          </p:cNvPr>
          <p:cNvSpPr/>
          <p:nvPr/>
        </p:nvSpPr>
        <p:spPr>
          <a:xfrm>
            <a:off x="435428" y="3397857"/>
            <a:ext cx="2502057" cy="69517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4000" b="1">
                <a:solidFill>
                  <a:schemeClr val="bg1"/>
                </a:solidFill>
                <a:latin typeface="Aptos"/>
              </a:rPr>
              <a:t>1811,57 €</a:t>
            </a:r>
            <a:r>
              <a:rPr lang="nl-BE" sz="4000">
                <a:solidFill>
                  <a:srgbClr val="434343"/>
                </a:solidFill>
                <a:latin typeface="Raleway"/>
              </a:rPr>
              <a:t> </a:t>
            </a:r>
            <a:endParaRPr lang="nl-BE">
              <a:solidFill>
                <a:srgbClr val="434343"/>
              </a:solidFill>
              <a:latin typeface="Raleway"/>
            </a:endParaRPr>
          </a:p>
        </p:txBody>
      </p:sp>
      <p:sp>
        <p:nvSpPr>
          <p:cNvPr id="18" name="Rectangle : coins arrondis 3">
            <a:extLst>
              <a:ext uri="{FF2B5EF4-FFF2-40B4-BE49-F238E27FC236}">
                <a16:creationId xmlns:a16="http://schemas.microsoft.com/office/drawing/2014/main" id="{C8284426-CB65-CF1F-6D4A-81A306D8B158}"/>
              </a:ext>
            </a:extLst>
          </p:cNvPr>
          <p:cNvSpPr/>
          <p:nvPr/>
        </p:nvSpPr>
        <p:spPr>
          <a:xfrm>
            <a:off x="3041467" y="3397856"/>
            <a:ext cx="5710077" cy="69517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2000" b="1">
                <a:solidFill>
                  <a:srgbClr val="544F98"/>
                </a:solidFill>
                <a:latin typeface="Aptos"/>
              </a:rPr>
              <a:t>                           = 590 € - 900 € </a:t>
            </a:r>
            <a:r>
              <a:rPr lang="nl-BE" sz="2000" b="1" i="1">
                <a:solidFill>
                  <a:srgbClr val="544F98"/>
                </a:solidFill>
                <a:latin typeface="Aptos"/>
              </a:rPr>
              <a:t>(charges ~150-300€) </a:t>
            </a:r>
            <a:endParaRPr lang="en-US" sz="2000" b="1" i="1">
              <a:solidFill>
                <a:srgbClr val="544F98"/>
              </a:solidFill>
              <a:latin typeface="Aptos"/>
            </a:endParaRPr>
          </a:p>
        </p:txBody>
      </p:sp>
      <p:pic>
        <p:nvPicPr>
          <p:cNvPr id="4" name="Picture 3">
            <a:extLst>
              <a:ext uri="{FF2B5EF4-FFF2-40B4-BE49-F238E27FC236}">
                <a16:creationId xmlns:a16="http://schemas.microsoft.com/office/drawing/2014/main" id="{49578CA9-A3AD-F569-7250-8F840748B8D5}"/>
              </a:ext>
            </a:extLst>
          </p:cNvPr>
          <p:cNvPicPr>
            <a:picLocks noChangeAspect="1"/>
          </p:cNvPicPr>
          <p:nvPr/>
        </p:nvPicPr>
        <p:blipFill>
          <a:blip r:embed="rId4"/>
          <a:stretch>
            <a:fillRect/>
          </a:stretch>
        </p:blipFill>
        <p:spPr>
          <a:xfrm>
            <a:off x="8094643" y="4777362"/>
            <a:ext cx="914400" cy="257175"/>
          </a:xfrm>
          <a:prstGeom prst="rect">
            <a:avLst/>
          </a:prstGeom>
        </p:spPr>
      </p:pic>
      <p:sp>
        <p:nvSpPr>
          <p:cNvPr id="3" name="Rectangle : coins arrondis 3">
            <a:extLst>
              <a:ext uri="{FF2B5EF4-FFF2-40B4-BE49-F238E27FC236}">
                <a16:creationId xmlns:a16="http://schemas.microsoft.com/office/drawing/2014/main" id="{D157CF8C-E76D-CBA1-D06E-782FFBD75965}"/>
              </a:ext>
            </a:extLst>
          </p:cNvPr>
          <p:cNvSpPr/>
          <p:nvPr/>
        </p:nvSpPr>
        <p:spPr>
          <a:xfrm>
            <a:off x="3041468" y="1632317"/>
            <a:ext cx="5710077" cy="69517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2000" b="1">
                <a:solidFill>
                  <a:srgbClr val="544F98"/>
                </a:solidFill>
                <a:latin typeface="Aptos"/>
              </a:rPr>
              <a:t>    = 300 € - 450 € </a:t>
            </a:r>
            <a:r>
              <a:rPr lang="nl-BE" sz="2000" b="1" i="1">
                <a:solidFill>
                  <a:srgbClr val="544F98"/>
                </a:solidFill>
                <a:latin typeface="Aptos"/>
              </a:rPr>
              <a:t>(charges ~80-120€)</a:t>
            </a:r>
            <a:endParaRPr lang="en-US" sz="2000" b="1" i="1">
              <a:solidFill>
                <a:srgbClr val="544F98"/>
              </a:solidFill>
              <a:latin typeface="Aptos"/>
            </a:endParaRPr>
          </a:p>
        </p:txBody>
      </p:sp>
      <p:sp>
        <p:nvSpPr>
          <p:cNvPr id="6" name="Rectangle : coins arrondis 3">
            <a:extLst>
              <a:ext uri="{FF2B5EF4-FFF2-40B4-BE49-F238E27FC236}">
                <a16:creationId xmlns:a16="http://schemas.microsoft.com/office/drawing/2014/main" id="{076EE278-3757-3288-D96D-3148856EB1B5}"/>
              </a:ext>
            </a:extLst>
          </p:cNvPr>
          <p:cNvSpPr/>
          <p:nvPr/>
        </p:nvSpPr>
        <p:spPr>
          <a:xfrm>
            <a:off x="435429" y="1629155"/>
            <a:ext cx="2502057" cy="69517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4000" b="1">
                <a:solidFill>
                  <a:schemeClr val="bg1"/>
                </a:solidFill>
                <a:latin typeface="Aptos"/>
              </a:rPr>
              <a:t>893,65€</a:t>
            </a:r>
            <a:r>
              <a:rPr lang="nl-BE" sz="4000">
                <a:solidFill>
                  <a:srgbClr val="434343"/>
                </a:solidFill>
                <a:latin typeface="Raleway"/>
              </a:rPr>
              <a:t> </a:t>
            </a:r>
            <a:endParaRPr lang="nl-BE">
              <a:solidFill>
                <a:srgbClr val="434343"/>
              </a:solidFill>
              <a:latin typeface="Raleway"/>
            </a:endParaRPr>
          </a:p>
        </p:txBody>
      </p:sp>
      <p:pic>
        <p:nvPicPr>
          <p:cNvPr id="8" name="Graphic 7" descr="Recherche de dossiers avec un remplissage uni">
            <a:extLst>
              <a:ext uri="{FF2B5EF4-FFF2-40B4-BE49-F238E27FC236}">
                <a16:creationId xmlns:a16="http://schemas.microsoft.com/office/drawing/2014/main" id="{23F08044-3A91-3267-BFAB-B9FC549CE65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90451" y="93593"/>
            <a:ext cx="1055205" cy="1080053"/>
          </a:xfrm>
          <a:prstGeom prst="rect">
            <a:avLst/>
          </a:prstGeom>
        </p:spPr>
      </p:pic>
      <p:pic>
        <p:nvPicPr>
          <p:cNvPr id="7" name="Graphic 6" descr="Groupe avec un remplissage uni">
            <a:extLst>
              <a:ext uri="{FF2B5EF4-FFF2-40B4-BE49-F238E27FC236}">
                <a16:creationId xmlns:a16="http://schemas.microsoft.com/office/drawing/2014/main" id="{80F904FD-58AE-59B0-1706-CB5E0E96070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116580" y="1522268"/>
            <a:ext cx="914400" cy="914400"/>
          </a:xfrm>
          <a:prstGeom prst="rect">
            <a:avLst/>
          </a:prstGeom>
        </p:spPr>
      </p:pic>
      <p:pic>
        <p:nvPicPr>
          <p:cNvPr id="9" name="Graphic 8" descr="Homme avec un remplissage uni">
            <a:extLst>
              <a:ext uri="{FF2B5EF4-FFF2-40B4-BE49-F238E27FC236}">
                <a16:creationId xmlns:a16="http://schemas.microsoft.com/office/drawing/2014/main" id="{B017576F-A699-0ED1-2AD1-73289F0BF03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278678" y="2610543"/>
            <a:ext cx="592282" cy="592282"/>
          </a:xfrm>
          <a:prstGeom prst="rect">
            <a:avLst/>
          </a:prstGeom>
        </p:spPr>
      </p:pic>
      <p:pic>
        <p:nvPicPr>
          <p:cNvPr id="12" name="Graphic 11" descr="Femme avec enfant avec un remplissage uni">
            <a:extLst>
              <a:ext uri="{FF2B5EF4-FFF2-40B4-BE49-F238E27FC236}">
                <a16:creationId xmlns:a16="http://schemas.microsoft.com/office/drawing/2014/main" id="{A0168986-709A-1128-C42F-8CA969DAC15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116214" y="3395796"/>
            <a:ext cx="748145" cy="706581"/>
          </a:xfrm>
          <a:prstGeom prst="rect">
            <a:avLst/>
          </a:prstGeom>
        </p:spPr>
      </p:pic>
      <p:pic>
        <p:nvPicPr>
          <p:cNvPr id="5" name="Graphic 4" descr="Famille avec un garçon avec un remplissage uni">
            <a:extLst>
              <a:ext uri="{FF2B5EF4-FFF2-40B4-BE49-F238E27FC236}">
                <a16:creationId xmlns:a16="http://schemas.microsoft.com/office/drawing/2014/main" id="{80F4C243-CFCD-4C52-0F79-5A42C1DCA05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856007" y="3440861"/>
            <a:ext cx="677174" cy="612476"/>
          </a:xfrm>
          <a:prstGeom prst="rect">
            <a:avLst/>
          </a:prstGeom>
        </p:spPr>
      </p:pic>
    </p:spTree>
    <p:extLst>
      <p:ext uri="{BB962C8B-B14F-4D97-AF65-F5344CB8AC3E}">
        <p14:creationId xmlns:p14="http://schemas.microsoft.com/office/powerpoint/2010/main" val="4153789395"/>
      </p:ext>
    </p:extLst>
  </p:cSld>
  <p:clrMapOvr>
    <a:masterClrMapping/>
  </p:clrMapOvr>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8C853-0188-A127-7E35-0C529B05118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EF6F7F-8E37-91D3-EFBD-A3F74380FA2C}"/>
              </a:ext>
            </a:extLst>
          </p:cNvPr>
          <p:cNvSpPr>
            <a:spLocks noGrp="1"/>
          </p:cNvSpPr>
          <p:nvPr>
            <p:ph type="sldNum" sz="quarter" idx="12"/>
          </p:nvPr>
        </p:nvSpPr>
        <p:spPr/>
        <p:txBody>
          <a:bodyPr/>
          <a:lstStyle/>
          <a:p>
            <a:fld id="{49D66857-5C25-4F7D-8F9B-F3014B38DE15}" type="slidenum">
              <a:rPr lang="fr-BE" smtClean="0"/>
              <a:t>23</a:t>
            </a:fld>
            <a:endParaRPr lang="fr-BE"/>
          </a:p>
        </p:txBody>
      </p:sp>
      <p:sp>
        <p:nvSpPr>
          <p:cNvPr id="10" name="Shape 101">
            <a:extLst>
              <a:ext uri="{FF2B5EF4-FFF2-40B4-BE49-F238E27FC236}">
                <a16:creationId xmlns:a16="http://schemas.microsoft.com/office/drawing/2014/main" id="{D599752D-8E97-A218-B59C-223D65AB292F}"/>
              </a:ext>
            </a:extLst>
          </p:cNvPr>
          <p:cNvSpPr txBox="1">
            <a:spLocks/>
          </p:cNvSpPr>
          <p:nvPr/>
        </p:nvSpPr>
        <p:spPr>
          <a:xfrm>
            <a:off x="443234" y="370692"/>
            <a:ext cx="7865306" cy="1139932"/>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Calculer</a:t>
            </a:r>
            <a:r>
              <a:rPr lang="en" sz="4800" b="1">
                <a:solidFill>
                  <a:srgbClr val="544F98"/>
                </a:solidFill>
                <a:latin typeface="Aptos Display" panose="02110004020202020204"/>
              </a:rPr>
              <a:t> le budget - </a:t>
            </a:r>
            <a:r>
              <a:rPr lang="en" sz="4800" b="1" err="1">
                <a:solidFill>
                  <a:srgbClr val="544F98"/>
                </a:solidFill>
                <a:latin typeface="Aptos Display" panose="02110004020202020204"/>
              </a:rPr>
              <a:t>Exercice</a:t>
            </a:r>
          </a:p>
        </p:txBody>
      </p:sp>
      <p:sp>
        <p:nvSpPr>
          <p:cNvPr id="11" name="Rectangle : coins arrondis 3">
            <a:extLst>
              <a:ext uri="{FF2B5EF4-FFF2-40B4-BE49-F238E27FC236}">
                <a16:creationId xmlns:a16="http://schemas.microsoft.com/office/drawing/2014/main" id="{A16D7D8F-5669-BB92-0219-F4E0DAC95155}"/>
              </a:ext>
            </a:extLst>
          </p:cNvPr>
          <p:cNvSpPr/>
          <p:nvPr/>
        </p:nvSpPr>
        <p:spPr>
          <a:xfrm>
            <a:off x="446212" y="2955467"/>
            <a:ext cx="2502057" cy="69517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4000" b="1">
                <a:solidFill>
                  <a:schemeClr val="bg1"/>
                </a:solidFill>
                <a:latin typeface="Aptos"/>
              </a:rPr>
              <a:t>?</a:t>
            </a:r>
            <a:r>
              <a:rPr lang="nl-BE" sz="4000" b="1">
                <a:solidFill>
                  <a:schemeClr val="bg1"/>
                </a:solidFill>
                <a:latin typeface="Raleway"/>
              </a:rPr>
              <a:t> </a:t>
            </a:r>
            <a:endParaRPr lang="nl-BE" b="1">
              <a:solidFill>
                <a:schemeClr val="bg1"/>
              </a:solidFill>
              <a:latin typeface="Raleway"/>
            </a:endParaRPr>
          </a:p>
        </p:txBody>
      </p:sp>
      <p:sp>
        <p:nvSpPr>
          <p:cNvPr id="16" name="Rectangle : coins arrondis 3">
            <a:extLst>
              <a:ext uri="{FF2B5EF4-FFF2-40B4-BE49-F238E27FC236}">
                <a16:creationId xmlns:a16="http://schemas.microsoft.com/office/drawing/2014/main" id="{DEB9003C-D8A1-7CC4-F287-DFEF8D449AC7}"/>
              </a:ext>
            </a:extLst>
          </p:cNvPr>
          <p:cNvSpPr/>
          <p:nvPr/>
        </p:nvSpPr>
        <p:spPr>
          <a:xfrm>
            <a:off x="3052251" y="2947846"/>
            <a:ext cx="5710077" cy="69517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2000" b="1">
                <a:solidFill>
                  <a:srgbClr val="544F98"/>
                </a:solidFill>
                <a:latin typeface="Aptos"/>
              </a:rPr>
              <a:t>= ? € </a:t>
            </a:r>
            <a:r>
              <a:rPr lang="nl-BE" sz="2000" b="1" i="1">
                <a:solidFill>
                  <a:srgbClr val="544F98"/>
                </a:solidFill>
                <a:latin typeface="Aptos"/>
              </a:rPr>
              <a:t>(charges ~?€)</a:t>
            </a:r>
            <a:endParaRPr lang="en-US" sz="2000" b="1" i="1">
              <a:solidFill>
                <a:srgbClr val="544F98"/>
              </a:solidFill>
              <a:latin typeface="Aptos"/>
            </a:endParaRPr>
          </a:p>
        </p:txBody>
      </p:sp>
      <p:pic>
        <p:nvPicPr>
          <p:cNvPr id="4" name="Picture 3">
            <a:extLst>
              <a:ext uri="{FF2B5EF4-FFF2-40B4-BE49-F238E27FC236}">
                <a16:creationId xmlns:a16="http://schemas.microsoft.com/office/drawing/2014/main" id="{7D7C7691-14E5-A80D-AF45-4B4A0942ACA8}"/>
              </a:ext>
            </a:extLst>
          </p:cNvPr>
          <p:cNvPicPr>
            <a:picLocks noChangeAspect="1"/>
          </p:cNvPicPr>
          <p:nvPr/>
        </p:nvPicPr>
        <p:blipFill>
          <a:blip r:embed="rId3"/>
          <a:stretch>
            <a:fillRect/>
          </a:stretch>
        </p:blipFill>
        <p:spPr>
          <a:xfrm>
            <a:off x="8094643" y="4777362"/>
            <a:ext cx="914400" cy="257175"/>
          </a:xfrm>
          <a:prstGeom prst="rect">
            <a:avLst/>
          </a:prstGeom>
        </p:spPr>
      </p:pic>
      <p:sp>
        <p:nvSpPr>
          <p:cNvPr id="3" name="Rectangle : coins arrondis 3">
            <a:extLst>
              <a:ext uri="{FF2B5EF4-FFF2-40B4-BE49-F238E27FC236}">
                <a16:creationId xmlns:a16="http://schemas.microsoft.com/office/drawing/2014/main" id="{D86CE20B-D8BB-F393-9698-FC876349734F}"/>
              </a:ext>
            </a:extLst>
          </p:cNvPr>
          <p:cNvSpPr/>
          <p:nvPr/>
        </p:nvSpPr>
        <p:spPr>
          <a:xfrm>
            <a:off x="3052251" y="2020506"/>
            <a:ext cx="5710077" cy="69517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2000" b="1">
                <a:solidFill>
                  <a:srgbClr val="544F98"/>
                </a:solidFill>
                <a:latin typeface="Aptos"/>
              </a:rPr>
              <a:t>    = ? € </a:t>
            </a:r>
            <a:r>
              <a:rPr lang="nl-BE" sz="2000" b="1" i="1">
                <a:solidFill>
                  <a:srgbClr val="544F98"/>
                </a:solidFill>
                <a:latin typeface="Aptos"/>
              </a:rPr>
              <a:t>(charges ~?€)</a:t>
            </a:r>
            <a:endParaRPr lang="en-US" sz="2000" b="1" i="1">
              <a:solidFill>
                <a:srgbClr val="544F98"/>
              </a:solidFill>
              <a:latin typeface="Aptos"/>
            </a:endParaRPr>
          </a:p>
        </p:txBody>
      </p:sp>
      <p:sp>
        <p:nvSpPr>
          <p:cNvPr id="6" name="Rectangle : coins arrondis 3">
            <a:extLst>
              <a:ext uri="{FF2B5EF4-FFF2-40B4-BE49-F238E27FC236}">
                <a16:creationId xmlns:a16="http://schemas.microsoft.com/office/drawing/2014/main" id="{EAAABBBD-6938-C2BC-E04C-AC2CB6C8917E}"/>
              </a:ext>
            </a:extLst>
          </p:cNvPr>
          <p:cNvSpPr/>
          <p:nvPr/>
        </p:nvSpPr>
        <p:spPr>
          <a:xfrm>
            <a:off x="446212" y="2017344"/>
            <a:ext cx="2502057" cy="69517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4000" b="1">
                <a:solidFill>
                  <a:schemeClr val="bg1"/>
                </a:solidFill>
                <a:latin typeface="Aptos"/>
              </a:rPr>
              <a:t>?</a:t>
            </a:r>
            <a:endParaRPr lang="nl-BE" sz="4000">
              <a:solidFill>
                <a:srgbClr val="434343"/>
              </a:solidFill>
              <a:latin typeface="Raleway"/>
            </a:endParaRPr>
          </a:p>
        </p:txBody>
      </p:sp>
      <p:pic>
        <p:nvPicPr>
          <p:cNvPr id="8" name="Graphic 7" descr="Recherche de dossiers avec un remplissage uni">
            <a:extLst>
              <a:ext uri="{FF2B5EF4-FFF2-40B4-BE49-F238E27FC236}">
                <a16:creationId xmlns:a16="http://schemas.microsoft.com/office/drawing/2014/main" id="{7AC0C58E-EEB7-9E0B-BAA5-0D21A9659DB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90451" y="93593"/>
            <a:ext cx="1055205" cy="1080053"/>
          </a:xfrm>
          <a:prstGeom prst="rect">
            <a:avLst/>
          </a:prstGeom>
        </p:spPr>
      </p:pic>
      <p:pic>
        <p:nvPicPr>
          <p:cNvPr id="13" name="Graphic 12" descr="Homme et femme avec un remplissage uni">
            <a:extLst>
              <a:ext uri="{FF2B5EF4-FFF2-40B4-BE49-F238E27FC236}">
                <a16:creationId xmlns:a16="http://schemas.microsoft.com/office/drawing/2014/main" id="{DA577199-D89F-B83B-313B-53A0559055F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84507" y="2028286"/>
            <a:ext cx="612476" cy="677174"/>
          </a:xfrm>
          <a:prstGeom prst="rect">
            <a:avLst/>
          </a:prstGeom>
        </p:spPr>
      </p:pic>
      <p:pic>
        <p:nvPicPr>
          <p:cNvPr id="21" name="Graphic 20" descr="Enfants avec un remplissage uni">
            <a:extLst>
              <a:ext uri="{FF2B5EF4-FFF2-40B4-BE49-F238E27FC236}">
                <a16:creationId xmlns:a16="http://schemas.microsoft.com/office/drawing/2014/main" id="{F7413F6B-C943-214E-DDF8-C9BB83B66F9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823659" y="3074239"/>
            <a:ext cx="763438" cy="709523"/>
          </a:xfrm>
          <a:prstGeom prst="rect">
            <a:avLst/>
          </a:prstGeom>
        </p:spPr>
      </p:pic>
      <p:pic>
        <p:nvPicPr>
          <p:cNvPr id="22" name="Graphic 21" descr="Homme et femme avec un remplissage uni">
            <a:extLst>
              <a:ext uri="{FF2B5EF4-FFF2-40B4-BE49-F238E27FC236}">
                <a16:creationId xmlns:a16="http://schemas.microsoft.com/office/drawing/2014/main" id="{0507FB20-05CC-F42F-327A-735857DAB17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73724" y="2944843"/>
            <a:ext cx="752655" cy="687957"/>
          </a:xfrm>
          <a:prstGeom prst="rect">
            <a:avLst/>
          </a:prstGeom>
        </p:spPr>
      </p:pic>
    </p:spTree>
    <p:extLst>
      <p:ext uri="{BB962C8B-B14F-4D97-AF65-F5344CB8AC3E}">
        <p14:creationId xmlns:p14="http://schemas.microsoft.com/office/powerpoint/2010/main" val="37294231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544F98">
            <a:alpha val="24000"/>
          </a:srgbClr>
        </a:solidFill>
        <a:effectLst/>
      </p:bgPr>
    </p:bg>
    <p:spTree>
      <p:nvGrpSpPr>
        <p:cNvPr id="1" name="">
          <a:extLst>
            <a:ext uri="{FF2B5EF4-FFF2-40B4-BE49-F238E27FC236}">
              <a16:creationId xmlns:a16="http://schemas.microsoft.com/office/drawing/2014/main" id="{64A79245-23BA-B5C7-392E-539259C2331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7E2398-40E0-774F-202F-42F449820430}"/>
              </a:ext>
            </a:extLst>
          </p:cNvPr>
          <p:cNvSpPr>
            <a:spLocks noGrp="1"/>
          </p:cNvSpPr>
          <p:nvPr>
            <p:ph type="sldNum" sz="quarter" idx="12"/>
          </p:nvPr>
        </p:nvSpPr>
        <p:spPr/>
        <p:txBody>
          <a:bodyPr/>
          <a:lstStyle/>
          <a:p>
            <a:fld id="{49D66857-5C25-4F7D-8F9B-F3014B38DE15}" type="slidenum">
              <a:rPr lang="fr-BE" smtClean="0"/>
              <a:t>24</a:t>
            </a:fld>
            <a:endParaRPr lang="fr-BE"/>
          </a:p>
        </p:txBody>
      </p:sp>
      <p:sp>
        <p:nvSpPr>
          <p:cNvPr id="10" name="Shape 101">
            <a:extLst>
              <a:ext uri="{FF2B5EF4-FFF2-40B4-BE49-F238E27FC236}">
                <a16:creationId xmlns:a16="http://schemas.microsoft.com/office/drawing/2014/main" id="{C7C0E36C-B5FF-1981-8121-A7A26548C278}"/>
              </a:ext>
            </a:extLst>
          </p:cNvPr>
          <p:cNvSpPr txBox="1">
            <a:spLocks/>
          </p:cNvSpPr>
          <p:nvPr/>
        </p:nvSpPr>
        <p:spPr>
          <a:xfrm>
            <a:off x="549613" y="3340174"/>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C.  Inscription aux </a:t>
            </a:r>
            <a:r>
              <a:rPr lang="en" sz="4800" b="1" err="1">
                <a:solidFill>
                  <a:srgbClr val="544F98"/>
                </a:solidFill>
                <a:latin typeface="Aptos Display" panose="02110004020202020204"/>
              </a:rPr>
              <a:t>logements</a:t>
            </a:r>
            <a:r>
              <a:rPr lang="en" sz="4800" b="1">
                <a:solidFill>
                  <a:srgbClr val="544F98"/>
                </a:solidFill>
                <a:latin typeface="Aptos Display" panose="02110004020202020204"/>
              </a:rPr>
              <a:t> </a:t>
            </a:r>
            <a:r>
              <a:rPr lang="en" sz="4800" b="1" err="1">
                <a:solidFill>
                  <a:srgbClr val="544F98"/>
                </a:solidFill>
                <a:latin typeface="Aptos Display" panose="02110004020202020204"/>
              </a:rPr>
              <a:t>sociaux</a:t>
            </a:r>
            <a:endParaRPr lang="en" sz="4800" b="1" err="1">
              <a:solidFill>
                <a:srgbClr val="544F98"/>
              </a:solidFill>
            </a:endParaRPr>
          </a:p>
        </p:txBody>
      </p:sp>
      <p:pic>
        <p:nvPicPr>
          <p:cNvPr id="5" name="Picture 4">
            <a:extLst>
              <a:ext uri="{FF2B5EF4-FFF2-40B4-BE49-F238E27FC236}">
                <a16:creationId xmlns:a16="http://schemas.microsoft.com/office/drawing/2014/main" id="{67CBAB6F-DEA4-F385-6782-8AD72B5025E5}"/>
              </a:ext>
            </a:extLst>
          </p:cNvPr>
          <p:cNvPicPr>
            <a:picLocks noChangeAspect="1"/>
          </p:cNvPicPr>
          <p:nvPr/>
        </p:nvPicPr>
        <p:blipFill>
          <a:blip r:embed="rId3"/>
          <a:stretch>
            <a:fillRect/>
          </a:stretch>
        </p:blipFill>
        <p:spPr>
          <a:xfrm>
            <a:off x="8094643" y="4777362"/>
            <a:ext cx="914400" cy="257175"/>
          </a:xfrm>
          <a:prstGeom prst="rect">
            <a:avLst/>
          </a:prstGeom>
        </p:spPr>
      </p:pic>
      <p:pic>
        <p:nvPicPr>
          <p:cNvPr id="6" name="Graphic 5" descr="Recherche de dossiers avec un remplissage uni">
            <a:extLst>
              <a:ext uri="{FF2B5EF4-FFF2-40B4-BE49-F238E27FC236}">
                <a16:creationId xmlns:a16="http://schemas.microsoft.com/office/drawing/2014/main" id="{06BF64E0-9EAD-59FE-32A8-CD112AED298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90451" y="93593"/>
            <a:ext cx="1055205" cy="1080053"/>
          </a:xfrm>
          <a:prstGeom prst="rect">
            <a:avLst/>
          </a:prstGeom>
        </p:spPr>
      </p:pic>
    </p:spTree>
    <p:extLst>
      <p:ext uri="{BB962C8B-B14F-4D97-AF65-F5344CB8AC3E}">
        <p14:creationId xmlns:p14="http://schemas.microsoft.com/office/powerpoint/2010/main" val="20207945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43289-9E47-FB77-88A2-292724F6000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AF54CF-B80B-EEF6-4D73-270B9CB80124}"/>
              </a:ext>
            </a:extLst>
          </p:cNvPr>
          <p:cNvSpPr>
            <a:spLocks noGrp="1"/>
          </p:cNvSpPr>
          <p:nvPr>
            <p:ph type="sldNum" sz="quarter" idx="12"/>
          </p:nvPr>
        </p:nvSpPr>
        <p:spPr/>
        <p:txBody>
          <a:bodyPr/>
          <a:lstStyle/>
          <a:p>
            <a:fld id="{49D66857-5C25-4F7D-8F9B-F3014B38DE15}" type="slidenum">
              <a:rPr lang="fr-BE" smtClean="0"/>
              <a:t>25</a:t>
            </a:fld>
            <a:endParaRPr lang="fr-BE"/>
          </a:p>
        </p:txBody>
      </p:sp>
      <p:sp>
        <p:nvSpPr>
          <p:cNvPr id="10" name="Shape 101">
            <a:extLst>
              <a:ext uri="{FF2B5EF4-FFF2-40B4-BE49-F238E27FC236}">
                <a16:creationId xmlns:a16="http://schemas.microsoft.com/office/drawing/2014/main" id="{262B8B55-F2B7-5CB8-3113-9F444589D625}"/>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Logement</a:t>
            </a:r>
            <a:r>
              <a:rPr lang="en" sz="4800" b="1">
                <a:solidFill>
                  <a:srgbClr val="544F98"/>
                </a:solidFill>
                <a:latin typeface="Aptos Display" panose="02110004020202020204"/>
              </a:rPr>
              <a:t> social &gt;&lt; ILA</a:t>
            </a:r>
            <a:endParaRPr lang="en-US"/>
          </a:p>
        </p:txBody>
      </p:sp>
      <p:pic>
        <p:nvPicPr>
          <p:cNvPr id="5" name="Picture 4">
            <a:extLst>
              <a:ext uri="{FF2B5EF4-FFF2-40B4-BE49-F238E27FC236}">
                <a16:creationId xmlns:a16="http://schemas.microsoft.com/office/drawing/2014/main" id="{4E5B2643-5699-ADCF-4242-CBCAD6497F22}"/>
              </a:ext>
            </a:extLst>
          </p:cNvPr>
          <p:cNvPicPr>
            <a:picLocks noChangeAspect="1"/>
          </p:cNvPicPr>
          <p:nvPr/>
        </p:nvPicPr>
        <p:blipFill>
          <a:blip r:embed="rId4"/>
          <a:stretch>
            <a:fillRect/>
          </a:stretch>
        </p:blipFill>
        <p:spPr>
          <a:xfrm>
            <a:off x="8094643" y="4777362"/>
            <a:ext cx="914400" cy="257175"/>
          </a:xfrm>
          <a:prstGeom prst="rect">
            <a:avLst/>
          </a:prstGeom>
        </p:spPr>
      </p:pic>
      <p:pic>
        <p:nvPicPr>
          <p:cNvPr id="14" name="Picture 13" descr="Léger | SLRB - BGHM">
            <a:extLst>
              <a:ext uri="{FF2B5EF4-FFF2-40B4-BE49-F238E27FC236}">
                <a16:creationId xmlns:a16="http://schemas.microsoft.com/office/drawing/2014/main" id="{AFCAE6A9-03A6-3FEF-ED4D-28A2CBA0CCD7}"/>
              </a:ext>
            </a:extLst>
          </p:cNvPr>
          <p:cNvPicPr>
            <a:picLocks noChangeAspect="1"/>
          </p:cNvPicPr>
          <p:nvPr/>
        </p:nvPicPr>
        <p:blipFill>
          <a:blip r:embed="rId5"/>
          <a:stretch>
            <a:fillRect/>
          </a:stretch>
        </p:blipFill>
        <p:spPr>
          <a:xfrm>
            <a:off x="461872" y="1558955"/>
            <a:ext cx="2483690" cy="1658969"/>
          </a:xfrm>
          <a:prstGeom prst="rect">
            <a:avLst/>
          </a:prstGeom>
        </p:spPr>
      </p:pic>
      <p:pic>
        <p:nvPicPr>
          <p:cNvPr id="15" name="Picture 14">
            <a:extLst>
              <a:ext uri="{FF2B5EF4-FFF2-40B4-BE49-F238E27FC236}">
                <a16:creationId xmlns:a16="http://schemas.microsoft.com/office/drawing/2014/main" id="{FA98EA07-9A00-EAAB-1993-DBDC2EFE340E}"/>
              </a:ext>
            </a:extLst>
          </p:cNvPr>
          <p:cNvPicPr>
            <a:picLocks noChangeAspect="1"/>
          </p:cNvPicPr>
          <p:nvPr/>
        </p:nvPicPr>
        <p:blipFill>
          <a:blip r:embed="rId6"/>
          <a:srcRect l="20588" t="28997" r="21827" b="10947"/>
          <a:stretch>
            <a:fillRect/>
          </a:stretch>
        </p:blipFill>
        <p:spPr>
          <a:xfrm>
            <a:off x="4690612" y="1563537"/>
            <a:ext cx="4308646" cy="2562121"/>
          </a:xfrm>
          <a:prstGeom prst="rect">
            <a:avLst/>
          </a:prstGeom>
        </p:spPr>
      </p:pic>
      <p:pic>
        <p:nvPicPr>
          <p:cNvPr id="16" name="Picture 15" descr="Des logements sociaux passifs inaugurés à Anderlecht">
            <a:extLst>
              <a:ext uri="{FF2B5EF4-FFF2-40B4-BE49-F238E27FC236}">
                <a16:creationId xmlns:a16="http://schemas.microsoft.com/office/drawing/2014/main" id="{4DA95ED1-38EA-5C3F-867B-26B5417AE791}"/>
              </a:ext>
            </a:extLst>
          </p:cNvPr>
          <p:cNvPicPr>
            <a:picLocks noChangeAspect="1"/>
          </p:cNvPicPr>
          <p:nvPr/>
        </p:nvPicPr>
        <p:blipFill>
          <a:blip r:embed="rId7"/>
          <a:stretch>
            <a:fillRect/>
          </a:stretch>
        </p:blipFill>
        <p:spPr>
          <a:xfrm>
            <a:off x="1409699" y="2851029"/>
            <a:ext cx="2820120" cy="1932318"/>
          </a:xfrm>
          <a:prstGeom prst="rect">
            <a:avLst/>
          </a:prstGeom>
        </p:spPr>
      </p:pic>
      <p:pic>
        <p:nvPicPr>
          <p:cNvPr id="6" name="Graphic 5" descr="Recherche de dossiers avec un remplissage uni">
            <a:extLst>
              <a:ext uri="{FF2B5EF4-FFF2-40B4-BE49-F238E27FC236}">
                <a16:creationId xmlns:a16="http://schemas.microsoft.com/office/drawing/2014/main" id="{625644AB-BB33-6024-32C5-4B028B99C43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090451" y="93593"/>
            <a:ext cx="1055205" cy="1080053"/>
          </a:xfrm>
          <a:prstGeom prst="rect">
            <a:avLst/>
          </a:prstGeom>
        </p:spPr>
      </p:pic>
    </p:spTree>
    <p:extLst>
      <p:ext uri="{BB962C8B-B14F-4D97-AF65-F5344CB8AC3E}">
        <p14:creationId xmlns:p14="http://schemas.microsoft.com/office/powerpoint/2010/main" val="2298291783"/>
      </p:ext>
    </p:extLst>
  </p:cSld>
  <p:clrMapOvr>
    <a:masterClrMapping/>
  </p:clrMapOvr>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481A7-0AD2-D460-F647-9BB379A3EF8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B815FC-1610-AF83-EF99-94F0C4E6D6D0}"/>
              </a:ext>
            </a:extLst>
          </p:cNvPr>
          <p:cNvSpPr>
            <a:spLocks noGrp="1"/>
          </p:cNvSpPr>
          <p:nvPr>
            <p:ph type="sldNum" sz="quarter" idx="12"/>
          </p:nvPr>
        </p:nvSpPr>
        <p:spPr/>
        <p:txBody>
          <a:bodyPr/>
          <a:lstStyle/>
          <a:p>
            <a:fld id="{49D66857-5C25-4F7D-8F9B-F3014B38DE15}" type="slidenum">
              <a:rPr lang="fr-BE" smtClean="0"/>
              <a:t>26</a:t>
            </a:fld>
            <a:endParaRPr lang="fr-BE"/>
          </a:p>
        </p:txBody>
      </p:sp>
      <p:sp>
        <p:nvSpPr>
          <p:cNvPr id="10" name="Shape 101">
            <a:extLst>
              <a:ext uri="{FF2B5EF4-FFF2-40B4-BE49-F238E27FC236}">
                <a16:creationId xmlns:a16="http://schemas.microsoft.com/office/drawing/2014/main" id="{D87499BD-6181-4386-D93A-5CD9FB6834A4}"/>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Inscription aux </a:t>
            </a:r>
            <a:r>
              <a:rPr lang="en" sz="4800" b="1" err="1">
                <a:solidFill>
                  <a:srgbClr val="544F98"/>
                </a:solidFill>
                <a:latin typeface="Aptos Display" panose="02110004020202020204"/>
              </a:rPr>
              <a:t>logements</a:t>
            </a:r>
          </a:p>
          <a:p>
            <a:pPr>
              <a:spcBef>
                <a:spcPts val="0"/>
              </a:spcBef>
            </a:pPr>
            <a:r>
              <a:rPr lang="en" sz="4800" b="1" err="1">
                <a:solidFill>
                  <a:srgbClr val="544F98"/>
                </a:solidFill>
              </a:rPr>
              <a:t>sociaux</a:t>
            </a:r>
          </a:p>
        </p:txBody>
      </p:sp>
      <p:sp>
        <p:nvSpPr>
          <p:cNvPr id="7" name="Shape 101">
            <a:extLst>
              <a:ext uri="{FF2B5EF4-FFF2-40B4-BE49-F238E27FC236}">
                <a16:creationId xmlns:a16="http://schemas.microsoft.com/office/drawing/2014/main" id="{3A26D3A5-EDB0-1FA0-31F0-2AA059CFED25}"/>
              </a:ext>
            </a:extLst>
          </p:cNvPr>
          <p:cNvSpPr txBox="1">
            <a:spLocks/>
          </p:cNvSpPr>
          <p:nvPr/>
        </p:nvSpPr>
        <p:spPr>
          <a:xfrm>
            <a:off x="2288520" y="1897380"/>
            <a:ext cx="4937070" cy="46488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RPr lang="fr-FR"/>
            </a:defPPr>
            <a:lvl1pPr marL="0" marR="0" lvl="0" algn="l" defTabSz="914400" rtl="0" eaLnBrk="1" latinLnBrk="0" hangingPunct="1">
              <a:lnSpc>
                <a:spcPct val="100000"/>
              </a:lnSpc>
              <a:spcBef>
                <a:spcPts val="0"/>
              </a:spcBef>
              <a:spcAft>
                <a:spcPts val="0"/>
              </a:spcAft>
              <a:buNone/>
              <a:defRPr sz="1400" b="0" i="0" u="none" strike="noStrike" kern="1200" cap="none">
                <a:solidFill>
                  <a:srgbClr val="000000"/>
                </a:solidFill>
                <a:latin typeface="Arial"/>
                <a:ea typeface="Arial"/>
                <a:cs typeface="Arial"/>
                <a:sym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nl-BE" sz="2000">
                <a:solidFill>
                  <a:srgbClr val="544F98"/>
                </a:solidFill>
                <a:latin typeface="Aptos"/>
              </a:rPr>
              <a:t>Longue </a:t>
            </a:r>
            <a:r>
              <a:rPr lang="nl-BE" sz="2000" err="1">
                <a:solidFill>
                  <a:srgbClr val="544F98"/>
                </a:solidFill>
                <a:latin typeface="Aptos"/>
              </a:rPr>
              <a:t>liste</a:t>
            </a:r>
            <a:r>
              <a:rPr lang="nl-BE" sz="2000">
                <a:solidFill>
                  <a:srgbClr val="544F98"/>
                </a:solidFill>
                <a:latin typeface="Aptos"/>
              </a:rPr>
              <a:t> </a:t>
            </a:r>
            <a:r>
              <a:rPr lang="nl-BE" sz="2000" err="1">
                <a:solidFill>
                  <a:srgbClr val="544F98"/>
                </a:solidFill>
                <a:latin typeface="Aptos"/>
              </a:rPr>
              <a:t>d'attente</a:t>
            </a:r>
            <a:r>
              <a:rPr lang="nl-BE" sz="2000">
                <a:solidFill>
                  <a:srgbClr val="544F98"/>
                </a:solidFill>
                <a:latin typeface="Aptos"/>
              </a:rPr>
              <a:t> : 5-10 </a:t>
            </a:r>
            <a:r>
              <a:rPr lang="nl-BE" sz="2000" err="1">
                <a:solidFill>
                  <a:srgbClr val="544F98"/>
                </a:solidFill>
                <a:latin typeface="Aptos"/>
              </a:rPr>
              <a:t>ans</a:t>
            </a:r>
            <a:endParaRPr lang="en-US">
              <a:solidFill>
                <a:srgbClr val="544F98"/>
              </a:solidFill>
              <a:latin typeface="Aptos"/>
            </a:endParaRPr>
          </a:p>
        </p:txBody>
      </p:sp>
      <p:pic>
        <p:nvPicPr>
          <p:cNvPr id="5" name="Picture 4">
            <a:extLst>
              <a:ext uri="{FF2B5EF4-FFF2-40B4-BE49-F238E27FC236}">
                <a16:creationId xmlns:a16="http://schemas.microsoft.com/office/drawing/2014/main" id="{A4547F74-00EA-B7FD-751D-16A529D2C3F3}"/>
              </a:ext>
            </a:extLst>
          </p:cNvPr>
          <p:cNvPicPr>
            <a:picLocks noChangeAspect="1"/>
          </p:cNvPicPr>
          <p:nvPr/>
        </p:nvPicPr>
        <p:blipFill>
          <a:blip r:embed="rId3"/>
          <a:stretch>
            <a:fillRect/>
          </a:stretch>
        </p:blipFill>
        <p:spPr>
          <a:xfrm>
            <a:off x="8094643" y="4777362"/>
            <a:ext cx="914400" cy="257175"/>
          </a:xfrm>
          <a:prstGeom prst="rect">
            <a:avLst/>
          </a:prstGeom>
        </p:spPr>
      </p:pic>
      <p:pic>
        <p:nvPicPr>
          <p:cNvPr id="8" name="Graphic 7" descr="Recherche de dossiers avec un remplissage uni">
            <a:extLst>
              <a:ext uri="{FF2B5EF4-FFF2-40B4-BE49-F238E27FC236}">
                <a16:creationId xmlns:a16="http://schemas.microsoft.com/office/drawing/2014/main" id="{BD359031-C22D-A321-8541-4310A1F4AA3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90451" y="93593"/>
            <a:ext cx="1055205" cy="1080053"/>
          </a:xfrm>
          <a:prstGeom prst="rect">
            <a:avLst/>
          </a:prstGeom>
        </p:spPr>
      </p:pic>
      <p:pic>
        <p:nvPicPr>
          <p:cNvPr id="4" name="Picture 3" descr="Accueil">
            <a:extLst>
              <a:ext uri="{FF2B5EF4-FFF2-40B4-BE49-F238E27FC236}">
                <a16:creationId xmlns:a16="http://schemas.microsoft.com/office/drawing/2014/main" id="{F0D63D9A-EA0E-04D4-86CB-AE589B278E56}"/>
              </a:ext>
            </a:extLst>
          </p:cNvPr>
          <p:cNvPicPr>
            <a:picLocks noChangeAspect="1"/>
          </p:cNvPicPr>
          <p:nvPr/>
        </p:nvPicPr>
        <p:blipFill>
          <a:blip r:embed="rId5"/>
          <a:stretch>
            <a:fillRect/>
          </a:stretch>
        </p:blipFill>
        <p:spPr>
          <a:xfrm>
            <a:off x="466986" y="2575533"/>
            <a:ext cx="2228850" cy="1276350"/>
          </a:xfrm>
          <a:prstGeom prst="rect">
            <a:avLst/>
          </a:prstGeom>
        </p:spPr>
      </p:pic>
      <p:pic>
        <p:nvPicPr>
          <p:cNvPr id="12" name="Picture 11" descr="Société Wallonne du Logement">
            <a:extLst>
              <a:ext uri="{FF2B5EF4-FFF2-40B4-BE49-F238E27FC236}">
                <a16:creationId xmlns:a16="http://schemas.microsoft.com/office/drawing/2014/main" id="{CEA1AE2C-10A9-AD9E-DD7F-E8C658CCE7BA}"/>
              </a:ext>
            </a:extLst>
          </p:cNvPr>
          <p:cNvPicPr>
            <a:picLocks noChangeAspect="1"/>
          </p:cNvPicPr>
          <p:nvPr/>
        </p:nvPicPr>
        <p:blipFill>
          <a:blip r:embed="rId6"/>
          <a:stretch>
            <a:fillRect/>
          </a:stretch>
        </p:blipFill>
        <p:spPr>
          <a:xfrm>
            <a:off x="3659884" y="2788932"/>
            <a:ext cx="1824234" cy="849554"/>
          </a:xfrm>
          <a:prstGeom prst="rect">
            <a:avLst/>
          </a:prstGeom>
        </p:spPr>
      </p:pic>
      <p:pic>
        <p:nvPicPr>
          <p:cNvPr id="14" name="Picture 13" descr="AIS Sud-Hainaut | Agence Immobilière Sociale">
            <a:extLst>
              <a:ext uri="{FF2B5EF4-FFF2-40B4-BE49-F238E27FC236}">
                <a16:creationId xmlns:a16="http://schemas.microsoft.com/office/drawing/2014/main" id="{487C2D1F-FCD3-C1B0-CB81-BCF63F3D49DB}"/>
              </a:ext>
            </a:extLst>
          </p:cNvPr>
          <p:cNvPicPr>
            <a:picLocks noChangeAspect="1"/>
          </p:cNvPicPr>
          <p:nvPr/>
        </p:nvPicPr>
        <p:blipFill>
          <a:blip r:embed="rId7"/>
          <a:stretch>
            <a:fillRect/>
          </a:stretch>
        </p:blipFill>
        <p:spPr>
          <a:xfrm>
            <a:off x="3390248" y="3662297"/>
            <a:ext cx="2355677" cy="1083502"/>
          </a:xfrm>
          <a:prstGeom prst="rect">
            <a:avLst/>
          </a:prstGeom>
        </p:spPr>
      </p:pic>
      <p:pic>
        <p:nvPicPr>
          <p:cNvPr id="16" name="Picture 15" descr="FEDAIS - Fédération des Agences Immobilières Sociales">
            <a:extLst>
              <a:ext uri="{FF2B5EF4-FFF2-40B4-BE49-F238E27FC236}">
                <a16:creationId xmlns:a16="http://schemas.microsoft.com/office/drawing/2014/main" id="{D18A24A5-0332-B486-6C17-D06E1D3B8F7B}"/>
              </a:ext>
            </a:extLst>
          </p:cNvPr>
          <p:cNvPicPr>
            <a:picLocks noChangeAspect="1"/>
          </p:cNvPicPr>
          <p:nvPr/>
        </p:nvPicPr>
        <p:blipFill>
          <a:blip r:embed="rId8"/>
          <a:stretch>
            <a:fillRect/>
          </a:stretch>
        </p:blipFill>
        <p:spPr>
          <a:xfrm>
            <a:off x="295536" y="3938196"/>
            <a:ext cx="2571750" cy="523875"/>
          </a:xfrm>
          <a:prstGeom prst="rect">
            <a:avLst/>
          </a:prstGeom>
        </p:spPr>
      </p:pic>
      <p:pic>
        <p:nvPicPr>
          <p:cNvPr id="18" name="Picture 17" descr="Wonen in Vlaanderen · GitHub">
            <a:extLst>
              <a:ext uri="{FF2B5EF4-FFF2-40B4-BE49-F238E27FC236}">
                <a16:creationId xmlns:a16="http://schemas.microsoft.com/office/drawing/2014/main" id="{A6D92A3E-AA3D-6AB0-C9F0-B83F291756F2}"/>
              </a:ext>
            </a:extLst>
          </p:cNvPr>
          <p:cNvPicPr>
            <a:picLocks noChangeAspect="1"/>
          </p:cNvPicPr>
          <p:nvPr/>
        </p:nvPicPr>
        <p:blipFill>
          <a:blip r:embed="rId9"/>
          <a:stretch>
            <a:fillRect/>
          </a:stretch>
        </p:blipFill>
        <p:spPr>
          <a:xfrm>
            <a:off x="6456123" y="2295133"/>
            <a:ext cx="2369507" cy="2369507"/>
          </a:xfrm>
          <a:prstGeom prst="rect">
            <a:avLst/>
          </a:prstGeom>
        </p:spPr>
      </p:pic>
    </p:spTree>
    <p:extLst>
      <p:ext uri="{BB962C8B-B14F-4D97-AF65-F5344CB8AC3E}">
        <p14:creationId xmlns:p14="http://schemas.microsoft.com/office/powerpoint/2010/main" val="13419363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560985EE-8B64-5210-FCA4-7A140D4CB51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79A64D6-CDF3-FFB5-F06E-F36C5CE0626B}"/>
              </a:ext>
            </a:extLst>
          </p:cNvPr>
          <p:cNvSpPr>
            <a:spLocks noGrp="1"/>
          </p:cNvSpPr>
          <p:nvPr>
            <p:ph type="ctrTitle"/>
          </p:nvPr>
        </p:nvSpPr>
        <p:spPr>
          <a:xfrm>
            <a:off x="818322" y="3637689"/>
            <a:ext cx="7772400" cy="1159800"/>
          </a:xfrm>
        </p:spPr>
        <p:txBody>
          <a:bodyPr>
            <a:normAutofit fontScale="90000"/>
          </a:bodyPr>
          <a:lstStyle/>
          <a:p>
            <a:r>
              <a:rPr lang="en" sz="5300" b="1" err="1">
                <a:latin typeface="Aptos"/>
              </a:rPr>
              <a:t>Chercher</a:t>
            </a:r>
            <a:r>
              <a:rPr lang="en" sz="5300" b="1">
                <a:latin typeface="Aptos"/>
              </a:rPr>
              <a:t> un </a:t>
            </a:r>
            <a:r>
              <a:rPr lang="en" sz="5300" b="1" err="1">
                <a:latin typeface="Aptos"/>
              </a:rPr>
              <a:t>logement</a:t>
            </a:r>
            <a:br>
              <a:rPr lang="fr-FR" b="1"/>
            </a:br>
            <a:endParaRPr lang="fr-FR" i="1">
              <a:latin typeface="Raleway" pitchFamily="2" charset="0"/>
            </a:endParaRPr>
          </a:p>
        </p:txBody>
      </p:sp>
      <p:sp>
        <p:nvSpPr>
          <p:cNvPr id="5" name="Shape 90">
            <a:extLst>
              <a:ext uri="{FF2B5EF4-FFF2-40B4-BE49-F238E27FC236}">
                <a16:creationId xmlns:a16="http://schemas.microsoft.com/office/drawing/2014/main" id="{F238C1D1-238A-9BAF-2AB4-0E2215B3AA76}"/>
              </a:ext>
            </a:extLst>
          </p:cNvPr>
          <p:cNvSpPr txBox="1"/>
          <p:nvPr/>
        </p:nvSpPr>
        <p:spPr>
          <a:xfrm>
            <a:off x="7811325" y="0"/>
            <a:ext cx="960900" cy="13905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n" sz="9600">
                <a:solidFill>
                  <a:schemeClr val="bg1"/>
                </a:solidFill>
                <a:latin typeface="Raleway ExtraBold"/>
                <a:ea typeface="Raleway ExtraBold"/>
                <a:cs typeface="Raleway ExtraBold"/>
              </a:rPr>
              <a:t>3</a:t>
            </a:r>
          </a:p>
        </p:txBody>
      </p:sp>
      <p:pic>
        <p:nvPicPr>
          <p:cNvPr id="4" name="Picture 3">
            <a:extLst>
              <a:ext uri="{FF2B5EF4-FFF2-40B4-BE49-F238E27FC236}">
                <a16:creationId xmlns:a16="http://schemas.microsoft.com/office/drawing/2014/main" id="{F6A3C814-4629-8D9A-7231-6BD25E89C3FF}"/>
              </a:ext>
            </a:extLst>
          </p:cNvPr>
          <p:cNvPicPr>
            <a:picLocks noChangeAspect="1"/>
          </p:cNvPicPr>
          <p:nvPr/>
        </p:nvPicPr>
        <p:blipFill>
          <a:blip r:embed="rId3"/>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2093506958"/>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6239B-E3E6-44BC-5504-14198101C07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D9E6B2-E439-ED19-0DBC-E305E5E36740}"/>
              </a:ext>
            </a:extLst>
          </p:cNvPr>
          <p:cNvSpPr>
            <a:spLocks noGrp="1"/>
          </p:cNvSpPr>
          <p:nvPr>
            <p:ph type="sldNum" sz="quarter" idx="12"/>
          </p:nvPr>
        </p:nvSpPr>
        <p:spPr/>
        <p:txBody>
          <a:bodyPr/>
          <a:lstStyle/>
          <a:p>
            <a:fld id="{49D66857-5C25-4F7D-8F9B-F3014B38DE15}" type="slidenum">
              <a:rPr lang="fr-BE" smtClean="0"/>
              <a:t>28</a:t>
            </a:fld>
            <a:endParaRPr lang="fr-BE"/>
          </a:p>
        </p:txBody>
      </p:sp>
      <p:sp>
        <p:nvSpPr>
          <p:cNvPr id="10" name="Shape 101">
            <a:extLst>
              <a:ext uri="{FF2B5EF4-FFF2-40B4-BE49-F238E27FC236}">
                <a16:creationId xmlns:a16="http://schemas.microsoft.com/office/drawing/2014/main" id="{16A5C3A6-774D-B7B4-0568-199B9AE6E59B}"/>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Réseau</a:t>
            </a:r>
            <a:r>
              <a:rPr lang="en" sz="4800" b="1">
                <a:solidFill>
                  <a:srgbClr val="544F98"/>
                </a:solidFill>
              </a:rPr>
              <a:t> personnel</a:t>
            </a:r>
            <a:endParaRPr lang="en-US" err="1"/>
          </a:p>
        </p:txBody>
      </p:sp>
      <p:pic>
        <p:nvPicPr>
          <p:cNvPr id="5" name="Afbeelding 5" descr="Afbeelding met kleding, muur, persoon, overdekt&#10;&#10;Door AI gegenereerde inhoud is mogelijk onjuist.">
            <a:extLst>
              <a:ext uri="{FF2B5EF4-FFF2-40B4-BE49-F238E27FC236}">
                <a16:creationId xmlns:a16="http://schemas.microsoft.com/office/drawing/2014/main" id="{B767D0AF-97F5-0CEA-CEFF-13F4758512B8}"/>
              </a:ext>
            </a:extLst>
          </p:cNvPr>
          <p:cNvPicPr>
            <a:picLocks noChangeAspect="1"/>
          </p:cNvPicPr>
          <p:nvPr/>
        </p:nvPicPr>
        <p:blipFill>
          <a:blip r:embed="rId3"/>
          <a:stretch>
            <a:fillRect/>
          </a:stretch>
        </p:blipFill>
        <p:spPr>
          <a:xfrm>
            <a:off x="2382369" y="1467368"/>
            <a:ext cx="4386151" cy="2924440"/>
          </a:xfrm>
          <a:prstGeom prst="rect">
            <a:avLst/>
          </a:prstGeom>
        </p:spPr>
      </p:pic>
      <p:pic>
        <p:nvPicPr>
          <p:cNvPr id="8" name="Graphic 7" descr="Loupe avec un remplissage uni">
            <a:extLst>
              <a:ext uri="{FF2B5EF4-FFF2-40B4-BE49-F238E27FC236}">
                <a16:creationId xmlns:a16="http://schemas.microsoft.com/office/drawing/2014/main" id="{495DC35C-471D-35F7-F6BD-DBDD974AB70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85760" y="87630"/>
            <a:ext cx="914400" cy="914400"/>
          </a:xfrm>
          <a:prstGeom prst="rect">
            <a:avLst/>
          </a:prstGeom>
        </p:spPr>
      </p:pic>
      <p:pic>
        <p:nvPicPr>
          <p:cNvPr id="4" name="Picture 3">
            <a:extLst>
              <a:ext uri="{FF2B5EF4-FFF2-40B4-BE49-F238E27FC236}">
                <a16:creationId xmlns:a16="http://schemas.microsoft.com/office/drawing/2014/main" id="{6770ADB9-7F57-3F95-0032-A4D004A2EAB4}"/>
              </a:ext>
            </a:extLst>
          </p:cNvPr>
          <p:cNvPicPr>
            <a:picLocks noChangeAspect="1"/>
          </p:cNvPicPr>
          <p:nvPr/>
        </p:nvPicPr>
        <p:blipFill>
          <a:blip r:embed="rId5"/>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8003006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CEED9-B40B-4199-E834-B8440422338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8DBB39C-D9F8-D08E-7B87-FB7044A54AC0}"/>
              </a:ext>
            </a:extLst>
          </p:cNvPr>
          <p:cNvPicPr>
            <a:picLocks noChangeAspect="1"/>
          </p:cNvPicPr>
          <p:nvPr/>
        </p:nvPicPr>
        <p:blipFill>
          <a:blip r:embed="rId3"/>
          <a:stretch>
            <a:fillRect/>
          </a:stretch>
        </p:blipFill>
        <p:spPr>
          <a:xfrm>
            <a:off x="1041226" y="1250142"/>
            <a:ext cx="6724911" cy="3316491"/>
          </a:xfrm>
          <a:prstGeom prst="rect">
            <a:avLst/>
          </a:prstGeom>
        </p:spPr>
      </p:pic>
      <p:sp>
        <p:nvSpPr>
          <p:cNvPr id="2" name="Slide Number Placeholder 1">
            <a:extLst>
              <a:ext uri="{FF2B5EF4-FFF2-40B4-BE49-F238E27FC236}">
                <a16:creationId xmlns:a16="http://schemas.microsoft.com/office/drawing/2014/main" id="{E5B96424-6EA6-2022-B3B2-7D2CB3328554}"/>
              </a:ext>
            </a:extLst>
          </p:cNvPr>
          <p:cNvSpPr>
            <a:spLocks noGrp="1"/>
          </p:cNvSpPr>
          <p:nvPr>
            <p:ph type="sldNum" sz="quarter" idx="12"/>
          </p:nvPr>
        </p:nvSpPr>
        <p:spPr/>
        <p:txBody>
          <a:bodyPr/>
          <a:lstStyle/>
          <a:p>
            <a:fld id="{49D66857-5C25-4F7D-8F9B-F3014B38DE15}" type="slidenum">
              <a:rPr lang="fr-BE" smtClean="0"/>
              <a:t>29</a:t>
            </a:fld>
            <a:endParaRPr lang="fr-BE"/>
          </a:p>
        </p:txBody>
      </p:sp>
      <p:sp>
        <p:nvSpPr>
          <p:cNvPr id="10" name="Shape 101">
            <a:extLst>
              <a:ext uri="{FF2B5EF4-FFF2-40B4-BE49-F238E27FC236}">
                <a16:creationId xmlns:a16="http://schemas.microsoft.com/office/drawing/2014/main" id="{8385F17F-E3F0-B21D-9AB7-B7110F9B35F1}"/>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Sites</a:t>
            </a:r>
            <a:r>
              <a:rPr lang="en" sz="4800" b="1">
                <a:solidFill>
                  <a:srgbClr val="544F98"/>
                </a:solidFill>
              </a:rPr>
              <a:t> internet</a:t>
            </a:r>
          </a:p>
        </p:txBody>
      </p:sp>
      <p:pic>
        <p:nvPicPr>
          <p:cNvPr id="8" name="Graphic 7" descr="Loupe avec un remplissage uni">
            <a:extLst>
              <a:ext uri="{FF2B5EF4-FFF2-40B4-BE49-F238E27FC236}">
                <a16:creationId xmlns:a16="http://schemas.microsoft.com/office/drawing/2014/main" id="{F1C13AB7-7A92-12BA-E229-B35302134ED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85760" y="87630"/>
            <a:ext cx="914400" cy="914400"/>
          </a:xfrm>
          <a:prstGeom prst="rect">
            <a:avLst/>
          </a:prstGeom>
        </p:spPr>
      </p:pic>
      <p:sp>
        <p:nvSpPr>
          <p:cNvPr id="7" name="Ovaal 1">
            <a:extLst>
              <a:ext uri="{FF2B5EF4-FFF2-40B4-BE49-F238E27FC236}">
                <a16:creationId xmlns:a16="http://schemas.microsoft.com/office/drawing/2014/main" id="{2166260F-0C22-D282-330B-7D16E900C5C6}"/>
              </a:ext>
            </a:extLst>
          </p:cNvPr>
          <p:cNvSpPr/>
          <p:nvPr/>
        </p:nvSpPr>
        <p:spPr>
          <a:xfrm>
            <a:off x="6294637" y="2334572"/>
            <a:ext cx="1350027" cy="712243"/>
          </a:xfrm>
          <a:prstGeom prst="ellipse">
            <a:avLst/>
          </a:prstGeom>
          <a:noFill/>
          <a:ln w="57150">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5" name="Picture 4">
            <a:extLst>
              <a:ext uri="{FF2B5EF4-FFF2-40B4-BE49-F238E27FC236}">
                <a16:creationId xmlns:a16="http://schemas.microsoft.com/office/drawing/2014/main" id="{7AB50FEE-C2ED-C5D5-F099-E9054366DCB7}"/>
              </a:ext>
            </a:extLst>
          </p:cNvPr>
          <p:cNvPicPr>
            <a:picLocks noChangeAspect="1"/>
          </p:cNvPicPr>
          <p:nvPr/>
        </p:nvPicPr>
        <p:blipFill>
          <a:blip r:embed="rId5"/>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323160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D1FEE2-CE3D-0627-06C0-0A8FF91E0F17}"/>
              </a:ext>
            </a:extLst>
          </p:cNvPr>
          <p:cNvSpPr>
            <a:spLocks noGrp="1"/>
          </p:cNvSpPr>
          <p:nvPr>
            <p:ph type="ctrTitle"/>
          </p:nvPr>
        </p:nvSpPr>
        <p:spPr>
          <a:xfrm>
            <a:off x="818322" y="3226209"/>
            <a:ext cx="7772400" cy="1159800"/>
          </a:xfrm>
        </p:spPr>
        <p:txBody>
          <a:bodyPr>
            <a:normAutofit fontScale="90000"/>
          </a:bodyPr>
          <a:lstStyle/>
          <a:p>
            <a:r>
              <a:rPr lang="fr-FR" b="1"/>
              <a:t>S’informer sur le marché locatif en Belgique </a:t>
            </a:r>
            <a:br>
              <a:rPr lang="fr-FR" b="1"/>
            </a:br>
            <a:endParaRPr lang="fr-FR" i="1">
              <a:latin typeface="Raleway" pitchFamily="2" charset="0"/>
            </a:endParaRPr>
          </a:p>
        </p:txBody>
      </p:sp>
      <p:sp>
        <p:nvSpPr>
          <p:cNvPr id="5" name="Shape 90">
            <a:extLst>
              <a:ext uri="{FF2B5EF4-FFF2-40B4-BE49-F238E27FC236}">
                <a16:creationId xmlns:a16="http://schemas.microsoft.com/office/drawing/2014/main" id="{C54DBFB3-C373-F441-1A7D-150F8E83A140}"/>
              </a:ext>
            </a:extLst>
          </p:cNvPr>
          <p:cNvSpPr txBox="1"/>
          <p:nvPr/>
        </p:nvSpPr>
        <p:spPr>
          <a:xfrm>
            <a:off x="7811325" y="0"/>
            <a:ext cx="960900" cy="13905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n" sz="9600">
                <a:solidFill>
                  <a:schemeClr val="bg1"/>
                </a:solidFill>
                <a:latin typeface="Raleway ExtraBold"/>
                <a:ea typeface="Raleway ExtraBold"/>
                <a:cs typeface="Raleway ExtraBold"/>
                <a:sym typeface="Raleway ExtraBold"/>
              </a:rPr>
              <a:t>1</a:t>
            </a:r>
            <a:endParaRPr sz="9600">
              <a:solidFill>
                <a:schemeClr val="bg1"/>
              </a:solidFill>
              <a:latin typeface="Raleway ExtraBold"/>
              <a:ea typeface="Raleway ExtraBold"/>
              <a:cs typeface="Raleway ExtraBold"/>
              <a:sym typeface="Raleway ExtraBold"/>
            </a:endParaRPr>
          </a:p>
        </p:txBody>
      </p:sp>
      <p:pic>
        <p:nvPicPr>
          <p:cNvPr id="7" name="Picture 6">
            <a:extLst>
              <a:ext uri="{FF2B5EF4-FFF2-40B4-BE49-F238E27FC236}">
                <a16:creationId xmlns:a16="http://schemas.microsoft.com/office/drawing/2014/main" id="{FABF8D9F-87AE-3EDB-4BD9-874295551A06}"/>
              </a:ext>
            </a:extLst>
          </p:cNvPr>
          <p:cNvPicPr>
            <a:picLocks noChangeAspect="1"/>
          </p:cNvPicPr>
          <p:nvPr/>
        </p:nvPicPr>
        <p:blipFill>
          <a:blip r:embed="rId3"/>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2615555047"/>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30027-5999-6044-029F-50000A458B8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355CBB-BD15-C76F-9BF9-B401698E0095}"/>
              </a:ext>
            </a:extLst>
          </p:cNvPr>
          <p:cNvSpPr>
            <a:spLocks noGrp="1"/>
          </p:cNvSpPr>
          <p:nvPr>
            <p:ph type="sldNum" sz="quarter" idx="12"/>
          </p:nvPr>
        </p:nvSpPr>
        <p:spPr/>
        <p:txBody>
          <a:bodyPr/>
          <a:lstStyle/>
          <a:p>
            <a:fld id="{49D66857-5C25-4F7D-8F9B-F3014B38DE15}" type="slidenum">
              <a:rPr lang="fr-BE" smtClean="0"/>
              <a:t>30</a:t>
            </a:fld>
            <a:endParaRPr lang="fr-BE"/>
          </a:p>
        </p:txBody>
      </p:sp>
      <p:sp>
        <p:nvSpPr>
          <p:cNvPr id="10" name="Shape 101">
            <a:extLst>
              <a:ext uri="{FF2B5EF4-FFF2-40B4-BE49-F238E27FC236}">
                <a16:creationId xmlns:a16="http://schemas.microsoft.com/office/drawing/2014/main" id="{69E11D39-D1E2-7406-AED4-B4D6FB5ABF78}"/>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Affiches dans la rue</a:t>
            </a:r>
            <a:endParaRPr lang="en" sz="4800" b="1">
              <a:solidFill>
                <a:srgbClr val="544F98"/>
              </a:solidFill>
            </a:endParaRPr>
          </a:p>
        </p:txBody>
      </p:sp>
      <p:pic>
        <p:nvPicPr>
          <p:cNvPr id="8" name="Graphic 7" descr="Loupe avec un remplissage uni">
            <a:extLst>
              <a:ext uri="{FF2B5EF4-FFF2-40B4-BE49-F238E27FC236}">
                <a16:creationId xmlns:a16="http://schemas.microsoft.com/office/drawing/2014/main" id="{35CBF422-9FE6-9952-A22D-2BEBC59FEFD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85760" y="87630"/>
            <a:ext cx="914400" cy="914400"/>
          </a:xfrm>
          <a:prstGeom prst="rect">
            <a:avLst/>
          </a:prstGeom>
        </p:spPr>
      </p:pic>
      <p:pic>
        <p:nvPicPr>
          <p:cNvPr id="3" name="Picture 2">
            <a:extLst>
              <a:ext uri="{FF2B5EF4-FFF2-40B4-BE49-F238E27FC236}">
                <a16:creationId xmlns:a16="http://schemas.microsoft.com/office/drawing/2014/main" id="{9C37F231-E728-3110-8A86-71DA83D2147F}"/>
              </a:ext>
            </a:extLst>
          </p:cNvPr>
          <p:cNvPicPr>
            <a:picLocks noChangeAspect="1"/>
          </p:cNvPicPr>
          <p:nvPr/>
        </p:nvPicPr>
        <p:blipFill>
          <a:blip r:embed="rId4"/>
          <a:stretch>
            <a:fillRect/>
          </a:stretch>
        </p:blipFill>
        <p:spPr>
          <a:xfrm>
            <a:off x="1840020" y="1466021"/>
            <a:ext cx="5463959" cy="3081131"/>
          </a:xfrm>
          <a:prstGeom prst="rect">
            <a:avLst/>
          </a:prstGeom>
        </p:spPr>
      </p:pic>
      <p:pic>
        <p:nvPicPr>
          <p:cNvPr id="5" name="Picture 4">
            <a:extLst>
              <a:ext uri="{FF2B5EF4-FFF2-40B4-BE49-F238E27FC236}">
                <a16:creationId xmlns:a16="http://schemas.microsoft.com/office/drawing/2014/main" id="{64947B64-4A41-9BD6-FFA1-7ECEC1BBCEDD}"/>
              </a:ext>
            </a:extLst>
          </p:cNvPr>
          <p:cNvPicPr>
            <a:picLocks noChangeAspect="1"/>
          </p:cNvPicPr>
          <p:nvPr/>
        </p:nvPicPr>
        <p:blipFill>
          <a:blip r:embed="rId5"/>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94104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CEBBE-7E47-599E-F545-0FBCAEB936B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FFD5E6-9933-F69A-D530-659012D44941}"/>
              </a:ext>
            </a:extLst>
          </p:cNvPr>
          <p:cNvSpPr>
            <a:spLocks noGrp="1"/>
          </p:cNvSpPr>
          <p:nvPr>
            <p:ph type="sldNum" sz="quarter" idx="12"/>
          </p:nvPr>
        </p:nvSpPr>
        <p:spPr/>
        <p:txBody>
          <a:bodyPr/>
          <a:lstStyle/>
          <a:p>
            <a:fld id="{49D66857-5C25-4F7D-8F9B-F3014B38DE15}" type="slidenum">
              <a:rPr lang="fr-BE" smtClean="0"/>
              <a:t>31</a:t>
            </a:fld>
            <a:endParaRPr lang="fr-BE"/>
          </a:p>
        </p:txBody>
      </p:sp>
      <p:sp>
        <p:nvSpPr>
          <p:cNvPr id="10" name="Shape 101">
            <a:extLst>
              <a:ext uri="{FF2B5EF4-FFF2-40B4-BE49-F238E27FC236}">
                <a16:creationId xmlns:a16="http://schemas.microsoft.com/office/drawing/2014/main" id="{4EC8D57D-920E-4DF4-29E8-D944EB5807E9}"/>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Agences</a:t>
            </a:r>
            <a:r>
              <a:rPr lang="en" sz="4800" b="1">
                <a:solidFill>
                  <a:srgbClr val="544F98"/>
                </a:solidFill>
                <a:latin typeface="Aptos Display" panose="02110004020202020204"/>
              </a:rPr>
              <a:t> </a:t>
            </a:r>
            <a:r>
              <a:rPr lang="en" sz="4800" b="1" err="1">
                <a:solidFill>
                  <a:srgbClr val="544F98"/>
                </a:solidFill>
                <a:latin typeface="Aptos Display" panose="02110004020202020204"/>
              </a:rPr>
              <a:t>immobilières</a:t>
            </a:r>
            <a:endParaRPr lang="en" sz="4800" b="1" err="1">
              <a:solidFill>
                <a:srgbClr val="544F98"/>
              </a:solidFill>
            </a:endParaRPr>
          </a:p>
        </p:txBody>
      </p:sp>
      <p:pic>
        <p:nvPicPr>
          <p:cNvPr id="8" name="Graphic 7" descr="Loupe avec un remplissage uni">
            <a:extLst>
              <a:ext uri="{FF2B5EF4-FFF2-40B4-BE49-F238E27FC236}">
                <a16:creationId xmlns:a16="http://schemas.microsoft.com/office/drawing/2014/main" id="{1E19F3D2-B433-9ED3-BDFD-1EB40B46C51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85760" y="87630"/>
            <a:ext cx="914400" cy="914400"/>
          </a:xfrm>
          <a:prstGeom prst="rect">
            <a:avLst/>
          </a:prstGeom>
        </p:spPr>
      </p:pic>
      <p:pic>
        <p:nvPicPr>
          <p:cNvPr id="4" name="Afbeelding 2" descr="Afbeelding met kleding, jasje, persoon, tekst&#10;&#10;Door AI gegenereerde inhoud is mogelijk onjuist.">
            <a:extLst>
              <a:ext uri="{FF2B5EF4-FFF2-40B4-BE49-F238E27FC236}">
                <a16:creationId xmlns:a16="http://schemas.microsoft.com/office/drawing/2014/main" id="{77E34A99-9959-CA98-F0D7-FF8F96071F28}"/>
              </a:ext>
            </a:extLst>
          </p:cNvPr>
          <p:cNvPicPr>
            <a:picLocks noChangeAspect="1"/>
          </p:cNvPicPr>
          <p:nvPr/>
        </p:nvPicPr>
        <p:blipFill>
          <a:blip r:embed="rId4"/>
          <a:stretch>
            <a:fillRect/>
          </a:stretch>
        </p:blipFill>
        <p:spPr>
          <a:xfrm>
            <a:off x="2292499" y="1550859"/>
            <a:ext cx="4559001" cy="3039069"/>
          </a:xfrm>
          <a:prstGeom prst="rect">
            <a:avLst/>
          </a:prstGeom>
        </p:spPr>
      </p:pic>
      <p:pic>
        <p:nvPicPr>
          <p:cNvPr id="5" name="Picture 4">
            <a:extLst>
              <a:ext uri="{FF2B5EF4-FFF2-40B4-BE49-F238E27FC236}">
                <a16:creationId xmlns:a16="http://schemas.microsoft.com/office/drawing/2014/main" id="{DD64649C-A4D7-FDA4-9FB0-88C04CB86E97}"/>
              </a:ext>
            </a:extLst>
          </p:cNvPr>
          <p:cNvPicPr>
            <a:picLocks noChangeAspect="1"/>
          </p:cNvPicPr>
          <p:nvPr/>
        </p:nvPicPr>
        <p:blipFill>
          <a:blip r:embed="rId5"/>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5165674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E0A0A-FDB3-560E-CD58-485D9636A29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A45D98D-861C-90B7-2F82-9C60B8B40DBA}"/>
              </a:ext>
            </a:extLst>
          </p:cNvPr>
          <p:cNvPicPr>
            <a:picLocks noChangeAspect="1"/>
          </p:cNvPicPr>
          <p:nvPr/>
        </p:nvPicPr>
        <p:blipFill>
          <a:blip r:embed="rId3"/>
          <a:stretch>
            <a:fillRect/>
          </a:stretch>
        </p:blipFill>
        <p:spPr>
          <a:xfrm>
            <a:off x="1777049" y="1470660"/>
            <a:ext cx="5315582" cy="3048000"/>
          </a:xfrm>
          <a:prstGeom prst="rect">
            <a:avLst/>
          </a:prstGeom>
        </p:spPr>
      </p:pic>
      <p:sp>
        <p:nvSpPr>
          <p:cNvPr id="2" name="Slide Number Placeholder 1">
            <a:extLst>
              <a:ext uri="{FF2B5EF4-FFF2-40B4-BE49-F238E27FC236}">
                <a16:creationId xmlns:a16="http://schemas.microsoft.com/office/drawing/2014/main" id="{2030BD9A-CB3E-1F9C-045B-77B30B1FC57E}"/>
              </a:ext>
            </a:extLst>
          </p:cNvPr>
          <p:cNvSpPr>
            <a:spLocks noGrp="1"/>
          </p:cNvSpPr>
          <p:nvPr>
            <p:ph type="sldNum" sz="quarter" idx="12"/>
          </p:nvPr>
        </p:nvSpPr>
        <p:spPr/>
        <p:txBody>
          <a:bodyPr/>
          <a:lstStyle/>
          <a:p>
            <a:fld id="{49D66857-5C25-4F7D-8F9B-F3014B38DE15}" type="slidenum">
              <a:rPr lang="fr-BE" smtClean="0"/>
              <a:t>32</a:t>
            </a:fld>
            <a:endParaRPr lang="fr-BE"/>
          </a:p>
        </p:txBody>
      </p:sp>
      <p:sp>
        <p:nvSpPr>
          <p:cNvPr id="10" name="Shape 101">
            <a:extLst>
              <a:ext uri="{FF2B5EF4-FFF2-40B4-BE49-F238E27FC236}">
                <a16:creationId xmlns:a16="http://schemas.microsoft.com/office/drawing/2014/main" id="{3C433860-9034-C611-909B-B1895FABD0EE}"/>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Groupes</a:t>
            </a:r>
            <a:r>
              <a:rPr lang="en" sz="4800" b="1">
                <a:solidFill>
                  <a:srgbClr val="544F98"/>
                </a:solidFill>
                <a:latin typeface="Aptos Display" panose="02110004020202020204"/>
              </a:rPr>
              <a:t> Facebook </a:t>
            </a:r>
            <a:endParaRPr lang="en" sz="4800" b="1">
              <a:solidFill>
                <a:srgbClr val="544F98"/>
              </a:solidFill>
            </a:endParaRPr>
          </a:p>
        </p:txBody>
      </p:sp>
      <p:pic>
        <p:nvPicPr>
          <p:cNvPr id="8" name="Graphic 7" descr="Loupe avec un remplissage uni">
            <a:extLst>
              <a:ext uri="{FF2B5EF4-FFF2-40B4-BE49-F238E27FC236}">
                <a16:creationId xmlns:a16="http://schemas.microsoft.com/office/drawing/2014/main" id="{1B689A1B-2FA0-DE44-D8D3-D574E5A4846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85760" y="87630"/>
            <a:ext cx="914400" cy="914400"/>
          </a:xfrm>
          <a:prstGeom prst="rect">
            <a:avLst/>
          </a:prstGeom>
        </p:spPr>
      </p:pic>
      <p:pic>
        <p:nvPicPr>
          <p:cNvPr id="7" name="Picture 2" descr="【SNS】Facebook（フェイスブック）に信用度スコアが導入される！？情報についてまとめてみた | info free style">
            <a:extLst>
              <a:ext uri="{FF2B5EF4-FFF2-40B4-BE49-F238E27FC236}">
                <a16:creationId xmlns:a16="http://schemas.microsoft.com/office/drawing/2014/main" id="{194DEA7C-86A3-2E13-1369-FF3BCEFBDC1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8201" t="12344" r="28138" b="12811"/>
          <a:stretch>
            <a:fillRect/>
          </a:stretch>
        </p:blipFill>
        <p:spPr bwMode="auto">
          <a:xfrm>
            <a:off x="6638225" y="4030306"/>
            <a:ext cx="740809" cy="736804"/>
          </a:xfrm>
          <a:prstGeom prst="ellipse">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A27FB03-1C89-D34B-B76A-5008B40E8F63}"/>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1896719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7FF61-8E79-FE0B-DB10-97DAFA293DB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C40896-4CB2-2DB1-8A44-B7AD46D8CC7D}"/>
              </a:ext>
            </a:extLst>
          </p:cNvPr>
          <p:cNvSpPr>
            <a:spLocks noGrp="1"/>
          </p:cNvSpPr>
          <p:nvPr>
            <p:ph type="sldNum" sz="quarter" idx="12"/>
          </p:nvPr>
        </p:nvSpPr>
        <p:spPr/>
        <p:txBody>
          <a:bodyPr/>
          <a:lstStyle/>
          <a:p>
            <a:fld id="{49D66857-5C25-4F7D-8F9B-F3014B38DE15}" type="slidenum">
              <a:rPr lang="fr-BE" smtClean="0"/>
              <a:t>33</a:t>
            </a:fld>
            <a:endParaRPr lang="fr-BE"/>
          </a:p>
        </p:txBody>
      </p:sp>
      <p:sp>
        <p:nvSpPr>
          <p:cNvPr id="10" name="Shape 101">
            <a:extLst>
              <a:ext uri="{FF2B5EF4-FFF2-40B4-BE49-F238E27FC236}">
                <a16:creationId xmlns:a16="http://schemas.microsoft.com/office/drawing/2014/main" id="{6E79A747-23F3-7F72-0153-ED1621B30C90}"/>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Sociétés de cohousing</a:t>
            </a:r>
            <a:endParaRPr lang="en" sz="4800" b="1">
              <a:solidFill>
                <a:srgbClr val="544F98"/>
              </a:solidFill>
            </a:endParaRPr>
          </a:p>
        </p:txBody>
      </p:sp>
      <p:pic>
        <p:nvPicPr>
          <p:cNvPr id="8" name="Graphic 7" descr="Loupe avec un remplissage uni">
            <a:extLst>
              <a:ext uri="{FF2B5EF4-FFF2-40B4-BE49-F238E27FC236}">
                <a16:creationId xmlns:a16="http://schemas.microsoft.com/office/drawing/2014/main" id="{07CB7E7E-C11B-7577-3624-4D59D86C101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85760" y="87630"/>
            <a:ext cx="914400" cy="914400"/>
          </a:xfrm>
          <a:prstGeom prst="rect">
            <a:avLst/>
          </a:prstGeom>
        </p:spPr>
      </p:pic>
      <p:sp>
        <p:nvSpPr>
          <p:cNvPr id="4" name="Shape 101">
            <a:extLst>
              <a:ext uri="{FF2B5EF4-FFF2-40B4-BE49-F238E27FC236}">
                <a16:creationId xmlns:a16="http://schemas.microsoft.com/office/drawing/2014/main" id="{A88DD77C-17F0-E8F4-F4DD-41E5568892C6}"/>
              </a:ext>
            </a:extLst>
          </p:cNvPr>
          <p:cNvSpPr txBox="1">
            <a:spLocks/>
          </p:cNvSpPr>
          <p:nvPr/>
        </p:nvSpPr>
        <p:spPr>
          <a:xfrm>
            <a:off x="1046754" y="1578422"/>
            <a:ext cx="4937070" cy="45535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RPr lang="fr-FR"/>
            </a:defPPr>
            <a:lvl1pPr marL="0" marR="0" lvl="0" algn="l" defTabSz="914400" rtl="0" eaLnBrk="1" latinLnBrk="0" hangingPunct="1">
              <a:lnSpc>
                <a:spcPct val="100000"/>
              </a:lnSpc>
              <a:spcBef>
                <a:spcPts val="0"/>
              </a:spcBef>
              <a:spcAft>
                <a:spcPts val="0"/>
              </a:spcAft>
              <a:buNone/>
              <a:defRPr sz="1400" b="0" i="0" u="none" strike="noStrike" kern="1200" cap="none">
                <a:solidFill>
                  <a:srgbClr val="000000"/>
                </a:solidFill>
                <a:latin typeface="Arial"/>
                <a:ea typeface="Arial"/>
                <a:cs typeface="Arial"/>
                <a:sym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nl-BE" sz="1800" err="1">
                <a:solidFill>
                  <a:srgbClr val="544F98"/>
                </a:solidFill>
                <a:latin typeface="Aptos"/>
              </a:rPr>
              <a:t>Surtout</a:t>
            </a:r>
            <a:r>
              <a:rPr lang="nl-BE" sz="1800">
                <a:solidFill>
                  <a:srgbClr val="544F98"/>
                </a:solidFill>
                <a:latin typeface="Aptos"/>
              </a:rPr>
              <a:t> à Bruxelles </a:t>
            </a:r>
            <a:endParaRPr lang="en-US" sz="1800">
              <a:solidFill>
                <a:srgbClr val="544F98"/>
              </a:solidFill>
              <a:latin typeface="Aptos"/>
            </a:endParaRPr>
          </a:p>
        </p:txBody>
      </p:sp>
      <p:sp>
        <p:nvSpPr>
          <p:cNvPr id="11" name="Rectangle: Rounded Corners 10">
            <a:extLst>
              <a:ext uri="{FF2B5EF4-FFF2-40B4-BE49-F238E27FC236}">
                <a16:creationId xmlns:a16="http://schemas.microsoft.com/office/drawing/2014/main" id="{5E5B1A44-9342-B353-795B-5750A303F514}"/>
              </a:ext>
            </a:extLst>
          </p:cNvPr>
          <p:cNvSpPr/>
          <p:nvPr/>
        </p:nvSpPr>
        <p:spPr>
          <a:xfrm>
            <a:off x="837008" y="2612484"/>
            <a:ext cx="1670690" cy="892162"/>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EC86A36-60F8-5E5D-4A79-C647EEC4A8A3}"/>
              </a:ext>
            </a:extLst>
          </p:cNvPr>
          <p:cNvPicPr>
            <a:picLocks noChangeAspect="1"/>
          </p:cNvPicPr>
          <p:nvPr/>
        </p:nvPicPr>
        <p:blipFill>
          <a:blip r:embed="rId4"/>
          <a:stretch>
            <a:fillRect/>
          </a:stretch>
        </p:blipFill>
        <p:spPr>
          <a:xfrm>
            <a:off x="950641" y="2860113"/>
            <a:ext cx="1446145" cy="408748"/>
          </a:xfrm>
          <a:prstGeom prst="rect">
            <a:avLst/>
          </a:prstGeom>
        </p:spPr>
      </p:pic>
      <p:pic>
        <p:nvPicPr>
          <p:cNvPr id="13" name="Picture 12">
            <a:extLst>
              <a:ext uri="{FF2B5EF4-FFF2-40B4-BE49-F238E27FC236}">
                <a16:creationId xmlns:a16="http://schemas.microsoft.com/office/drawing/2014/main" id="{07E669A9-AC12-839B-F993-B34531CBE0D4}"/>
              </a:ext>
            </a:extLst>
          </p:cNvPr>
          <p:cNvPicPr>
            <a:picLocks noChangeAspect="1"/>
          </p:cNvPicPr>
          <p:nvPr/>
        </p:nvPicPr>
        <p:blipFill>
          <a:blip r:embed="rId5"/>
          <a:stretch>
            <a:fillRect/>
          </a:stretch>
        </p:blipFill>
        <p:spPr>
          <a:xfrm>
            <a:off x="2965799" y="2128553"/>
            <a:ext cx="1419617" cy="1388302"/>
          </a:xfrm>
          <a:prstGeom prst="rect">
            <a:avLst/>
          </a:prstGeom>
        </p:spPr>
      </p:pic>
      <p:pic>
        <p:nvPicPr>
          <p:cNvPr id="14" name="Picture 13">
            <a:extLst>
              <a:ext uri="{FF2B5EF4-FFF2-40B4-BE49-F238E27FC236}">
                <a16:creationId xmlns:a16="http://schemas.microsoft.com/office/drawing/2014/main" id="{A8F9EE95-89AF-CD6D-737B-6047D563FF2B}"/>
              </a:ext>
            </a:extLst>
          </p:cNvPr>
          <p:cNvPicPr>
            <a:picLocks noChangeAspect="1"/>
          </p:cNvPicPr>
          <p:nvPr/>
        </p:nvPicPr>
        <p:blipFill>
          <a:blip r:embed="rId6"/>
          <a:stretch>
            <a:fillRect/>
          </a:stretch>
        </p:blipFill>
        <p:spPr>
          <a:xfrm>
            <a:off x="4628379" y="2733382"/>
            <a:ext cx="1527314" cy="418273"/>
          </a:xfrm>
          <a:prstGeom prst="rect">
            <a:avLst/>
          </a:prstGeom>
        </p:spPr>
      </p:pic>
      <p:pic>
        <p:nvPicPr>
          <p:cNvPr id="5" name="Picture 4">
            <a:extLst>
              <a:ext uri="{FF2B5EF4-FFF2-40B4-BE49-F238E27FC236}">
                <a16:creationId xmlns:a16="http://schemas.microsoft.com/office/drawing/2014/main" id="{26ECAE1F-4CB5-C363-D33D-11D0F157BA59}"/>
              </a:ext>
            </a:extLst>
          </p:cNvPr>
          <p:cNvPicPr>
            <a:picLocks noChangeAspect="1"/>
          </p:cNvPicPr>
          <p:nvPr/>
        </p:nvPicPr>
        <p:blipFill>
          <a:blip r:embed="rId7"/>
          <a:stretch>
            <a:fillRect/>
          </a:stretch>
        </p:blipFill>
        <p:spPr>
          <a:xfrm>
            <a:off x="8094643" y="4777362"/>
            <a:ext cx="914400" cy="257175"/>
          </a:xfrm>
          <a:prstGeom prst="rect">
            <a:avLst/>
          </a:prstGeom>
        </p:spPr>
      </p:pic>
      <p:pic>
        <p:nvPicPr>
          <p:cNvPr id="3" name="Picture 2">
            <a:extLst>
              <a:ext uri="{FF2B5EF4-FFF2-40B4-BE49-F238E27FC236}">
                <a16:creationId xmlns:a16="http://schemas.microsoft.com/office/drawing/2014/main" id="{8E0E8F51-A6CC-B2EF-9B10-78C063E88C78}"/>
              </a:ext>
            </a:extLst>
          </p:cNvPr>
          <p:cNvPicPr>
            <a:picLocks noChangeAspect="1"/>
          </p:cNvPicPr>
          <p:nvPr/>
        </p:nvPicPr>
        <p:blipFill>
          <a:blip r:embed="rId8"/>
          <a:stretch>
            <a:fillRect/>
          </a:stretch>
        </p:blipFill>
        <p:spPr>
          <a:xfrm>
            <a:off x="2397124" y="3855184"/>
            <a:ext cx="1681620" cy="699501"/>
          </a:xfrm>
          <a:prstGeom prst="rect">
            <a:avLst/>
          </a:prstGeom>
        </p:spPr>
      </p:pic>
      <p:pic>
        <p:nvPicPr>
          <p:cNvPr id="6" name="Picture 5">
            <a:extLst>
              <a:ext uri="{FF2B5EF4-FFF2-40B4-BE49-F238E27FC236}">
                <a16:creationId xmlns:a16="http://schemas.microsoft.com/office/drawing/2014/main" id="{3E255952-1EBA-5170-BE87-537054ABB19D}"/>
              </a:ext>
            </a:extLst>
          </p:cNvPr>
          <p:cNvPicPr>
            <a:picLocks noChangeAspect="1"/>
          </p:cNvPicPr>
          <p:nvPr/>
        </p:nvPicPr>
        <p:blipFill>
          <a:blip r:embed="rId9"/>
          <a:stretch>
            <a:fillRect/>
          </a:stretch>
        </p:blipFill>
        <p:spPr>
          <a:xfrm>
            <a:off x="4591594" y="3733512"/>
            <a:ext cx="1590675" cy="590550"/>
          </a:xfrm>
          <a:prstGeom prst="rect">
            <a:avLst/>
          </a:prstGeom>
        </p:spPr>
      </p:pic>
      <p:sp>
        <p:nvSpPr>
          <p:cNvPr id="7" name="TextBox 6">
            <a:extLst>
              <a:ext uri="{FF2B5EF4-FFF2-40B4-BE49-F238E27FC236}">
                <a16:creationId xmlns:a16="http://schemas.microsoft.com/office/drawing/2014/main" id="{F93F64E3-6C53-8D34-7506-0DAC35A2B819}"/>
              </a:ext>
            </a:extLst>
          </p:cNvPr>
          <p:cNvSpPr txBox="1"/>
          <p:nvPr/>
        </p:nvSpPr>
        <p:spPr>
          <a:xfrm>
            <a:off x="7484301" y="3652120"/>
            <a:ext cx="4572000"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b="1">
                <a:solidFill>
                  <a:srgbClr val="544F98"/>
                </a:solidFill>
                <a:latin typeface="Aptos Display"/>
              </a:rPr>
              <a:t>...</a:t>
            </a:r>
          </a:p>
          <a:p>
            <a:pPr algn="ctr"/>
            <a:endParaRPr lang="en-US"/>
          </a:p>
        </p:txBody>
      </p:sp>
      <p:pic>
        <p:nvPicPr>
          <p:cNvPr id="9" name="Picture 8">
            <a:extLst>
              <a:ext uri="{FF2B5EF4-FFF2-40B4-BE49-F238E27FC236}">
                <a16:creationId xmlns:a16="http://schemas.microsoft.com/office/drawing/2014/main" id="{A52F9071-8AE4-01FC-8938-7D407BFB6633}"/>
              </a:ext>
            </a:extLst>
          </p:cNvPr>
          <p:cNvPicPr>
            <a:picLocks noChangeAspect="1"/>
          </p:cNvPicPr>
          <p:nvPr/>
        </p:nvPicPr>
        <p:blipFill>
          <a:blip r:embed="rId10"/>
          <a:stretch>
            <a:fillRect/>
          </a:stretch>
        </p:blipFill>
        <p:spPr>
          <a:xfrm>
            <a:off x="6638656" y="2435975"/>
            <a:ext cx="1915963" cy="843053"/>
          </a:xfrm>
          <a:prstGeom prst="rect">
            <a:avLst/>
          </a:prstGeom>
        </p:spPr>
      </p:pic>
    </p:spTree>
    <p:extLst>
      <p:ext uri="{BB962C8B-B14F-4D97-AF65-F5344CB8AC3E}">
        <p14:creationId xmlns:p14="http://schemas.microsoft.com/office/powerpoint/2010/main" val="4847052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ED658-D29B-0CAE-3E7A-55AAC344269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93E27D-29AD-644B-2C2B-F04D451D9025}"/>
              </a:ext>
            </a:extLst>
          </p:cNvPr>
          <p:cNvSpPr>
            <a:spLocks noGrp="1"/>
          </p:cNvSpPr>
          <p:nvPr>
            <p:ph type="sldNum" sz="quarter" idx="12"/>
          </p:nvPr>
        </p:nvSpPr>
        <p:spPr/>
        <p:txBody>
          <a:bodyPr/>
          <a:lstStyle/>
          <a:p>
            <a:fld id="{49D66857-5C25-4F7D-8F9B-F3014B38DE15}" type="slidenum">
              <a:rPr lang="fr-BE" smtClean="0"/>
              <a:t>34</a:t>
            </a:fld>
            <a:endParaRPr lang="fr-BE"/>
          </a:p>
        </p:txBody>
      </p:sp>
      <p:pic>
        <p:nvPicPr>
          <p:cNvPr id="7" name="Graphic 6" descr="Ampoule et engrenage avec un remplissage uni">
            <a:extLst>
              <a:ext uri="{FF2B5EF4-FFF2-40B4-BE49-F238E27FC236}">
                <a16:creationId xmlns:a16="http://schemas.microsoft.com/office/drawing/2014/main" id="{7C0E4447-AAAD-03C9-C6E0-3C69E2E53CC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85760" y="209550"/>
            <a:ext cx="914400" cy="914400"/>
          </a:xfrm>
          <a:prstGeom prst="rect">
            <a:avLst/>
          </a:prstGeom>
        </p:spPr>
      </p:pic>
      <p:sp>
        <p:nvSpPr>
          <p:cNvPr id="10" name="Shape 101">
            <a:extLst>
              <a:ext uri="{FF2B5EF4-FFF2-40B4-BE49-F238E27FC236}">
                <a16:creationId xmlns:a16="http://schemas.microsoft.com/office/drawing/2014/main" id="{FBB436DA-FE96-DA9A-0D5A-A3C371E17FA5}"/>
              </a:ext>
            </a:extLst>
          </p:cNvPr>
          <p:cNvSpPr txBox="1">
            <a:spLocks/>
          </p:cNvSpPr>
          <p:nvPr/>
        </p:nvSpPr>
        <p:spPr>
          <a:xfrm>
            <a:off x="1221358" y="299935"/>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2800" b="1" dirty="0">
                <a:solidFill>
                  <a:srgbClr val="544F98"/>
                </a:solidFill>
                <a:latin typeface="Aptos"/>
              </a:rPr>
              <a:t>Attention à la </a:t>
            </a:r>
            <a:r>
              <a:rPr lang="en" sz="2800" b="1" dirty="0" err="1">
                <a:solidFill>
                  <a:srgbClr val="544F98"/>
                </a:solidFill>
                <a:latin typeface="Aptos"/>
              </a:rPr>
              <a:t>possibilité</a:t>
            </a:r>
            <a:r>
              <a:rPr lang="en" sz="2800" b="1" dirty="0">
                <a:solidFill>
                  <a:srgbClr val="544F98"/>
                </a:solidFill>
                <a:latin typeface="Aptos"/>
              </a:rPr>
              <a:t> de domiciliation</a:t>
            </a:r>
            <a:endParaRPr lang="en-US" sz="2800" b="1">
              <a:solidFill>
                <a:srgbClr val="544F98"/>
              </a:solidFill>
              <a:latin typeface="Aptos"/>
            </a:endParaRPr>
          </a:p>
        </p:txBody>
      </p:sp>
      <p:pic>
        <p:nvPicPr>
          <p:cNvPr id="6" name="Picture 2" descr="Studentenkamers bouwen is 'booming business' - Made in">
            <a:extLst>
              <a:ext uri="{FF2B5EF4-FFF2-40B4-BE49-F238E27FC236}">
                <a16:creationId xmlns:a16="http://schemas.microsoft.com/office/drawing/2014/main" id="{0ADE7BE6-2F1C-399D-1337-0E58E3A2B4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2449" t="3781" r="14814" b="9144"/>
          <a:stretch>
            <a:fillRect/>
          </a:stretch>
        </p:blipFill>
        <p:spPr bwMode="auto">
          <a:xfrm>
            <a:off x="6998924" y="2384012"/>
            <a:ext cx="1941008" cy="145708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15x Fijne vakantiehuizen in Duitsland waar de hond welkom is">
            <a:extLst>
              <a:ext uri="{FF2B5EF4-FFF2-40B4-BE49-F238E27FC236}">
                <a16:creationId xmlns:a16="http://schemas.microsoft.com/office/drawing/2014/main" id="{B31C2DAD-C660-915C-0716-865A19157AE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5122"/>
          <a:stretch>
            <a:fillRect/>
          </a:stretch>
        </p:blipFill>
        <p:spPr bwMode="auto">
          <a:xfrm>
            <a:off x="286970" y="1395706"/>
            <a:ext cx="2077110" cy="1282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Home Improvement - Epoxy Garage Floor Rustoleum – The Paver Sealer Store">
            <a:extLst>
              <a:ext uri="{FF2B5EF4-FFF2-40B4-BE49-F238E27FC236}">
                <a16:creationId xmlns:a16="http://schemas.microsoft.com/office/drawing/2014/main" id="{37C0E77B-380B-5575-8F8E-BA947B4295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14627" b="8915"/>
          <a:stretch>
            <a:fillRect/>
          </a:stretch>
        </p:blipFill>
        <p:spPr bwMode="auto">
          <a:xfrm>
            <a:off x="4782033" y="1397727"/>
            <a:ext cx="1976537" cy="13844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4" descr="Handelspand verhuurd in Lange Steenstraat 14, Kortrijk - Dewaele">
            <a:extLst>
              <a:ext uri="{FF2B5EF4-FFF2-40B4-BE49-F238E27FC236}">
                <a16:creationId xmlns:a16="http://schemas.microsoft.com/office/drawing/2014/main" id="{A221645A-B24F-721E-920B-092C4FC2A72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5358" r="341" b="17808"/>
          <a:stretch>
            <a:fillRect/>
          </a:stretch>
        </p:blipFill>
        <p:spPr bwMode="auto">
          <a:xfrm>
            <a:off x="2588634" y="2387226"/>
            <a:ext cx="1986038" cy="1450461"/>
          </a:xfrm>
          <a:prstGeom prst="rect">
            <a:avLst/>
          </a:prstGeom>
          <a:noFill/>
          <a:extLst>
            <a:ext uri="{909E8E84-426E-40DD-AFC4-6F175D3DCCD1}">
              <a14:hiddenFill xmlns:a14="http://schemas.microsoft.com/office/drawing/2010/main">
                <a:solidFill>
                  <a:srgbClr val="FFFFFF"/>
                </a:solidFill>
              </a14:hiddenFill>
            </a:ext>
          </a:extLst>
        </p:spPr>
      </p:pic>
      <p:pic>
        <p:nvPicPr>
          <p:cNvPr id="35" name="Graphic 34" descr="Panneau d’interdiction contour">
            <a:extLst>
              <a:ext uri="{FF2B5EF4-FFF2-40B4-BE49-F238E27FC236}">
                <a16:creationId xmlns:a16="http://schemas.microsoft.com/office/drawing/2014/main" id="{591A1678-C7BB-C7A5-89DD-D3DCD4DE49E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89560" y="1047750"/>
            <a:ext cx="1981200" cy="1981200"/>
          </a:xfrm>
          <a:prstGeom prst="rect">
            <a:avLst/>
          </a:prstGeom>
        </p:spPr>
      </p:pic>
      <p:sp>
        <p:nvSpPr>
          <p:cNvPr id="37" name="Rectangle : coins arrondis 3">
            <a:extLst>
              <a:ext uri="{FF2B5EF4-FFF2-40B4-BE49-F238E27FC236}">
                <a16:creationId xmlns:a16="http://schemas.microsoft.com/office/drawing/2014/main" id="{E1620B7E-D0DF-E986-A513-64FE7EA3D94E}"/>
              </a:ext>
            </a:extLst>
          </p:cNvPr>
          <p:cNvSpPr/>
          <p:nvPr/>
        </p:nvSpPr>
        <p:spPr>
          <a:xfrm>
            <a:off x="206829" y="2917798"/>
            <a:ext cx="2235357" cy="39799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err="1">
                <a:latin typeface="Aptos Display"/>
              </a:rPr>
              <a:t>Logement</a:t>
            </a:r>
            <a:r>
              <a:rPr lang="en-US" sz="1600">
                <a:latin typeface="Aptos Display"/>
              </a:rPr>
              <a:t> de </a:t>
            </a:r>
            <a:r>
              <a:rPr lang="en-US" sz="1600" err="1">
                <a:latin typeface="Aptos Display"/>
              </a:rPr>
              <a:t>vacances</a:t>
            </a:r>
            <a:endParaRPr lang="en-US" sz="1600">
              <a:latin typeface="Aptos Display"/>
            </a:endParaRPr>
          </a:p>
        </p:txBody>
      </p:sp>
      <p:pic>
        <p:nvPicPr>
          <p:cNvPr id="38" name="Graphic 37" descr="Panneau d’interdiction contour">
            <a:extLst>
              <a:ext uri="{FF2B5EF4-FFF2-40B4-BE49-F238E27FC236}">
                <a16:creationId xmlns:a16="http://schemas.microsoft.com/office/drawing/2014/main" id="{8FFC5045-61F4-DB14-974A-7548543B7B4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567939" y="2122170"/>
            <a:ext cx="1981200" cy="1981200"/>
          </a:xfrm>
          <a:prstGeom prst="rect">
            <a:avLst/>
          </a:prstGeom>
        </p:spPr>
      </p:pic>
      <p:sp>
        <p:nvSpPr>
          <p:cNvPr id="39" name="Rectangle : coins arrondis 3">
            <a:extLst>
              <a:ext uri="{FF2B5EF4-FFF2-40B4-BE49-F238E27FC236}">
                <a16:creationId xmlns:a16="http://schemas.microsoft.com/office/drawing/2014/main" id="{E81695E1-1A57-FFDF-49E5-31060C970170}"/>
              </a:ext>
            </a:extLst>
          </p:cNvPr>
          <p:cNvSpPr/>
          <p:nvPr/>
        </p:nvSpPr>
        <p:spPr>
          <a:xfrm>
            <a:off x="2980508" y="3999837"/>
            <a:ext cx="1206657" cy="39799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latin typeface="Aptos Display"/>
              </a:rPr>
              <a:t>Commerce</a:t>
            </a:r>
            <a:endParaRPr lang="en-US"/>
          </a:p>
        </p:txBody>
      </p:sp>
      <p:pic>
        <p:nvPicPr>
          <p:cNvPr id="40" name="Graphic 39" descr="Panneau d’interdiction contour">
            <a:extLst>
              <a:ext uri="{FF2B5EF4-FFF2-40B4-BE49-F238E27FC236}">
                <a16:creationId xmlns:a16="http://schemas.microsoft.com/office/drawing/2014/main" id="{097BF9F2-667D-EA13-6432-94C92CD943F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15840" y="1078230"/>
            <a:ext cx="1981200" cy="1981200"/>
          </a:xfrm>
          <a:prstGeom prst="rect">
            <a:avLst/>
          </a:prstGeom>
        </p:spPr>
      </p:pic>
      <p:sp>
        <p:nvSpPr>
          <p:cNvPr id="41" name="Rectangle : coins arrondis 3">
            <a:extLst>
              <a:ext uri="{FF2B5EF4-FFF2-40B4-BE49-F238E27FC236}">
                <a16:creationId xmlns:a16="http://schemas.microsoft.com/office/drawing/2014/main" id="{2393CDC3-C341-610B-7C88-70A44A36DEC2}"/>
              </a:ext>
            </a:extLst>
          </p:cNvPr>
          <p:cNvSpPr/>
          <p:nvPr/>
        </p:nvSpPr>
        <p:spPr>
          <a:xfrm>
            <a:off x="5228408" y="2925417"/>
            <a:ext cx="1229517" cy="39799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latin typeface="Aptos Display"/>
              </a:rPr>
              <a:t>Garage</a:t>
            </a:r>
          </a:p>
        </p:txBody>
      </p:sp>
      <p:sp>
        <p:nvSpPr>
          <p:cNvPr id="42" name="Rectangle : coins arrondis 3">
            <a:extLst>
              <a:ext uri="{FF2B5EF4-FFF2-40B4-BE49-F238E27FC236}">
                <a16:creationId xmlns:a16="http://schemas.microsoft.com/office/drawing/2014/main" id="{ED7E8FFA-C981-E101-3C58-A044E5FECD71}"/>
              </a:ext>
            </a:extLst>
          </p:cNvPr>
          <p:cNvSpPr/>
          <p:nvPr/>
        </p:nvSpPr>
        <p:spPr>
          <a:xfrm>
            <a:off x="7369627" y="3916016"/>
            <a:ext cx="1229517" cy="39799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latin typeface="Aptos Display"/>
              </a:rPr>
              <a:t>Kot</a:t>
            </a:r>
          </a:p>
        </p:txBody>
      </p:sp>
      <p:pic>
        <p:nvPicPr>
          <p:cNvPr id="43" name="Graphic 42" descr="Panneau d’interdiction contour">
            <a:extLst>
              <a:ext uri="{FF2B5EF4-FFF2-40B4-BE49-F238E27FC236}">
                <a16:creationId xmlns:a16="http://schemas.microsoft.com/office/drawing/2014/main" id="{0F2251F3-A8F9-EEFD-D766-AFF1F8EE41B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979919" y="2068829"/>
            <a:ext cx="1981200" cy="1981200"/>
          </a:xfrm>
          <a:prstGeom prst="rect">
            <a:avLst/>
          </a:prstGeom>
        </p:spPr>
      </p:pic>
      <p:pic>
        <p:nvPicPr>
          <p:cNvPr id="4" name="Picture 3">
            <a:extLst>
              <a:ext uri="{FF2B5EF4-FFF2-40B4-BE49-F238E27FC236}">
                <a16:creationId xmlns:a16="http://schemas.microsoft.com/office/drawing/2014/main" id="{E6279C7D-F3B5-B89F-FB77-9F5ED0FCE65D}"/>
              </a:ext>
            </a:extLst>
          </p:cNvPr>
          <p:cNvPicPr>
            <a:picLocks noChangeAspect="1"/>
          </p:cNvPicPr>
          <p:nvPr/>
        </p:nvPicPr>
        <p:blipFill>
          <a:blip r:embed="rId9"/>
          <a:stretch>
            <a:fillRect/>
          </a:stretch>
        </p:blipFill>
        <p:spPr>
          <a:xfrm>
            <a:off x="8094643" y="4777362"/>
            <a:ext cx="914400" cy="257175"/>
          </a:xfrm>
          <a:prstGeom prst="rect">
            <a:avLst/>
          </a:prstGeom>
        </p:spPr>
      </p:pic>
      <p:pic>
        <p:nvPicPr>
          <p:cNvPr id="5" name="Graphic 4" descr="Avertissement avec un remplissage uni">
            <a:extLst>
              <a:ext uri="{FF2B5EF4-FFF2-40B4-BE49-F238E27FC236}">
                <a16:creationId xmlns:a16="http://schemas.microsoft.com/office/drawing/2014/main" id="{BCC038DB-562F-9252-F839-19EAA9734430}"/>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30558" y="94477"/>
            <a:ext cx="986448" cy="1066455"/>
          </a:xfrm>
          <a:prstGeom prst="rect">
            <a:avLst/>
          </a:prstGeom>
        </p:spPr>
      </p:pic>
    </p:spTree>
    <p:extLst>
      <p:ext uri="{BB962C8B-B14F-4D97-AF65-F5344CB8AC3E}">
        <p14:creationId xmlns:p14="http://schemas.microsoft.com/office/powerpoint/2010/main" val="29702841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213C4-757E-4856-857B-4670BEABC2F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4918FE-8B10-C1D5-ED38-FE291F900703}"/>
              </a:ext>
            </a:extLst>
          </p:cNvPr>
          <p:cNvSpPr>
            <a:spLocks noGrp="1"/>
          </p:cNvSpPr>
          <p:nvPr>
            <p:ph type="sldNum" sz="quarter" idx="12"/>
          </p:nvPr>
        </p:nvSpPr>
        <p:spPr/>
        <p:txBody>
          <a:bodyPr/>
          <a:lstStyle/>
          <a:p>
            <a:fld id="{49D66857-5C25-4F7D-8F9B-F3014B38DE15}" type="slidenum">
              <a:rPr lang="fr-BE" smtClean="0"/>
              <a:t>35</a:t>
            </a:fld>
            <a:endParaRPr lang="fr-BE"/>
          </a:p>
        </p:txBody>
      </p:sp>
      <p:sp>
        <p:nvSpPr>
          <p:cNvPr id="10" name="Shape 101">
            <a:extLst>
              <a:ext uri="{FF2B5EF4-FFF2-40B4-BE49-F238E27FC236}">
                <a16:creationId xmlns:a16="http://schemas.microsoft.com/office/drawing/2014/main" id="{5345F5A4-E03F-8104-9C82-0E5D69A992B9}"/>
              </a:ext>
            </a:extLst>
          </p:cNvPr>
          <p:cNvSpPr txBox="1">
            <a:spLocks/>
          </p:cNvSpPr>
          <p:nvPr/>
        </p:nvSpPr>
        <p:spPr>
          <a:xfrm>
            <a:off x="1389591"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3200" b="1" dirty="0">
                <a:solidFill>
                  <a:srgbClr val="544F98"/>
                </a:solidFill>
                <a:latin typeface="Aptos Display" panose="02110004020202020204"/>
              </a:rPr>
              <a:t>Attention aux </a:t>
            </a:r>
            <a:r>
              <a:rPr lang="en" sz="3200" b="1" dirty="0" err="1">
                <a:solidFill>
                  <a:srgbClr val="544F98"/>
                </a:solidFill>
                <a:latin typeface="Aptos Display" panose="02110004020202020204"/>
              </a:rPr>
              <a:t>arnaques</a:t>
            </a:r>
            <a:r>
              <a:rPr lang="en" sz="3200" b="1" dirty="0">
                <a:solidFill>
                  <a:srgbClr val="544F98"/>
                </a:solidFill>
                <a:latin typeface="Aptos Display" panose="02110004020202020204"/>
              </a:rPr>
              <a:t> et aux </a:t>
            </a:r>
            <a:r>
              <a:rPr lang="en" sz="3200" b="1" dirty="0" err="1">
                <a:solidFill>
                  <a:srgbClr val="544F98"/>
                </a:solidFill>
                <a:latin typeface="Aptos Display" panose="02110004020202020204"/>
              </a:rPr>
              <a:t>abus</a:t>
            </a:r>
            <a:r>
              <a:rPr lang="en" sz="3200" b="1" dirty="0">
                <a:solidFill>
                  <a:srgbClr val="544F98"/>
                </a:solidFill>
                <a:latin typeface="Aptos Display" panose="02110004020202020204"/>
              </a:rPr>
              <a:t>!</a:t>
            </a:r>
            <a:endParaRPr lang="en" sz="3200" b="1" dirty="0">
              <a:solidFill>
                <a:srgbClr val="544F98"/>
              </a:solidFill>
            </a:endParaRPr>
          </a:p>
        </p:txBody>
      </p:sp>
      <p:pic>
        <p:nvPicPr>
          <p:cNvPr id="8" name="Graphic 7" descr="Loupe avec un remplissage uni">
            <a:extLst>
              <a:ext uri="{FF2B5EF4-FFF2-40B4-BE49-F238E27FC236}">
                <a16:creationId xmlns:a16="http://schemas.microsoft.com/office/drawing/2014/main" id="{2EBB7E5D-60CB-2D80-5C29-32ED97186CB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85760" y="87630"/>
            <a:ext cx="914400" cy="914400"/>
          </a:xfrm>
          <a:prstGeom prst="rect">
            <a:avLst/>
          </a:prstGeom>
        </p:spPr>
      </p:pic>
      <p:pic>
        <p:nvPicPr>
          <p:cNvPr id="6" name="Graphic 5" descr="Avertissement avec un remplissage uni">
            <a:extLst>
              <a:ext uri="{FF2B5EF4-FFF2-40B4-BE49-F238E27FC236}">
                <a16:creationId xmlns:a16="http://schemas.microsoft.com/office/drawing/2014/main" id="{F7AC0CDD-DA08-0381-C852-628BFC6AD92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0558" y="94477"/>
            <a:ext cx="986448" cy="1066455"/>
          </a:xfrm>
          <a:prstGeom prst="rect">
            <a:avLst/>
          </a:prstGeom>
        </p:spPr>
      </p:pic>
      <p:pic>
        <p:nvPicPr>
          <p:cNvPr id="4" name="Picture 3">
            <a:extLst>
              <a:ext uri="{FF2B5EF4-FFF2-40B4-BE49-F238E27FC236}">
                <a16:creationId xmlns:a16="http://schemas.microsoft.com/office/drawing/2014/main" id="{64C8362E-4D5E-E224-4ED4-88F35B8F2910}"/>
              </a:ext>
            </a:extLst>
          </p:cNvPr>
          <p:cNvPicPr>
            <a:picLocks noChangeAspect="1"/>
          </p:cNvPicPr>
          <p:nvPr/>
        </p:nvPicPr>
        <p:blipFill>
          <a:blip r:embed="rId5"/>
          <a:stretch>
            <a:fillRect/>
          </a:stretch>
        </p:blipFill>
        <p:spPr>
          <a:xfrm>
            <a:off x="8094643" y="4777362"/>
            <a:ext cx="914400" cy="257175"/>
          </a:xfrm>
          <a:prstGeom prst="rect">
            <a:avLst/>
          </a:prstGeom>
        </p:spPr>
      </p:pic>
      <p:pic>
        <p:nvPicPr>
          <p:cNvPr id="3" name="Picture 2">
            <a:extLst>
              <a:ext uri="{FF2B5EF4-FFF2-40B4-BE49-F238E27FC236}">
                <a16:creationId xmlns:a16="http://schemas.microsoft.com/office/drawing/2014/main" id="{86B9BA72-FD09-F8A4-2FF8-0C092CA9E1A4}"/>
              </a:ext>
            </a:extLst>
          </p:cNvPr>
          <p:cNvPicPr>
            <a:picLocks noChangeAspect="1"/>
          </p:cNvPicPr>
          <p:nvPr/>
        </p:nvPicPr>
        <p:blipFill>
          <a:blip r:embed="rId6"/>
          <a:stretch>
            <a:fillRect/>
          </a:stretch>
        </p:blipFill>
        <p:spPr>
          <a:xfrm>
            <a:off x="353364" y="1163315"/>
            <a:ext cx="3378774" cy="2373969"/>
          </a:xfrm>
          <a:prstGeom prst="rect">
            <a:avLst/>
          </a:prstGeom>
        </p:spPr>
      </p:pic>
      <p:pic>
        <p:nvPicPr>
          <p:cNvPr id="7" name="Picture 6" descr="Logement étudiant : comment reconnaître les arnaques">
            <a:extLst>
              <a:ext uri="{FF2B5EF4-FFF2-40B4-BE49-F238E27FC236}">
                <a16:creationId xmlns:a16="http://schemas.microsoft.com/office/drawing/2014/main" id="{92F9476E-E275-7B5E-3A16-7A8973D299DF}"/>
              </a:ext>
            </a:extLst>
          </p:cNvPr>
          <p:cNvPicPr>
            <a:picLocks noChangeAspect="1"/>
          </p:cNvPicPr>
          <p:nvPr/>
        </p:nvPicPr>
        <p:blipFill>
          <a:blip r:embed="rId7"/>
          <a:stretch>
            <a:fillRect/>
          </a:stretch>
        </p:blipFill>
        <p:spPr>
          <a:xfrm>
            <a:off x="3735047" y="3132469"/>
            <a:ext cx="2441275" cy="1635598"/>
          </a:xfrm>
          <a:prstGeom prst="rect">
            <a:avLst/>
          </a:prstGeom>
        </p:spPr>
      </p:pic>
      <p:pic>
        <p:nvPicPr>
          <p:cNvPr id="5" name="Picture 4" descr="Aucune description de photo disponible.">
            <a:extLst>
              <a:ext uri="{FF2B5EF4-FFF2-40B4-BE49-F238E27FC236}">
                <a16:creationId xmlns:a16="http://schemas.microsoft.com/office/drawing/2014/main" id="{3A7AD966-88E8-73AB-7D9B-891D84956D96}"/>
              </a:ext>
            </a:extLst>
          </p:cNvPr>
          <p:cNvPicPr>
            <a:picLocks noChangeAspect="1"/>
          </p:cNvPicPr>
          <p:nvPr/>
        </p:nvPicPr>
        <p:blipFill>
          <a:blip r:embed="rId8"/>
          <a:stretch>
            <a:fillRect/>
          </a:stretch>
        </p:blipFill>
        <p:spPr>
          <a:xfrm>
            <a:off x="7025429" y="1012211"/>
            <a:ext cx="1655560" cy="3547614"/>
          </a:xfrm>
          <a:prstGeom prst="rect">
            <a:avLst/>
          </a:prstGeom>
        </p:spPr>
      </p:pic>
      <p:pic>
        <p:nvPicPr>
          <p:cNvPr id="9" name="Picture 8" descr="&quot;Si possible je cherche contre sexe&quot; : ils proposent un hébergement ...">
            <a:extLst>
              <a:ext uri="{FF2B5EF4-FFF2-40B4-BE49-F238E27FC236}">
                <a16:creationId xmlns:a16="http://schemas.microsoft.com/office/drawing/2014/main" id="{BA4C1687-EE82-AB38-D08E-D1F93C2E72AC}"/>
              </a:ext>
            </a:extLst>
          </p:cNvPr>
          <p:cNvPicPr>
            <a:picLocks noChangeAspect="1"/>
          </p:cNvPicPr>
          <p:nvPr/>
        </p:nvPicPr>
        <p:blipFill>
          <a:blip r:embed="rId9"/>
          <a:stretch>
            <a:fillRect/>
          </a:stretch>
        </p:blipFill>
        <p:spPr>
          <a:xfrm>
            <a:off x="3944030" y="1284513"/>
            <a:ext cx="2959554" cy="1643744"/>
          </a:xfrm>
          <a:prstGeom prst="rect">
            <a:avLst/>
          </a:prstGeom>
        </p:spPr>
      </p:pic>
      <p:pic>
        <p:nvPicPr>
          <p:cNvPr id="11" name="Picture 10">
            <a:extLst>
              <a:ext uri="{FF2B5EF4-FFF2-40B4-BE49-F238E27FC236}">
                <a16:creationId xmlns:a16="http://schemas.microsoft.com/office/drawing/2014/main" id="{114370D5-8DA3-0A10-8219-30E806034EAB}"/>
              </a:ext>
            </a:extLst>
          </p:cNvPr>
          <p:cNvPicPr>
            <a:picLocks noChangeAspect="1"/>
          </p:cNvPicPr>
          <p:nvPr/>
        </p:nvPicPr>
        <p:blipFill>
          <a:blip r:embed="rId10"/>
          <a:stretch>
            <a:fillRect/>
          </a:stretch>
        </p:blipFill>
        <p:spPr>
          <a:xfrm>
            <a:off x="953222" y="3537857"/>
            <a:ext cx="2181144" cy="1529443"/>
          </a:xfrm>
          <a:prstGeom prst="rect">
            <a:avLst/>
          </a:prstGeom>
        </p:spPr>
      </p:pic>
    </p:spTree>
    <p:extLst>
      <p:ext uri="{BB962C8B-B14F-4D97-AF65-F5344CB8AC3E}">
        <p14:creationId xmlns:p14="http://schemas.microsoft.com/office/powerpoint/2010/main" val="16198064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CE9B9-527C-9664-B55E-BA1504B0750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A8C6A9-D0FA-2F5D-5C5D-1AE4F0AD03FB}"/>
              </a:ext>
            </a:extLst>
          </p:cNvPr>
          <p:cNvSpPr>
            <a:spLocks noGrp="1"/>
          </p:cNvSpPr>
          <p:nvPr>
            <p:ph type="sldNum" sz="quarter" idx="12"/>
          </p:nvPr>
        </p:nvSpPr>
        <p:spPr/>
        <p:txBody>
          <a:bodyPr/>
          <a:lstStyle/>
          <a:p>
            <a:fld id="{49D66857-5C25-4F7D-8F9B-F3014B38DE15}" type="slidenum">
              <a:rPr lang="fr-BE" smtClean="0"/>
              <a:t>36</a:t>
            </a:fld>
            <a:endParaRPr lang="fr-BE"/>
          </a:p>
        </p:txBody>
      </p:sp>
      <p:sp>
        <p:nvSpPr>
          <p:cNvPr id="10" name="Shape 101">
            <a:extLst>
              <a:ext uri="{FF2B5EF4-FFF2-40B4-BE49-F238E27FC236}">
                <a16:creationId xmlns:a16="http://schemas.microsoft.com/office/drawing/2014/main" id="{069EB230-4CED-5CD7-4B56-285D86E24EDF}"/>
              </a:ext>
            </a:extLst>
          </p:cNvPr>
          <p:cNvSpPr txBox="1">
            <a:spLocks/>
          </p:cNvSpPr>
          <p:nvPr/>
        </p:nvSpPr>
        <p:spPr>
          <a:xfrm>
            <a:off x="1389591"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000" b="1" dirty="0">
                <a:solidFill>
                  <a:srgbClr val="544F98"/>
                </a:solidFill>
                <a:latin typeface="Aptos Display" panose="02110004020202020204"/>
              </a:rPr>
              <a:t>Attention aux discriminati</a:t>
            </a:r>
            <a:r>
              <a:rPr lang="en" sz="4000" b="1">
                <a:solidFill>
                  <a:srgbClr val="544F98"/>
                </a:solidFill>
              </a:rPr>
              <a:t>ons</a:t>
            </a:r>
            <a:r>
              <a:rPr lang="en" sz="4000" b="1" dirty="0">
                <a:solidFill>
                  <a:srgbClr val="544F98"/>
                </a:solidFill>
                <a:latin typeface="Aptos Display" panose="02110004020202020204"/>
              </a:rPr>
              <a:t> !</a:t>
            </a:r>
            <a:endParaRPr lang="en" sz="4000" b="1" dirty="0">
              <a:solidFill>
                <a:srgbClr val="544F98"/>
              </a:solidFill>
            </a:endParaRPr>
          </a:p>
        </p:txBody>
      </p:sp>
      <p:pic>
        <p:nvPicPr>
          <p:cNvPr id="8" name="Graphic 7" descr="Loupe avec un remplissage uni">
            <a:extLst>
              <a:ext uri="{FF2B5EF4-FFF2-40B4-BE49-F238E27FC236}">
                <a16:creationId xmlns:a16="http://schemas.microsoft.com/office/drawing/2014/main" id="{FB4035F3-5516-FF46-1BC8-1E6C44BBE1E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85760" y="87630"/>
            <a:ext cx="914400" cy="914400"/>
          </a:xfrm>
          <a:prstGeom prst="rect">
            <a:avLst/>
          </a:prstGeom>
        </p:spPr>
      </p:pic>
      <p:pic>
        <p:nvPicPr>
          <p:cNvPr id="6" name="Graphic 5" descr="Avertissement avec un remplissage uni">
            <a:extLst>
              <a:ext uri="{FF2B5EF4-FFF2-40B4-BE49-F238E27FC236}">
                <a16:creationId xmlns:a16="http://schemas.microsoft.com/office/drawing/2014/main" id="{2C7D5DF7-17FD-0EB9-CE93-5B276405B93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0558" y="94477"/>
            <a:ext cx="986448" cy="1066455"/>
          </a:xfrm>
          <a:prstGeom prst="rect">
            <a:avLst/>
          </a:prstGeom>
        </p:spPr>
      </p:pic>
      <p:pic>
        <p:nvPicPr>
          <p:cNvPr id="4" name="Picture 3">
            <a:extLst>
              <a:ext uri="{FF2B5EF4-FFF2-40B4-BE49-F238E27FC236}">
                <a16:creationId xmlns:a16="http://schemas.microsoft.com/office/drawing/2014/main" id="{15C7180E-BE6C-9E26-E0D5-4C44BBEBF2DE}"/>
              </a:ext>
            </a:extLst>
          </p:cNvPr>
          <p:cNvPicPr>
            <a:picLocks noChangeAspect="1"/>
          </p:cNvPicPr>
          <p:nvPr/>
        </p:nvPicPr>
        <p:blipFill>
          <a:blip r:embed="rId5"/>
          <a:stretch>
            <a:fillRect/>
          </a:stretch>
        </p:blipFill>
        <p:spPr>
          <a:xfrm>
            <a:off x="8094643" y="4777362"/>
            <a:ext cx="914400" cy="257175"/>
          </a:xfrm>
          <a:prstGeom prst="rect">
            <a:avLst/>
          </a:prstGeom>
        </p:spPr>
      </p:pic>
      <p:pic>
        <p:nvPicPr>
          <p:cNvPr id="9" name="Picture 8" descr="UNIA (Centre interfédéral pour l’égalité des chances et la lutte contre ...">
            <a:extLst>
              <a:ext uri="{FF2B5EF4-FFF2-40B4-BE49-F238E27FC236}">
                <a16:creationId xmlns:a16="http://schemas.microsoft.com/office/drawing/2014/main" id="{6168447B-DABB-ED2A-9FFB-A9169819FD70}"/>
              </a:ext>
            </a:extLst>
          </p:cNvPr>
          <p:cNvPicPr>
            <a:picLocks noChangeAspect="1"/>
          </p:cNvPicPr>
          <p:nvPr/>
        </p:nvPicPr>
        <p:blipFill>
          <a:blip r:embed="rId6"/>
          <a:stretch>
            <a:fillRect/>
          </a:stretch>
        </p:blipFill>
        <p:spPr>
          <a:xfrm>
            <a:off x="1219200" y="1864179"/>
            <a:ext cx="2743200" cy="2743200"/>
          </a:xfrm>
          <a:prstGeom prst="rect">
            <a:avLst/>
          </a:prstGeom>
        </p:spPr>
      </p:pic>
      <p:sp>
        <p:nvSpPr>
          <p:cNvPr id="11" name="TextBox 10">
            <a:extLst>
              <a:ext uri="{FF2B5EF4-FFF2-40B4-BE49-F238E27FC236}">
                <a16:creationId xmlns:a16="http://schemas.microsoft.com/office/drawing/2014/main" id="{7248E039-9FB1-AE2A-993B-E1A531DFDEE0}"/>
              </a:ext>
            </a:extLst>
          </p:cNvPr>
          <p:cNvSpPr txBox="1"/>
          <p:nvPr/>
        </p:nvSpPr>
        <p:spPr>
          <a:xfrm>
            <a:off x="1098178" y="1752739"/>
            <a:ext cx="286668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err="1"/>
              <a:t>Wallonie</a:t>
            </a:r>
            <a:r>
              <a:rPr lang="en-US" b="1" dirty="0"/>
              <a:t> et Bruxelles</a:t>
            </a:r>
            <a:endParaRPr lang="en-US"/>
          </a:p>
        </p:txBody>
      </p:sp>
      <p:sp>
        <p:nvSpPr>
          <p:cNvPr id="12" name="TextBox 11">
            <a:extLst>
              <a:ext uri="{FF2B5EF4-FFF2-40B4-BE49-F238E27FC236}">
                <a16:creationId xmlns:a16="http://schemas.microsoft.com/office/drawing/2014/main" id="{C0754211-5A80-167B-0E4F-1B826F92EF03}"/>
              </a:ext>
            </a:extLst>
          </p:cNvPr>
          <p:cNvSpPr txBox="1"/>
          <p:nvPr/>
        </p:nvSpPr>
        <p:spPr>
          <a:xfrm>
            <a:off x="5305506" y="1752739"/>
            <a:ext cx="286668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t>Flandre​</a:t>
            </a:r>
          </a:p>
        </p:txBody>
      </p:sp>
      <p:pic>
        <p:nvPicPr>
          <p:cNvPr id="14" name="Picture 13" descr="Vlaams Mensenrechteninstituut | WAT WAT">
            <a:extLst>
              <a:ext uri="{FF2B5EF4-FFF2-40B4-BE49-F238E27FC236}">
                <a16:creationId xmlns:a16="http://schemas.microsoft.com/office/drawing/2014/main" id="{529A0116-EB50-62F9-CE8F-31EA13CAE98D}"/>
              </a:ext>
            </a:extLst>
          </p:cNvPr>
          <p:cNvPicPr>
            <a:picLocks noChangeAspect="1"/>
          </p:cNvPicPr>
          <p:nvPr/>
        </p:nvPicPr>
        <p:blipFill>
          <a:blip r:embed="rId7"/>
          <a:stretch>
            <a:fillRect/>
          </a:stretch>
        </p:blipFill>
        <p:spPr>
          <a:xfrm>
            <a:off x="5573269" y="2282256"/>
            <a:ext cx="2868819" cy="1515156"/>
          </a:xfrm>
          <a:prstGeom prst="rect">
            <a:avLst/>
          </a:prstGeom>
        </p:spPr>
      </p:pic>
    </p:spTree>
    <p:extLst>
      <p:ext uri="{BB962C8B-B14F-4D97-AF65-F5344CB8AC3E}">
        <p14:creationId xmlns:p14="http://schemas.microsoft.com/office/powerpoint/2010/main" val="30317591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A4C9B27F-5AD5-D159-7B61-82083D9A5DA0}"/>
            </a:ext>
          </a:extLst>
        </p:cNvPr>
        <p:cNvGrpSpPr/>
        <p:nvPr/>
      </p:nvGrpSpPr>
      <p:grpSpPr>
        <a:xfrm>
          <a:off x="0" y="0"/>
          <a:ext cx="0" cy="0"/>
          <a:chOff x="0" y="0"/>
          <a:chExt cx="0" cy="0"/>
        </a:xfrm>
      </p:grpSpPr>
      <p:sp>
        <p:nvSpPr>
          <p:cNvPr id="3" name="Shape 101">
            <a:extLst>
              <a:ext uri="{FF2B5EF4-FFF2-40B4-BE49-F238E27FC236}">
                <a16:creationId xmlns:a16="http://schemas.microsoft.com/office/drawing/2014/main" id="{0FAE5C18-34D8-7480-BDE4-DA7A48621441}"/>
              </a:ext>
            </a:extLst>
          </p:cNvPr>
          <p:cNvSpPr txBox="1">
            <a:spLocks/>
          </p:cNvSpPr>
          <p:nvPr/>
        </p:nvSpPr>
        <p:spPr>
          <a:xfrm>
            <a:off x="1442700" y="1287780"/>
            <a:ext cx="6255330" cy="176467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lgn="ctr"/>
            <a:r>
              <a:rPr lang="nl-BE" sz="6000" b="1" err="1">
                <a:solidFill>
                  <a:schemeClr val="bg1"/>
                </a:solidFill>
                <a:latin typeface="Aptos"/>
              </a:rPr>
              <a:t>Exercice</a:t>
            </a:r>
            <a:r>
              <a:rPr lang="nl-BE" sz="6000" b="1">
                <a:solidFill>
                  <a:schemeClr val="bg1"/>
                </a:solidFill>
                <a:latin typeface="Aptos"/>
              </a:rPr>
              <a:t> !</a:t>
            </a:r>
          </a:p>
        </p:txBody>
      </p:sp>
      <p:pic>
        <p:nvPicPr>
          <p:cNvPr id="5" name="Graphic 4" descr="Gribouille avec un remplissage uni">
            <a:extLst>
              <a:ext uri="{FF2B5EF4-FFF2-40B4-BE49-F238E27FC236}">
                <a16:creationId xmlns:a16="http://schemas.microsoft.com/office/drawing/2014/main" id="{908F2552-4E74-D90B-1560-BE3FC16CA98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37960" y="2099310"/>
            <a:ext cx="2659380" cy="2705100"/>
          </a:xfrm>
          <a:prstGeom prst="rect">
            <a:avLst/>
          </a:prstGeom>
        </p:spPr>
      </p:pic>
      <p:pic>
        <p:nvPicPr>
          <p:cNvPr id="6" name="Picture 5">
            <a:extLst>
              <a:ext uri="{FF2B5EF4-FFF2-40B4-BE49-F238E27FC236}">
                <a16:creationId xmlns:a16="http://schemas.microsoft.com/office/drawing/2014/main" id="{880ED333-B4BE-4258-C3FE-8C8DA8370D6A}"/>
              </a:ext>
            </a:extLst>
          </p:cNvPr>
          <p:cNvPicPr>
            <a:picLocks noChangeAspect="1"/>
          </p:cNvPicPr>
          <p:nvPr/>
        </p:nvPicPr>
        <p:blipFill>
          <a:blip r:embed="rId4"/>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2865106161"/>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24E8C6D6-E07D-1842-970B-F314CEF5B5C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01B1C1-4620-9FDE-F2A4-B4B8168188D1}"/>
              </a:ext>
            </a:extLst>
          </p:cNvPr>
          <p:cNvSpPr>
            <a:spLocks noGrp="1"/>
          </p:cNvSpPr>
          <p:nvPr>
            <p:ph type="sldNum" sz="quarter" idx="12"/>
          </p:nvPr>
        </p:nvSpPr>
        <p:spPr/>
        <p:txBody>
          <a:bodyPr/>
          <a:lstStyle/>
          <a:p>
            <a:fld id="{49D66857-5C25-4F7D-8F9B-F3014B38DE15}" type="slidenum">
              <a:rPr lang="fr-BE" smtClean="0"/>
              <a:t>38</a:t>
            </a:fld>
            <a:endParaRPr lang="fr-BE"/>
          </a:p>
        </p:txBody>
      </p:sp>
      <p:sp>
        <p:nvSpPr>
          <p:cNvPr id="5" name="Shape 324">
            <a:extLst>
              <a:ext uri="{FF2B5EF4-FFF2-40B4-BE49-F238E27FC236}">
                <a16:creationId xmlns:a16="http://schemas.microsoft.com/office/drawing/2014/main" id="{9F9D1E47-0AFC-B42C-D8C0-BC1F8E8789F6}"/>
              </a:ext>
            </a:extLst>
          </p:cNvPr>
          <p:cNvSpPr/>
          <p:nvPr/>
        </p:nvSpPr>
        <p:spPr>
          <a:xfrm>
            <a:off x="654547" y="1641320"/>
            <a:ext cx="1402080" cy="2590320"/>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solidFill>
            <a:srgbClr val="FFFFFF"/>
          </a:solidFill>
          <a:ln w="9525" cap="flat" cmpd="sng">
            <a:solidFill>
              <a:srgbClr val="434343"/>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7" name="Afbeelding 6">
            <a:extLst>
              <a:ext uri="{FF2B5EF4-FFF2-40B4-BE49-F238E27FC236}">
                <a16:creationId xmlns:a16="http://schemas.microsoft.com/office/drawing/2014/main" id="{5CDF5F88-8B4F-B49B-075E-BE7AA8397EBA}"/>
              </a:ext>
            </a:extLst>
          </p:cNvPr>
          <p:cNvPicPr>
            <a:picLocks noChangeAspect="1"/>
          </p:cNvPicPr>
          <p:nvPr/>
        </p:nvPicPr>
        <p:blipFill>
          <a:blip r:embed="rId4"/>
          <a:stretch>
            <a:fillRect/>
          </a:stretch>
        </p:blipFill>
        <p:spPr>
          <a:xfrm>
            <a:off x="810297" y="2392459"/>
            <a:ext cx="1090580" cy="1063785"/>
          </a:xfrm>
          <a:prstGeom prst="rect">
            <a:avLst/>
          </a:prstGeom>
        </p:spPr>
      </p:pic>
      <p:sp>
        <p:nvSpPr>
          <p:cNvPr id="11" name="Shape 324">
            <a:extLst>
              <a:ext uri="{FF2B5EF4-FFF2-40B4-BE49-F238E27FC236}">
                <a16:creationId xmlns:a16="http://schemas.microsoft.com/office/drawing/2014/main" id="{4449FC2F-D333-9654-CB91-F36F0C0E1775}"/>
              </a:ext>
            </a:extLst>
          </p:cNvPr>
          <p:cNvSpPr/>
          <p:nvPr/>
        </p:nvSpPr>
        <p:spPr>
          <a:xfrm>
            <a:off x="2226787" y="1641320"/>
            <a:ext cx="1402080" cy="2590320"/>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solidFill>
            <a:srgbClr val="FFFFFF"/>
          </a:solidFill>
          <a:ln w="9525" cap="flat" cmpd="sng">
            <a:solidFill>
              <a:srgbClr val="434343"/>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3" name="Afbeelding 9">
            <a:extLst>
              <a:ext uri="{FF2B5EF4-FFF2-40B4-BE49-F238E27FC236}">
                <a16:creationId xmlns:a16="http://schemas.microsoft.com/office/drawing/2014/main" id="{4A372BCE-B774-1E32-49B5-67F228AB2BF8}"/>
              </a:ext>
            </a:extLst>
          </p:cNvPr>
          <p:cNvPicPr>
            <a:picLocks noChangeAspect="1"/>
          </p:cNvPicPr>
          <p:nvPr/>
        </p:nvPicPr>
        <p:blipFill>
          <a:blip r:embed="rId5"/>
          <a:srcRect l="15098" r="16228"/>
          <a:stretch>
            <a:fillRect/>
          </a:stretch>
        </p:blipFill>
        <p:spPr>
          <a:xfrm>
            <a:off x="2337951" y="2129790"/>
            <a:ext cx="1177659" cy="1575561"/>
          </a:xfrm>
          <a:prstGeom prst="rect">
            <a:avLst/>
          </a:prstGeom>
        </p:spPr>
      </p:pic>
      <p:sp>
        <p:nvSpPr>
          <p:cNvPr id="15" name="Shape 324">
            <a:extLst>
              <a:ext uri="{FF2B5EF4-FFF2-40B4-BE49-F238E27FC236}">
                <a16:creationId xmlns:a16="http://schemas.microsoft.com/office/drawing/2014/main" id="{DCAD7044-A52A-83B2-3D4E-67F2F47A262A}"/>
              </a:ext>
            </a:extLst>
          </p:cNvPr>
          <p:cNvSpPr/>
          <p:nvPr/>
        </p:nvSpPr>
        <p:spPr>
          <a:xfrm>
            <a:off x="3798712" y="1629191"/>
            <a:ext cx="1402080" cy="2590320"/>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solidFill>
            <a:srgbClr val="FFFFFF"/>
          </a:solidFill>
          <a:ln w="9525" cap="flat" cmpd="sng">
            <a:solidFill>
              <a:srgbClr val="434343"/>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7" name="Afbeelding 12">
            <a:extLst>
              <a:ext uri="{FF2B5EF4-FFF2-40B4-BE49-F238E27FC236}">
                <a16:creationId xmlns:a16="http://schemas.microsoft.com/office/drawing/2014/main" id="{87B57A05-ABD2-ED01-25F9-20152F531C33}"/>
              </a:ext>
            </a:extLst>
          </p:cNvPr>
          <p:cNvPicPr>
            <a:picLocks noChangeAspect="1"/>
          </p:cNvPicPr>
          <p:nvPr/>
        </p:nvPicPr>
        <p:blipFill>
          <a:blip r:embed="rId6"/>
          <a:stretch>
            <a:fillRect/>
          </a:stretch>
        </p:blipFill>
        <p:spPr>
          <a:xfrm>
            <a:off x="4005978" y="2697479"/>
            <a:ext cx="1052735" cy="135923"/>
          </a:xfrm>
          <a:prstGeom prst="rect">
            <a:avLst/>
          </a:prstGeom>
        </p:spPr>
      </p:pic>
      <p:sp>
        <p:nvSpPr>
          <p:cNvPr id="19" name="Shape 324">
            <a:extLst>
              <a:ext uri="{FF2B5EF4-FFF2-40B4-BE49-F238E27FC236}">
                <a16:creationId xmlns:a16="http://schemas.microsoft.com/office/drawing/2014/main" id="{30AB7791-D1AB-2E19-92FC-00A560AD9F60}"/>
              </a:ext>
            </a:extLst>
          </p:cNvPr>
          <p:cNvSpPr/>
          <p:nvPr/>
        </p:nvSpPr>
        <p:spPr>
          <a:xfrm>
            <a:off x="5370952" y="1622410"/>
            <a:ext cx="1402080" cy="2590320"/>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solidFill>
            <a:srgbClr val="FFFFFF"/>
          </a:solidFill>
          <a:ln w="9525" cap="flat" cmpd="sng">
            <a:solidFill>
              <a:srgbClr val="434343"/>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1" name="Afbeelding 16">
            <a:extLst>
              <a:ext uri="{FF2B5EF4-FFF2-40B4-BE49-F238E27FC236}">
                <a16:creationId xmlns:a16="http://schemas.microsoft.com/office/drawing/2014/main" id="{6174415E-605F-5DEC-F933-4B8CA28952DB}"/>
              </a:ext>
            </a:extLst>
          </p:cNvPr>
          <p:cNvPicPr>
            <a:picLocks noChangeAspect="1"/>
          </p:cNvPicPr>
          <p:nvPr/>
        </p:nvPicPr>
        <p:blipFill>
          <a:blip r:embed="rId7"/>
          <a:srcRect l="40183"/>
          <a:stretch>
            <a:fillRect/>
          </a:stretch>
        </p:blipFill>
        <p:spPr>
          <a:xfrm>
            <a:off x="5481075" y="2028600"/>
            <a:ext cx="1178699" cy="1676751"/>
          </a:xfrm>
          <a:prstGeom prst="rect">
            <a:avLst/>
          </a:prstGeom>
        </p:spPr>
      </p:pic>
      <p:sp>
        <p:nvSpPr>
          <p:cNvPr id="23" name="Shape 324">
            <a:extLst>
              <a:ext uri="{FF2B5EF4-FFF2-40B4-BE49-F238E27FC236}">
                <a16:creationId xmlns:a16="http://schemas.microsoft.com/office/drawing/2014/main" id="{0D906730-A4DE-3373-7F46-51A0667F4C83}"/>
              </a:ext>
            </a:extLst>
          </p:cNvPr>
          <p:cNvSpPr/>
          <p:nvPr/>
        </p:nvSpPr>
        <p:spPr>
          <a:xfrm>
            <a:off x="6942877" y="1619267"/>
            <a:ext cx="1402080" cy="2590320"/>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solidFill>
            <a:srgbClr val="FFFFFF"/>
          </a:solidFill>
          <a:ln w="9525" cap="flat" cmpd="sng">
            <a:solidFill>
              <a:srgbClr val="434343"/>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5" name="Afbeelding 19">
            <a:extLst>
              <a:ext uri="{FF2B5EF4-FFF2-40B4-BE49-F238E27FC236}">
                <a16:creationId xmlns:a16="http://schemas.microsoft.com/office/drawing/2014/main" id="{3EB083AE-5E88-B078-C33F-AFF72DF3BDCC}"/>
              </a:ext>
            </a:extLst>
          </p:cNvPr>
          <p:cNvPicPr>
            <a:picLocks noChangeAspect="1"/>
          </p:cNvPicPr>
          <p:nvPr/>
        </p:nvPicPr>
        <p:blipFill>
          <a:blip r:embed="rId8"/>
          <a:srcRect r="12678"/>
          <a:stretch>
            <a:fillRect/>
          </a:stretch>
        </p:blipFill>
        <p:spPr>
          <a:xfrm>
            <a:off x="7061002" y="2412745"/>
            <a:ext cx="1168598" cy="1124524"/>
          </a:xfrm>
          <a:prstGeom prst="rect">
            <a:avLst/>
          </a:prstGeom>
        </p:spPr>
      </p:pic>
      <p:sp>
        <p:nvSpPr>
          <p:cNvPr id="27" name="Ovaal 20">
            <a:extLst>
              <a:ext uri="{FF2B5EF4-FFF2-40B4-BE49-F238E27FC236}">
                <a16:creationId xmlns:a16="http://schemas.microsoft.com/office/drawing/2014/main" id="{3D831E58-F39B-207D-2E7F-08F367B018E2}"/>
              </a:ext>
            </a:extLst>
          </p:cNvPr>
          <p:cNvSpPr/>
          <p:nvPr/>
        </p:nvSpPr>
        <p:spPr>
          <a:xfrm>
            <a:off x="2905545" y="2331721"/>
            <a:ext cx="483329" cy="224790"/>
          </a:xfrm>
          <a:prstGeom prst="ellipse">
            <a:avLst/>
          </a:prstGeom>
          <a:noFill/>
          <a:ln>
            <a:solidFill>
              <a:srgbClr val="CE01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9" name="Ovaal 21">
            <a:extLst>
              <a:ext uri="{FF2B5EF4-FFF2-40B4-BE49-F238E27FC236}">
                <a16:creationId xmlns:a16="http://schemas.microsoft.com/office/drawing/2014/main" id="{8F5E1A21-7816-FB9F-7EE6-BD4F98BF017B}"/>
              </a:ext>
            </a:extLst>
          </p:cNvPr>
          <p:cNvSpPr/>
          <p:nvPr/>
        </p:nvSpPr>
        <p:spPr>
          <a:xfrm>
            <a:off x="3890621" y="2642185"/>
            <a:ext cx="483329" cy="224790"/>
          </a:xfrm>
          <a:prstGeom prst="ellipse">
            <a:avLst/>
          </a:prstGeom>
          <a:noFill/>
          <a:ln>
            <a:solidFill>
              <a:srgbClr val="CE01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1" name="Ovaal 22">
            <a:extLst>
              <a:ext uri="{FF2B5EF4-FFF2-40B4-BE49-F238E27FC236}">
                <a16:creationId xmlns:a16="http://schemas.microsoft.com/office/drawing/2014/main" id="{D08AF5A1-762B-63D4-4BA4-732A7F539868}"/>
              </a:ext>
            </a:extLst>
          </p:cNvPr>
          <p:cNvSpPr/>
          <p:nvPr/>
        </p:nvSpPr>
        <p:spPr>
          <a:xfrm>
            <a:off x="6043248" y="2211728"/>
            <a:ext cx="483329" cy="224790"/>
          </a:xfrm>
          <a:prstGeom prst="ellipse">
            <a:avLst/>
          </a:prstGeom>
          <a:noFill/>
          <a:ln>
            <a:solidFill>
              <a:srgbClr val="CE01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3" name="Ovaal 23">
            <a:extLst>
              <a:ext uri="{FF2B5EF4-FFF2-40B4-BE49-F238E27FC236}">
                <a16:creationId xmlns:a16="http://schemas.microsoft.com/office/drawing/2014/main" id="{303AAAE2-0FE8-9B7E-B632-25D25DBCF9BC}"/>
              </a:ext>
            </a:extLst>
          </p:cNvPr>
          <p:cNvSpPr/>
          <p:nvPr/>
        </p:nvSpPr>
        <p:spPr>
          <a:xfrm>
            <a:off x="7061002" y="2999324"/>
            <a:ext cx="1054318" cy="210353"/>
          </a:xfrm>
          <a:prstGeom prst="ellipse">
            <a:avLst/>
          </a:prstGeom>
          <a:noFill/>
          <a:ln>
            <a:solidFill>
              <a:srgbClr val="CE01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5" name="Shape 101">
            <a:extLst>
              <a:ext uri="{FF2B5EF4-FFF2-40B4-BE49-F238E27FC236}">
                <a16:creationId xmlns:a16="http://schemas.microsoft.com/office/drawing/2014/main" id="{BE2AE0F4-1445-B11D-001F-B220C66AFFEB}"/>
              </a:ext>
            </a:extLst>
          </p:cNvPr>
          <p:cNvSpPr txBox="1">
            <a:spLocks/>
          </p:cNvSpPr>
          <p:nvPr/>
        </p:nvSpPr>
        <p:spPr>
          <a:xfrm>
            <a:off x="1442700" y="525780"/>
            <a:ext cx="6255330" cy="176467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lgn="ctr"/>
            <a:r>
              <a:rPr lang="nl-BE" sz="3200" b="1" err="1">
                <a:solidFill>
                  <a:schemeClr val="bg1"/>
                </a:solidFill>
                <a:latin typeface="Aptos"/>
              </a:rPr>
              <a:t>Rechercher</a:t>
            </a:r>
            <a:r>
              <a:rPr lang="nl-BE" sz="3200" b="1">
                <a:solidFill>
                  <a:schemeClr val="bg1"/>
                </a:solidFill>
                <a:latin typeface="Aptos"/>
              </a:rPr>
              <a:t> </a:t>
            </a:r>
            <a:r>
              <a:rPr lang="nl-BE" sz="3200" b="1" err="1">
                <a:solidFill>
                  <a:schemeClr val="bg1"/>
                </a:solidFill>
                <a:latin typeface="Aptos"/>
              </a:rPr>
              <a:t>un</a:t>
            </a:r>
            <a:r>
              <a:rPr lang="nl-BE" sz="3200" b="1">
                <a:solidFill>
                  <a:schemeClr val="bg1"/>
                </a:solidFill>
                <a:latin typeface="Aptos"/>
              </a:rPr>
              <a:t> logement</a:t>
            </a:r>
          </a:p>
        </p:txBody>
      </p:sp>
      <p:pic>
        <p:nvPicPr>
          <p:cNvPr id="4" name="Picture 3">
            <a:extLst>
              <a:ext uri="{FF2B5EF4-FFF2-40B4-BE49-F238E27FC236}">
                <a16:creationId xmlns:a16="http://schemas.microsoft.com/office/drawing/2014/main" id="{43DD386F-F0B9-37ED-F02F-FE5AF7F72CEB}"/>
              </a:ext>
            </a:extLst>
          </p:cNvPr>
          <p:cNvPicPr>
            <a:picLocks noChangeAspect="1"/>
          </p:cNvPicPr>
          <p:nvPr/>
        </p:nvPicPr>
        <p:blipFill>
          <a:blip r:embed="rId9"/>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1063393734"/>
      </p:ext>
    </p:extLst>
  </p:cSld>
  <p:clrMapOvr>
    <a:masterClrMapping/>
  </p:clrMapOvr>
  <p:extLst>
    <p:ext uri="{6950BFC3-D8DA-4A85-94F7-54DA5524770B}">
      <p188:commentRel xmlns:p188="http://schemas.microsoft.com/office/powerpoint/2018/8/main" r:id="rId3"/>
    </p:ext>
  </p:extLst>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1337C009-C257-190E-3265-E52FDEE736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9741463-A232-DF5A-DBAE-B26848F50DA6}"/>
              </a:ext>
            </a:extLst>
          </p:cNvPr>
          <p:cNvSpPr>
            <a:spLocks noGrp="1"/>
          </p:cNvSpPr>
          <p:nvPr>
            <p:ph type="ctrTitle"/>
          </p:nvPr>
        </p:nvSpPr>
        <p:spPr>
          <a:xfrm>
            <a:off x="818322" y="3637689"/>
            <a:ext cx="7772400" cy="1159800"/>
          </a:xfrm>
        </p:spPr>
        <p:txBody>
          <a:bodyPr>
            <a:normAutofit fontScale="90000"/>
          </a:bodyPr>
          <a:lstStyle/>
          <a:p>
            <a:r>
              <a:rPr lang="en" sz="5300" b="1" err="1">
                <a:latin typeface="Aptos"/>
              </a:rPr>
              <a:t>Visiter</a:t>
            </a:r>
            <a:r>
              <a:rPr lang="en" sz="5300" b="1">
                <a:latin typeface="Aptos"/>
              </a:rPr>
              <a:t> un </a:t>
            </a:r>
            <a:r>
              <a:rPr lang="en" sz="5300" b="1" err="1">
                <a:latin typeface="Aptos"/>
              </a:rPr>
              <a:t>logement</a:t>
            </a:r>
            <a:br>
              <a:rPr lang="fr-FR" b="1"/>
            </a:br>
            <a:endParaRPr lang="fr-FR" i="1">
              <a:latin typeface="Raleway" pitchFamily="2" charset="0"/>
            </a:endParaRPr>
          </a:p>
        </p:txBody>
      </p:sp>
      <p:sp>
        <p:nvSpPr>
          <p:cNvPr id="5" name="Shape 90">
            <a:extLst>
              <a:ext uri="{FF2B5EF4-FFF2-40B4-BE49-F238E27FC236}">
                <a16:creationId xmlns:a16="http://schemas.microsoft.com/office/drawing/2014/main" id="{C36AA144-6B98-99C3-4C2B-3D4FE67688C3}"/>
              </a:ext>
            </a:extLst>
          </p:cNvPr>
          <p:cNvSpPr txBox="1"/>
          <p:nvPr/>
        </p:nvSpPr>
        <p:spPr>
          <a:xfrm>
            <a:off x="7811325" y="0"/>
            <a:ext cx="960900" cy="13905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n" sz="9600">
                <a:solidFill>
                  <a:schemeClr val="bg1"/>
                </a:solidFill>
                <a:latin typeface="Raleway ExtraBold"/>
                <a:ea typeface="Raleway ExtraBold"/>
                <a:cs typeface="Raleway ExtraBold"/>
              </a:rPr>
              <a:t>4</a:t>
            </a:r>
          </a:p>
        </p:txBody>
      </p:sp>
      <p:pic>
        <p:nvPicPr>
          <p:cNvPr id="4" name="Picture 3">
            <a:extLst>
              <a:ext uri="{FF2B5EF4-FFF2-40B4-BE49-F238E27FC236}">
                <a16:creationId xmlns:a16="http://schemas.microsoft.com/office/drawing/2014/main" id="{D2F8B50A-72DE-8CE7-E152-86ECC546DF61}"/>
              </a:ext>
            </a:extLst>
          </p:cNvPr>
          <p:cNvPicPr>
            <a:picLocks noChangeAspect="1"/>
          </p:cNvPicPr>
          <p:nvPr/>
        </p:nvPicPr>
        <p:blipFill>
          <a:blip r:embed="rId3"/>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3144351849"/>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D35C6-9126-48FC-99A6-CEC61E91279E}"/>
            </a:ext>
          </a:extLst>
        </p:cNvPr>
        <p:cNvGrpSpPr/>
        <p:nvPr/>
      </p:nvGrpSpPr>
      <p:grpSpPr>
        <a:xfrm>
          <a:off x="0" y="0"/>
          <a:ext cx="0" cy="0"/>
          <a:chOff x="0" y="0"/>
          <a:chExt cx="0" cy="0"/>
        </a:xfrm>
      </p:grpSpPr>
      <p:sp>
        <p:nvSpPr>
          <p:cNvPr id="3" name="Shape 101">
            <a:extLst>
              <a:ext uri="{FF2B5EF4-FFF2-40B4-BE49-F238E27FC236}">
                <a16:creationId xmlns:a16="http://schemas.microsoft.com/office/drawing/2014/main" id="{444725A6-3365-D702-B9C2-179F68504FF9}"/>
              </a:ext>
            </a:extLst>
          </p:cNvPr>
          <p:cNvSpPr txBox="1">
            <a:spLocks/>
          </p:cNvSpPr>
          <p:nvPr/>
        </p:nvSpPr>
        <p:spPr>
          <a:xfrm>
            <a:off x="464800" y="370692"/>
            <a:ext cx="7520250" cy="259032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rPr>
              <a:t>Demande &gt; offre</a:t>
            </a:r>
            <a:endParaRPr lang="en-US" sz="4800" b="1">
              <a:solidFill>
                <a:srgbClr val="544F98"/>
              </a:solidFill>
            </a:endParaRPr>
          </a:p>
        </p:txBody>
      </p:sp>
      <p:pic>
        <p:nvPicPr>
          <p:cNvPr id="12" name="Picture 4" descr="Hard Lines Poem">
            <a:extLst>
              <a:ext uri="{FF2B5EF4-FFF2-40B4-BE49-F238E27FC236}">
                <a16:creationId xmlns:a16="http://schemas.microsoft.com/office/drawing/2014/main" id="{CB8780E3-9C7B-3A0F-D197-92149C1576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1398" y="1845856"/>
            <a:ext cx="6161204" cy="1458152"/>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1" descr="Ampoule et engrenage avec un remplissage uni">
            <a:extLst>
              <a:ext uri="{FF2B5EF4-FFF2-40B4-BE49-F238E27FC236}">
                <a16:creationId xmlns:a16="http://schemas.microsoft.com/office/drawing/2014/main" id="{7BD26B6F-EDE0-68A2-B2C8-628E95CC3E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85760" y="209550"/>
            <a:ext cx="914400" cy="914400"/>
          </a:xfrm>
          <a:prstGeom prst="rect">
            <a:avLst/>
          </a:prstGeom>
        </p:spPr>
      </p:pic>
      <p:sp>
        <p:nvSpPr>
          <p:cNvPr id="4" name="Rectangle : coins arrondis 3">
            <a:extLst>
              <a:ext uri="{FF2B5EF4-FFF2-40B4-BE49-F238E27FC236}">
                <a16:creationId xmlns:a16="http://schemas.microsoft.com/office/drawing/2014/main" id="{C7EBF87E-C7A4-28E5-3F75-9563882C30DB}"/>
              </a:ext>
            </a:extLst>
          </p:cNvPr>
          <p:cNvSpPr/>
          <p:nvPr/>
        </p:nvSpPr>
        <p:spPr>
          <a:xfrm>
            <a:off x="1494609" y="3383280"/>
            <a:ext cx="6153694" cy="724989"/>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a:latin typeface="Aptos Display"/>
              </a:rPr>
              <a:t>30 – 100 </a:t>
            </a:r>
            <a:r>
              <a:rPr lang="en-US" sz="3600" err="1">
                <a:latin typeface="Aptos Display"/>
              </a:rPr>
              <a:t>candidats</a:t>
            </a:r>
            <a:endParaRPr lang="en-US" sz="4400"/>
          </a:p>
        </p:txBody>
      </p:sp>
      <p:pic>
        <p:nvPicPr>
          <p:cNvPr id="6" name="Picture 5">
            <a:extLst>
              <a:ext uri="{FF2B5EF4-FFF2-40B4-BE49-F238E27FC236}">
                <a16:creationId xmlns:a16="http://schemas.microsoft.com/office/drawing/2014/main" id="{0A975E56-F9F0-12E5-7A3A-0135A16AD79F}"/>
              </a:ext>
            </a:extLst>
          </p:cNvPr>
          <p:cNvPicPr>
            <a:picLocks noChangeAspect="1"/>
          </p:cNvPicPr>
          <p:nvPr/>
        </p:nvPicPr>
        <p:blipFill>
          <a:blip r:embed="rId5"/>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2882028901"/>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45B73-AC45-6899-5B3C-211DB345A55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56A6C3-9497-11EA-F40A-9EAA50661C02}"/>
              </a:ext>
            </a:extLst>
          </p:cNvPr>
          <p:cNvSpPr>
            <a:spLocks noGrp="1"/>
          </p:cNvSpPr>
          <p:nvPr>
            <p:ph type="sldNum" sz="quarter" idx="12"/>
          </p:nvPr>
        </p:nvSpPr>
        <p:spPr/>
        <p:txBody>
          <a:bodyPr/>
          <a:lstStyle/>
          <a:p>
            <a:fld id="{49D66857-5C25-4F7D-8F9B-F3014B38DE15}" type="slidenum">
              <a:rPr lang="fr-BE" smtClean="0"/>
              <a:t>40</a:t>
            </a:fld>
            <a:endParaRPr lang="fr-BE"/>
          </a:p>
        </p:txBody>
      </p:sp>
      <p:sp>
        <p:nvSpPr>
          <p:cNvPr id="10" name="Shape 101">
            <a:extLst>
              <a:ext uri="{FF2B5EF4-FFF2-40B4-BE49-F238E27FC236}">
                <a16:creationId xmlns:a16="http://schemas.microsoft.com/office/drawing/2014/main" id="{BFED4139-14C8-E132-9E8F-A479623F74C5}"/>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Prendre </a:t>
            </a:r>
            <a:r>
              <a:rPr lang="en" sz="4800" b="1" err="1">
                <a:solidFill>
                  <a:srgbClr val="544F98"/>
                </a:solidFill>
                <a:latin typeface="Aptos Display" panose="02110004020202020204"/>
              </a:rPr>
              <a:t>rendez</a:t>
            </a:r>
            <a:r>
              <a:rPr lang="en" sz="4800" b="1">
                <a:solidFill>
                  <a:srgbClr val="544F98"/>
                </a:solidFill>
                <a:latin typeface="Aptos Display" panose="02110004020202020204"/>
              </a:rPr>
              <a:t>-vous</a:t>
            </a:r>
            <a:endParaRPr lang="en" sz="4800" b="1">
              <a:solidFill>
                <a:srgbClr val="544F98"/>
              </a:solidFill>
            </a:endParaRPr>
          </a:p>
        </p:txBody>
      </p:sp>
      <p:pic>
        <p:nvPicPr>
          <p:cNvPr id="4" name="Picture 2" descr="Blue mail icon or email Royalty Free Vector Image">
            <a:extLst>
              <a:ext uri="{FF2B5EF4-FFF2-40B4-BE49-F238E27FC236}">
                <a16:creationId xmlns:a16="http://schemas.microsoft.com/office/drawing/2014/main" id="{470014A7-630E-DBF9-90BD-2DBAE6A3FAD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1191"/>
          <a:stretch>
            <a:fillRect/>
          </a:stretch>
        </p:blipFill>
        <p:spPr bwMode="auto">
          <a:xfrm>
            <a:off x="701750" y="1737869"/>
            <a:ext cx="2266875" cy="21742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green phone logo 10 free Cliparts | Download images on Clipground 2025">
            <a:extLst>
              <a:ext uri="{FF2B5EF4-FFF2-40B4-BE49-F238E27FC236}">
                <a16:creationId xmlns:a16="http://schemas.microsoft.com/office/drawing/2014/main" id="{261F9618-11D3-9B2F-CBF5-C375A7E83A8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1614"/>
          <a:stretch>
            <a:fillRect/>
          </a:stretch>
        </p:blipFill>
        <p:spPr bwMode="auto">
          <a:xfrm>
            <a:off x="2833323" y="1737869"/>
            <a:ext cx="2161590" cy="2063379"/>
          </a:xfrm>
          <a:prstGeom prst="rect">
            <a:avLst/>
          </a:prstGeom>
          <a:noFill/>
          <a:extLst>
            <a:ext uri="{909E8E84-426E-40DD-AFC4-6F175D3DCCD1}">
              <a14:hiddenFill xmlns:a14="http://schemas.microsoft.com/office/drawing/2010/main">
                <a:solidFill>
                  <a:srgbClr val="FFFFFF"/>
                </a:solidFill>
              </a14:hiddenFill>
            </a:ext>
          </a:extLst>
        </p:spPr>
      </p:pic>
      <p:pic>
        <p:nvPicPr>
          <p:cNvPr id="12" name="Afbeelding 3">
            <a:extLst>
              <a:ext uri="{FF2B5EF4-FFF2-40B4-BE49-F238E27FC236}">
                <a16:creationId xmlns:a16="http://schemas.microsoft.com/office/drawing/2014/main" id="{DB98CCEB-4EAF-B14C-F368-098806C675EA}"/>
              </a:ext>
            </a:extLst>
          </p:cNvPr>
          <p:cNvPicPr>
            <a:picLocks noChangeAspect="1"/>
          </p:cNvPicPr>
          <p:nvPr/>
        </p:nvPicPr>
        <p:blipFill>
          <a:blip r:embed="rId5"/>
          <a:stretch>
            <a:fillRect/>
          </a:stretch>
        </p:blipFill>
        <p:spPr>
          <a:xfrm>
            <a:off x="4994913" y="1737869"/>
            <a:ext cx="3316156" cy="2280868"/>
          </a:xfrm>
          <a:prstGeom prst="rect">
            <a:avLst/>
          </a:prstGeom>
        </p:spPr>
      </p:pic>
      <p:pic>
        <p:nvPicPr>
          <p:cNvPr id="13" name="Graphic 12" descr="Œil contour">
            <a:extLst>
              <a:ext uri="{FF2B5EF4-FFF2-40B4-BE49-F238E27FC236}">
                <a16:creationId xmlns:a16="http://schemas.microsoft.com/office/drawing/2014/main" id="{D3A2C28B-CA00-A2FA-4FE7-F00BCA85990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668040" y="-130037"/>
            <a:ext cx="1278834" cy="1278834"/>
          </a:xfrm>
          <a:prstGeom prst="rect">
            <a:avLst/>
          </a:prstGeom>
        </p:spPr>
      </p:pic>
      <p:pic>
        <p:nvPicPr>
          <p:cNvPr id="5" name="Picture 4">
            <a:extLst>
              <a:ext uri="{FF2B5EF4-FFF2-40B4-BE49-F238E27FC236}">
                <a16:creationId xmlns:a16="http://schemas.microsoft.com/office/drawing/2014/main" id="{40679662-3E15-823B-CD05-4F0F41FB17BE}"/>
              </a:ext>
            </a:extLst>
          </p:cNvPr>
          <p:cNvPicPr>
            <a:picLocks noChangeAspect="1"/>
          </p:cNvPicPr>
          <p:nvPr/>
        </p:nvPicPr>
        <p:blipFill>
          <a:blip r:embed="rId7"/>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28953413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B544E-679E-89F2-691F-78FEC2CADDA8}"/>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787C1694-7CA1-EC1E-AE76-93FDBF136D23}"/>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8E18F075-AD3A-084A-AC1E-5EE4DFC9072F}"/>
              </a:ext>
            </a:extLst>
          </p:cNvPr>
          <p:cNvSpPr>
            <a:spLocks noGrp="1"/>
          </p:cNvSpPr>
          <p:nvPr>
            <p:ph type="sldNum" sz="quarter" idx="12"/>
          </p:nvPr>
        </p:nvSpPr>
        <p:spPr/>
        <p:txBody>
          <a:bodyPr/>
          <a:lstStyle/>
          <a:p>
            <a:fld id="{49D66857-5C25-4F7D-8F9B-F3014B38DE15}" type="slidenum">
              <a:rPr lang="fr-BE" smtClean="0"/>
              <a:t>41</a:t>
            </a:fld>
            <a:endParaRPr lang="fr-BE"/>
          </a:p>
        </p:txBody>
      </p:sp>
      <p:sp>
        <p:nvSpPr>
          <p:cNvPr id="5" name="Rectangle : coins arrondis 3">
            <a:extLst>
              <a:ext uri="{FF2B5EF4-FFF2-40B4-BE49-F238E27FC236}">
                <a16:creationId xmlns:a16="http://schemas.microsoft.com/office/drawing/2014/main" id="{84C3FBBD-01CE-7379-1103-3C9CF5E0D31B}"/>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BE" sz="2000">
              <a:solidFill>
                <a:schemeClr val="tx1">
                  <a:lumMod val="65000"/>
                  <a:lumOff val="35000"/>
                </a:schemeClr>
              </a:solidFill>
              <a:latin typeface="Aptos"/>
            </a:endParaRPr>
          </a:p>
          <a:p>
            <a:pPr algn="ctr"/>
            <a:r>
              <a:rPr lang="fr-BE" sz="2000">
                <a:solidFill>
                  <a:schemeClr val="tx1">
                    <a:lumMod val="65000"/>
                    <a:lumOff val="35000"/>
                  </a:schemeClr>
                </a:solidFill>
                <a:latin typeface="Aptos"/>
              </a:rPr>
              <a:t>Tu ne peux pas venir voir l'appartement. </a:t>
            </a:r>
            <a:endParaRPr lang="en-US" sz="2000">
              <a:solidFill>
                <a:schemeClr val="tx1">
                  <a:lumMod val="65000"/>
                  <a:lumOff val="35000"/>
                </a:schemeClr>
              </a:solidFill>
              <a:latin typeface="Aptos"/>
            </a:endParaRPr>
          </a:p>
          <a:p>
            <a:pPr algn="ctr"/>
            <a:r>
              <a:rPr lang="fr-BE" sz="2000">
                <a:solidFill>
                  <a:schemeClr val="tx1">
                    <a:lumMod val="65000"/>
                    <a:lumOff val="35000"/>
                  </a:schemeClr>
                </a:solidFill>
                <a:latin typeface="Aptos"/>
              </a:rPr>
              <a:t>Je t'envoie le contrat tout de suite.</a:t>
            </a:r>
            <a:r>
              <a:rPr lang="nl-BE" sz="2000">
                <a:solidFill>
                  <a:schemeClr val="tx1">
                    <a:lumMod val="65000"/>
                    <a:lumOff val="35000"/>
                  </a:schemeClr>
                </a:solidFill>
                <a:latin typeface="Aptos"/>
              </a:rPr>
              <a:t> </a:t>
            </a:r>
            <a:br>
              <a:rPr lang="nl-BE" sz="2000">
                <a:solidFill>
                  <a:schemeClr val="tx1">
                    <a:lumMod val="65000"/>
                    <a:lumOff val="35000"/>
                  </a:schemeClr>
                </a:solidFill>
                <a:latin typeface="Aptos"/>
              </a:rPr>
            </a:br>
            <a:r>
              <a:rPr lang="nl-BE" sz="2000">
                <a:solidFill>
                  <a:schemeClr val="tx1">
                    <a:lumMod val="65000"/>
                    <a:lumOff val="35000"/>
                  </a:schemeClr>
                </a:solidFill>
                <a:latin typeface="Aptos"/>
              </a:rPr>
              <a:t>                                                                         12:36 </a:t>
            </a:r>
          </a:p>
          <a:p>
            <a:pPr algn="ct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3C58F71C-00A5-8975-9A08-22AC6D46C6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15" name="Graphic 14" descr="Gribouille avec un remplissage uni">
            <a:extLst>
              <a:ext uri="{FF2B5EF4-FFF2-40B4-BE49-F238E27FC236}">
                <a16:creationId xmlns:a16="http://schemas.microsoft.com/office/drawing/2014/main" id="{DEA51C87-E3AE-6172-478A-F44798F8867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74380" y="186690"/>
            <a:ext cx="784860" cy="822960"/>
          </a:xfrm>
          <a:prstGeom prst="rect">
            <a:avLst/>
          </a:prstGeom>
        </p:spPr>
      </p:pic>
      <p:pic>
        <p:nvPicPr>
          <p:cNvPr id="4" name="Picture 3">
            <a:extLst>
              <a:ext uri="{FF2B5EF4-FFF2-40B4-BE49-F238E27FC236}">
                <a16:creationId xmlns:a16="http://schemas.microsoft.com/office/drawing/2014/main" id="{F5134403-062C-7E76-8DCF-8CE4514359D5}"/>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2468623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81F73-6852-C071-DEFE-2403459FFBC7}"/>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91231F2B-0759-184D-EB82-FB2CE2033E15}"/>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3B605437-9E26-EF3E-225A-7EAFD8D20AF1}"/>
              </a:ext>
            </a:extLst>
          </p:cNvPr>
          <p:cNvSpPr>
            <a:spLocks noGrp="1"/>
          </p:cNvSpPr>
          <p:nvPr>
            <p:ph type="sldNum" sz="quarter" idx="12"/>
          </p:nvPr>
        </p:nvSpPr>
        <p:spPr/>
        <p:txBody>
          <a:bodyPr/>
          <a:lstStyle/>
          <a:p>
            <a:fld id="{49D66857-5C25-4F7D-8F9B-F3014B38DE15}" type="slidenum">
              <a:rPr lang="fr-BE" smtClean="0"/>
              <a:t>42</a:t>
            </a:fld>
            <a:endParaRPr lang="fr-BE"/>
          </a:p>
        </p:txBody>
      </p:sp>
      <p:sp>
        <p:nvSpPr>
          <p:cNvPr id="5" name="Rectangle : coins arrondis 3">
            <a:extLst>
              <a:ext uri="{FF2B5EF4-FFF2-40B4-BE49-F238E27FC236}">
                <a16:creationId xmlns:a16="http://schemas.microsoft.com/office/drawing/2014/main" id="{8DB5C817-5F4F-752F-DF21-D4B7BF77448E}"/>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BE" sz="2000">
              <a:solidFill>
                <a:schemeClr val="tx1">
                  <a:lumMod val="65000"/>
                  <a:lumOff val="35000"/>
                </a:schemeClr>
              </a:solidFill>
              <a:latin typeface="Aptos"/>
            </a:endParaRPr>
          </a:p>
          <a:p>
            <a:pPr algn="ctr"/>
            <a:r>
              <a:rPr lang="fr-BE" sz="2000">
                <a:solidFill>
                  <a:schemeClr val="tx1">
                    <a:lumMod val="65000"/>
                    <a:lumOff val="35000"/>
                  </a:schemeClr>
                </a:solidFill>
                <a:latin typeface="Aptos"/>
              </a:rPr>
              <a:t>Tu ne peux pas venir voir l'appartement. </a:t>
            </a:r>
            <a:endParaRPr lang="en-US" sz="2000">
              <a:solidFill>
                <a:schemeClr val="tx1">
                  <a:lumMod val="65000"/>
                  <a:lumOff val="35000"/>
                </a:schemeClr>
              </a:solidFill>
              <a:latin typeface="Aptos"/>
            </a:endParaRPr>
          </a:p>
          <a:p>
            <a:pPr algn="ctr"/>
            <a:r>
              <a:rPr lang="fr-BE" sz="2000">
                <a:solidFill>
                  <a:schemeClr val="tx1">
                    <a:lumMod val="65000"/>
                    <a:lumOff val="35000"/>
                  </a:schemeClr>
                </a:solidFill>
                <a:latin typeface="Aptos"/>
              </a:rPr>
              <a:t>Je t'envoie le contrat tout de suite.</a:t>
            </a:r>
            <a:r>
              <a:rPr lang="nl-BE" sz="2000">
                <a:solidFill>
                  <a:schemeClr val="tx1">
                    <a:lumMod val="65000"/>
                    <a:lumOff val="35000"/>
                  </a:schemeClr>
                </a:solidFill>
                <a:latin typeface="Aptos"/>
              </a:rPr>
              <a:t> </a:t>
            </a:r>
            <a:br>
              <a:rPr lang="nl-BE" sz="2000">
                <a:solidFill>
                  <a:schemeClr val="tx1">
                    <a:lumMod val="65000"/>
                    <a:lumOff val="35000"/>
                  </a:schemeClr>
                </a:solidFill>
                <a:latin typeface="Aptos"/>
              </a:rPr>
            </a:br>
            <a:r>
              <a:rPr lang="nl-BE" sz="2000">
                <a:solidFill>
                  <a:schemeClr val="tx1">
                    <a:lumMod val="65000"/>
                    <a:lumOff val="35000"/>
                  </a:schemeClr>
                </a:solidFill>
                <a:latin typeface="Aptos"/>
              </a:rPr>
              <a:t>                                                                         12:36 </a:t>
            </a:r>
          </a:p>
          <a:p>
            <a:pPr algn="ct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4CB2F601-E7E7-7823-CFF3-3BFD23A081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Red Green Flag: เวกเตอร์สต็อก (ปลอดค่าลิขสิทธิ์) 449612908 | Shutterstock">
            <a:extLst>
              <a:ext uri="{FF2B5EF4-FFF2-40B4-BE49-F238E27FC236}">
                <a16:creationId xmlns:a16="http://schemas.microsoft.com/office/drawing/2014/main" id="{4519AABF-194E-C64C-3917-146E147DE9F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9310" b="9286"/>
          <a:stretch>
            <a:fillRect/>
          </a:stretch>
        </p:blipFill>
        <p:spPr bwMode="auto">
          <a:xfrm>
            <a:off x="3910302" y="703523"/>
            <a:ext cx="1323394" cy="1531480"/>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Gribouille avec un remplissage uni">
            <a:extLst>
              <a:ext uri="{FF2B5EF4-FFF2-40B4-BE49-F238E27FC236}">
                <a16:creationId xmlns:a16="http://schemas.microsoft.com/office/drawing/2014/main" id="{8272C7FF-0262-F62E-72EF-F44E65B555C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81BB0F52-8A8E-9ADA-3D9A-7E7D45F2DFFF}"/>
              </a:ext>
            </a:extLst>
          </p:cNvPr>
          <p:cNvPicPr>
            <a:picLocks noChangeAspect="1"/>
          </p:cNvPicPr>
          <p:nvPr/>
        </p:nvPicPr>
        <p:blipFill>
          <a:blip r:embed="rId7"/>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23185214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2C31C-4D68-B40E-22F1-B56A0BB834DF}"/>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DD83CA37-802F-165C-1100-40AE1250C671}"/>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180BE6AF-D467-3F17-5DDB-826F2CD9D5F9}"/>
              </a:ext>
            </a:extLst>
          </p:cNvPr>
          <p:cNvSpPr>
            <a:spLocks noGrp="1"/>
          </p:cNvSpPr>
          <p:nvPr>
            <p:ph type="sldNum" sz="quarter" idx="12"/>
          </p:nvPr>
        </p:nvSpPr>
        <p:spPr/>
        <p:txBody>
          <a:bodyPr/>
          <a:lstStyle/>
          <a:p>
            <a:fld id="{49D66857-5C25-4F7D-8F9B-F3014B38DE15}" type="slidenum">
              <a:rPr lang="fr-BE" smtClean="0"/>
              <a:t>43</a:t>
            </a:fld>
            <a:endParaRPr lang="fr-BE"/>
          </a:p>
        </p:txBody>
      </p:sp>
      <p:sp>
        <p:nvSpPr>
          <p:cNvPr id="5" name="Rectangle : coins arrondis 3">
            <a:extLst>
              <a:ext uri="{FF2B5EF4-FFF2-40B4-BE49-F238E27FC236}">
                <a16:creationId xmlns:a16="http://schemas.microsoft.com/office/drawing/2014/main" id="{63AE98D2-8FE0-A24B-5EED-B90B64C0AC70}"/>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2000">
                <a:solidFill>
                  <a:schemeClr val="tx1">
                    <a:lumMod val="65000"/>
                    <a:lumOff val="35000"/>
                  </a:schemeClr>
                </a:solidFill>
                <a:latin typeface="Aptos"/>
              </a:rPr>
              <a:t>Ok, mais vous devez payer 100 € pour visiter l'appartement.</a:t>
            </a:r>
            <a:br>
              <a:rPr lang="nl-BE" sz="2000">
                <a:latin typeface="Aptos"/>
              </a:rPr>
            </a:br>
            <a:r>
              <a:rPr lang="nl-BE" sz="2000">
                <a:solidFill>
                  <a:schemeClr val="tx1">
                    <a:lumMod val="65000"/>
                    <a:lumOff val="35000"/>
                  </a:schemeClr>
                </a:solidFill>
                <a:latin typeface="Aptos"/>
              </a:rPr>
              <a:t>                                                                         22:54 </a:t>
            </a: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500A546E-0F62-3975-8287-D4CB50AE4D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Gribouille avec un remplissage uni">
            <a:extLst>
              <a:ext uri="{FF2B5EF4-FFF2-40B4-BE49-F238E27FC236}">
                <a16:creationId xmlns:a16="http://schemas.microsoft.com/office/drawing/2014/main" id="{3D26990A-3EB1-4106-CFD5-200D15BC488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C4DA959B-4A98-13D9-EDFC-B6AC5A24A066}"/>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2801337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6A761-B08C-AA21-6C1A-7880A45473ED}"/>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19A8170A-D8DE-2D5A-4A1E-1EEADD9D186B}"/>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C6D06822-0FAB-FB4C-F840-7B2A648183EA}"/>
              </a:ext>
            </a:extLst>
          </p:cNvPr>
          <p:cNvSpPr>
            <a:spLocks noGrp="1"/>
          </p:cNvSpPr>
          <p:nvPr>
            <p:ph type="sldNum" sz="quarter" idx="12"/>
          </p:nvPr>
        </p:nvSpPr>
        <p:spPr/>
        <p:txBody>
          <a:bodyPr/>
          <a:lstStyle/>
          <a:p>
            <a:fld id="{49D66857-5C25-4F7D-8F9B-F3014B38DE15}" type="slidenum">
              <a:rPr lang="fr-BE" smtClean="0"/>
              <a:t>44</a:t>
            </a:fld>
            <a:endParaRPr lang="fr-BE"/>
          </a:p>
        </p:txBody>
      </p:sp>
      <p:sp>
        <p:nvSpPr>
          <p:cNvPr id="5" name="Rectangle : coins arrondis 3">
            <a:extLst>
              <a:ext uri="{FF2B5EF4-FFF2-40B4-BE49-F238E27FC236}">
                <a16:creationId xmlns:a16="http://schemas.microsoft.com/office/drawing/2014/main" id="{FDAAF94F-B607-448E-0703-499B17C40197}"/>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2000">
                <a:solidFill>
                  <a:schemeClr val="tx1">
                    <a:lumMod val="65000"/>
                    <a:lumOff val="35000"/>
                  </a:schemeClr>
                </a:solidFill>
                <a:latin typeface="Aptos"/>
              </a:rPr>
              <a:t>Ok, mais vous devez payer 100 € pour visiter l'appartement.</a:t>
            </a:r>
            <a:br>
              <a:rPr lang="nl-BE" sz="2000">
                <a:latin typeface="Aptos"/>
              </a:rPr>
            </a:br>
            <a:r>
              <a:rPr lang="nl-BE" sz="2000">
                <a:solidFill>
                  <a:schemeClr val="tx1">
                    <a:lumMod val="65000"/>
                    <a:lumOff val="35000"/>
                  </a:schemeClr>
                </a:solidFill>
                <a:latin typeface="Aptos"/>
              </a:rPr>
              <a:t>                                                                         22:54 </a:t>
            </a: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A259CE5B-D679-9CA0-0A02-61807262E1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Red Green Flag: เวกเตอร์สต็อก (ปลอดค่าลิขสิทธิ์) 449612908 | Shutterstock">
            <a:extLst>
              <a:ext uri="{FF2B5EF4-FFF2-40B4-BE49-F238E27FC236}">
                <a16:creationId xmlns:a16="http://schemas.microsoft.com/office/drawing/2014/main" id="{7776F704-9C95-A9EE-D624-4ECC8644E3C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9310" b="9286"/>
          <a:stretch>
            <a:fillRect/>
          </a:stretch>
        </p:blipFill>
        <p:spPr bwMode="auto">
          <a:xfrm>
            <a:off x="3910302" y="703523"/>
            <a:ext cx="1323394" cy="1531480"/>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Gribouille avec un remplissage uni">
            <a:extLst>
              <a:ext uri="{FF2B5EF4-FFF2-40B4-BE49-F238E27FC236}">
                <a16:creationId xmlns:a16="http://schemas.microsoft.com/office/drawing/2014/main" id="{A4B6DE73-B79E-EA49-72E8-979D28DE2F7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9176A05C-F7E3-449A-89D0-EECB86697943}"/>
              </a:ext>
            </a:extLst>
          </p:cNvPr>
          <p:cNvPicPr>
            <a:picLocks noChangeAspect="1"/>
          </p:cNvPicPr>
          <p:nvPr/>
        </p:nvPicPr>
        <p:blipFill>
          <a:blip r:embed="rId7"/>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6709005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A148A-63FC-8509-42D4-773DBA8AF7F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0662A9-BCAC-AE14-9BF3-D81662BBC877}"/>
              </a:ext>
            </a:extLst>
          </p:cNvPr>
          <p:cNvSpPr>
            <a:spLocks noGrp="1"/>
          </p:cNvSpPr>
          <p:nvPr>
            <p:ph type="sldNum" sz="quarter" idx="12"/>
          </p:nvPr>
        </p:nvSpPr>
        <p:spPr/>
        <p:txBody>
          <a:bodyPr/>
          <a:lstStyle/>
          <a:p>
            <a:fld id="{49D66857-5C25-4F7D-8F9B-F3014B38DE15}" type="slidenum">
              <a:rPr lang="fr-BE" smtClean="0"/>
              <a:t>45</a:t>
            </a:fld>
            <a:endParaRPr lang="fr-BE"/>
          </a:p>
        </p:txBody>
      </p:sp>
      <p:sp>
        <p:nvSpPr>
          <p:cNvPr id="10" name="Shape 101">
            <a:extLst>
              <a:ext uri="{FF2B5EF4-FFF2-40B4-BE49-F238E27FC236}">
                <a16:creationId xmlns:a16="http://schemas.microsoft.com/office/drawing/2014/main" id="{BC15C51D-6677-E62E-BC57-B1E30EEF46B3}"/>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Pendant la </a:t>
            </a:r>
            <a:r>
              <a:rPr lang="en" sz="4800" b="1" err="1">
                <a:solidFill>
                  <a:srgbClr val="544F98"/>
                </a:solidFill>
                <a:latin typeface="Aptos Display" panose="02110004020202020204"/>
              </a:rPr>
              <a:t>visite</a:t>
            </a:r>
            <a:endParaRPr lang="en" sz="4800" b="1" err="1">
              <a:solidFill>
                <a:srgbClr val="544F98"/>
              </a:solidFill>
            </a:endParaRPr>
          </a:p>
        </p:txBody>
      </p:sp>
      <p:pic>
        <p:nvPicPr>
          <p:cNvPr id="13" name="Graphic 12" descr="Œil contour">
            <a:extLst>
              <a:ext uri="{FF2B5EF4-FFF2-40B4-BE49-F238E27FC236}">
                <a16:creationId xmlns:a16="http://schemas.microsoft.com/office/drawing/2014/main" id="{A00D3AEB-9052-78BA-732D-4C1B6C8EE33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68040" y="-130037"/>
            <a:ext cx="1278834" cy="1278834"/>
          </a:xfrm>
          <a:prstGeom prst="rect">
            <a:avLst/>
          </a:prstGeom>
        </p:spPr>
      </p:pic>
      <p:pic>
        <p:nvPicPr>
          <p:cNvPr id="5" name="Picture 6" descr="Vraagteken - FERO V | FEROV">
            <a:extLst>
              <a:ext uri="{FF2B5EF4-FFF2-40B4-BE49-F238E27FC236}">
                <a16:creationId xmlns:a16="http://schemas.microsoft.com/office/drawing/2014/main" id="{E1C8A5F2-AFCB-1CCE-7FEB-05C6A2CCAAB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660" r="32506"/>
          <a:stretch>
            <a:fillRect/>
          </a:stretch>
        </p:blipFill>
        <p:spPr bwMode="auto">
          <a:xfrm>
            <a:off x="4727941" y="1592761"/>
            <a:ext cx="1808481" cy="232075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miley Face Digital Download SVG PNG JPG Dxf Ai Pdf - Etsy">
            <a:extLst>
              <a:ext uri="{FF2B5EF4-FFF2-40B4-BE49-F238E27FC236}">
                <a16:creationId xmlns:a16="http://schemas.microsoft.com/office/drawing/2014/main" id="{B653668E-880C-7D7C-F355-07A7A6F13E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35579" y="1748971"/>
            <a:ext cx="1944624" cy="243078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lock Drawing Images | Free download on ClipArtMag">
            <a:extLst>
              <a:ext uri="{FF2B5EF4-FFF2-40B4-BE49-F238E27FC236}">
                <a16:creationId xmlns:a16="http://schemas.microsoft.com/office/drawing/2014/main" id="{5724844A-4EC4-2366-1EFC-6329EF69D91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2853" y="1907903"/>
            <a:ext cx="1693554" cy="200406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FE0D0F6-1F60-1284-6EA2-E5A9B69D294E}"/>
              </a:ext>
            </a:extLst>
          </p:cNvPr>
          <p:cNvPicPr>
            <a:picLocks noChangeAspect="1"/>
          </p:cNvPicPr>
          <p:nvPr/>
        </p:nvPicPr>
        <p:blipFill>
          <a:blip r:embed="rId7"/>
          <a:stretch>
            <a:fillRect/>
          </a:stretch>
        </p:blipFill>
        <p:spPr>
          <a:xfrm>
            <a:off x="8094643" y="4777362"/>
            <a:ext cx="914400" cy="257175"/>
          </a:xfrm>
          <a:prstGeom prst="rect">
            <a:avLst/>
          </a:prstGeom>
        </p:spPr>
      </p:pic>
      <p:pic>
        <p:nvPicPr>
          <p:cNvPr id="3" name="Graphic 2" descr="Chemise formelle contour">
            <a:extLst>
              <a:ext uri="{FF2B5EF4-FFF2-40B4-BE49-F238E27FC236}">
                <a16:creationId xmlns:a16="http://schemas.microsoft.com/office/drawing/2014/main" id="{EA395901-BBF5-5670-F050-22CA707D977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536871" y="1951263"/>
            <a:ext cx="1823357" cy="1845129"/>
          </a:xfrm>
          <a:prstGeom prst="rect">
            <a:avLst/>
          </a:prstGeom>
        </p:spPr>
      </p:pic>
    </p:spTree>
    <p:extLst>
      <p:ext uri="{BB962C8B-B14F-4D97-AF65-F5344CB8AC3E}">
        <p14:creationId xmlns:p14="http://schemas.microsoft.com/office/powerpoint/2010/main" val="12580858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BCB77-688B-36BF-537B-AEF16709010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0D1944-F892-2127-51F8-906D00669560}"/>
              </a:ext>
            </a:extLst>
          </p:cNvPr>
          <p:cNvSpPr>
            <a:spLocks noGrp="1"/>
          </p:cNvSpPr>
          <p:nvPr>
            <p:ph type="sldNum" sz="quarter" idx="12"/>
          </p:nvPr>
        </p:nvSpPr>
        <p:spPr/>
        <p:txBody>
          <a:bodyPr/>
          <a:lstStyle/>
          <a:p>
            <a:fld id="{49D66857-5C25-4F7D-8F9B-F3014B38DE15}" type="slidenum">
              <a:rPr lang="fr-BE" smtClean="0"/>
              <a:t>46</a:t>
            </a:fld>
            <a:endParaRPr lang="fr-BE"/>
          </a:p>
        </p:txBody>
      </p:sp>
      <p:sp>
        <p:nvSpPr>
          <p:cNvPr id="10" name="Shape 101">
            <a:extLst>
              <a:ext uri="{FF2B5EF4-FFF2-40B4-BE49-F238E27FC236}">
                <a16:creationId xmlns:a16="http://schemas.microsoft.com/office/drawing/2014/main" id="{7DC5E372-790E-D40D-3557-B348C6187638}"/>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Pendant la visite</a:t>
            </a:r>
            <a:endParaRPr lang="en" sz="4800" b="1">
              <a:solidFill>
                <a:srgbClr val="544F98"/>
              </a:solidFill>
            </a:endParaRPr>
          </a:p>
        </p:txBody>
      </p:sp>
      <p:pic>
        <p:nvPicPr>
          <p:cNvPr id="13" name="Graphic 12" descr="Œil contour">
            <a:extLst>
              <a:ext uri="{FF2B5EF4-FFF2-40B4-BE49-F238E27FC236}">
                <a16:creationId xmlns:a16="http://schemas.microsoft.com/office/drawing/2014/main" id="{72C70E0D-FCED-4D04-CAA0-E13F399C4F4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68040" y="-130037"/>
            <a:ext cx="1278834" cy="1278834"/>
          </a:xfrm>
          <a:prstGeom prst="rect">
            <a:avLst/>
          </a:prstGeom>
        </p:spPr>
      </p:pic>
      <p:pic>
        <p:nvPicPr>
          <p:cNvPr id="4" name="Picture 8" descr="Glastattoo Hallo in mehreren Sprachen von KLEBEHELD®.DE">
            <a:extLst>
              <a:ext uri="{FF2B5EF4-FFF2-40B4-BE49-F238E27FC236}">
                <a16:creationId xmlns:a16="http://schemas.microsoft.com/office/drawing/2014/main" id="{6D4E2136-4F7E-94EF-5A88-2F3DE5F7DC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9020" y="1210458"/>
            <a:ext cx="4505960" cy="33794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C5D590C-6777-364B-9CC6-6AFC79B50E1E}"/>
              </a:ext>
            </a:extLst>
          </p:cNvPr>
          <p:cNvPicPr>
            <a:picLocks noChangeAspect="1"/>
          </p:cNvPicPr>
          <p:nvPr/>
        </p:nvPicPr>
        <p:blipFill>
          <a:blip r:embed="rId5"/>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2796303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3BDA5-46C9-1F5B-164A-941B8DA2742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99494F-5779-67C6-C9F3-9399DAB1AA36}"/>
              </a:ext>
            </a:extLst>
          </p:cNvPr>
          <p:cNvSpPr>
            <a:spLocks noGrp="1"/>
          </p:cNvSpPr>
          <p:nvPr>
            <p:ph type="sldNum" sz="quarter" idx="12"/>
          </p:nvPr>
        </p:nvSpPr>
        <p:spPr/>
        <p:txBody>
          <a:bodyPr/>
          <a:lstStyle/>
          <a:p>
            <a:fld id="{49D66857-5C25-4F7D-8F9B-F3014B38DE15}" type="slidenum">
              <a:rPr lang="fr-BE" smtClean="0"/>
              <a:t>47</a:t>
            </a:fld>
            <a:endParaRPr lang="fr-BE"/>
          </a:p>
        </p:txBody>
      </p:sp>
      <p:sp>
        <p:nvSpPr>
          <p:cNvPr id="10" name="Shape 101">
            <a:extLst>
              <a:ext uri="{FF2B5EF4-FFF2-40B4-BE49-F238E27FC236}">
                <a16:creationId xmlns:a16="http://schemas.microsoft.com/office/drawing/2014/main" id="{1A4BF700-37BC-99E6-1470-2AAC76F8893C}"/>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Pendant la visite</a:t>
            </a:r>
            <a:endParaRPr lang="en" sz="4800" b="1">
              <a:solidFill>
                <a:srgbClr val="544F98"/>
              </a:solidFill>
            </a:endParaRPr>
          </a:p>
        </p:txBody>
      </p:sp>
      <p:pic>
        <p:nvPicPr>
          <p:cNvPr id="13" name="Graphic 12" descr="Œil contour">
            <a:extLst>
              <a:ext uri="{FF2B5EF4-FFF2-40B4-BE49-F238E27FC236}">
                <a16:creationId xmlns:a16="http://schemas.microsoft.com/office/drawing/2014/main" id="{B2DEE945-D1BF-1641-4FD1-9425351A413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68040" y="-130037"/>
            <a:ext cx="1278834" cy="1278834"/>
          </a:xfrm>
          <a:prstGeom prst="rect">
            <a:avLst/>
          </a:prstGeom>
        </p:spPr>
      </p:pic>
      <p:pic>
        <p:nvPicPr>
          <p:cNvPr id="5" name="Picture 2" descr="Schimmel in huis: oorzaak, gevolg en hoe bestrijden?">
            <a:extLst>
              <a:ext uri="{FF2B5EF4-FFF2-40B4-BE49-F238E27FC236}">
                <a16:creationId xmlns:a16="http://schemas.microsoft.com/office/drawing/2014/main" id="{7AE488EA-A97A-D5A4-5C32-CEC14CF540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8443" y="2218093"/>
            <a:ext cx="2851584" cy="147331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18 Photos Of Toilets That Are Guaranteed To Infuriate Every Single ...">
            <a:extLst>
              <a:ext uri="{FF2B5EF4-FFF2-40B4-BE49-F238E27FC236}">
                <a16:creationId xmlns:a16="http://schemas.microsoft.com/office/drawing/2014/main" id="{F7D38C85-0885-A0C1-2B34-0793CFFB2B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3153" y="2218093"/>
            <a:ext cx="2209978" cy="147331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7625656-353B-F67A-86CB-5AE03A31286C}"/>
              </a:ext>
            </a:extLst>
          </p:cNvPr>
          <p:cNvPicPr>
            <a:picLocks noChangeAspect="1"/>
          </p:cNvPicPr>
          <p:nvPr/>
        </p:nvPicPr>
        <p:blipFill>
          <a:blip r:embed="rId6"/>
          <a:stretch>
            <a:fillRect/>
          </a:stretch>
        </p:blipFill>
        <p:spPr>
          <a:xfrm>
            <a:off x="8094643" y="4777362"/>
            <a:ext cx="914400" cy="257175"/>
          </a:xfrm>
          <a:prstGeom prst="rect">
            <a:avLst/>
          </a:prstGeom>
        </p:spPr>
      </p:pic>
      <p:pic>
        <p:nvPicPr>
          <p:cNvPr id="3" name="Picture 2" descr="Renovatieverplichtingen en EPC: the road to 2050">
            <a:extLst>
              <a:ext uri="{FF2B5EF4-FFF2-40B4-BE49-F238E27FC236}">
                <a16:creationId xmlns:a16="http://schemas.microsoft.com/office/drawing/2014/main" id="{E8EC5E9F-3C2A-69CB-9377-D61A3DCC17FA}"/>
              </a:ext>
            </a:extLst>
          </p:cNvPr>
          <p:cNvPicPr>
            <a:picLocks noChangeAspect="1"/>
          </p:cNvPicPr>
          <p:nvPr/>
        </p:nvPicPr>
        <p:blipFill>
          <a:blip r:embed="rId7"/>
          <a:stretch>
            <a:fillRect/>
          </a:stretch>
        </p:blipFill>
        <p:spPr>
          <a:xfrm>
            <a:off x="6419133" y="1702757"/>
            <a:ext cx="1895475" cy="2286000"/>
          </a:xfrm>
          <a:prstGeom prst="rect">
            <a:avLst/>
          </a:prstGeom>
        </p:spPr>
      </p:pic>
    </p:spTree>
    <p:extLst>
      <p:ext uri="{BB962C8B-B14F-4D97-AF65-F5344CB8AC3E}">
        <p14:creationId xmlns:p14="http://schemas.microsoft.com/office/powerpoint/2010/main" val="3344535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3AE56-B14C-F165-C117-17BE2F7AECF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9D2E53-16B6-4041-AA13-3C427CF3231E}"/>
              </a:ext>
            </a:extLst>
          </p:cNvPr>
          <p:cNvSpPr>
            <a:spLocks noGrp="1"/>
          </p:cNvSpPr>
          <p:nvPr>
            <p:ph type="sldNum" sz="quarter" idx="12"/>
          </p:nvPr>
        </p:nvSpPr>
        <p:spPr/>
        <p:txBody>
          <a:bodyPr/>
          <a:lstStyle/>
          <a:p>
            <a:fld id="{49D66857-5C25-4F7D-8F9B-F3014B38DE15}" type="slidenum">
              <a:rPr lang="fr-BE" smtClean="0"/>
              <a:t>48</a:t>
            </a:fld>
            <a:endParaRPr lang="fr-BE"/>
          </a:p>
        </p:txBody>
      </p:sp>
      <p:sp>
        <p:nvSpPr>
          <p:cNvPr id="10" name="Shape 101">
            <a:extLst>
              <a:ext uri="{FF2B5EF4-FFF2-40B4-BE49-F238E27FC236}">
                <a16:creationId xmlns:a16="http://schemas.microsoft.com/office/drawing/2014/main" id="{A3A974E7-3CCA-27BE-F6ED-2A0C29A29EBF}"/>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Après la </a:t>
            </a:r>
            <a:r>
              <a:rPr lang="en" sz="4800" b="1" err="1">
                <a:solidFill>
                  <a:srgbClr val="544F98"/>
                </a:solidFill>
                <a:latin typeface="Aptos Display" panose="02110004020202020204"/>
              </a:rPr>
              <a:t>visite</a:t>
            </a:r>
            <a:endParaRPr lang="en" sz="4800" b="1" err="1">
              <a:solidFill>
                <a:srgbClr val="544F98"/>
              </a:solidFill>
            </a:endParaRPr>
          </a:p>
        </p:txBody>
      </p:sp>
      <p:pic>
        <p:nvPicPr>
          <p:cNvPr id="13" name="Graphic 12" descr="Œil contour">
            <a:extLst>
              <a:ext uri="{FF2B5EF4-FFF2-40B4-BE49-F238E27FC236}">
                <a16:creationId xmlns:a16="http://schemas.microsoft.com/office/drawing/2014/main" id="{0D0FBCA4-66B8-95A1-EADA-F125F491CD3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68040" y="-130037"/>
            <a:ext cx="1278834" cy="1278834"/>
          </a:xfrm>
          <a:prstGeom prst="rect">
            <a:avLst/>
          </a:prstGeom>
        </p:spPr>
      </p:pic>
      <p:pic>
        <p:nvPicPr>
          <p:cNvPr id="4" name="Picture 2" descr="Blue mail icon or email Royalty Free Vector Image">
            <a:extLst>
              <a:ext uri="{FF2B5EF4-FFF2-40B4-BE49-F238E27FC236}">
                <a16:creationId xmlns:a16="http://schemas.microsoft.com/office/drawing/2014/main" id="{FD2D2EC9-E97E-E499-4FE5-AC602A94143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1191"/>
          <a:stretch>
            <a:fillRect/>
          </a:stretch>
        </p:blipFill>
        <p:spPr bwMode="auto">
          <a:xfrm>
            <a:off x="944824" y="1737869"/>
            <a:ext cx="2266875" cy="21742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green phone logo 10 free Cliparts | Download images on Clipground 2025">
            <a:extLst>
              <a:ext uri="{FF2B5EF4-FFF2-40B4-BE49-F238E27FC236}">
                <a16:creationId xmlns:a16="http://schemas.microsoft.com/office/drawing/2014/main" id="{A05BCE4B-7179-7ED9-9FAC-7E87FB6CD4E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1614"/>
          <a:stretch>
            <a:fillRect/>
          </a:stretch>
        </p:blipFill>
        <p:spPr bwMode="auto">
          <a:xfrm>
            <a:off x="3296647" y="1848731"/>
            <a:ext cx="2161590" cy="206337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Smiley Face Digital Download SVG PNG JPG Dxf Ai Pdf - Etsy">
            <a:extLst>
              <a:ext uri="{FF2B5EF4-FFF2-40B4-BE49-F238E27FC236}">
                <a16:creationId xmlns:a16="http://schemas.microsoft.com/office/drawing/2014/main" id="{814228BF-6552-16A6-E0E6-633FAE7764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25071" y="1573418"/>
            <a:ext cx="2164874" cy="27060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E81AA72-C835-2EC4-52E7-23444285495E}"/>
              </a:ext>
            </a:extLst>
          </p:cNvPr>
          <p:cNvPicPr>
            <a:picLocks noChangeAspect="1"/>
          </p:cNvPicPr>
          <p:nvPr/>
        </p:nvPicPr>
        <p:blipFill>
          <a:blip r:embed="rId7"/>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2130530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3A200-F077-BCD8-B594-30B20161E5E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3667EA-6EEB-54B4-9F2B-4A135D140534}"/>
              </a:ext>
            </a:extLst>
          </p:cNvPr>
          <p:cNvSpPr>
            <a:spLocks noGrp="1"/>
          </p:cNvSpPr>
          <p:nvPr>
            <p:ph type="sldNum" sz="quarter" idx="12"/>
          </p:nvPr>
        </p:nvSpPr>
        <p:spPr/>
        <p:txBody>
          <a:bodyPr/>
          <a:lstStyle/>
          <a:p>
            <a:fld id="{49D66857-5C25-4F7D-8F9B-F3014B38DE15}" type="slidenum">
              <a:rPr lang="fr-BE" smtClean="0"/>
              <a:t>49</a:t>
            </a:fld>
            <a:endParaRPr lang="fr-BE"/>
          </a:p>
        </p:txBody>
      </p:sp>
      <p:sp>
        <p:nvSpPr>
          <p:cNvPr id="10" name="Shape 101">
            <a:extLst>
              <a:ext uri="{FF2B5EF4-FFF2-40B4-BE49-F238E27FC236}">
                <a16:creationId xmlns:a16="http://schemas.microsoft.com/office/drawing/2014/main" id="{3CC78104-8B69-F1DD-A8ED-C058517ADBA3}"/>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Après la </a:t>
            </a:r>
            <a:r>
              <a:rPr lang="en" sz="4800" b="1" err="1">
                <a:solidFill>
                  <a:srgbClr val="544F98"/>
                </a:solidFill>
                <a:latin typeface="Aptos Display" panose="02110004020202020204"/>
              </a:rPr>
              <a:t>visite</a:t>
            </a:r>
            <a:endParaRPr lang="en" sz="4800" b="1" err="1">
              <a:solidFill>
                <a:srgbClr val="544F98"/>
              </a:solidFill>
            </a:endParaRPr>
          </a:p>
        </p:txBody>
      </p:sp>
      <p:pic>
        <p:nvPicPr>
          <p:cNvPr id="13" name="Graphic 12" descr="Œil contour">
            <a:extLst>
              <a:ext uri="{FF2B5EF4-FFF2-40B4-BE49-F238E27FC236}">
                <a16:creationId xmlns:a16="http://schemas.microsoft.com/office/drawing/2014/main" id="{9AE2ABDF-546E-78CA-8A1B-51B551829DA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68040" y="-130037"/>
            <a:ext cx="1278834" cy="1278834"/>
          </a:xfrm>
          <a:prstGeom prst="rect">
            <a:avLst/>
          </a:prstGeom>
        </p:spPr>
      </p:pic>
      <p:sp>
        <p:nvSpPr>
          <p:cNvPr id="5" name="Espace réservé du texte 2">
            <a:extLst>
              <a:ext uri="{FF2B5EF4-FFF2-40B4-BE49-F238E27FC236}">
                <a16:creationId xmlns:a16="http://schemas.microsoft.com/office/drawing/2014/main" id="{668A9263-0D2B-BB8E-024B-84F0FFEA7DDB}"/>
              </a:ext>
            </a:extLst>
          </p:cNvPr>
          <p:cNvSpPr txBox="1">
            <a:spLocks/>
          </p:cNvSpPr>
          <p:nvPr/>
        </p:nvSpPr>
        <p:spPr>
          <a:xfrm>
            <a:off x="466457" y="1597919"/>
            <a:ext cx="7520251" cy="3027600"/>
          </a:xfrm>
          <a:prstGeom prst="rect">
            <a:avLst/>
          </a:prstGeom>
        </p:spPr>
        <p:txBody>
          <a:bodyPr lIns="91440" tIns="45720" rIns="91440" bIns="45720"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b="1">
                <a:solidFill>
                  <a:srgbClr val="544F98"/>
                </a:solidFill>
              </a:rPr>
              <a:t>Vos coordonnées </a:t>
            </a:r>
            <a:r>
              <a:rPr lang="fr-FR">
                <a:solidFill>
                  <a:srgbClr val="544F98"/>
                </a:solidFill>
              </a:rPr>
              <a:t>: nom et prénom, moyen de communication, adresse, date de naissance </a:t>
            </a:r>
          </a:p>
          <a:p>
            <a:r>
              <a:rPr lang="fr-FR" b="1">
                <a:solidFill>
                  <a:srgbClr val="544F98"/>
                </a:solidFill>
              </a:rPr>
              <a:t>Composition de ménage </a:t>
            </a:r>
          </a:p>
          <a:p>
            <a:r>
              <a:rPr lang="fr-FR" b="1">
                <a:solidFill>
                  <a:srgbClr val="544F98"/>
                </a:solidFill>
              </a:rPr>
              <a:t>Montant des ressources financières et des documents pour prouver vos ressources </a:t>
            </a:r>
            <a:r>
              <a:rPr lang="fr-FR">
                <a:solidFill>
                  <a:srgbClr val="544F98"/>
                </a:solidFill>
              </a:rPr>
              <a:t>(extraits de compte, fiches de salaire, attestations d’allocations, …) </a:t>
            </a:r>
          </a:p>
          <a:p>
            <a:pPr marL="0" indent="0">
              <a:buNone/>
            </a:pPr>
            <a:endParaRPr lang="fr-FR">
              <a:solidFill>
                <a:srgbClr val="544F98"/>
              </a:solidFill>
            </a:endParaRPr>
          </a:p>
          <a:p>
            <a:endParaRPr lang="fr-FR"/>
          </a:p>
          <a:p>
            <a:endParaRPr lang="fr-FR"/>
          </a:p>
          <a:p>
            <a:endParaRPr lang="fr-FR"/>
          </a:p>
        </p:txBody>
      </p:sp>
      <p:pic>
        <p:nvPicPr>
          <p:cNvPr id="4" name="Picture 3">
            <a:extLst>
              <a:ext uri="{FF2B5EF4-FFF2-40B4-BE49-F238E27FC236}">
                <a16:creationId xmlns:a16="http://schemas.microsoft.com/office/drawing/2014/main" id="{79FD4C35-6209-86AB-C185-74AAE266BC0E}"/>
              </a:ext>
            </a:extLst>
          </p:cNvPr>
          <p:cNvPicPr>
            <a:picLocks noChangeAspect="1"/>
          </p:cNvPicPr>
          <p:nvPr/>
        </p:nvPicPr>
        <p:blipFill>
          <a:blip r:embed="rId4"/>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298847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084D4A-3937-93D1-166B-98899EB5B0A9}"/>
              </a:ext>
            </a:extLst>
          </p:cNvPr>
          <p:cNvSpPr>
            <a:spLocks noGrp="1"/>
          </p:cNvSpPr>
          <p:nvPr>
            <p:ph type="sldNum" sz="quarter" idx="12"/>
          </p:nvPr>
        </p:nvSpPr>
        <p:spPr/>
        <p:txBody>
          <a:bodyPr/>
          <a:lstStyle/>
          <a:p>
            <a:fld id="{49D66857-5C25-4F7D-8F9B-F3014B38DE15}" type="slidenum">
              <a:rPr lang="fr-BE" smtClean="0"/>
              <a:t>5</a:t>
            </a:fld>
            <a:endParaRPr lang="fr-BE"/>
          </a:p>
        </p:txBody>
      </p:sp>
      <p:sp>
        <p:nvSpPr>
          <p:cNvPr id="4" name="Shape 101">
            <a:extLst>
              <a:ext uri="{FF2B5EF4-FFF2-40B4-BE49-F238E27FC236}">
                <a16:creationId xmlns:a16="http://schemas.microsoft.com/office/drawing/2014/main" id="{BAC7C722-9256-7227-3CEA-993DCE612499}"/>
              </a:ext>
            </a:extLst>
          </p:cNvPr>
          <p:cNvSpPr txBox="1">
            <a:spLocks/>
          </p:cNvSpPr>
          <p:nvPr/>
        </p:nvSpPr>
        <p:spPr>
          <a:xfrm>
            <a:off x="464800" y="370692"/>
            <a:ext cx="7520250" cy="259032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rPr>
              <a:t>Prix moyen des locations</a:t>
            </a:r>
            <a:endParaRPr lang="en-US" sz="4800" b="1">
              <a:solidFill>
                <a:srgbClr val="544F98"/>
              </a:solidFill>
            </a:endParaRPr>
          </a:p>
          <a:p>
            <a:pPr>
              <a:spcBef>
                <a:spcPts val="0"/>
              </a:spcBef>
            </a:pPr>
            <a:endParaRPr lang="en" sz="1600" i="1">
              <a:solidFill>
                <a:srgbClr val="544F98"/>
              </a:solidFill>
              <a:latin typeface="Aptos"/>
            </a:endParaRPr>
          </a:p>
        </p:txBody>
      </p:sp>
      <p:pic>
        <p:nvPicPr>
          <p:cNvPr id="6" name="Graphic 5" descr="Ampoule et engrenage avec un remplissage uni">
            <a:extLst>
              <a:ext uri="{FF2B5EF4-FFF2-40B4-BE49-F238E27FC236}">
                <a16:creationId xmlns:a16="http://schemas.microsoft.com/office/drawing/2014/main" id="{89DF178B-CE4D-ECBD-6F82-2544F3D637E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85760" y="209550"/>
            <a:ext cx="914400" cy="914400"/>
          </a:xfrm>
          <a:prstGeom prst="rect">
            <a:avLst/>
          </a:prstGeom>
        </p:spPr>
      </p:pic>
      <p:pic>
        <p:nvPicPr>
          <p:cNvPr id="7" name="Picture 6">
            <a:extLst>
              <a:ext uri="{FF2B5EF4-FFF2-40B4-BE49-F238E27FC236}">
                <a16:creationId xmlns:a16="http://schemas.microsoft.com/office/drawing/2014/main" id="{65F31418-4754-9CFA-A29F-EAD87F669381}"/>
              </a:ext>
            </a:extLst>
          </p:cNvPr>
          <p:cNvPicPr>
            <a:picLocks noChangeAspect="1"/>
          </p:cNvPicPr>
          <p:nvPr/>
        </p:nvPicPr>
        <p:blipFill>
          <a:blip r:embed="rId4"/>
          <a:stretch>
            <a:fillRect/>
          </a:stretch>
        </p:blipFill>
        <p:spPr>
          <a:xfrm>
            <a:off x="8094643" y="4777362"/>
            <a:ext cx="914400" cy="257175"/>
          </a:xfrm>
          <a:prstGeom prst="rect">
            <a:avLst/>
          </a:prstGeom>
        </p:spPr>
      </p:pic>
      <p:pic>
        <p:nvPicPr>
          <p:cNvPr id="5" name="Picture 4">
            <a:extLst>
              <a:ext uri="{FF2B5EF4-FFF2-40B4-BE49-F238E27FC236}">
                <a16:creationId xmlns:a16="http://schemas.microsoft.com/office/drawing/2014/main" id="{8290CB2C-B153-72ED-01AF-B92B394E8B30}"/>
              </a:ext>
            </a:extLst>
          </p:cNvPr>
          <p:cNvPicPr>
            <a:picLocks noChangeAspect="1"/>
          </p:cNvPicPr>
          <p:nvPr/>
        </p:nvPicPr>
        <p:blipFill>
          <a:blip r:embed="rId5"/>
          <a:stretch>
            <a:fillRect/>
          </a:stretch>
        </p:blipFill>
        <p:spPr>
          <a:xfrm>
            <a:off x="2208165" y="1268260"/>
            <a:ext cx="4727671" cy="3765637"/>
          </a:xfrm>
          <a:prstGeom prst="rect">
            <a:avLst/>
          </a:prstGeom>
        </p:spPr>
      </p:pic>
    </p:spTree>
    <p:extLst>
      <p:ext uri="{BB962C8B-B14F-4D97-AF65-F5344CB8AC3E}">
        <p14:creationId xmlns:p14="http://schemas.microsoft.com/office/powerpoint/2010/main" val="9142587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D5E71-69EC-0653-25EF-0CA58154A311}"/>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D07097C7-35EA-B153-AB3F-64F5465529E6}"/>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D7155CC9-3882-D8F4-B553-9FD8C77FE79F}"/>
              </a:ext>
            </a:extLst>
          </p:cNvPr>
          <p:cNvSpPr>
            <a:spLocks noGrp="1"/>
          </p:cNvSpPr>
          <p:nvPr>
            <p:ph type="sldNum" sz="quarter" idx="12"/>
          </p:nvPr>
        </p:nvSpPr>
        <p:spPr/>
        <p:txBody>
          <a:bodyPr/>
          <a:lstStyle/>
          <a:p>
            <a:fld id="{49D66857-5C25-4F7D-8F9B-F3014B38DE15}" type="slidenum">
              <a:rPr lang="fr-BE" smtClean="0"/>
              <a:t>50</a:t>
            </a:fld>
            <a:endParaRPr lang="fr-BE"/>
          </a:p>
        </p:txBody>
      </p:sp>
      <p:sp>
        <p:nvSpPr>
          <p:cNvPr id="5" name="Rectangle : coins arrondis 3">
            <a:extLst>
              <a:ext uri="{FF2B5EF4-FFF2-40B4-BE49-F238E27FC236}">
                <a16:creationId xmlns:a16="http://schemas.microsoft.com/office/drawing/2014/main" id="{E70003AC-0790-973C-C641-DA7962A68F55}"/>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BE" sz="2000">
              <a:solidFill>
                <a:schemeClr val="tx1">
                  <a:lumMod val="65000"/>
                  <a:lumOff val="35000"/>
                </a:schemeClr>
              </a:solidFill>
              <a:latin typeface="Aptos"/>
            </a:endParaRPr>
          </a:p>
          <a:p>
            <a:pPr algn="ctr"/>
            <a:r>
              <a:rPr lang="fr-BE" sz="2000">
                <a:solidFill>
                  <a:schemeClr val="tx1">
                    <a:lumMod val="65000"/>
                    <a:lumOff val="35000"/>
                  </a:schemeClr>
                </a:solidFill>
                <a:latin typeface="Aptos"/>
              </a:rPr>
              <a:t>Pouvez-vous nous envoyer vos fiches de paie des trois derniers mois ?</a:t>
            </a:r>
            <a:br>
              <a:rPr lang="nl-BE" sz="2000">
                <a:solidFill>
                  <a:schemeClr val="tx1">
                    <a:lumMod val="65000"/>
                    <a:lumOff val="35000"/>
                  </a:schemeClr>
                </a:solidFill>
                <a:latin typeface="Aptos"/>
              </a:rPr>
            </a:br>
            <a:r>
              <a:rPr lang="nl-BE" sz="2000">
                <a:solidFill>
                  <a:schemeClr val="tx1">
                    <a:lumMod val="65000"/>
                    <a:lumOff val="35000"/>
                  </a:schemeClr>
                </a:solidFill>
                <a:latin typeface="Aptos"/>
              </a:rPr>
              <a:t>                                                                         11:12 </a:t>
            </a:r>
            <a:endParaRPr lang="nl-BE" sz="2000">
              <a:solidFill>
                <a:schemeClr val="tx1">
                  <a:lumMod val="65000"/>
                  <a:lumOff val="35000"/>
                </a:schemeClr>
              </a:solidFill>
            </a:endParaRPr>
          </a:p>
          <a:p>
            <a:pPr algn="ct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0F4A4EAB-7908-5A55-922C-F2279C598C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Gribouille avec un remplissage uni">
            <a:extLst>
              <a:ext uri="{FF2B5EF4-FFF2-40B4-BE49-F238E27FC236}">
                <a16:creationId xmlns:a16="http://schemas.microsoft.com/office/drawing/2014/main" id="{AD662F53-0E69-5D38-3C53-325AEFCCBCB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690A2BA1-3118-153C-C97F-5A01A9B87DB8}"/>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5883230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5B435-0F84-BBFF-3D5E-5710BB315FF9}"/>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0E1880B1-D772-5968-5CCA-397E1C83D78C}"/>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7CE16C43-221F-5A64-B252-B2DA4CEC0F45}"/>
              </a:ext>
            </a:extLst>
          </p:cNvPr>
          <p:cNvSpPr>
            <a:spLocks noGrp="1"/>
          </p:cNvSpPr>
          <p:nvPr>
            <p:ph type="sldNum" sz="quarter" idx="12"/>
          </p:nvPr>
        </p:nvSpPr>
        <p:spPr/>
        <p:txBody>
          <a:bodyPr/>
          <a:lstStyle/>
          <a:p>
            <a:fld id="{49D66857-5C25-4F7D-8F9B-F3014B38DE15}" type="slidenum">
              <a:rPr lang="fr-BE" smtClean="0"/>
              <a:t>51</a:t>
            </a:fld>
            <a:endParaRPr lang="fr-BE"/>
          </a:p>
        </p:txBody>
      </p:sp>
      <p:sp>
        <p:nvSpPr>
          <p:cNvPr id="5" name="Rectangle : coins arrondis 3">
            <a:extLst>
              <a:ext uri="{FF2B5EF4-FFF2-40B4-BE49-F238E27FC236}">
                <a16:creationId xmlns:a16="http://schemas.microsoft.com/office/drawing/2014/main" id="{03A67723-5953-4F4E-D3CA-5A58CD863E63}"/>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BE" sz="2000">
              <a:solidFill>
                <a:schemeClr val="tx1">
                  <a:lumMod val="65000"/>
                  <a:lumOff val="35000"/>
                </a:schemeClr>
              </a:solidFill>
              <a:latin typeface="Aptos"/>
            </a:endParaRPr>
          </a:p>
          <a:p>
            <a:pPr algn="ctr"/>
            <a:r>
              <a:rPr lang="fr-BE" sz="2000">
                <a:solidFill>
                  <a:schemeClr val="tx1">
                    <a:lumMod val="65000"/>
                    <a:lumOff val="35000"/>
                  </a:schemeClr>
                </a:solidFill>
                <a:latin typeface="Aptos"/>
              </a:rPr>
              <a:t>Pouvez-vous nous envoyer vos fiches de paie des trois derniers mois ?</a:t>
            </a:r>
            <a:br>
              <a:rPr lang="nl-BE" sz="2000">
                <a:solidFill>
                  <a:schemeClr val="tx1">
                    <a:lumMod val="65000"/>
                    <a:lumOff val="35000"/>
                  </a:schemeClr>
                </a:solidFill>
                <a:latin typeface="Aptos"/>
              </a:rPr>
            </a:br>
            <a:r>
              <a:rPr lang="nl-BE" sz="2000">
                <a:solidFill>
                  <a:schemeClr val="tx1">
                    <a:lumMod val="65000"/>
                    <a:lumOff val="35000"/>
                  </a:schemeClr>
                </a:solidFill>
                <a:latin typeface="Aptos"/>
              </a:rPr>
              <a:t>                                                                         11:12 </a:t>
            </a:r>
            <a:endParaRPr lang="nl-BE" sz="2000">
              <a:solidFill>
                <a:schemeClr val="tx1">
                  <a:lumMod val="65000"/>
                  <a:lumOff val="35000"/>
                </a:schemeClr>
              </a:solidFill>
            </a:endParaRPr>
          </a:p>
          <a:p>
            <a:pPr algn="ct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6F85ECC0-5C14-5A66-1B0A-0E86F429EA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Red Green Flag: เวกเตอร์สต็อก (ปลอดค่าลิขสิทธิ์) 449612908 | Shutterstock">
            <a:extLst>
              <a:ext uri="{FF2B5EF4-FFF2-40B4-BE49-F238E27FC236}">
                <a16:creationId xmlns:a16="http://schemas.microsoft.com/office/drawing/2014/main" id="{0C62F0D5-63FE-4794-10D8-045B57C9060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1258" b="9286"/>
          <a:stretch>
            <a:fillRect/>
          </a:stretch>
        </p:blipFill>
        <p:spPr bwMode="auto">
          <a:xfrm>
            <a:off x="3928902" y="625743"/>
            <a:ext cx="1286193" cy="1547945"/>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Gribouille avec un remplissage uni">
            <a:extLst>
              <a:ext uri="{FF2B5EF4-FFF2-40B4-BE49-F238E27FC236}">
                <a16:creationId xmlns:a16="http://schemas.microsoft.com/office/drawing/2014/main" id="{41759D3D-D5B7-B077-8E9D-4D6A17C7F81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F65BD8F2-CC12-A2C2-F004-965E12D36608}"/>
              </a:ext>
            </a:extLst>
          </p:cNvPr>
          <p:cNvPicPr>
            <a:picLocks noChangeAspect="1"/>
          </p:cNvPicPr>
          <p:nvPr/>
        </p:nvPicPr>
        <p:blipFill>
          <a:blip r:embed="rId7"/>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24807683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B8D17E86-4868-EED8-FE74-1EDD8D5FC28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A21A3F8-B83D-69E7-167B-EA528B7DEEE3}"/>
              </a:ext>
            </a:extLst>
          </p:cNvPr>
          <p:cNvSpPr>
            <a:spLocks noGrp="1"/>
          </p:cNvSpPr>
          <p:nvPr>
            <p:ph type="ctrTitle"/>
          </p:nvPr>
        </p:nvSpPr>
        <p:spPr>
          <a:xfrm>
            <a:off x="818322" y="3637689"/>
            <a:ext cx="7772400" cy="1159800"/>
          </a:xfrm>
        </p:spPr>
        <p:txBody>
          <a:bodyPr>
            <a:normAutofit fontScale="90000"/>
          </a:bodyPr>
          <a:lstStyle/>
          <a:p>
            <a:r>
              <a:rPr lang="en" sz="5300" b="1" err="1">
                <a:latin typeface="Aptos"/>
              </a:rPr>
              <a:t>Conclure</a:t>
            </a:r>
            <a:r>
              <a:rPr lang="en" sz="5300" b="1">
                <a:latin typeface="Aptos"/>
              </a:rPr>
              <a:t> un </a:t>
            </a:r>
            <a:r>
              <a:rPr lang="en" sz="5300" b="1" err="1">
                <a:latin typeface="Aptos"/>
              </a:rPr>
              <a:t>contrat</a:t>
            </a:r>
            <a:br>
              <a:rPr lang="fr-FR" b="1"/>
            </a:br>
            <a:endParaRPr lang="fr-FR" i="1">
              <a:latin typeface="Raleway" pitchFamily="2" charset="0"/>
            </a:endParaRPr>
          </a:p>
        </p:txBody>
      </p:sp>
      <p:sp>
        <p:nvSpPr>
          <p:cNvPr id="5" name="Shape 90">
            <a:extLst>
              <a:ext uri="{FF2B5EF4-FFF2-40B4-BE49-F238E27FC236}">
                <a16:creationId xmlns:a16="http://schemas.microsoft.com/office/drawing/2014/main" id="{BA4E861E-8D09-3C13-71B9-40A23B2B6942}"/>
              </a:ext>
            </a:extLst>
          </p:cNvPr>
          <p:cNvSpPr txBox="1"/>
          <p:nvPr/>
        </p:nvSpPr>
        <p:spPr>
          <a:xfrm>
            <a:off x="7811325" y="0"/>
            <a:ext cx="960900" cy="13905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n" sz="9600">
                <a:solidFill>
                  <a:schemeClr val="bg1"/>
                </a:solidFill>
                <a:latin typeface="Raleway ExtraBold"/>
                <a:ea typeface="Raleway ExtraBold"/>
                <a:cs typeface="Raleway ExtraBold"/>
              </a:rPr>
              <a:t>5</a:t>
            </a:r>
          </a:p>
        </p:txBody>
      </p:sp>
      <p:pic>
        <p:nvPicPr>
          <p:cNvPr id="4" name="Picture 3">
            <a:extLst>
              <a:ext uri="{FF2B5EF4-FFF2-40B4-BE49-F238E27FC236}">
                <a16:creationId xmlns:a16="http://schemas.microsoft.com/office/drawing/2014/main" id="{3930FA54-C472-3A66-32C3-659629914A3B}"/>
              </a:ext>
            </a:extLst>
          </p:cNvPr>
          <p:cNvPicPr>
            <a:picLocks noChangeAspect="1"/>
          </p:cNvPicPr>
          <p:nvPr/>
        </p:nvPicPr>
        <p:blipFill>
          <a:blip r:embed="rId3"/>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3936123005"/>
      </p:ext>
    </p:extLst>
  </p:cSld>
  <p:clrMapOvr>
    <a:masterClrMapping/>
  </p:clrMapOvr>
  <p:transition spd="slow">
    <p:push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1CBE1-6AC5-C49B-42B6-AC584DEA1F7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9C0262-520F-B54F-F098-0FEFE8936998}"/>
              </a:ext>
            </a:extLst>
          </p:cNvPr>
          <p:cNvSpPr>
            <a:spLocks noGrp="1"/>
          </p:cNvSpPr>
          <p:nvPr>
            <p:ph type="sldNum" sz="quarter" idx="12"/>
          </p:nvPr>
        </p:nvSpPr>
        <p:spPr/>
        <p:txBody>
          <a:bodyPr/>
          <a:lstStyle/>
          <a:p>
            <a:fld id="{49D66857-5C25-4F7D-8F9B-F3014B38DE15}" type="slidenum">
              <a:rPr lang="fr-BE" smtClean="0"/>
              <a:t>53</a:t>
            </a:fld>
            <a:endParaRPr lang="fr-BE"/>
          </a:p>
        </p:txBody>
      </p:sp>
      <p:sp>
        <p:nvSpPr>
          <p:cNvPr id="10" name="Shape 101">
            <a:extLst>
              <a:ext uri="{FF2B5EF4-FFF2-40B4-BE49-F238E27FC236}">
                <a16:creationId xmlns:a16="http://schemas.microsoft.com/office/drawing/2014/main" id="{30BC3CB1-0D6C-E3EE-1892-AEF3717F546D}"/>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Contrat</a:t>
            </a:r>
            <a:r>
              <a:rPr lang="en" sz="4800" b="1">
                <a:solidFill>
                  <a:srgbClr val="544F98"/>
                </a:solidFill>
                <a:latin typeface="Aptos Display" panose="02110004020202020204"/>
              </a:rPr>
              <a:t> de location</a:t>
            </a:r>
            <a:endParaRPr lang="en" sz="4800" b="1">
              <a:solidFill>
                <a:srgbClr val="544F98"/>
              </a:solidFill>
            </a:endParaRPr>
          </a:p>
        </p:txBody>
      </p:sp>
      <p:sp>
        <p:nvSpPr>
          <p:cNvPr id="5" name="Espace réservé du texte 2">
            <a:extLst>
              <a:ext uri="{FF2B5EF4-FFF2-40B4-BE49-F238E27FC236}">
                <a16:creationId xmlns:a16="http://schemas.microsoft.com/office/drawing/2014/main" id="{EC287401-2A00-D305-A6E2-AC4EF4AB52DA}"/>
              </a:ext>
            </a:extLst>
          </p:cNvPr>
          <p:cNvSpPr txBox="1">
            <a:spLocks/>
          </p:cNvSpPr>
          <p:nvPr/>
        </p:nvSpPr>
        <p:spPr>
          <a:xfrm>
            <a:off x="466457" y="1597919"/>
            <a:ext cx="6483931" cy="3027600"/>
          </a:xfrm>
          <a:prstGeom prst="rect">
            <a:avLst/>
          </a:prstGeom>
        </p:spPr>
        <p:txBody>
          <a:bodyPr lIns="91440" tIns="45720" rIns="91440" bIns="45720"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lgn="just">
              <a:lnSpc>
                <a:spcPct val="100000"/>
              </a:lnSpc>
              <a:spcBef>
                <a:spcPts val="0"/>
              </a:spcBef>
              <a:buFont typeface="Arial,Sans-Serif" panose="020B0604020202020204" pitchFamily="34" charset="0"/>
            </a:pPr>
            <a:r>
              <a:rPr lang="fr-BE" sz="2000">
                <a:solidFill>
                  <a:srgbClr val="544F98"/>
                </a:solidFill>
                <a:latin typeface="Aptos"/>
              </a:rPr>
              <a:t>Identité des deux parties (locataire et propriétaire) </a:t>
            </a:r>
            <a:endParaRPr lang="en-US" sz="2000">
              <a:solidFill>
                <a:srgbClr val="544F98"/>
              </a:solidFill>
              <a:latin typeface="Aptos"/>
            </a:endParaRPr>
          </a:p>
          <a:p>
            <a:pPr marL="285750" indent="-285750" algn="just">
              <a:lnSpc>
                <a:spcPct val="100000"/>
              </a:lnSpc>
              <a:spcBef>
                <a:spcPts val="0"/>
              </a:spcBef>
              <a:buFont typeface="Arial,Sans-Serif" panose="020B0604020202020204" pitchFamily="34" charset="0"/>
            </a:pPr>
            <a:r>
              <a:rPr lang="fr-BE" sz="2000">
                <a:solidFill>
                  <a:srgbClr val="544F98"/>
                </a:solidFill>
                <a:latin typeface="Aptos"/>
              </a:rPr>
              <a:t>Date de début du bail </a:t>
            </a:r>
            <a:endParaRPr lang="en-US" sz="2000">
              <a:solidFill>
                <a:srgbClr val="544F98"/>
              </a:solidFill>
              <a:latin typeface="Aptos"/>
            </a:endParaRPr>
          </a:p>
          <a:p>
            <a:pPr marL="285750" indent="-285750" algn="just">
              <a:lnSpc>
                <a:spcPct val="100000"/>
              </a:lnSpc>
              <a:spcBef>
                <a:spcPts val="0"/>
              </a:spcBef>
              <a:buFont typeface="Arial,Sans-Serif" panose="020B0604020202020204" pitchFamily="34" charset="0"/>
            </a:pPr>
            <a:r>
              <a:rPr lang="fr-BE" sz="2000">
                <a:solidFill>
                  <a:srgbClr val="544F98"/>
                </a:solidFill>
                <a:latin typeface="Aptos"/>
              </a:rPr>
              <a:t>Description du bien loué</a:t>
            </a:r>
            <a:endParaRPr lang="en-US" sz="2000">
              <a:solidFill>
                <a:srgbClr val="544F98"/>
              </a:solidFill>
              <a:latin typeface="Aptos"/>
            </a:endParaRPr>
          </a:p>
          <a:p>
            <a:pPr marL="285750" indent="-285750" algn="just">
              <a:lnSpc>
                <a:spcPct val="100000"/>
              </a:lnSpc>
              <a:spcBef>
                <a:spcPts val="0"/>
              </a:spcBef>
              <a:buFont typeface="Arial,Sans-Serif" panose="020B0604020202020204" pitchFamily="34" charset="0"/>
            </a:pPr>
            <a:r>
              <a:rPr lang="fr-BE" sz="2000">
                <a:solidFill>
                  <a:srgbClr val="544F98"/>
                </a:solidFill>
                <a:latin typeface="Aptos"/>
              </a:rPr>
              <a:t>Loyer </a:t>
            </a:r>
            <a:endParaRPr lang="en-US" sz="2000">
              <a:solidFill>
                <a:srgbClr val="544F98"/>
              </a:solidFill>
              <a:latin typeface="Aptos"/>
            </a:endParaRPr>
          </a:p>
          <a:p>
            <a:pPr marL="285750" indent="-285750" algn="just">
              <a:lnSpc>
                <a:spcPct val="100000"/>
              </a:lnSpc>
              <a:spcBef>
                <a:spcPts val="0"/>
              </a:spcBef>
              <a:buFont typeface="Arial,Sans-Serif" panose="020B0604020202020204" pitchFamily="34" charset="0"/>
            </a:pPr>
            <a:r>
              <a:rPr lang="fr-BE" sz="2000">
                <a:solidFill>
                  <a:srgbClr val="544F98"/>
                </a:solidFill>
                <a:latin typeface="Aptos"/>
              </a:rPr>
              <a:t>Durée du bail</a:t>
            </a:r>
            <a:endParaRPr lang="en-US" sz="2000">
              <a:solidFill>
                <a:srgbClr val="544F98"/>
              </a:solidFill>
              <a:latin typeface="Aptos"/>
            </a:endParaRPr>
          </a:p>
          <a:p>
            <a:pPr marL="285750" indent="-285750" algn="just">
              <a:lnSpc>
                <a:spcPct val="100000"/>
              </a:lnSpc>
              <a:spcBef>
                <a:spcPts val="0"/>
              </a:spcBef>
              <a:buFont typeface="Arial,Sans-Serif" panose="020B0604020202020204" pitchFamily="34" charset="0"/>
            </a:pPr>
            <a:r>
              <a:rPr lang="fr-BE" sz="2000">
                <a:solidFill>
                  <a:srgbClr val="544F98"/>
                </a:solidFill>
                <a:latin typeface="Aptos"/>
              </a:rPr>
              <a:t>Charges (privative et/ou commune) </a:t>
            </a:r>
          </a:p>
          <a:p>
            <a:endParaRPr lang="fr-FR" sz="2400"/>
          </a:p>
          <a:p>
            <a:endParaRPr lang="fr-FR"/>
          </a:p>
          <a:p>
            <a:endParaRPr lang="fr-FR"/>
          </a:p>
        </p:txBody>
      </p:sp>
      <p:pic>
        <p:nvPicPr>
          <p:cNvPr id="3" name="Graphic 2" descr="Contrat contour">
            <a:extLst>
              <a:ext uri="{FF2B5EF4-FFF2-40B4-BE49-F238E27FC236}">
                <a16:creationId xmlns:a16="http://schemas.microsoft.com/office/drawing/2014/main" id="{87C2A6F2-A216-74FD-3344-BFCA7677216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61960" y="194310"/>
            <a:ext cx="914400" cy="914400"/>
          </a:xfrm>
          <a:prstGeom prst="rect">
            <a:avLst/>
          </a:prstGeom>
        </p:spPr>
      </p:pic>
      <p:pic>
        <p:nvPicPr>
          <p:cNvPr id="6" name="Picture 2" descr="onbepaalde-tijd-huurcontract | PDF">
            <a:extLst>
              <a:ext uri="{FF2B5EF4-FFF2-40B4-BE49-F238E27FC236}">
                <a16:creationId xmlns:a16="http://schemas.microsoft.com/office/drawing/2014/main" id="{C409BBEA-8DBF-1358-7551-E6E6344B51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4032" y="1654622"/>
            <a:ext cx="1837760" cy="2447807"/>
          </a:xfrm>
          <a:prstGeom prst="rect">
            <a:avLst/>
          </a:prstGeom>
          <a:noFill/>
          <a:ln>
            <a:solidFill>
              <a:srgbClr val="4472C4"/>
            </a:solidFill>
          </a:ln>
          <a:extLst>
            <a:ext uri="{909E8E84-426E-40DD-AFC4-6F175D3DCCD1}">
              <a14:hiddenFill xmlns:a14="http://schemas.microsoft.com/office/drawing/2010/main">
                <a:solidFill>
                  <a:srgbClr val="FFFFFF"/>
                </a:solidFill>
              </a14:hiddenFill>
            </a:ext>
          </a:extLst>
        </p:spPr>
      </p:pic>
      <p:pic>
        <p:nvPicPr>
          <p:cNvPr id="8" name="Picture 4" descr="Handtekening Tekening Afbeeldingen - Gratis downloaden op Freepik">
            <a:extLst>
              <a:ext uri="{FF2B5EF4-FFF2-40B4-BE49-F238E27FC236}">
                <a16:creationId xmlns:a16="http://schemas.microsoft.com/office/drawing/2014/main" id="{5738DB85-DABF-4A15-9F7F-93B86B499B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3282" y="3963087"/>
            <a:ext cx="841338" cy="385640"/>
          </a:xfrm>
          <a:prstGeom prst="rect">
            <a:avLst/>
          </a:prstGeom>
          <a:noFill/>
          <a:ln>
            <a:solidFill>
              <a:srgbClr val="4472C4"/>
            </a:solidFill>
          </a:ln>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09426F1-ABAB-1229-9760-847D53AA36E8}"/>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5001705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10B48-B9A0-4965-226D-1216E813EBF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D2A1FC-252E-4AF7-C20E-C1D25B720CB1}"/>
              </a:ext>
            </a:extLst>
          </p:cNvPr>
          <p:cNvSpPr>
            <a:spLocks noGrp="1"/>
          </p:cNvSpPr>
          <p:nvPr>
            <p:ph type="sldNum" sz="quarter" idx="12"/>
          </p:nvPr>
        </p:nvSpPr>
        <p:spPr/>
        <p:txBody>
          <a:bodyPr/>
          <a:lstStyle/>
          <a:p>
            <a:fld id="{49D66857-5C25-4F7D-8F9B-F3014B38DE15}" type="slidenum">
              <a:rPr lang="fr-BE" smtClean="0"/>
              <a:t>54</a:t>
            </a:fld>
            <a:endParaRPr lang="fr-BE"/>
          </a:p>
        </p:txBody>
      </p:sp>
      <p:sp>
        <p:nvSpPr>
          <p:cNvPr id="10" name="Shape 101">
            <a:extLst>
              <a:ext uri="{FF2B5EF4-FFF2-40B4-BE49-F238E27FC236}">
                <a16:creationId xmlns:a16="http://schemas.microsoft.com/office/drawing/2014/main" id="{710AF11E-8CA6-B01E-9ECB-583C1AEE8E92}"/>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Garantie</a:t>
            </a:r>
            <a:r>
              <a:rPr lang="en" sz="4800" b="1">
                <a:solidFill>
                  <a:srgbClr val="544F98"/>
                </a:solidFill>
                <a:latin typeface="Aptos Display" panose="02110004020202020204"/>
              </a:rPr>
              <a:t> locative</a:t>
            </a:r>
            <a:endParaRPr lang="en" sz="4800" b="1">
              <a:solidFill>
                <a:srgbClr val="544F98"/>
              </a:solidFill>
            </a:endParaRPr>
          </a:p>
        </p:txBody>
      </p:sp>
      <p:sp>
        <p:nvSpPr>
          <p:cNvPr id="5" name="Espace réservé du texte 2">
            <a:extLst>
              <a:ext uri="{FF2B5EF4-FFF2-40B4-BE49-F238E27FC236}">
                <a16:creationId xmlns:a16="http://schemas.microsoft.com/office/drawing/2014/main" id="{097C465E-C5E9-15E4-49F4-855C1B6F681D}"/>
              </a:ext>
            </a:extLst>
          </p:cNvPr>
          <p:cNvSpPr txBox="1">
            <a:spLocks/>
          </p:cNvSpPr>
          <p:nvPr/>
        </p:nvSpPr>
        <p:spPr>
          <a:xfrm>
            <a:off x="466457" y="1399799"/>
            <a:ext cx="6483931" cy="3027600"/>
          </a:xfrm>
          <a:prstGeom prst="rect">
            <a:avLst/>
          </a:prstGeom>
        </p:spPr>
        <p:txBody>
          <a:bodyPr lIns="91440" tIns="45720" rIns="91440" bIns="45720"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0"/>
              </a:spcBef>
            </a:pPr>
            <a:r>
              <a:rPr lang="nl-BE" sz="2000" b="1" err="1">
                <a:solidFill>
                  <a:srgbClr val="544F98"/>
                </a:solidFill>
                <a:latin typeface="Aptos"/>
              </a:rPr>
              <a:t>Flandres</a:t>
            </a:r>
            <a:r>
              <a:rPr lang="nl-BE" sz="2000" b="1">
                <a:solidFill>
                  <a:srgbClr val="544F98"/>
                </a:solidFill>
                <a:latin typeface="Aptos"/>
              </a:rPr>
              <a:t>: </a:t>
            </a:r>
            <a:r>
              <a:rPr lang="nl-BE" sz="2000">
                <a:solidFill>
                  <a:srgbClr val="544F98"/>
                </a:solidFill>
                <a:latin typeface="Aptos"/>
              </a:rPr>
              <a:t>maximum 3 </a:t>
            </a:r>
            <a:r>
              <a:rPr lang="nl-BE" sz="2000" err="1">
                <a:solidFill>
                  <a:srgbClr val="544F98"/>
                </a:solidFill>
                <a:latin typeface="Aptos"/>
              </a:rPr>
              <a:t>fois</a:t>
            </a:r>
            <a:r>
              <a:rPr lang="nl-BE" sz="2000">
                <a:solidFill>
                  <a:srgbClr val="544F98"/>
                </a:solidFill>
                <a:latin typeface="Aptos"/>
              </a:rPr>
              <a:t> </a:t>
            </a:r>
            <a:r>
              <a:rPr lang="nl-BE" sz="2000" err="1">
                <a:solidFill>
                  <a:srgbClr val="544F98"/>
                </a:solidFill>
                <a:latin typeface="Aptos"/>
              </a:rPr>
              <a:t>le</a:t>
            </a:r>
            <a:r>
              <a:rPr lang="nl-BE" sz="2000">
                <a:solidFill>
                  <a:srgbClr val="544F98"/>
                </a:solidFill>
                <a:latin typeface="Aptos"/>
              </a:rPr>
              <a:t> </a:t>
            </a:r>
            <a:r>
              <a:rPr lang="nl-BE" sz="2000" err="1">
                <a:solidFill>
                  <a:srgbClr val="544F98"/>
                </a:solidFill>
                <a:latin typeface="Aptos"/>
              </a:rPr>
              <a:t>montant</a:t>
            </a:r>
            <a:r>
              <a:rPr lang="nl-BE" sz="2000">
                <a:solidFill>
                  <a:srgbClr val="544F98"/>
                </a:solidFill>
                <a:latin typeface="Aptos"/>
              </a:rPr>
              <a:t> du </a:t>
            </a:r>
            <a:r>
              <a:rPr lang="nl-BE" sz="2000" err="1">
                <a:solidFill>
                  <a:srgbClr val="544F98"/>
                </a:solidFill>
                <a:latin typeface="Aptos"/>
              </a:rPr>
              <a:t>loyer</a:t>
            </a:r>
            <a:r>
              <a:rPr lang="nl-BE" sz="2000">
                <a:solidFill>
                  <a:srgbClr val="544F98"/>
                </a:solidFill>
                <a:latin typeface="Aptos"/>
              </a:rPr>
              <a:t> </a:t>
            </a:r>
            <a:endParaRPr lang="en-US" sz="2000">
              <a:solidFill>
                <a:srgbClr val="544F98"/>
              </a:solidFill>
              <a:latin typeface="Aptos"/>
            </a:endParaRPr>
          </a:p>
          <a:p>
            <a:pPr>
              <a:lnSpc>
                <a:spcPct val="100000"/>
              </a:lnSpc>
              <a:spcBef>
                <a:spcPts val="0"/>
              </a:spcBef>
            </a:pPr>
            <a:r>
              <a:rPr lang="nl-BE" sz="2000" b="1">
                <a:solidFill>
                  <a:srgbClr val="544F98"/>
                </a:solidFill>
                <a:latin typeface="Aptos"/>
              </a:rPr>
              <a:t>Bruxelles et </a:t>
            </a:r>
            <a:r>
              <a:rPr lang="nl-BE" sz="2000" b="1" err="1">
                <a:solidFill>
                  <a:srgbClr val="544F98"/>
                </a:solidFill>
                <a:latin typeface="Aptos"/>
              </a:rPr>
              <a:t>Wallonie</a:t>
            </a:r>
            <a:r>
              <a:rPr lang="nl-BE" sz="2000" b="1">
                <a:solidFill>
                  <a:srgbClr val="544F98"/>
                </a:solidFill>
                <a:latin typeface="Aptos"/>
              </a:rPr>
              <a:t> </a:t>
            </a:r>
            <a:r>
              <a:rPr lang="nl-BE" sz="2000">
                <a:solidFill>
                  <a:srgbClr val="544F98"/>
                </a:solidFill>
                <a:latin typeface="Aptos"/>
              </a:rPr>
              <a:t>: maximum 2 </a:t>
            </a:r>
            <a:r>
              <a:rPr lang="nl-BE" sz="2000" err="1">
                <a:solidFill>
                  <a:srgbClr val="544F98"/>
                </a:solidFill>
                <a:latin typeface="Aptos"/>
              </a:rPr>
              <a:t>fois</a:t>
            </a:r>
            <a:r>
              <a:rPr lang="nl-BE" sz="2000">
                <a:solidFill>
                  <a:srgbClr val="544F98"/>
                </a:solidFill>
                <a:latin typeface="Aptos"/>
              </a:rPr>
              <a:t> </a:t>
            </a:r>
            <a:r>
              <a:rPr lang="nl-BE" sz="2000" err="1">
                <a:solidFill>
                  <a:srgbClr val="544F98"/>
                </a:solidFill>
                <a:latin typeface="Aptos"/>
              </a:rPr>
              <a:t>le</a:t>
            </a:r>
            <a:r>
              <a:rPr lang="nl-BE" sz="2000">
                <a:solidFill>
                  <a:srgbClr val="544F98"/>
                </a:solidFill>
                <a:latin typeface="Aptos"/>
              </a:rPr>
              <a:t> </a:t>
            </a:r>
            <a:r>
              <a:rPr lang="nl-BE" sz="2000" err="1">
                <a:solidFill>
                  <a:srgbClr val="544F98"/>
                </a:solidFill>
                <a:latin typeface="Aptos"/>
              </a:rPr>
              <a:t>montant</a:t>
            </a:r>
            <a:r>
              <a:rPr lang="nl-BE" sz="2000">
                <a:solidFill>
                  <a:srgbClr val="544F98"/>
                </a:solidFill>
                <a:latin typeface="Aptos"/>
              </a:rPr>
              <a:t> du </a:t>
            </a:r>
            <a:r>
              <a:rPr lang="nl-BE" sz="2000" err="1">
                <a:solidFill>
                  <a:srgbClr val="544F98"/>
                </a:solidFill>
                <a:latin typeface="Aptos"/>
              </a:rPr>
              <a:t>loyer</a:t>
            </a:r>
            <a:r>
              <a:rPr lang="nl-BE" sz="2000">
                <a:solidFill>
                  <a:srgbClr val="544F98"/>
                </a:solidFill>
                <a:latin typeface="Aptos"/>
              </a:rPr>
              <a:t> </a:t>
            </a:r>
            <a:endParaRPr lang="nl-BE">
              <a:solidFill>
                <a:srgbClr val="544F98"/>
              </a:solidFill>
              <a:latin typeface="Aptos"/>
            </a:endParaRPr>
          </a:p>
          <a:p>
            <a:endParaRPr lang="fr-FR" sz="2400"/>
          </a:p>
          <a:p>
            <a:endParaRPr lang="fr-FR"/>
          </a:p>
          <a:p>
            <a:endParaRPr lang="fr-FR"/>
          </a:p>
        </p:txBody>
      </p:sp>
      <p:pic>
        <p:nvPicPr>
          <p:cNvPr id="3" name="Graphic 2" descr="Contrat contour">
            <a:extLst>
              <a:ext uri="{FF2B5EF4-FFF2-40B4-BE49-F238E27FC236}">
                <a16:creationId xmlns:a16="http://schemas.microsoft.com/office/drawing/2014/main" id="{EB38777B-1118-8032-A555-A7637C8FF88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61960" y="194310"/>
            <a:ext cx="914400" cy="914400"/>
          </a:xfrm>
          <a:prstGeom prst="rect">
            <a:avLst/>
          </a:prstGeom>
        </p:spPr>
      </p:pic>
      <p:pic>
        <p:nvPicPr>
          <p:cNvPr id="7" name="Afbeelding 6">
            <a:extLst>
              <a:ext uri="{FF2B5EF4-FFF2-40B4-BE49-F238E27FC236}">
                <a16:creationId xmlns:a16="http://schemas.microsoft.com/office/drawing/2014/main" id="{EBBE3394-1909-A46F-8EAE-1AE4960D3BB4}"/>
              </a:ext>
            </a:extLst>
          </p:cNvPr>
          <p:cNvPicPr>
            <a:picLocks noChangeAspect="1"/>
          </p:cNvPicPr>
          <p:nvPr/>
        </p:nvPicPr>
        <p:blipFill>
          <a:blip r:embed="rId4"/>
          <a:stretch>
            <a:fillRect/>
          </a:stretch>
        </p:blipFill>
        <p:spPr>
          <a:xfrm>
            <a:off x="901088" y="3708270"/>
            <a:ext cx="2444066" cy="783440"/>
          </a:xfrm>
          <a:prstGeom prst="rect">
            <a:avLst/>
          </a:prstGeom>
        </p:spPr>
      </p:pic>
      <p:pic>
        <p:nvPicPr>
          <p:cNvPr id="11" name="Afbeelding 8">
            <a:extLst>
              <a:ext uri="{FF2B5EF4-FFF2-40B4-BE49-F238E27FC236}">
                <a16:creationId xmlns:a16="http://schemas.microsoft.com/office/drawing/2014/main" id="{05B8A103-C3C6-54C4-7A6C-603D2ABFE6C8}"/>
              </a:ext>
            </a:extLst>
          </p:cNvPr>
          <p:cNvPicPr>
            <a:picLocks noChangeAspect="1"/>
          </p:cNvPicPr>
          <p:nvPr/>
        </p:nvPicPr>
        <p:blipFill>
          <a:blip r:embed="rId5"/>
          <a:stretch>
            <a:fillRect/>
          </a:stretch>
        </p:blipFill>
        <p:spPr>
          <a:xfrm>
            <a:off x="3501034" y="3776112"/>
            <a:ext cx="2667231" cy="647756"/>
          </a:xfrm>
          <a:prstGeom prst="rect">
            <a:avLst/>
          </a:prstGeom>
        </p:spPr>
      </p:pic>
      <p:pic>
        <p:nvPicPr>
          <p:cNvPr id="13" name="Image 2" descr="Une image contenant texte, Police, logo, Graphique&#10;&#10;Le contenu généré par l’IA peut être incorrect.">
            <a:extLst>
              <a:ext uri="{FF2B5EF4-FFF2-40B4-BE49-F238E27FC236}">
                <a16:creationId xmlns:a16="http://schemas.microsoft.com/office/drawing/2014/main" id="{BD726BC7-6DE7-DA5A-1708-3D8D32052EA9}"/>
              </a:ext>
            </a:extLst>
          </p:cNvPr>
          <p:cNvPicPr>
            <a:picLocks noChangeAspect="1"/>
          </p:cNvPicPr>
          <p:nvPr/>
        </p:nvPicPr>
        <p:blipFill>
          <a:blip r:embed="rId6"/>
          <a:stretch>
            <a:fillRect/>
          </a:stretch>
        </p:blipFill>
        <p:spPr>
          <a:xfrm>
            <a:off x="4832025" y="2676017"/>
            <a:ext cx="1727369" cy="1092475"/>
          </a:xfrm>
          <a:prstGeom prst="rect">
            <a:avLst/>
          </a:prstGeom>
        </p:spPr>
      </p:pic>
      <p:pic>
        <p:nvPicPr>
          <p:cNvPr id="15" name="Image 4" descr="Une image contenant texte, Police, logo, Graphique&#10;&#10;Le contenu généré par l’IA peut être incorrect.">
            <a:extLst>
              <a:ext uri="{FF2B5EF4-FFF2-40B4-BE49-F238E27FC236}">
                <a16:creationId xmlns:a16="http://schemas.microsoft.com/office/drawing/2014/main" id="{835BAE8A-811B-95C2-13C2-FD5F8A089EAE}"/>
              </a:ext>
            </a:extLst>
          </p:cNvPr>
          <p:cNvPicPr>
            <a:picLocks noChangeAspect="1"/>
          </p:cNvPicPr>
          <p:nvPr/>
        </p:nvPicPr>
        <p:blipFill>
          <a:blip r:embed="rId7"/>
          <a:stretch>
            <a:fillRect/>
          </a:stretch>
        </p:blipFill>
        <p:spPr>
          <a:xfrm>
            <a:off x="7088488" y="2679771"/>
            <a:ext cx="1350811" cy="957229"/>
          </a:xfrm>
          <a:prstGeom prst="rect">
            <a:avLst/>
          </a:prstGeom>
        </p:spPr>
      </p:pic>
      <p:sp>
        <p:nvSpPr>
          <p:cNvPr id="17" name="ZoneTexte 7">
            <a:extLst>
              <a:ext uri="{FF2B5EF4-FFF2-40B4-BE49-F238E27FC236}">
                <a16:creationId xmlns:a16="http://schemas.microsoft.com/office/drawing/2014/main" id="{735F45A3-2EF9-2D18-748C-A9122938A4A2}"/>
              </a:ext>
            </a:extLst>
          </p:cNvPr>
          <p:cNvSpPr txBox="1"/>
          <p:nvPr/>
        </p:nvSpPr>
        <p:spPr>
          <a:xfrm>
            <a:off x="6669871" y="3946979"/>
            <a:ext cx="1861602" cy="400110"/>
          </a:xfrm>
          <a:prstGeom prst="rect">
            <a:avLst/>
          </a:prstGeom>
          <a:noFill/>
        </p:spPr>
        <p:txBody>
          <a:bodyPr wrap="square" lIns="91440" tIns="45720" rIns="91440" bIns="45720" anchor="t">
            <a:spAutoFit/>
          </a:bodyPr>
          <a:lstStyle/>
          <a:p>
            <a:r>
              <a:rPr lang="nl-BE" sz="2000" b="1">
                <a:solidFill>
                  <a:schemeClr val="tx2">
                    <a:lumMod val="10000"/>
                  </a:schemeClr>
                </a:solidFill>
                <a:latin typeface="Raleway "/>
              </a:rPr>
              <a:t>CPAS-OCMW</a:t>
            </a:r>
            <a:endParaRPr lang="nl-BE" sz="1600">
              <a:solidFill>
                <a:schemeClr val="tx2">
                  <a:lumMod val="10000"/>
                </a:schemeClr>
              </a:solidFill>
              <a:latin typeface="Raleway "/>
            </a:endParaRPr>
          </a:p>
        </p:txBody>
      </p:sp>
      <p:pic>
        <p:nvPicPr>
          <p:cNvPr id="6" name="Picture 5">
            <a:extLst>
              <a:ext uri="{FF2B5EF4-FFF2-40B4-BE49-F238E27FC236}">
                <a16:creationId xmlns:a16="http://schemas.microsoft.com/office/drawing/2014/main" id="{6204A78E-7FDB-E9A3-CEED-A556EA0B5571}"/>
              </a:ext>
            </a:extLst>
          </p:cNvPr>
          <p:cNvPicPr>
            <a:picLocks noChangeAspect="1"/>
          </p:cNvPicPr>
          <p:nvPr/>
        </p:nvPicPr>
        <p:blipFill>
          <a:blip r:embed="rId8"/>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939960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01">
            <a:extLst>
              <a:ext uri="{FF2B5EF4-FFF2-40B4-BE49-F238E27FC236}">
                <a16:creationId xmlns:a16="http://schemas.microsoft.com/office/drawing/2014/main" id="{71990C36-3972-AD17-46F3-BE64A7B97DC4}"/>
              </a:ext>
            </a:extLst>
          </p:cNvPr>
          <p:cNvSpPr txBox="1">
            <a:spLocks/>
          </p:cNvSpPr>
          <p:nvPr/>
        </p:nvSpPr>
        <p:spPr>
          <a:xfrm>
            <a:off x="628650" y="273844"/>
            <a:ext cx="7886700" cy="994172"/>
          </a:xfrm>
          <a:prstGeom prst="rect">
            <a:avLst/>
          </a:prstGeom>
        </p:spPr>
        <p:txBody>
          <a:bodyPr spcFirstLastPara="1" vert="horz" lIns="91440" tIns="45720" rIns="91440" bIns="45720" rtlCol="0" anchor="ctr" anchorCtr="0">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Aft>
                <a:spcPts val="600"/>
              </a:spcAft>
            </a:pPr>
            <a:r>
              <a:rPr lang="en-US" b="1" dirty="0" err="1">
                <a:solidFill>
                  <a:srgbClr val="544F98"/>
                </a:solidFill>
              </a:rPr>
              <a:t>Scénario</a:t>
            </a:r>
            <a:r>
              <a:rPr lang="en-US" b="1" dirty="0">
                <a:solidFill>
                  <a:srgbClr val="544F98"/>
                </a:solidFill>
              </a:rPr>
              <a:t> 1 : </a:t>
            </a:r>
            <a:r>
              <a:rPr lang="en-US" b="1" dirty="0" err="1">
                <a:solidFill>
                  <a:srgbClr val="544F98"/>
                </a:solidFill>
              </a:rPr>
              <a:t>demande</a:t>
            </a:r>
            <a:r>
              <a:rPr lang="en-US" b="1" dirty="0">
                <a:solidFill>
                  <a:srgbClr val="544F98"/>
                </a:solidFill>
              </a:rPr>
              <a:t> </a:t>
            </a:r>
            <a:r>
              <a:rPr lang="en-US" b="1" dirty="0" err="1">
                <a:solidFill>
                  <a:srgbClr val="544F98"/>
                </a:solidFill>
              </a:rPr>
              <a:t>d'aide</a:t>
            </a:r>
            <a:r>
              <a:rPr lang="en-US" b="1" dirty="0">
                <a:solidFill>
                  <a:srgbClr val="544F98"/>
                </a:solidFill>
              </a:rPr>
              <a:t> au CPAS</a:t>
            </a:r>
          </a:p>
        </p:txBody>
      </p:sp>
      <p:pic>
        <p:nvPicPr>
          <p:cNvPr id="3" name="Picture 2">
            <a:extLst>
              <a:ext uri="{FF2B5EF4-FFF2-40B4-BE49-F238E27FC236}">
                <a16:creationId xmlns:a16="http://schemas.microsoft.com/office/drawing/2014/main" id="{63491A01-52CC-20C3-934F-BA41EAADC3F5}"/>
              </a:ext>
            </a:extLst>
          </p:cNvPr>
          <p:cNvPicPr>
            <a:picLocks noChangeAspect="1"/>
          </p:cNvPicPr>
          <p:nvPr/>
        </p:nvPicPr>
        <p:blipFill>
          <a:blip r:embed="rId2"/>
          <a:stretch>
            <a:fillRect/>
          </a:stretch>
        </p:blipFill>
        <p:spPr>
          <a:xfrm>
            <a:off x="1170365" y="1058976"/>
            <a:ext cx="6786939" cy="3851332"/>
          </a:xfrm>
          <a:prstGeom prst="rect">
            <a:avLst/>
          </a:prstGeom>
          <a:noFill/>
        </p:spPr>
      </p:pic>
      <p:pic>
        <p:nvPicPr>
          <p:cNvPr id="5" name="Picture 4">
            <a:extLst>
              <a:ext uri="{FF2B5EF4-FFF2-40B4-BE49-F238E27FC236}">
                <a16:creationId xmlns:a16="http://schemas.microsoft.com/office/drawing/2014/main" id="{808422F5-48A8-650F-3AFB-49A1993BBFEE}"/>
              </a:ext>
            </a:extLst>
          </p:cNvPr>
          <p:cNvPicPr>
            <a:picLocks noChangeAspect="1"/>
          </p:cNvPicPr>
          <p:nvPr/>
        </p:nvPicPr>
        <p:blipFill>
          <a:blip r:embed="rId3"/>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0459453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00F33-55D8-7129-B9A6-1E778C904B3B}"/>
            </a:ext>
          </a:extLst>
        </p:cNvPr>
        <p:cNvGrpSpPr/>
        <p:nvPr/>
      </p:nvGrpSpPr>
      <p:grpSpPr>
        <a:xfrm>
          <a:off x="0" y="0"/>
          <a:ext cx="0" cy="0"/>
          <a:chOff x="0" y="0"/>
          <a:chExt cx="0" cy="0"/>
        </a:xfrm>
      </p:grpSpPr>
      <p:sp>
        <p:nvSpPr>
          <p:cNvPr id="6" name="Shape 101">
            <a:extLst>
              <a:ext uri="{FF2B5EF4-FFF2-40B4-BE49-F238E27FC236}">
                <a16:creationId xmlns:a16="http://schemas.microsoft.com/office/drawing/2014/main" id="{9426F459-96F2-CCDF-6CB1-27F3270C2DF7}"/>
              </a:ext>
            </a:extLst>
          </p:cNvPr>
          <p:cNvSpPr txBox="1">
            <a:spLocks/>
          </p:cNvSpPr>
          <p:nvPr/>
        </p:nvSpPr>
        <p:spPr>
          <a:xfrm>
            <a:off x="628650" y="273844"/>
            <a:ext cx="7886700" cy="994172"/>
          </a:xfrm>
          <a:prstGeom prst="rect">
            <a:avLst/>
          </a:prstGeom>
        </p:spPr>
        <p:txBody>
          <a:bodyPr spcFirstLastPara="1" vert="horz" lIns="91440" tIns="45720" rIns="91440" bIns="45720" rtlCol="0" anchor="ctr" anchorCtr="0">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Aft>
                <a:spcPts val="600"/>
              </a:spcAft>
            </a:pPr>
            <a:r>
              <a:rPr lang="en-US" sz="3100" b="1" dirty="0" err="1">
                <a:solidFill>
                  <a:srgbClr val="544F98"/>
                </a:solidFill>
              </a:rPr>
              <a:t>Scénario</a:t>
            </a:r>
            <a:r>
              <a:rPr lang="en-US" sz="3100" b="1" dirty="0">
                <a:solidFill>
                  <a:srgbClr val="544F98"/>
                </a:solidFill>
              </a:rPr>
              <a:t> 2 : </a:t>
            </a:r>
            <a:r>
              <a:rPr lang="en-US" sz="3100" b="1" dirty="0" err="1">
                <a:solidFill>
                  <a:srgbClr val="544F98"/>
                </a:solidFill>
              </a:rPr>
              <a:t>garantie</a:t>
            </a:r>
            <a:r>
              <a:rPr lang="en-US" sz="3100" b="1" dirty="0">
                <a:solidFill>
                  <a:srgbClr val="544F98"/>
                </a:solidFill>
              </a:rPr>
              <a:t> locative déjà disponible  </a:t>
            </a:r>
          </a:p>
        </p:txBody>
      </p:sp>
      <p:pic>
        <p:nvPicPr>
          <p:cNvPr id="5" name="Picture 4">
            <a:extLst>
              <a:ext uri="{FF2B5EF4-FFF2-40B4-BE49-F238E27FC236}">
                <a16:creationId xmlns:a16="http://schemas.microsoft.com/office/drawing/2014/main" id="{15DF5172-C0B9-92E8-1B75-3911FAAEA04F}"/>
              </a:ext>
            </a:extLst>
          </p:cNvPr>
          <p:cNvPicPr>
            <a:picLocks noChangeAspect="1"/>
          </p:cNvPicPr>
          <p:nvPr/>
        </p:nvPicPr>
        <p:blipFill>
          <a:blip r:embed="rId2"/>
          <a:stretch>
            <a:fillRect/>
          </a:stretch>
        </p:blipFill>
        <p:spPr>
          <a:xfrm>
            <a:off x="8094643" y="4777362"/>
            <a:ext cx="914400" cy="257175"/>
          </a:xfrm>
          <a:prstGeom prst="rect">
            <a:avLst/>
          </a:prstGeom>
        </p:spPr>
      </p:pic>
      <p:pic>
        <p:nvPicPr>
          <p:cNvPr id="2" name="Picture 1">
            <a:extLst>
              <a:ext uri="{FF2B5EF4-FFF2-40B4-BE49-F238E27FC236}">
                <a16:creationId xmlns:a16="http://schemas.microsoft.com/office/drawing/2014/main" id="{7074FABC-01C2-0234-62FD-0724FA05445E}"/>
              </a:ext>
            </a:extLst>
          </p:cNvPr>
          <p:cNvPicPr>
            <a:picLocks noChangeAspect="1"/>
          </p:cNvPicPr>
          <p:nvPr/>
        </p:nvPicPr>
        <p:blipFill>
          <a:blip r:embed="rId3"/>
          <a:stretch>
            <a:fillRect/>
          </a:stretch>
        </p:blipFill>
        <p:spPr>
          <a:xfrm>
            <a:off x="1251858" y="1055914"/>
            <a:ext cx="6623958" cy="3722915"/>
          </a:xfrm>
          <a:prstGeom prst="rect">
            <a:avLst/>
          </a:prstGeom>
        </p:spPr>
      </p:pic>
    </p:spTree>
    <p:extLst>
      <p:ext uri="{BB962C8B-B14F-4D97-AF65-F5344CB8AC3E}">
        <p14:creationId xmlns:p14="http://schemas.microsoft.com/office/powerpoint/2010/main" val="3150667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168AF-F772-6029-2CB1-5B8A5DB5FDE1}"/>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25D2E36C-9D98-CBE3-D489-C77592E51EE7}"/>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3A892068-B7BC-A45B-C2A5-A7DFA0F9FA6F}"/>
              </a:ext>
            </a:extLst>
          </p:cNvPr>
          <p:cNvSpPr>
            <a:spLocks noGrp="1"/>
          </p:cNvSpPr>
          <p:nvPr>
            <p:ph type="sldNum" sz="quarter" idx="12"/>
          </p:nvPr>
        </p:nvSpPr>
        <p:spPr/>
        <p:txBody>
          <a:bodyPr/>
          <a:lstStyle/>
          <a:p>
            <a:fld id="{49D66857-5C25-4F7D-8F9B-F3014B38DE15}" type="slidenum">
              <a:rPr lang="fr-BE" smtClean="0"/>
              <a:t>57</a:t>
            </a:fld>
            <a:endParaRPr lang="fr-BE"/>
          </a:p>
        </p:txBody>
      </p:sp>
      <p:sp>
        <p:nvSpPr>
          <p:cNvPr id="5" name="Rectangle : coins arrondis 3">
            <a:extLst>
              <a:ext uri="{FF2B5EF4-FFF2-40B4-BE49-F238E27FC236}">
                <a16:creationId xmlns:a16="http://schemas.microsoft.com/office/drawing/2014/main" id="{53F81148-A1AF-2A71-C21E-38965361F5DA}"/>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BE" sz="2000">
              <a:solidFill>
                <a:schemeClr val="tx1">
                  <a:lumMod val="65000"/>
                  <a:lumOff val="35000"/>
                </a:schemeClr>
              </a:solidFill>
              <a:latin typeface="Aptos"/>
            </a:endParaRPr>
          </a:p>
          <a:p>
            <a:pPr algn="ctr"/>
            <a:r>
              <a:rPr lang="fr-BE" sz="2000">
                <a:solidFill>
                  <a:schemeClr val="tx1">
                    <a:lumMod val="65000"/>
                    <a:lumOff val="35000"/>
                  </a:schemeClr>
                </a:solidFill>
                <a:latin typeface="Aptos"/>
              </a:rPr>
              <a:t>Pas besoin de faire un contrat. Payez la garantie et le loyer, et la maison est à vous</a:t>
            </a:r>
            <a:r>
              <a:rPr lang="nl-BE" sz="2000">
                <a:solidFill>
                  <a:schemeClr val="tx1">
                    <a:lumMod val="65000"/>
                    <a:lumOff val="35000"/>
                  </a:schemeClr>
                </a:solidFill>
                <a:latin typeface="Aptos"/>
              </a:rPr>
              <a:t>.</a:t>
            </a:r>
            <a:br>
              <a:rPr lang="nl-BE" sz="2000">
                <a:solidFill>
                  <a:schemeClr val="tx1">
                    <a:lumMod val="65000"/>
                    <a:lumOff val="35000"/>
                  </a:schemeClr>
                </a:solidFill>
                <a:latin typeface="Aptos"/>
              </a:rPr>
            </a:br>
            <a:r>
              <a:rPr lang="nl-BE" sz="2000">
                <a:solidFill>
                  <a:schemeClr val="tx1">
                    <a:lumMod val="65000"/>
                    <a:lumOff val="35000"/>
                  </a:schemeClr>
                </a:solidFill>
                <a:latin typeface="Aptos"/>
              </a:rPr>
              <a:t>                                                                         17:56 </a:t>
            </a:r>
            <a:endParaRPr lang="nl-BE" sz="2000">
              <a:solidFill>
                <a:schemeClr val="tx1">
                  <a:lumMod val="65000"/>
                  <a:lumOff val="35000"/>
                </a:schemeClr>
              </a:solidFill>
            </a:endParaRPr>
          </a:p>
          <a:p>
            <a:pPr algn="ct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763217A0-DCA1-FF21-036B-6CAD77D510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Gribouille avec un remplissage uni">
            <a:extLst>
              <a:ext uri="{FF2B5EF4-FFF2-40B4-BE49-F238E27FC236}">
                <a16:creationId xmlns:a16="http://schemas.microsoft.com/office/drawing/2014/main" id="{F73DDEB9-0511-F80F-D3B2-0037FEAD2B0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D78CE748-103F-9336-43BF-56798555BAD3}"/>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4409665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6294E-0FE5-0FDC-5A83-B2A27DA8F072}"/>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874A6B01-4218-2562-0793-6CCEE6CC5C72}"/>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02C4DFE4-41B0-9F7B-3CE9-80E913239C92}"/>
              </a:ext>
            </a:extLst>
          </p:cNvPr>
          <p:cNvSpPr>
            <a:spLocks noGrp="1"/>
          </p:cNvSpPr>
          <p:nvPr>
            <p:ph type="sldNum" sz="quarter" idx="12"/>
          </p:nvPr>
        </p:nvSpPr>
        <p:spPr/>
        <p:txBody>
          <a:bodyPr/>
          <a:lstStyle/>
          <a:p>
            <a:fld id="{49D66857-5C25-4F7D-8F9B-F3014B38DE15}" type="slidenum">
              <a:rPr lang="fr-BE" smtClean="0"/>
              <a:t>58</a:t>
            </a:fld>
            <a:endParaRPr lang="fr-BE"/>
          </a:p>
        </p:txBody>
      </p:sp>
      <p:sp>
        <p:nvSpPr>
          <p:cNvPr id="5" name="Rectangle : coins arrondis 3">
            <a:extLst>
              <a:ext uri="{FF2B5EF4-FFF2-40B4-BE49-F238E27FC236}">
                <a16:creationId xmlns:a16="http://schemas.microsoft.com/office/drawing/2014/main" id="{B4CCA3E9-08D1-49DD-FCC2-DD5338FA2591}"/>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BE" sz="2000">
              <a:solidFill>
                <a:schemeClr val="tx1">
                  <a:lumMod val="65000"/>
                  <a:lumOff val="35000"/>
                </a:schemeClr>
              </a:solidFill>
              <a:latin typeface="Aptos"/>
            </a:endParaRPr>
          </a:p>
          <a:p>
            <a:pPr algn="ctr"/>
            <a:r>
              <a:rPr lang="fr-BE" sz="2000">
                <a:solidFill>
                  <a:schemeClr val="tx1">
                    <a:lumMod val="65000"/>
                    <a:lumOff val="35000"/>
                  </a:schemeClr>
                </a:solidFill>
                <a:latin typeface="Aptos"/>
              </a:rPr>
              <a:t>Pas besoin de faire un contrat. Payez la garantie et le loyer, et la maison est à vous</a:t>
            </a:r>
            <a:r>
              <a:rPr lang="nl-BE" sz="2000">
                <a:solidFill>
                  <a:schemeClr val="tx1">
                    <a:lumMod val="65000"/>
                    <a:lumOff val="35000"/>
                  </a:schemeClr>
                </a:solidFill>
                <a:latin typeface="Aptos"/>
              </a:rPr>
              <a:t>.</a:t>
            </a:r>
            <a:br>
              <a:rPr lang="nl-BE" sz="2000">
                <a:solidFill>
                  <a:schemeClr val="tx1">
                    <a:lumMod val="65000"/>
                    <a:lumOff val="35000"/>
                  </a:schemeClr>
                </a:solidFill>
                <a:latin typeface="Aptos"/>
              </a:rPr>
            </a:br>
            <a:r>
              <a:rPr lang="nl-BE" sz="2000">
                <a:solidFill>
                  <a:schemeClr val="tx1">
                    <a:lumMod val="65000"/>
                    <a:lumOff val="35000"/>
                  </a:schemeClr>
                </a:solidFill>
                <a:latin typeface="Aptos"/>
              </a:rPr>
              <a:t>                                                                         17:56 </a:t>
            </a:r>
            <a:endParaRPr lang="nl-BE" sz="2000">
              <a:solidFill>
                <a:schemeClr val="tx1">
                  <a:lumMod val="65000"/>
                  <a:lumOff val="35000"/>
                </a:schemeClr>
              </a:solidFill>
            </a:endParaRPr>
          </a:p>
          <a:p>
            <a:pPr algn="ct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37F4FDE4-BE18-FD1A-6564-FB8085F90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Red Green Flag: เวกเตอร์สต็อก (ปลอดค่าลิขสิทธิ์) 449612908 | Shutterstock">
            <a:extLst>
              <a:ext uri="{FF2B5EF4-FFF2-40B4-BE49-F238E27FC236}">
                <a16:creationId xmlns:a16="http://schemas.microsoft.com/office/drawing/2014/main" id="{34604190-4241-3991-FE54-E7755D6D7E1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9310" b="9286"/>
          <a:stretch>
            <a:fillRect/>
          </a:stretch>
        </p:blipFill>
        <p:spPr bwMode="auto">
          <a:xfrm>
            <a:off x="3910302" y="703523"/>
            <a:ext cx="1323394" cy="1531480"/>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Gribouille avec un remplissage uni">
            <a:extLst>
              <a:ext uri="{FF2B5EF4-FFF2-40B4-BE49-F238E27FC236}">
                <a16:creationId xmlns:a16="http://schemas.microsoft.com/office/drawing/2014/main" id="{B79B1450-E51C-064F-472B-E866C304C09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867C75C2-A6BB-6EA1-EB00-C79FC9ADF5F9}"/>
              </a:ext>
            </a:extLst>
          </p:cNvPr>
          <p:cNvPicPr>
            <a:picLocks noChangeAspect="1"/>
          </p:cNvPicPr>
          <p:nvPr/>
        </p:nvPicPr>
        <p:blipFill>
          <a:blip r:embed="rId7"/>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20066803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F5438-FE82-3838-443C-A90A7656C882}"/>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16CEE610-FE08-BC79-2718-1FD8E69E5D06}"/>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AE7752B1-7B06-301F-64D0-722B5DD18913}"/>
              </a:ext>
            </a:extLst>
          </p:cNvPr>
          <p:cNvSpPr>
            <a:spLocks noGrp="1"/>
          </p:cNvSpPr>
          <p:nvPr>
            <p:ph type="sldNum" sz="quarter" idx="12"/>
          </p:nvPr>
        </p:nvSpPr>
        <p:spPr/>
        <p:txBody>
          <a:bodyPr/>
          <a:lstStyle/>
          <a:p>
            <a:fld id="{49D66857-5C25-4F7D-8F9B-F3014B38DE15}" type="slidenum">
              <a:rPr lang="fr-BE" smtClean="0"/>
              <a:t>59</a:t>
            </a:fld>
            <a:endParaRPr lang="fr-BE"/>
          </a:p>
        </p:txBody>
      </p:sp>
      <p:sp>
        <p:nvSpPr>
          <p:cNvPr id="5" name="Rectangle : coins arrondis 3">
            <a:extLst>
              <a:ext uri="{FF2B5EF4-FFF2-40B4-BE49-F238E27FC236}">
                <a16:creationId xmlns:a16="http://schemas.microsoft.com/office/drawing/2014/main" id="{B6BCF377-F270-7ADE-A3F6-424D9F8EA7E7}"/>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BE" sz="2000">
              <a:solidFill>
                <a:schemeClr val="tx1">
                  <a:lumMod val="65000"/>
                  <a:lumOff val="35000"/>
                </a:schemeClr>
              </a:solidFill>
              <a:latin typeface="Aptos"/>
            </a:endParaRPr>
          </a:p>
          <a:p>
            <a:pPr algn="ctr"/>
            <a:r>
              <a:rPr lang="fr-BE" sz="2000">
                <a:solidFill>
                  <a:schemeClr val="tx1">
                    <a:lumMod val="65000"/>
                    <a:lumOff val="35000"/>
                  </a:schemeClr>
                </a:solidFill>
                <a:latin typeface="Aptos"/>
              </a:rPr>
              <a:t>Désolée, je n'accepte pas les garanties locatives du CPAS.</a:t>
            </a:r>
            <a:br>
              <a:rPr lang="nl-BE" sz="2000">
                <a:latin typeface="Aptos"/>
              </a:rPr>
            </a:br>
            <a:r>
              <a:rPr lang="nl-BE" sz="2000">
                <a:solidFill>
                  <a:schemeClr val="tx1">
                    <a:lumMod val="65000"/>
                    <a:lumOff val="35000"/>
                  </a:schemeClr>
                </a:solidFill>
                <a:latin typeface="Aptos"/>
              </a:rPr>
              <a:t>                                                                         17:16 </a:t>
            </a:r>
            <a:endParaRPr lang="nl-BE" sz="2000">
              <a:solidFill>
                <a:schemeClr val="tx1">
                  <a:lumMod val="65000"/>
                  <a:lumOff val="35000"/>
                </a:schemeClr>
              </a:solidFill>
            </a:endParaRPr>
          </a:p>
          <a:p>
            <a:pPr algn="ct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4078B1FF-3399-4516-0542-DBDE58D4A9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Gribouille avec un remplissage uni">
            <a:extLst>
              <a:ext uri="{FF2B5EF4-FFF2-40B4-BE49-F238E27FC236}">
                <a16:creationId xmlns:a16="http://schemas.microsoft.com/office/drawing/2014/main" id="{8C87FC29-3680-0EDC-18F1-FAE65239679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E4BB8515-A97C-B227-DE80-415D2CE7CCF3}"/>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2979238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24314-C3FD-E4EC-9B56-54150D029FD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C747022-D9E0-CA3D-7D1E-400053D6AF0F}"/>
              </a:ext>
            </a:extLst>
          </p:cNvPr>
          <p:cNvSpPr>
            <a:spLocks noGrp="1"/>
          </p:cNvSpPr>
          <p:nvPr>
            <p:ph type="sldNum" sz="quarter" idx="12"/>
          </p:nvPr>
        </p:nvSpPr>
        <p:spPr/>
        <p:txBody>
          <a:bodyPr/>
          <a:lstStyle/>
          <a:p>
            <a:fld id="{49D66857-5C25-4F7D-8F9B-F3014B38DE15}" type="slidenum">
              <a:rPr lang="fr-BE" smtClean="0"/>
              <a:t>6</a:t>
            </a:fld>
            <a:endParaRPr lang="fr-BE"/>
          </a:p>
        </p:txBody>
      </p:sp>
      <p:sp>
        <p:nvSpPr>
          <p:cNvPr id="4" name="Shape 101">
            <a:extLst>
              <a:ext uri="{FF2B5EF4-FFF2-40B4-BE49-F238E27FC236}">
                <a16:creationId xmlns:a16="http://schemas.microsoft.com/office/drawing/2014/main" id="{7D2B7A05-1DEF-2ED4-6CEC-26859DA6FC52}"/>
              </a:ext>
            </a:extLst>
          </p:cNvPr>
          <p:cNvSpPr txBox="1">
            <a:spLocks/>
          </p:cNvSpPr>
          <p:nvPr/>
        </p:nvSpPr>
        <p:spPr>
          <a:xfrm>
            <a:off x="464800" y="370692"/>
            <a:ext cx="7520250" cy="259032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rPr>
              <a:t>Endroit</a:t>
            </a:r>
            <a:endParaRPr lang="en-US" sz="4800" b="1" err="1">
              <a:solidFill>
                <a:srgbClr val="544F98"/>
              </a:solidFill>
              <a:latin typeface="Aptos Display" panose="02110004020202020204"/>
            </a:endParaRPr>
          </a:p>
        </p:txBody>
      </p:sp>
      <p:pic>
        <p:nvPicPr>
          <p:cNvPr id="6" name="Graphic 5" descr="Ampoule et engrenage avec un remplissage uni">
            <a:extLst>
              <a:ext uri="{FF2B5EF4-FFF2-40B4-BE49-F238E27FC236}">
                <a16:creationId xmlns:a16="http://schemas.microsoft.com/office/drawing/2014/main" id="{CF76FFFA-338B-1E88-0947-1E8E4AD10F0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85760" y="209550"/>
            <a:ext cx="914400" cy="914400"/>
          </a:xfrm>
          <a:prstGeom prst="rect">
            <a:avLst/>
          </a:prstGeom>
        </p:spPr>
      </p:pic>
      <p:pic>
        <p:nvPicPr>
          <p:cNvPr id="5" name="Picture 2" descr="FOTOREPO Ontdek de Leuvense skyline in 20 unieke foto’s | Foto | hln.be">
            <a:extLst>
              <a:ext uri="{FF2B5EF4-FFF2-40B4-BE49-F238E27FC236}">
                <a16:creationId xmlns:a16="http://schemas.microsoft.com/office/drawing/2014/main" id="{AD43C75F-7924-BD3D-CE5A-E48FEAFA14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625" y="1566792"/>
            <a:ext cx="3994042" cy="266269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Welkom bij Natuurhuisje “Boslust” - Hoge Hexel (Overijssel)">
            <a:extLst>
              <a:ext uri="{FF2B5EF4-FFF2-40B4-BE49-F238E27FC236}">
                <a16:creationId xmlns:a16="http://schemas.microsoft.com/office/drawing/2014/main" id="{477B46A9-1C69-8212-9C66-ED63F7D163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8815" y="1566792"/>
            <a:ext cx="3545179" cy="266269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C165DB0-5CBE-9367-0F8B-F32AE8EC1DFA}"/>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3204554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BEA-AFEF-DB60-7653-DD6101DDF0F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461B06A4-8F91-F168-A40B-63F089BD3166}"/>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8C4055D5-D4BD-56CB-6D5D-6EF531E537CC}"/>
              </a:ext>
            </a:extLst>
          </p:cNvPr>
          <p:cNvSpPr>
            <a:spLocks noGrp="1"/>
          </p:cNvSpPr>
          <p:nvPr>
            <p:ph type="sldNum" sz="quarter" idx="12"/>
          </p:nvPr>
        </p:nvSpPr>
        <p:spPr/>
        <p:txBody>
          <a:bodyPr/>
          <a:lstStyle/>
          <a:p>
            <a:fld id="{49D66857-5C25-4F7D-8F9B-F3014B38DE15}" type="slidenum">
              <a:rPr lang="fr-BE" smtClean="0"/>
              <a:t>60</a:t>
            </a:fld>
            <a:endParaRPr lang="fr-BE"/>
          </a:p>
        </p:txBody>
      </p:sp>
      <p:sp>
        <p:nvSpPr>
          <p:cNvPr id="5" name="Rectangle : coins arrondis 3">
            <a:extLst>
              <a:ext uri="{FF2B5EF4-FFF2-40B4-BE49-F238E27FC236}">
                <a16:creationId xmlns:a16="http://schemas.microsoft.com/office/drawing/2014/main" id="{530E8789-983C-7A75-7CE0-96D4161D6577}"/>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BE" sz="2000">
              <a:solidFill>
                <a:schemeClr val="tx1">
                  <a:lumMod val="65000"/>
                  <a:lumOff val="35000"/>
                </a:schemeClr>
              </a:solidFill>
              <a:latin typeface="Aptos"/>
            </a:endParaRPr>
          </a:p>
          <a:p>
            <a:pPr algn="ctr"/>
            <a:r>
              <a:rPr lang="fr-BE" sz="2000">
                <a:solidFill>
                  <a:schemeClr val="tx1">
                    <a:lumMod val="65000"/>
                    <a:lumOff val="35000"/>
                  </a:schemeClr>
                </a:solidFill>
                <a:latin typeface="Aptos"/>
              </a:rPr>
              <a:t>Désolée, je n'accepte pas les garanties locatives du CPAS.</a:t>
            </a:r>
            <a:br>
              <a:rPr lang="nl-BE" sz="2000">
                <a:latin typeface="Aptos"/>
              </a:rPr>
            </a:br>
            <a:r>
              <a:rPr lang="nl-BE" sz="2000">
                <a:solidFill>
                  <a:schemeClr val="tx1">
                    <a:lumMod val="65000"/>
                    <a:lumOff val="35000"/>
                  </a:schemeClr>
                </a:solidFill>
                <a:latin typeface="Aptos"/>
              </a:rPr>
              <a:t>                                                                         17:16 </a:t>
            </a:r>
            <a:endParaRPr lang="nl-BE" sz="2000">
              <a:solidFill>
                <a:schemeClr val="tx1">
                  <a:lumMod val="65000"/>
                  <a:lumOff val="35000"/>
                </a:schemeClr>
              </a:solidFill>
            </a:endParaRPr>
          </a:p>
          <a:p>
            <a:pPr algn="ct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8E3A669C-B49E-2E8C-4D04-226FED5D2E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Red Green Flag: เวกเตอร์สต็อก (ปลอดค่าลิขสิทธิ์) 449612908 | Shutterstock">
            <a:extLst>
              <a:ext uri="{FF2B5EF4-FFF2-40B4-BE49-F238E27FC236}">
                <a16:creationId xmlns:a16="http://schemas.microsoft.com/office/drawing/2014/main" id="{8A42380A-DE6A-2D0A-2A84-7626D6FB0E7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9310" b="9286"/>
          <a:stretch>
            <a:fillRect/>
          </a:stretch>
        </p:blipFill>
        <p:spPr bwMode="auto">
          <a:xfrm>
            <a:off x="3910302" y="703523"/>
            <a:ext cx="1323394" cy="1531480"/>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Gribouille avec un remplissage uni">
            <a:extLst>
              <a:ext uri="{FF2B5EF4-FFF2-40B4-BE49-F238E27FC236}">
                <a16:creationId xmlns:a16="http://schemas.microsoft.com/office/drawing/2014/main" id="{ABDD6353-F775-8C0A-0D69-0DDA3A1E575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36272CB3-A9C6-B589-92CE-BFBF12D22030}"/>
              </a:ext>
            </a:extLst>
          </p:cNvPr>
          <p:cNvPicPr>
            <a:picLocks noChangeAspect="1"/>
          </p:cNvPicPr>
          <p:nvPr/>
        </p:nvPicPr>
        <p:blipFill>
          <a:blip r:embed="rId7"/>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20419602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9D9B7-2108-78AB-4B08-F6EA1646DFF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380B7B-5762-EDD0-64D5-B3F136DBD86A}"/>
              </a:ext>
            </a:extLst>
          </p:cNvPr>
          <p:cNvSpPr>
            <a:spLocks noGrp="1"/>
          </p:cNvSpPr>
          <p:nvPr>
            <p:ph type="sldNum" sz="quarter" idx="12"/>
          </p:nvPr>
        </p:nvSpPr>
        <p:spPr/>
        <p:txBody>
          <a:bodyPr/>
          <a:lstStyle/>
          <a:p>
            <a:fld id="{49D66857-5C25-4F7D-8F9B-F3014B38DE15}" type="slidenum">
              <a:rPr lang="fr-BE" smtClean="0"/>
              <a:t>61</a:t>
            </a:fld>
            <a:endParaRPr lang="fr-BE"/>
          </a:p>
        </p:txBody>
      </p:sp>
      <p:sp>
        <p:nvSpPr>
          <p:cNvPr id="10" name="Shape 101">
            <a:extLst>
              <a:ext uri="{FF2B5EF4-FFF2-40B4-BE49-F238E27FC236}">
                <a16:creationId xmlns:a16="http://schemas.microsoft.com/office/drawing/2014/main" id="{01170BDF-899B-872B-0732-F7392FB9DC63}"/>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Etat des </a:t>
            </a:r>
            <a:r>
              <a:rPr lang="en" sz="4800" b="1" err="1">
                <a:solidFill>
                  <a:srgbClr val="544F98"/>
                </a:solidFill>
                <a:latin typeface="Aptos Display" panose="02110004020202020204"/>
              </a:rPr>
              <a:t>lieux</a:t>
            </a:r>
            <a:endParaRPr lang="en-US" err="1"/>
          </a:p>
        </p:txBody>
      </p:sp>
      <p:sp>
        <p:nvSpPr>
          <p:cNvPr id="5" name="Espace réservé du texte 2">
            <a:extLst>
              <a:ext uri="{FF2B5EF4-FFF2-40B4-BE49-F238E27FC236}">
                <a16:creationId xmlns:a16="http://schemas.microsoft.com/office/drawing/2014/main" id="{2E785CC5-4F8B-09CD-047F-70621CBB61A4}"/>
              </a:ext>
            </a:extLst>
          </p:cNvPr>
          <p:cNvSpPr txBox="1">
            <a:spLocks/>
          </p:cNvSpPr>
          <p:nvPr/>
        </p:nvSpPr>
        <p:spPr>
          <a:xfrm>
            <a:off x="466457" y="1399799"/>
            <a:ext cx="4921831" cy="3027600"/>
          </a:xfrm>
          <a:prstGeom prst="rect">
            <a:avLst/>
          </a:prstGeom>
        </p:spPr>
        <p:txBody>
          <a:bodyPr lIns="91440" tIns="45720" rIns="91440" bIns="45720"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lnSpc>
                <a:spcPct val="100000"/>
              </a:lnSpc>
              <a:spcBef>
                <a:spcPts val="0"/>
              </a:spcBef>
              <a:buFont typeface="Arial,Sans-Serif" panose="020B0604020202020204" pitchFamily="34" charset="0"/>
            </a:pPr>
            <a:r>
              <a:rPr lang="fr-FR" sz="1600">
                <a:solidFill>
                  <a:srgbClr val="544F98"/>
                </a:solidFill>
                <a:latin typeface="Aptos"/>
              </a:rPr>
              <a:t>Obligatoire</a:t>
            </a:r>
            <a:endParaRPr lang="en-US" sz="1600">
              <a:solidFill>
                <a:srgbClr val="544F98"/>
              </a:solidFill>
              <a:latin typeface="Aptos"/>
            </a:endParaRPr>
          </a:p>
          <a:p>
            <a:pPr marL="285750" indent="-285750">
              <a:lnSpc>
                <a:spcPct val="100000"/>
              </a:lnSpc>
              <a:spcBef>
                <a:spcPts val="0"/>
              </a:spcBef>
              <a:buFont typeface="Arial,Sans-Serif" panose="020B0604020202020204" pitchFamily="34" charset="0"/>
            </a:pPr>
            <a:r>
              <a:rPr lang="fr-FR" sz="1600">
                <a:solidFill>
                  <a:srgbClr val="544F98"/>
                </a:solidFill>
                <a:latin typeface="Aptos"/>
              </a:rPr>
              <a:t>Doit être fait </a:t>
            </a:r>
            <a:r>
              <a:rPr lang="fr-FR" sz="1600" b="1">
                <a:solidFill>
                  <a:srgbClr val="544F98"/>
                </a:solidFill>
                <a:latin typeface="Aptos"/>
              </a:rPr>
              <a:t>avant l’entrée dans le logement </a:t>
            </a:r>
            <a:r>
              <a:rPr lang="fr-FR" sz="1600">
                <a:solidFill>
                  <a:srgbClr val="544F98"/>
                </a:solidFill>
                <a:latin typeface="Aptos"/>
              </a:rPr>
              <a:t>ou </a:t>
            </a:r>
            <a:r>
              <a:rPr lang="fr-FR" sz="1600" b="1">
                <a:solidFill>
                  <a:srgbClr val="544F98"/>
                </a:solidFill>
                <a:latin typeface="Aptos"/>
              </a:rPr>
              <a:t>au cours du 1</a:t>
            </a:r>
            <a:r>
              <a:rPr lang="fr-FR" sz="1100" b="1" baseline="30000">
                <a:solidFill>
                  <a:srgbClr val="544F98"/>
                </a:solidFill>
                <a:latin typeface="Aptos"/>
              </a:rPr>
              <a:t>ier</a:t>
            </a:r>
            <a:r>
              <a:rPr lang="fr-FR" sz="1600" b="1">
                <a:solidFill>
                  <a:srgbClr val="544F98"/>
                </a:solidFill>
                <a:latin typeface="Aptos"/>
              </a:rPr>
              <a:t> mois d’occupation </a:t>
            </a:r>
            <a:endParaRPr lang="en-US" sz="1600">
              <a:solidFill>
                <a:srgbClr val="544F98"/>
              </a:solidFill>
              <a:latin typeface="Aptos"/>
            </a:endParaRPr>
          </a:p>
          <a:p>
            <a:pPr marL="285750" indent="-285750">
              <a:lnSpc>
                <a:spcPct val="100000"/>
              </a:lnSpc>
              <a:spcBef>
                <a:spcPts val="0"/>
              </a:spcBef>
              <a:buFont typeface="Arial,Sans-Serif" panose="020B0604020202020204" pitchFamily="34" charset="0"/>
            </a:pPr>
            <a:r>
              <a:rPr lang="fr-FR" sz="1600">
                <a:solidFill>
                  <a:srgbClr val="544F98"/>
                </a:solidFill>
                <a:latin typeface="Aptos"/>
              </a:rPr>
              <a:t>Par écrit </a:t>
            </a:r>
            <a:endParaRPr lang="en-US" sz="1600">
              <a:solidFill>
                <a:srgbClr val="544F98"/>
              </a:solidFill>
              <a:latin typeface="Aptos"/>
            </a:endParaRPr>
          </a:p>
          <a:p>
            <a:pPr marL="285750" indent="-285750">
              <a:lnSpc>
                <a:spcPct val="100000"/>
              </a:lnSpc>
              <a:spcBef>
                <a:spcPts val="0"/>
              </a:spcBef>
              <a:buFont typeface="Arial,Sans-Serif" panose="020B0604020202020204" pitchFamily="34" charset="0"/>
            </a:pPr>
            <a:r>
              <a:rPr lang="fr-FR" sz="1600">
                <a:solidFill>
                  <a:srgbClr val="544F98"/>
                </a:solidFill>
                <a:latin typeface="Aptos"/>
              </a:rPr>
              <a:t>Détaillé </a:t>
            </a:r>
          </a:p>
          <a:p>
            <a:endParaRPr lang="fr-FR" sz="2400"/>
          </a:p>
          <a:p>
            <a:endParaRPr lang="fr-FR"/>
          </a:p>
          <a:p>
            <a:endParaRPr lang="fr-FR"/>
          </a:p>
        </p:txBody>
      </p:sp>
      <p:pic>
        <p:nvPicPr>
          <p:cNvPr id="3" name="Graphic 2" descr="Contrat contour">
            <a:extLst>
              <a:ext uri="{FF2B5EF4-FFF2-40B4-BE49-F238E27FC236}">
                <a16:creationId xmlns:a16="http://schemas.microsoft.com/office/drawing/2014/main" id="{71440F9D-585A-108A-CF49-5961F793A53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61960" y="194310"/>
            <a:ext cx="914400" cy="914400"/>
          </a:xfrm>
          <a:prstGeom prst="rect">
            <a:avLst/>
          </a:prstGeom>
        </p:spPr>
      </p:pic>
      <p:pic>
        <p:nvPicPr>
          <p:cNvPr id="6" name="Picture 2">
            <a:extLst>
              <a:ext uri="{FF2B5EF4-FFF2-40B4-BE49-F238E27FC236}">
                <a16:creationId xmlns:a16="http://schemas.microsoft.com/office/drawing/2014/main" id="{5A4E7781-0493-3CAD-D514-5B879870DB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1408" y="1613650"/>
            <a:ext cx="2958274" cy="23893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F722420-6BC2-C141-B8D4-2CDD9929FFBD}"/>
              </a:ext>
            </a:extLst>
          </p:cNvPr>
          <p:cNvPicPr>
            <a:picLocks noChangeAspect="1"/>
          </p:cNvPicPr>
          <p:nvPr/>
        </p:nvPicPr>
        <p:blipFill>
          <a:blip r:embed="rId5"/>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23978544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2DC1A-2D41-C330-8316-B5D72A08D338}"/>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9B1689CB-3A6F-425E-B3FC-9221E0C20F4B}"/>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1E3BCCCF-051B-EA29-3E9E-7E290BF73C2B}"/>
              </a:ext>
            </a:extLst>
          </p:cNvPr>
          <p:cNvSpPr>
            <a:spLocks noGrp="1"/>
          </p:cNvSpPr>
          <p:nvPr>
            <p:ph type="sldNum" sz="quarter" idx="12"/>
          </p:nvPr>
        </p:nvSpPr>
        <p:spPr/>
        <p:txBody>
          <a:bodyPr/>
          <a:lstStyle/>
          <a:p>
            <a:fld id="{49D66857-5C25-4F7D-8F9B-F3014B38DE15}" type="slidenum">
              <a:rPr lang="fr-BE" smtClean="0"/>
              <a:t>62</a:t>
            </a:fld>
            <a:endParaRPr lang="fr-BE"/>
          </a:p>
        </p:txBody>
      </p:sp>
      <p:sp>
        <p:nvSpPr>
          <p:cNvPr id="5" name="Rectangle : coins arrondis 3">
            <a:extLst>
              <a:ext uri="{FF2B5EF4-FFF2-40B4-BE49-F238E27FC236}">
                <a16:creationId xmlns:a16="http://schemas.microsoft.com/office/drawing/2014/main" id="{B1F56847-69FB-AFA1-D15C-C4B8AE5F1891}"/>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2000">
                <a:solidFill>
                  <a:schemeClr val="tx1">
                    <a:lumMod val="65000"/>
                    <a:lumOff val="35000"/>
                  </a:schemeClr>
                </a:solidFill>
                <a:latin typeface="Aptos"/>
              </a:rPr>
              <a:t>Est-ce qu'on peut faire un rdv pour l'état des lieux ? Cela vous coutera 100€. </a:t>
            </a:r>
            <a:br>
              <a:rPr lang="nl-BE" sz="2000">
                <a:latin typeface="Aptos"/>
              </a:rPr>
            </a:br>
            <a:r>
              <a:rPr lang="nl-BE" sz="2000">
                <a:solidFill>
                  <a:schemeClr val="tx1">
                    <a:lumMod val="65000"/>
                    <a:lumOff val="35000"/>
                  </a:schemeClr>
                </a:solidFill>
                <a:latin typeface="Aptos"/>
              </a:rPr>
              <a:t>                                                                         22:12 </a:t>
            </a: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DCE9B9E9-2130-94F6-D9E3-555A8ED831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Gribouille avec un remplissage uni">
            <a:extLst>
              <a:ext uri="{FF2B5EF4-FFF2-40B4-BE49-F238E27FC236}">
                <a16:creationId xmlns:a16="http://schemas.microsoft.com/office/drawing/2014/main" id="{57F6C3B1-6A19-04E9-678A-B42EA41CD97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139A85E4-781E-86D2-679C-7A20F88D1898}"/>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2251077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B3ADD-23C5-D840-DD85-71D88911F5E7}"/>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F858DAB5-595D-FDE2-54D3-3F6008ABE8D7}"/>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903ADB8C-A634-8450-466F-24F48027A58D}"/>
              </a:ext>
            </a:extLst>
          </p:cNvPr>
          <p:cNvSpPr>
            <a:spLocks noGrp="1"/>
          </p:cNvSpPr>
          <p:nvPr>
            <p:ph type="sldNum" sz="quarter" idx="12"/>
          </p:nvPr>
        </p:nvSpPr>
        <p:spPr/>
        <p:txBody>
          <a:bodyPr/>
          <a:lstStyle/>
          <a:p>
            <a:fld id="{49D66857-5C25-4F7D-8F9B-F3014B38DE15}" type="slidenum">
              <a:rPr lang="fr-BE" smtClean="0"/>
              <a:t>63</a:t>
            </a:fld>
            <a:endParaRPr lang="fr-BE"/>
          </a:p>
        </p:txBody>
      </p:sp>
      <p:sp>
        <p:nvSpPr>
          <p:cNvPr id="5" name="Rectangle : coins arrondis 3">
            <a:extLst>
              <a:ext uri="{FF2B5EF4-FFF2-40B4-BE49-F238E27FC236}">
                <a16:creationId xmlns:a16="http://schemas.microsoft.com/office/drawing/2014/main" id="{CDECCF75-4164-EC57-BD48-854CB10E1F49}"/>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2000">
                <a:solidFill>
                  <a:schemeClr val="tx1">
                    <a:lumMod val="65000"/>
                    <a:lumOff val="35000"/>
                  </a:schemeClr>
                </a:solidFill>
                <a:latin typeface="Aptos"/>
              </a:rPr>
              <a:t>Est-ce qu'on peut faire un rdv pour l'état des lieux ? Cela vous coutera 100€. </a:t>
            </a:r>
            <a:br>
              <a:rPr lang="nl-BE" sz="2000">
                <a:latin typeface="Aptos"/>
              </a:rPr>
            </a:br>
            <a:r>
              <a:rPr lang="nl-BE" sz="2000">
                <a:solidFill>
                  <a:schemeClr val="tx1">
                    <a:lumMod val="65000"/>
                    <a:lumOff val="35000"/>
                  </a:schemeClr>
                </a:solidFill>
                <a:latin typeface="Aptos"/>
              </a:rPr>
              <a:t>                                                                         22:12 </a:t>
            </a: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5E73FAE5-495B-3978-ADF6-AB0D7CEE58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Red Green Flag: เวกเตอร์สต็อก (ปลอดค่าลิขสิทธิ์) 449612908 | Shutterstock">
            <a:extLst>
              <a:ext uri="{FF2B5EF4-FFF2-40B4-BE49-F238E27FC236}">
                <a16:creationId xmlns:a16="http://schemas.microsoft.com/office/drawing/2014/main" id="{F47F0D80-D78C-F69B-2C20-49D7F77C974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1258" b="9286"/>
          <a:stretch>
            <a:fillRect/>
          </a:stretch>
        </p:blipFill>
        <p:spPr bwMode="auto">
          <a:xfrm>
            <a:off x="3928902" y="625743"/>
            <a:ext cx="1286193" cy="1547945"/>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Gribouille avec un remplissage uni">
            <a:extLst>
              <a:ext uri="{FF2B5EF4-FFF2-40B4-BE49-F238E27FC236}">
                <a16:creationId xmlns:a16="http://schemas.microsoft.com/office/drawing/2014/main" id="{9A557218-1969-C48F-D8F4-310529AB478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02A7F859-6ECE-E187-39C3-FDB331F3A571}"/>
              </a:ext>
            </a:extLst>
          </p:cNvPr>
          <p:cNvPicPr>
            <a:picLocks noChangeAspect="1"/>
          </p:cNvPicPr>
          <p:nvPr/>
        </p:nvPicPr>
        <p:blipFill>
          <a:blip r:embed="rId7"/>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6695752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D0D176CC-0D41-A7F5-57EE-3B3D23B4573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DEBC8AA-5CF9-B9FD-103D-952458D61BFC}"/>
              </a:ext>
            </a:extLst>
          </p:cNvPr>
          <p:cNvSpPr>
            <a:spLocks noGrp="1"/>
          </p:cNvSpPr>
          <p:nvPr>
            <p:ph type="ctrTitle"/>
          </p:nvPr>
        </p:nvSpPr>
        <p:spPr>
          <a:xfrm>
            <a:off x="688782" y="3096669"/>
            <a:ext cx="7772400" cy="1159800"/>
          </a:xfrm>
        </p:spPr>
        <p:txBody>
          <a:bodyPr>
            <a:normAutofit fontScale="90000"/>
          </a:bodyPr>
          <a:lstStyle/>
          <a:p>
            <a:r>
              <a:rPr lang="en" sz="5300" b="1" err="1">
                <a:latin typeface="Aptos Display"/>
              </a:rPr>
              <a:t>S’installer</a:t>
            </a:r>
            <a:r>
              <a:rPr lang="en" sz="5300" b="1">
                <a:latin typeface="Aptos Display"/>
              </a:rPr>
              <a:t> dans le </a:t>
            </a:r>
            <a:r>
              <a:rPr lang="en" sz="5300" b="1" err="1">
                <a:latin typeface="Aptos Display"/>
              </a:rPr>
              <a:t>logement</a:t>
            </a:r>
            <a:endParaRPr lang="fr-FR" sz="5300" b="1" err="1">
              <a:solidFill>
                <a:srgbClr val="000000"/>
              </a:solidFill>
              <a:latin typeface="Aptos Display"/>
            </a:endParaRPr>
          </a:p>
        </p:txBody>
      </p:sp>
      <p:sp>
        <p:nvSpPr>
          <p:cNvPr id="5" name="Shape 90">
            <a:extLst>
              <a:ext uri="{FF2B5EF4-FFF2-40B4-BE49-F238E27FC236}">
                <a16:creationId xmlns:a16="http://schemas.microsoft.com/office/drawing/2014/main" id="{06AA749B-FA7C-C9BC-21B3-25A23BD49AE4}"/>
              </a:ext>
            </a:extLst>
          </p:cNvPr>
          <p:cNvSpPr txBox="1"/>
          <p:nvPr/>
        </p:nvSpPr>
        <p:spPr>
          <a:xfrm>
            <a:off x="7887525" y="152400"/>
            <a:ext cx="960900" cy="13905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n" sz="9600">
                <a:solidFill>
                  <a:schemeClr val="bg1"/>
                </a:solidFill>
                <a:latin typeface="Raleway ExtraBold"/>
                <a:ea typeface="Raleway ExtraBold"/>
                <a:cs typeface="Raleway ExtraBold"/>
              </a:rPr>
              <a:t>6</a:t>
            </a:r>
          </a:p>
        </p:txBody>
      </p:sp>
      <p:pic>
        <p:nvPicPr>
          <p:cNvPr id="4" name="Picture 3">
            <a:extLst>
              <a:ext uri="{FF2B5EF4-FFF2-40B4-BE49-F238E27FC236}">
                <a16:creationId xmlns:a16="http://schemas.microsoft.com/office/drawing/2014/main" id="{11C489E7-1467-C9BF-F449-2F868D9E3A3B}"/>
              </a:ext>
            </a:extLst>
          </p:cNvPr>
          <p:cNvPicPr>
            <a:picLocks noChangeAspect="1"/>
          </p:cNvPicPr>
          <p:nvPr/>
        </p:nvPicPr>
        <p:blipFill>
          <a:blip r:embed="rId3"/>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2118834239"/>
      </p:ext>
    </p:extLst>
  </p:cSld>
  <p:clrMapOvr>
    <a:masterClrMapping/>
  </p:clrMapOvr>
  <p:transition spd="slow">
    <p:push dir="u"/>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7565C-9097-94F5-D6B4-417B06462F5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5633B8A-66B1-9F74-5957-1414C17C736C}"/>
              </a:ext>
            </a:extLst>
          </p:cNvPr>
          <p:cNvSpPr>
            <a:spLocks noGrp="1"/>
          </p:cNvSpPr>
          <p:nvPr>
            <p:ph type="sldNum" sz="quarter" idx="12"/>
          </p:nvPr>
        </p:nvSpPr>
        <p:spPr/>
        <p:txBody>
          <a:bodyPr/>
          <a:lstStyle/>
          <a:p>
            <a:fld id="{49D66857-5C25-4F7D-8F9B-F3014B38DE15}" type="slidenum">
              <a:rPr lang="fr-BE" smtClean="0"/>
              <a:t>65</a:t>
            </a:fld>
            <a:endParaRPr lang="fr-BE"/>
          </a:p>
        </p:txBody>
      </p:sp>
      <p:sp>
        <p:nvSpPr>
          <p:cNvPr id="10" name="Shape 101">
            <a:extLst>
              <a:ext uri="{FF2B5EF4-FFF2-40B4-BE49-F238E27FC236}">
                <a16:creationId xmlns:a16="http://schemas.microsoft.com/office/drawing/2014/main" id="{7431FCF8-C61C-482E-9C19-03174E3773DA}"/>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Domiciliation</a:t>
            </a:r>
            <a:endParaRPr lang="en" sz="4800" b="1">
              <a:solidFill>
                <a:srgbClr val="544F98"/>
              </a:solidFill>
            </a:endParaRPr>
          </a:p>
        </p:txBody>
      </p:sp>
      <p:pic>
        <p:nvPicPr>
          <p:cNvPr id="7" name="Picture 2" descr="Brievenbussen – Paft Boechout">
            <a:extLst>
              <a:ext uri="{FF2B5EF4-FFF2-40B4-BE49-F238E27FC236}">
                <a16:creationId xmlns:a16="http://schemas.microsoft.com/office/drawing/2014/main" id="{68662334-1985-A510-33BB-0D7D2C6731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6191" y="1665546"/>
            <a:ext cx="3453760" cy="2590320"/>
          </a:xfrm>
          <a:prstGeom prst="rect">
            <a:avLst/>
          </a:prstGeom>
          <a:noFill/>
          <a:extLst>
            <a:ext uri="{909E8E84-426E-40DD-AFC4-6F175D3DCCD1}">
              <a14:hiddenFill xmlns:a14="http://schemas.microsoft.com/office/drawing/2010/main">
                <a:solidFill>
                  <a:srgbClr val="FFFFFF"/>
                </a:solidFill>
              </a14:hiddenFill>
            </a:ext>
          </a:extLst>
        </p:spPr>
      </p:pic>
      <p:pic>
        <p:nvPicPr>
          <p:cNvPr id="9" name="Afbeelding 2">
            <a:extLst>
              <a:ext uri="{FF2B5EF4-FFF2-40B4-BE49-F238E27FC236}">
                <a16:creationId xmlns:a16="http://schemas.microsoft.com/office/drawing/2014/main" id="{7A750A11-4660-EBC7-1261-2B88CB60056E}"/>
              </a:ext>
            </a:extLst>
          </p:cNvPr>
          <p:cNvPicPr>
            <a:picLocks noChangeAspect="1"/>
          </p:cNvPicPr>
          <p:nvPr/>
        </p:nvPicPr>
        <p:blipFill>
          <a:blip r:embed="rId4"/>
          <a:stretch>
            <a:fillRect/>
          </a:stretch>
        </p:blipFill>
        <p:spPr>
          <a:xfrm>
            <a:off x="4520076" y="1665546"/>
            <a:ext cx="3615728" cy="2580807"/>
          </a:xfrm>
          <a:prstGeom prst="rect">
            <a:avLst/>
          </a:prstGeom>
        </p:spPr>
      </p:pic>
      <p:pic>
        <p:nvPicPr>
          <p:cNvPr id="11" name="Graphic 10" descr="Boîte contour">
            <a:extLst>
              <a:ext uri="{FF2B5EF4-FFF2-40B4-BE49-F238E27FC236}">
                <a16:creationId xmlns:a16="http://schemas.microsoft.com/office/drawing/2014/main" id="{20D078A7-F7E9-6B14-A23E-25B35035CC7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61960" y="95250"/>
            <a:ext cx="914400" cy="914400"/>
          </a:xfrm>
          <a:prstGeom prst="rect">
            <a:avLst/>
          </a:prstGeom>
        </p:spPr>
      </p:pic>
      <p:pic>
        <p:nvPicPr>
          <p:cNvPr id="4" name="Picture 3">
            <a:extLst>
              <a:ext uri="{FF2B5EF4-FFF2-40B4-BE49-F238E27FC236}">
                <a16:creationId xmlns:a16="http://schemas.microsoft.com/office/drawing/2014/main" id="{E28E5636-44B6-522F-5CDC-25391B37CB8F}"/>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25530135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CE96D-5FD3-5D8D-E7FF-E0CB465ACD9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F5EEAC-7BE6-A5FD-3033-C718BEDE869B}"/>
              </a:ext>
            </a:extLst>
          </p:cNvPr>
          <p:cNvSpPr>
            <a:spLocks noGrp="1"/>
          </p:cNvSpPr>
          <p:nvPr>
            <p:ph type="sldNum" sz="quarter" idx="12"/>
          </p:nvPr>
        </p:nvSpPr>
        <p:spPr/>
        <p:txBody>
          <a:bodyPr/>
          <a:lstStyle/>
          <a:p>
            <a:fld id="{49D66857-5C25-4F7D-8F9B-F3014B38DE15}" type="slidenum">
              <a:rPr lang="fr-BE" smtClean="0"/>
              <a:t>66</a:t>
            </a:fld>
            <a:endParaRPr lang="fr-BE"/>
          </a:p>
        </p:txBody>
      </p:sp>
      <p:sp>
        <p:nvSpPr>
          <p:cNvPr id="10" name="Shape 101">
            <a:extLst>
              <a:ext uri="{FF2B5EF4-FFF2-40B4-BE49-F238E27FC236}">
                <a16:creationId xmlns:a16="http://schemas.microsoft.com/office/drawing/2014/main" id="{ACA01A46-37BE-480E-DF39-2DDC0703BDF6}"/>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Energie</a:t>
            </a:r>
            <a:endParaRPr lang="en-US"/>
          </a:p>
        </p:txBody>
      </p:sp>
      <p:pic>
        <p:nvPicPr>
          <p:cNvPr id="11" name="Graphic 10" descr="Boîte contour">
            <a:extLst>
              <a:ext uri="{FF2B5EF4-FFF2-40B4-BE49-F238E27FC236}">
                <a16:creationId xmlns:a16="http://schemas.microsoft.com/office/drawing/2014/main" id="{14D0AAE5-0EAE-8470-2B4F-E913CB5D8E0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61960" y="95250"/>
            <a:ext cx="914400" cy="914400"/>
          </a:xfrm>
          <a:prstGeom prst="rect">
            <a:avLst/>
          </a:prstGeom>
        </p:spPr>
      </p:pic>
      <p:pic>
        <p:nvPicPr>
          <p:cNvPr id="4" name="Picture 8" descr="Elektriciteitsmeter | VREG">
            <a:extLst>
              <a:ext uri="{FF2B5EF4-FFF2-40B4-BE49-F238E27FC236}">
                <a16:creationId xmlns:a16="http://schemas.microsoft.com/office/drawing/2014/main" id="{2AB5E503-5815-19FE-EDB9-6A0B5F8357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2000" y="2262579"/>
            <a:ext cx="4350168" cy="217508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Watermeter handige nauwkeurige koperachtige watermeter waterteller voor tuin">
            <a:extLst>
              <a:ext uri="{FF2B5EF4-FFF2-40B4-BE49-F238E27FC236}">
                <a16:creationId xmlns:a16="http://schemas.microsoft.com/office/drawing/2014/main" id="{23DF13A5-A706-59DC-D556-F0E5D8F32F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3708" y="1906903"/>
            <a:ext cx="2701242" cy="270124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Pictogram elektrische spanning | Meerdere formaten - 101BHVSHOP.nl">
            <a:extLst>
              <a:ext uri="{FF2B5EF4-FFF2-40B4-BE49-F238E27FC236}">
                <a16:creationId xmlns:a16="http://schemas.microsoft.com/office/drawing/2014/main" id="{F6AE1585-AABA-E682-5973-358472F94A1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9923" t="28374" r="27807" b="29339"/>
          <a:stretch>
            <a:fillRect/>
          </a:stretch>
        </p:blipFill>
        <p:spPr bwMode="auto">
          <a:xfrm>
            <a:off x="3576228" y="1064412"/>
            <a:ext cx="1153044" cy="106270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4" descr="Veiligheidspictogram Gevaar voor gas kopen? Bestel nu online!">
            <a:extLst>
              <a:ext uri="{FF2B5EF4-FFF2-40B4-BE49-F238E27FC236}">
                <a16:creationId xmlns:a16="http://schemas.microsoft.com/office/drawing/2014/main" id="{E08DCCAC-2933-0AA8-A1F7-64C4E21F5D4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17116" y="1116023"/>
            <a:ext cx="1100042" cy="95948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Vector Het Pictogramsymbool Van De Waterkraan Vector Illustratie ...">
            <a:extLst>
              <a:ext uri="{FF2B5EF4-FFF2-40B4-BE49-F238E27FC236}">
                <a16:creationId xmlns:a16="http://schemas.microsoft.com/office/drawing/2014/main" id="{1AC3F0E1-6D50-DE55-A07D-A93B310223E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23574"/>
          <a:stretch>
            <a:fillRect/>
          </a:stretch>
        </p:blipFill>
        <p:spPr bwMode="auto">
          <a:xfrm>
            <a:off x="7258116" y="1048690"/>
            <a:ext cx="1292601" cy="98787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D4ADB0B3-A5E8-D519-BFF0-B8A75F44859E}"/>
              </a:ext>
            </a:extLst>
          </p:cNvPr>
          <p:cNvPicPr>
            <a:picLocks noChangeAspect="1"/>
          </p:cNvPicPr>
          <p:nvPr/>
        </p:nvPicPr>
        <p:blipFill>
          <a:blip r:embed="rId9"/>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11037934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FFA3A-D7EE-D610-0BF3-81540802D69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359752-57A2-0A09-3EED-49A853AB50CF}"/>
              </a:ext>
            </a:extLst>
          </p:cNvPr>
          <p:cNvSpPr>
            <a:spLocks noGrp="1"/>
          </p:cNvSpPr>
          <p:nvPr>
            <p:ph type="sldNum" sz="quarter" idx="12"/>
          </p:nvPr>
        </p:nvSpPr>
        <p:spPr/>
        <p:txBody>
          <a:bodyPr/>
          <a:lstStyle/>
          <a:p>
            <a:fld id="{49D66857-5C25-4F7D-8F9B-F3014B38DE15}" type="slidenum">
              <a:rPr lang="fr-BE" smtClean="0"/>
              <a:t>67</a:t>
            </a:fld>
            <a:endParaRPr lang="fr-BE"/>
          </a:p>
        </p:txBody>
      </p:sp>
      <p:sp>
        <p:nvSpPr>
          <p:cNvPr id="10" name="Shape 101">
            <a:extLst>
              <a:ext uri="{FF2B5EF4-FFF2-40B4-BE49-F238E27FC236}">
                <a16:creationId xmlns:a16="http://schemas.microsoft.com/office/drawing/2014/main" id="{0918A99D-285F-D8E4-FFC0-7105B9302C71}"/>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Assurance </a:t>
            </a:r>
            <a:r>
              <a:rPr lang="en" sz="4800" b="1" err="1">
                <a:solidFill>
                  <a:srgbClr val="544F98"/>
                </a:solidFill>
                <a:latin typeface="Aptos Display" panose="02110004020202020204"/>
              </a:rPr>
              <a:t>incendie</a:t>
            </a:r>
            <a:endParaRPr lang="en-US" err="1"/>
          </a:p>
        </p:txBody>
      </p:sp>
      <p:pic>
        <p:nvPicPr>
          <p:cNvPr id="11" name="Graphic 10" descr="Boîte contour">
            <a:extLst>
              <a:ext uri="{FF2B5EF4-FFF2-40B4-BE49-F238E27FC236}">
                <a16:creationId xmlns:a16="http://schemas.microsoft.com/office/drawing/2014/main" id="{66CB7988-EBD5-FF1E-636D-7E1841A3E34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61960" y="95250"/>
            <a:ext cx="914400" cy="914400"/>
          </a:xfrm>
          <a:prstGeom prst="rect">
            <a:avLst/>
          </a:prstGeom>
        </p:spPr>
      </p:pic>
      <p:pic>
        <p:nvPicPr>
          <p:cNvPr id="5" name="Picture 2" descr="Wat is het verschil tussen een brandverzekering voor de huurder en  eigenaar? | Financus">
            <a:extLst>
              <a:ext uri="{FF2B5EF4-FFF2-40B4-BE49-F238E27FC236}">
                <a16:creationId xmlns:a16="http://schemas.microsoft.com/office/drawing/2014/main" id="{D856B06D-6116-CE52-1549-97690C7DBC6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7758"/>
          <a:stretch>
            <a:fillRect/>
          </a:stretch>
        </p:blipFill>
        <p:spPr bwMode="auto">
          <a:xfrm>
            <a:off x="1327690" y="1610630"/>
            <a:ext cx="6480269" cy="229817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 coins arrondis 3">
            <a:extLst>
              <a:ext uri="{FF2B5EF4-FFF2-40B4-BE49-F238E27FC236}">
                <a16:creationId xmlns:a16="http://schemas.microsoft.com/office/drawing/2014/main" id="{AE6E1903-1F22-276E-77DE-9D3A26DAB81E}"/>
              </a:ext>
            </a:extLst>
          </p:cNvPr>
          <p:cNvSpPr/>
          <p:nvPr/>
        </p:nvSpPr>
        <p:spPr>
          <a:xfrm>
            <a:off x="3422469" y="4152238"/>
            <a:ext cx="2166777" cy="46657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2400" b="1">
                <a:solidFill>
                  <a:schemeClr val="bg1"/>
                </a:solidFill>
                <a:latin typeface="Aptos"/>
              </a:rPr>
              <a:t>Obligatoire !</a:t>
            </a:r>
            <a:endParaRPr lang="en-US" sz="2400">
              <a:solidFill>
                <a:schemeClr val="bg1"/>
              </a:solidFill>
            </a:endParaRPr>
          </a:p>
        </p:txBody>
      </p:sp>
      <p:pic>
        <p:nvPicPr>
          <p:cNvPr id="4" name="Picture 3">
            <a:extLst>
              <a:ext uri="{FF2B5EF4-FFF2-40B4-BE49-F238E27FC236}">
                <a16:creationId xmlns:a16="http://schemas.microsoft.com/office/drawing/2014/main" id="{D0B7DD5A-3DAA-0B7F-833F-3ED7E4D5F91B}"/>
              </a:ext>
            </a:extLst>
          </p:cNvPr>
          <p:cNvPicPr>
            <a:picLocks noChangeAspect="1"/>
          </p:cNvPicPr>
          <p:nvPr/>
        </p:nvPicPr>
        <p:blipFill>
          <a:blip r:embed="rId5"/>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9884369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9F497-7493-818C-71AA-B14B301AD0D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C71A3B-43D3-3F1A-F67E-38BBF8ED766A}"/>
              </a:ext>
            </a:extLst>
          </p:cNvPr>
          <p:cNvSpPr>
            <a:spLocks noGrp="1"/>
          </p:cNvSpPr>
          <p:nvPr>
            <p:ph type="sldNum" sz="quarter" idx="12"/>
          </p:nvPr>
        </p:nvSpPr>
        <p:spPr/>
        <p:txBody>
          <a:bodyPr/>
          <a:lstStyle/>
          <a:p>
            <a:fld id="{49D66857-5C25-4F7D-8F9B-F3014B38DE15}" type="slidenum">
              <a:rPr lang="fr-BE" smtClean="0"/>
              <a:t>68</a:t>
            </a:fld>
            <a:endParaRPr lang="fr-BE"/>
          </a:p>
        </p:txBody>
      </p:sp>
      <p:sp>
        <p:nvSpPr>
          <p:cNvPr id="10" name="Shape 101">
            <a:extLst>
              <a:ext uri="{FF2B5EF4-FFF2-40B4-BE49-F238E27FC236}">
                <a16:creationId xmlns:a16="http://schemas.microsoft.com/office/drawing/2014/main" id="{4E9D6F4C-95CA-8E62-1E41-E0E41A286CC0}"/>
              </a:ext>
            </a:extLst>
          </p:cNvPr>
          <p:cNvSpPr txBox="1">
            <a:spLocks/>
          </p:cNvSpPr>
          <p:nvPr/>
        </p:nvSpPr>
        <p:spPr>
          <a:xfrm>
            <a:off x="464800" y="370692"/>
            <a:ext cx="788210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3600" b="1">
                <a:solidFill>
                  <a:srgbClr val="544F98"/>
                </a:solidFill>
                <a:latin typeface="Aptos Display" panose="02110004020202020204"/>
              </a:rPr>
              <a:t>Droits et devoirs du </a:t>
            </a:r>
            <a:r>
              <a:rPr lang="en" sz="3600" b="1" err="1">
                <a:solidFill>
                  <a:srgbClr val="544F98"/>
                </a:solidFill>
                <a:latin typeface="Aptos Display" panose="02110004020202020204"/>
              </a:rPr>
              <a:t>locataire</a:t>
            </a:r>
            <a:r>
              <a:rPr lang="en" sz="3600" b="1">
                <a:solidFill>
                  <a:srgbClr val="544F98"/>
                </a:solidFill>
                <a:latin typeface="Aptos Display" panose="02110004020202020204"/>
              </a:rPr>
              <a:t> et du propriétaire</a:t>
            </a:r>
            <a:endParaRPr lang="en" sz="3600" b="1" err="1">
              <a:solidFill>
                <a:srgbClr val="544F98"/>
              </a:solidFill>
            </a:endParaRPr>
          </a:p>
        </p:txBody>
      </p:sp>
      <p:pic>
        <p:nvPicPr>
          <p:cNvPr id="11" name="Graphic 10" descr="Boîte contour">
            <a:extLst>
              <a:ext uri="{FF2B5EF4-FFF2-40B4-BE49-F238E27FC236}">
                <a16:creationId xmlns:a16="http://schemas.microsoft.com/office/drawing/2014/main" id="{3B053A6D-0A6E-4934-054F-C1E0C189BF5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61960" y="95250"/>
            <a:ext cx="914400" cy="914400"/>
          </a:xfrm>
          <a:prstGeom prst="rect">
            <a:avLst/>
          </a:prstGeom>
        </p:spPr>
      </p:pic>
      <p:pic>
        <p:nvPicPr>
          <p:cNvPr id="4" name="Picture 3">
            <a:extLst>
              <a:ext uri="{FF2B5EF4-FFF2-40B4-BE49-F238E27FC236}">
                <a16:creationId xmlns:a16="http://schemas.microsoft.com/office/drawing/2014/main" id="{BD92717B-1211-B012-2C19-B5F84799B049}"/>
              </a:ext>
            </a:extLst>
          </p:cNvPr>
          <p:cNvPicPr>
            <a:picLocks noChangeAspect="1"/>
          </p:cNvPicPr>
          <p:nvPr/>
        </p:nvPicPr>
        <p:blipFill>
          <a:blip r:embed="rId5"/>
          <a:stretch>
            <a:fillRect/>
          </a:stretch>
        </p:blipFill>
        <p:spPr>
          <a:xfrm>
            <a:off x="8094643" y="4777362"/>
            <a:ext cx="914400" cy="257175"/>
          </a:xfrm>
          <a:prstGeom prst="rect">
            <a:avLst/>
          </a:prstGeom>
        </p:spPr>
      </p:pic>
      <p:pic>
        <p:nvPicPr>
          <p:cNvPr id="3" name="Picture 2" descr="Installer ou changer une chaudière gaz à condensation : Guide pratique">
            <a:extLst>
              <a:ext uri="{FF2B5EF4-FFF2-40B4-BE49-F238E27FC236}">
                <a16:creationId xmlns:a16="http://schemas.microsoft.com/office/drawing/2014/main" id="{A1378B0D-17CC-A2F2-9E0E-2407424F51B8}"/>
              </a:ext>
            </a:extLst>
          </p:cNvPr>
          <p:cNvPicPr>
            <a:picLocks noChangeAspect="1"/>
          </p:cNvPicPr>
          <p:nvPr/>
        </p:nvPicPr>
        <p:blipFill>
          <a:blip r:embed="rId6"/>
          <a:stretch>
            <a:fillRect/>
          </a:stretch>
        </p:blipFill>
        <p:spPr>
          <a:xfrm>
            <a:off x="357769" y="1715639"/>
            <a:ext cx="2765984" cy="1558637"/>
          </a:xfrm>
          <a:prstGeom prst="rect">
            <a:avLst/>
          </a:prstGeom>
        </p:spPr>
      </p:pic>
      <p:pic>
        <p:nvPicPr>
          <p:cNvPr id="6" name="Picture 5" descr="Comment Changer Une Ampoule Sans S’électrocuter ? 3 Étapes Clés – Proxi ...">
            <a:extLst>
              <a:ext uri="{FF2B5EF4-FFF2-40B4-BE49-F238E27FC236}">
                <a16:creationId xmlns:a16="http://schemas.microsoft.com/office/drawing/2014/main" id="{2D845CEA-6F23-E810-72EA-FDB055A06050}"/>
              </a:ext>
            </a:extLst>
          </p:cNvPr>
          <p:cNvPicPr>
            <a:picLocks noChangeAspect="1"/>
          </p:cNvPicPr>
          <p:nvPr/>
        </p:nvPicPr>
        <p:blipFill>
          <a:blip r:embed="rId7"/>
          <a:stretch>
            <a:fillRect/>
          </a:stretch>
        </p:blipFill>
        <p:spPr>
          <a:xfrm>
            <a:off x="502226" y="3359293"/>
            <a:ext cx="2757056" cy="1542185"/>
          </a:xfrm>
          <a:prstGeom prst="rect">
            <a:avLst/>
          </a:prstGeom>
        </p:spPr>
      </p:pic>
      <p:pic>
        <p:nvPicPr>
          <p:cNvPr id="7" name="Picture 6" descr="Tonte - Les Mains du Jardinier">
            <a:extLst>
              <a:ext uri="{FF2B5EF4-FFF2-40B4-BE49-F238E27FC236}">
                <a16:creationId xmlns:a16="http://schemas.microsoft.com/office/drawing/2014/main" id="{654E6E4F-4989-111E-7B32-07AB48B1DFCB}"/>
              </a:ext>
            </a:extLst>
          </p:cNvPr>
          <p:cNvPicPr>
            <a:picLocks noChangeAspect="1"/>
          </p:cNvPicPr>
          <p:nvPr/>
        </p:nvPicPr>
        <p:blipFill>
          <a:blip r:embed="rId8"/>
          <a:stretch>
            <a:fillRect/>
          </a:stretch>
        </p:blipFill>
        <p:spPr>
          <a:xfrm>
            <a:off x="3254916" y="1715230"/>
            <a:ext cx="2628901" cy="1452130"/>
          </a:xfrm>
          <a:prstGeom prst="rect">
            <a:avLst/>
          </a:prstGeom>
        </p:spPr>
      </p:pic>
      <p:pic>
        <p:nvPicPr>
          <p:cNvPr id="8" name="Picture 7" descr="Comment réparer une fuite de toiture ? Guide Complet">
            <a:extLst>
              <a:ext uri="{FF2B5EF4-FFF2-40B4-BE49-F238E27FC236}">
                <a16:creationId xmlns:a16="http://schemas.microsoft.com/office/drawing/2014/main" id="{5131AF33-BE9B-8940-A213-F9FECB4BB052}"/>
              </a:ext>
            </a:extLst>
          </p:cNvPr>
          <p:cNvPicPr>
            <a:picLocks noChangeAspect="1"/>
          </p:cNvPicPr>
          <p:nvPr/>
        </p:nvPicPr>
        <p:blipFill>
          <a:blip r:embed="rId9"/>
          <a:stretch>
            <a:fillRect/>
          </a:stretch>
        </p:blipFill>
        <p:spPr>
          <a:xfrm>
            <a:off x="5750366" y="3002972"/>
            <a:ext cx="3056930" cy="1766455"/>
          </a:xfrm>
          <a:prstGeom prst="rect">
            <a:avLst/>
          </a:prstGeom>
        </p:spPr>
      </p:pic>
      <p:pic>
        <p:nvPicPr>
          <p:cNvPr id="9" name="Picture 8" descr="Comment réparer une vitre cassée">
            <a:extLst>
              <a:ext uri="{FF2B5EF4-FFF2-40B4-BE49-F238E27FC236}">
                <a16:creationId xmlns:a16="http://schemas.microsoft.com/office/drawing/2014/main" id="{23EB839D-B1C7-9B58-398A-F88B652647BB}"/>
              </a:ext>
            </a:extLst>
          </p:cNvPr>
          <p:cNvPicPr>
            <a:picLocks noChangeAspect="1"/>
          </p:cNvPicPr>
          <p:nvPr/>
        </p:nvPicPr>
        <p:blipFill>
          <a:blip r:embed="rId10"/>
          <a:stretch>
            <a:fillRect/>
          </a:stretch>
        </p:blipFill>
        <p:spPr>
          <a:xfrm>
            <a:off x="3408218" y="3273136"/>
            <a:ext cx="2337954" cy="1766455"/>
          </a:xfrm>
          <a:prstGeom prst="rect">
            <a:avLst/>
          </a:prstGeom>
        </p:spPr>
      </p:pic>
      <p:pic>
        <p:nvPicPr>
          <p:cNvPr id="12" name="Picture 11" descr="Signes d'humidité dans la maison : comment les détecter avant l'arrivée ...">
            <a:extLst>
              <a:ext uri="{FF2B5EF4-FFF2-40B4-BE49-F238E27FC236}">
                <a16:creationId xmlns:a16="http://schemas.microsoft.com/office/drawing/2014/main" id="{D2143176-BDD5-FF03-E965-7A2D19AD8EFC}"/>
              </a:ext>
            </a:extLst>
          </p:cNvPr>
          <p:cNvPicPr>
            <a:picLocks noChangeAspect="1"/>
          </p:cNvPicPr>
          <p:nvPr/>
        </p:nvPicPr>
        <p:blipFill>
          <a:blip r:embed="rId11"/>
          <a:stretch>
            <a:fillRect/>
          </a:stretch>
        </p:blipFill>
        <p:spPr>
          <a:xfrm>
            <a:off x="6064827" y="1374994"/>
            <a:ext cx="2438400" cy="1624584"/>
          </a:xfrm>
          <a:prstGeom prst="rect">
            <a:avLst/>
          </a:prstGeom>
        </p:spPr>
      </p:pic>
    </p:spTree>
    <p:extLst>
      <p:ext uri="{BB962C8B-B14F-4D97-AF65-F5344CB8AC3E}">
        <p14:creationId xmlns:p14="http://schemas.microsoft.com/office/powerpoint/2010/main" val="909988875"/>
      </p:ext>
    </p:extLst>
  </p:cSld>
  <p:clrMapOvr>
    <a:masterClrMapping/>
  </p:clrMapOvr>
  <p:extLst>
    <p:ext uri="{6950BFC3-D8DA-4A85-94F7-54DA5524770B}">
      <p188:commentRel xmlns:p188="http://schemas.microsoft.com/office/powerpoint/2018/8/main" r:id="rId3"/>
    </p:ext>
  </p:extLs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E790E-A6B9-5B92-8BC5-2C46206A6EF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7CC8DFE-BC85-4F3F-D225-C9D670A60493}"/>
              </a:ext>
            </a:extLst>
          </p:cNvPr>
          <p:cNvPicPr>
            <a:picLocks noChangeAspect="1"/>
          </p:cNvPicPr>
          <p:nvPr/>
        </p:nvPicPr>
        <p:blipFill>
          <a:blip r:embed="rId3"/>
          <a:stretch>
            <a:fillRect/>
          </a:stretch>
        </p:blipFill>
        <p:spPr>
          <a:xfrm>
            <a:off x="2729593" y="0"/>
            <a:ext cx="4049486" cy="4065814"/>
          </a:xfrm>
          <a:prstGeom prst="rect">
            <a:avLst/>
          </a:prstGeom>
        </p:spPr>
      </p:pic>
      <p:sp>
        <p:nvSpPr>
          <p:cNvPr id="2" name="Slide Number Placeholder 1">
            <a:extLst>
              <a:ext uri="{FF2B5EF4-FFF2-40B4-BE49-F238E27FC236}">
                <a16:creationId xmlns:a16="http://schemas.microsoft.com/office/drawing/2014/main" id="{2F0CDF66-5921-605C-1878-A2A11F0E782F}"/>
              </a:ext>
            </a:extLst>
          </p:cNvPr>
          <p:cNvSpPr>
            <a:spLocks noGrp="1"/>
          </p:cNvSpPr>
          <p:nvPr>
            <p:ph type="sldNum" sz="quarter" idx="12"/>
          </p:nvPr>
        </p:nvSpPr>
        <p:spPr/>
        <p:txBody>
          <a:bodyPr/>
          <a:lstStyle/>
          <a:p>
            <a:fld id="{49D66857-5C25-4F7D-8F9B-F3014B38DE15}" type="slidenum">
              <a:rPr lang="fr-BE" smtClean="0"/>
              <a:t>69</a:t>
            </a:fld>
            <a:endParaRPr lang="fr-BE"/>
          </a:p>
        </p:txBody>
      </p:sp>
      <p:sp>
        <p:nvSpPr>
          <p:cNvPr id="4" name="Rectangle : coins arrondis 2">
            <a:extLst>
              <a:ext uri="{FF2B5EF4-FFF2-40B4-BE49-F238E27FC236}">
                <a16:creationId xmlns:a16="http://schemas.microsoft.com/office/drawing/2014/main" id="{51C08D74-4EB0-C955-7622-6CF2A7554EDE}"/>
              </a:ext>
            </a:extLst>
          </p:cNvPr>
          <p:cNvSpPr/>
          <p:nvPr/>
        </p:nvSpPr>
        <p:spPr>
          <a:xfrm>
            <a:off x="1197985" y="3346188"/>
            <a:ext cx="6740509" cy="1201077"/>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2800">
                <a:solidFill>
                  <a:schemeClr val="bg1"/>
                </a:solidFill>
                <a:latin typeface="Aptos Display"/>
              </a:rPr>
              <a:t>Besoin de plus d’info ? </a:t>
            </a:r>
            <a:endParaRPr lang="en-US" sz="2800">
              <a:solidFill>
                <a:schemeClr val="bg1"/>
              </a:solidFill>
              <a:latin typeface="Aptos Display"/>
            </a:endParaRPr>
          </a:p>
          <a:p>
            <a:pPr algn="ctr"/>
            <a:r>
              <a:rPr lang="fr-BE" sz="2800" b="1" dirty="0">
                <a:solidFill>
                  <a:schemeClr val="bg1"/>
                </a:solidFill>
                <a:latin typeface="Aptos Display"/>
              </a:rPr>
              <a:t>Scan le QR code et lisez la guide d'info </a:t>
            </a:r>
            <a:r>
              <a:rPr lang="fr-BE" sz="2800" b="1">
                <a:solidFill>
                  <a:schemeClr val="bg1"/>
                </a:solidFill>
                <a:latin typeface="Aptos Display"/>
              </a:rPr>
              <a:t>logement dans votre langue</a:t>
            </a:r>
            <a:endParaRPr lang="fr-BE" sz="2800" b="1" dirty="0">
              <a:solidFill>
                <a:schemeClr val="bg1"/>
              </a:solidFill>
              <a:latin typeface="Aptos Display"/>
            </a:endParaRPr>
          </a:p>
        </p:txBody>
      </p:sp>
      <p:pic>
        <p:nvPicPr>
          <p:cNvPr id="6" name="Picture 5">
            <a:extLst>
              <a:ext uri="{FF2B5EF4-FFF2-40B4-BE49-F238E27FC236}">
                <a16:creationId xmlns:a16="http://schemas.microsoft.com/office/drawing/2014/main" id="{CE06A85A-215F-12A4-BC77-CC65150B78B3}"/>
              </a:ext>
            </a:extLst>
          </p:cNvPr>
          <p:cNvPicPr>
            <a:picLocks noChangeAspect="1"/>
          </p:cNvPicPr>
          <p:nvPr/>
        </p:nvPicPr>
        <p:blipFill>
          <a:blip r:embed="rId4"/>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912394390"/>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C43CD-8F16-531C-B540-F9271C178CB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A39688-3A78-6757-EB9F-4254D482DD24}"/>
              </a:ext>
            </a:extLst>
          </p:cNvPr>
          <p:cNvSpPr>
            <a:spLocks noGrp="1"/>
          </p:cNvSpPr>
          <p:nvPr>
            <p:ph type="sldNum" sz="quarter" idx="12"/>
          </p:nvPr>
        </p:nvSpPr>
        <p:spPr/>
        <p:txBody>
          <a:bodyPr/>
          <a:lstStyle/>
          <a:p>
            <a:fld id="{49D66857-5C25-4F7D-8F9B-F3014B38DE15}" type="slidenum">
              <a:rPr lang="fr-BE" smtClean="0"/>
              <a:t>7</a:t>
            </a:fld>
            <a:endParaRPr lang="fr-BE"/>
          </a:p>
        </p:txBody>
      </p:sp>
      <p:sp>
        <p:nvSpPr>
          <p:cNvPr id="4" name="Shape 101">
            <a:extLst>
              <a:ext uri="{FF2B5EF4-FFF2-40B4-BE49-F238E27FC236}">
                <a16:creationId xmlns:a16="http://schemas.microsoft.com/office/drawing/2014/main" id="{5E443D20-CB07-7D48-58FB-3DEFF248F504}"/>
              </a:ext>
            </a:extLst>
          </p:cNvPr>
          <p:cNvSpPr txBox="1">
            <a:spLocks/>
          </p:cNvSpPr>
          <p:nvPr/>
        </p:nvSpPr>
        <p:spPr>
          <a:xfrm>
            <a:off x="464800" y="370692"/>
            <a:ext cx="7520250" cy="259032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rPr>
              <a:t>Types de </a:t>
            </a:r>
            <a:r>
              <a:rPr lang="en" sz="4800" b="1" err="1">
                <a:solidFill>
                  <a:srgbClr val="544F98"/>
                </a:solidFill>
              </a:rPr>
              <a:t>logement</a:t>
            </a:r>
            <a:endParaRPr lang="en-US" sz="4800" b="1" err="1">
              <a:solidFill>
                <a:srgbClr val="544F98"/>
              </a:solidFill>
              <a:latin typeface="Aptos Display" panose="02110004020202020204"/>
            </a:endParaRPr>
          </a:p>
        </p:txBody>
      </p:sp>
      <p:pic>
        <p:nvPicPr>
          <p:cNvPr id="14" name="Graphic 13" descr="Ligne fléchée : incurvée dans le sens des aiguilles d’une montre avec un remplissage uni">
            <a:extLst>
              <a:ext uri="{FF2B5EF4-FFF2-40B4-BE49-F238E27FC236}">
                <a16:creationId xmlns:a16="http://schemas.microsoft.com/office/drawing/2014/main" id="{58D7B576-F941-FB46-7833-65E6F81C424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7020000">
            <a:off x="4915235" y="3078439"/>
            <a:ext cx="1264920" cy="1249680"/>
          </a:xfrm>
          <a:prstGeom prst="rect">
            <a:avLst/>
          </a:prstGeom>
        </p:spPr>
      </p:pic>
      <p:sp>
        <p:nvSpPr>
          <p:cNvPr id="16" name="Rectangle : coins arrondis 3">
            <a:extLst>
              <a:ext uri="{FF2B5EF4-FFF2-40B4-BE49-F238E27FC236}">
                <a16:creationId xmlns:a16="http://schemas.microsoft.com/office/drawing/2014/main" id="{A349EC93-EECE-4EC3-1D25-DDCEF2B47209}"/>
              </a:ext>
            </a:extLst>
          </p:cNvPr>
          <p:cNvSpPr/>
          <p:nvPr/>
        </p:nvSpPr>
        <p:spPr>
          <a:xfrm>
            <a:off x="6386649" y="3321658"/>
            <a:ext cx="2052477" cy="92377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latin typeface="Aptos Display"/>
              </a:rPr>
              <a:t>Chambre </a:t>
            </a:r>
            <a:r>
              <a:rPr lang="en-US" sz="2400" err="1">
                <a:latin typeface="Aptos Display"/>
              </a:rPr>
              <a:t>en</a:t>
            </a:r>
            <a:r>
              <a:rPr lang="en-US" sz="2400">
                <a:latin typeface="Aptos Display"/>
              </a:rPr>
              <a:t> </a:t>
            </a:r>
            <a:endParaRPr lang="en-US" sz="2400"/>
          </a:p>
          <a:p>
            <a:pPr algn="ctr"/>
            <a:r>
              <a:rPr lang="en-US" sz="2400" b="1">
                <a:latin typeface="Aptos Display"/>
              </a:rPr>
              <a:t>colocation</a:t>
            </a:r>
          </a:p>
        </p:txBody>
      </p:sp>
      <p:pic>
        <p:nvPicPr>
          <p:cNvPr id="3" name="Picture 2" descr="Geen fotobeschrijving beschikbaar.">
            <a:extLst>
              <a:ext uri="{FF2B5EF4-FFF2-40B4-BE49-F238E27FC236}">
                <a16:creationId xmlns:a16="http://schemas.microsoft.com/office/drawing/2014/main" id="{140023E5-C7D1-3117-DD58-66EC48923DB5}"/>
              </a:ext>
            </a:extLst>
          </p:cNvPr>
          <p:cNvPicPr>
            <a:picLocks noChangeAspect="1"/>
          </p:cNvPicPr>
          <p:nvPr/>
        </p:nvPicPr>
        <p:blipFill>
          <a:blip r:embed="rId4"/>
          <a:srcRect t="7272" r="1216" b="13548"/>
          <a:stretch>
            <a:fillRect/>
          </a:stretch>
        </p:blipFill>
        <p:spPr>
          <a:xfrm>
            <a:off x="462205" y="1879496"/>
            <a:ext cx="2651041" cy="2873003"/>
          </a:xfrm>
          <a:prstGeom prst="rect">
            <a:avLst/>
          </a:prstGeom>
        </p:spPr>
      </p:pic>
      <p:pic>
        <p:nvPicPr>
          <p:cNvPr id="6" name="Picture 5">
            <a:extLst>
              <a:ext uri="{FF2B5EF4-FFF2-40B4-BE49-F238E27FC236}">
                <a16:creationId xmlns:a16="http://schemas.microsoft.com/office/drawing/2014/main" id="{6CBCE48F-7BD6-BD65-054D-7F210072B3E6}"/>
              </a:ext>
            </a:extLst>
          </p:cNvPr>
          <p:cNvPicPr>
            <a:picLocks noChangeAspect="1"/>
          </p:cNvPicPr>
          <p:nvPr/>
        </p:nvPicPr>
        <p:blipFill>
          <a:blip r:embed="rId5"/>
          <a:stretch>
            <a:fillRect/>
          </a:stretch>
        </p:blipFill>
        <p:spPr>
          <a:xfrm>
            <a:off x="8094643" y="4777362"/>
            <a:ext cx="914400" cy="257175"/>
          </a:xfrm>
          <a:prstGeom prst="rect">
            <a:avLst/>
          </a:prstGeom>
        </p:spPr>
      </p:pic>
      <p:pic>
        <p:nvPicPr>
          <p:cNvPr id="7" name="Graphic 6" descr="Ampoule et engrenage avec un remplissage uni">
            <a:extLst>
              <a:ext uri="{FF2B5EF4-FFF2-40B4-BE49-F238E27FC236}">
                <a16:creationId xmlns:a16="http://schemas.microsoft.com/office/drawing/2014/main" id="{328A430E-C308-C871-FA97-27B3BEFE553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85760" y="209550"/>
            <a:ext cx="914400" cy="914400"/>
          </a:xfrm>
          <a:prstGeom prst="rect">
            <a:avLst/>
          </a:prstGeom>
        </p:spPr>
      </p:pic>
      <p:pic>
        <p:nvPicPr>
          <p:cNvPr id="5" name="Picture 4" descr="Peut être une image de chambre">
            <a:extLst>
              <a:ext uri="{FF2B5EF4-FFF2-40B4-BE49-F238E27FC236}">
                <a16:creationId xmlns:a16="http://schemas.microsoft.com/office/drawing/2014/main" id="{E20C89FE-0C60-6E9A-CE6C-B1027382667A}"/>
              </a:ext>
            </a:extLst>
          </p:cNvPr>
          <p:cNvPicPr>
            <a:picLocks noChangeAspect="1"/>
          </p:cNvPicPr>
          <p:nvPr/>
        </p:nvPicPr>
        <p:blipFill>
          <a:blip r:embed="rId7"/>
          <a:stretch>
            <a:fillRect/>
          </a:stretch>
        </p:blipFill>
        <p:spPr>
          <a:xfrm>
            <a:off x="2638294" y="1526608"/>
            <a:ext cx="3170651" cy="1792788"/>
          </a:xfrm>
          <a:prstGeom prst="rect">
            <a:avLst/>
          </a:prstGeom>
        </p:spPr>
      </p:pic>
    </p:spTree>
    <p:extLst>
      <p:ext uri="{BB962C8B-B14F-4D97-AF65-F5344CB8AC3E}">
        <p14:creationId xmlns:p14="http://schemas.microsoft.com/office/powerpoint/2010/main" val="345033809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55F929-B7D2-2563-E371-B366A1D61575}"/>
              </a:ext>
            </a:extLst>
          </p:cNvPr>
          <p:cNvSpPr>
            <a:spLocks noGrp="1"/>
          </p:cNvSpPr>
          <p:nvPr>
            <p:ph type="sldNum" sz="quarter" idx="12"/>
          </p:nvPr>
        </p:nvSpPr>
        <p:spPr/>
        <p:txBody>
          <a:bodyPr/>
          <a:lstStyle/>
          <a:p>
            <a:fld id="{49D66857-5C25-4F7D-8F9B-F3014B38DE15}" type="slidenum">
              <a:rPr lang="fr-BE" smtClean="0"/>
              <a:t>70</a:t>
            </a:fld>
            <a:endParaRPr lang="fr-BE"/>
          </a:p>
        </p:txBody>
      </p:sp>
      <p:sp>
        <p:nvSpPr>
          <p:cNvPr id="4" name="Rectangle : coins arrondis 2">
            <a:extLst>
              <a:ext uri="{FF2B5EF4-FFF2-40B4-BE49-F238E27FC236}">
                <a16:creationId xmlns:a16="http://schemas.microsoft.com/office/drawing/2014/main" id="{98B8C073-9B12-1EBD-D549-17DED54DB1AB}"/>
              </a:ext>
            </a:extLst>
          </p:cNvPr>
          <p:cNvSpPr/>
          <p:nvPr/>
        </p:nvSpPr>
        <p:spPr>
          <a:xfrm>
            <a:off x="1197985" y="3346188"/>
            <a:ext cx="6740509" cy="1201077"/>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2800">
                <a:solidFill>
                  <a:schemeClr val="bg1"/>
                </a:solidFill>
                <a:latin typeface="Aptos Display"/>
              </a:rPr>
              <a:t>Besoin de plus d’info ? </a:t>
            </a:r>
            <a:endParaRPr lang="en-US" sz="2800">
              <a:solidFill>
                <a:schemeClr val="bg1"/>
              </a:solidFill>
              <a:latin typeface="Aptos Display"/>
            </a:endParaRPr>
          </a:p>
          <a:p>
            <a:pPr algn="ctr"/>
            <a:r>
              <a:rPr lang="fr-BE" sz="2800" b="1">
                <a:solidFill>
                  <a:schemeClr val="bg1"/>
                </a:solidFill>
                <a:latin typeface="Aptos Display"/>
              </a:rPr>
              <a:t>Scan le QR code et explore </a:t>
            </a:r>
            <a:r>
              <a:rPr lang="fr-BE" sz="2800" b="1" i="1" err="1">
                <a:solidFill>
                  <a:schemeClr val="bg1"/>
                </a:solidFill>
                <a:latin typeface="Aptos Display"/>
              </a:rPr>
              <a:t>fedasilinfo</a:t>
            </a:r>
            <a:endParaRPr lang="en-US" err="1">
              <a:solidFill>
                <a:schemeClr val="bg1"/>
              </a:solidFill>
            </a:endParaRPr>
          </a:p>
        </p:txBody>
      </p:sp>
      <p:pic>
        <p:nvPicPr>
          <p:cNvPr id="6" name="Picture 5">
            <a:extLst>
              <a:ext uri="{FF2B5EF4-FFF2-40B4-BE49-F238E27FC236}">
                <a16:creationId xmlns:a16="http://schemas.microsoft.com/office/drawing/2014/main" id="{47421CF5-DE54-2D9B-672C-FE22B39D49CA}"/>
              </a:ext>
            </a:extLst>
          </p:cNvPr>
          <p:cNvPicPr>
            <a:picLocks noChangeAspect="1"/>
          </p:cNvPicPr>
          <p:nvPr/>
        </p:nvPicPr>
        <p:blipFill>
          <a:blip r:embed="rId2"/>
          <a:stretch>
            <a:fillRect/>
          </a:stretch>
        </p:blipFill>
        <p:spPr>
          <a:xfrm>
            <a:off x="8094643" y="4777362"/>
            <a:ext cx="914400" cy="257175"/>
          </a:xfrm>
          <a:prstGeom prst="rect">
            <a:avLst/>
          </a:prstGeom>
        </p:spPr>
      </p:pic>
      <p:pic>
        <p:nvPicPr>
          <p:cNvPr id="5" name="Picture 4">
            <a:extLst>
              <a:ext uri="{FF2B5EF4-FFF2-40B4-BE49-F238E27FC236}">
                <a16:creationId xmlns:a16="http://schemas.microsoft.com/office/drawing/2014/main" id="{FC3C309C-AE42-E10D-B915-D84A41F0F31B}"/>
              </a:ext>
            </a:extLst>
          </p:cNvPr>
          <p:cNvPicPr>
            <a:picLocks noChangeAspect="1"/>
          </p:cNvPicPr>
          <p:nvPr/>
        </p:nvPicPr>
        <p:blipFill>
          <a:blip r:embed="rId3"/>
          <a:stretch>
            <a:fillRect/>
          </a:stretch>
        </p:blipFill>
        <p:spPr>
          <a:xfrm>
            <a:off x="2872538" y="195513"/>
            <a:ext cx="3180850" cy="3150770"/>
          </a:xfrm>
          <a:prstGeom prst="rect">
            <a:avLst/>
          </a:prstGeom>
        </p:spPr>
      </p:pic>
    </p:spTree>
    <p:extLst>
      <p:ext uri="{BB962C8B-B14F-4D97-AF65-F5344CB8AC3E}">
        <p14:creationId xmlns:p14="http://schemas.microsoft.com/office/powerpoint/2010/main" val="14608600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4B0408-E84E-6E94-4A40-342B81DE19B7}"/>
              </a:ext>
            </a:extLst>
          </p:cNvPr>
          <p:cNvSpPr>
            <a:spLocks noGrp="1"/>
          </p:cNvSpPr>
          <p:nvPr>
            <p:ph type="title"/>
          </p:nvPr>
        </p:nvSpPr>
        <p:spPr/>
        <p:txBody>
          <a:bodyPr>
            <a:normAutofit/>
          </a:bodyPr>
          <a:lstStyle/>
          <a:p>
            <a:pPr algn="ctr"/>
            <a:r>
              <a:rPr lang="fr-BE" sz="4050" b="1">
                <a:solidFill>
                  <a:schemeClr val="bg1"/>
                </a:solidFill>
              </a:rPr>
              <a:t>Évaluation de la session interactive</a:t>
            </a:r>
          </a:p>
        </p:txBody>
      </p:sp>
      <p:pic>
        <p:nvPicPr>
          <p:cNvPr id="2052" name="Picture 4" descr="Review PNG Transparent Images">
            <a:extLst>
              <a:ext uri="{FF2B5EF4-FFF2-40B4-BE49-F238E27FC236}">
                <a16:creationId xmlns:a16="http://schemas.microsoft.com/office/drawing/2014/main" id="{AFB222E1-9903-6109-13B0-F4CC68FB93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631" y="1453626"/>
            <a:ext cx="5964710" cy="3263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72814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21" name="Picture 4" descr="Review PNG Transparent Images">
            <a:extLst>
              <a:ext uri="{FF2B5EF4-FFF2-40B4-BE49-F238E27FC236}">
                <a16:creationId xmlns:a16="http://schemas.microsoft.com/office/drawing/2014/main" id="{FC55C79F-7C19-D320-A58F-5AB5C35B4F1C}"/>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1730198" y="1228235"/>
            <a:ext cx="5972505" cy="326777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645D8346-517A-A402-0266-F6395498A024}"/>
              </a:ext>
            </a:extLst>
          </p:cNvPr>
          <p:cNvSpPr txBox="1"/>
          <p:nvPr/>
        </p:nvSpPr>
        <p:spPr>
          <a:xfrm>
            <a:off x="7949153" y="852579"/>
            <a:ext cx="1153433" cy="323165"/>
          </a:xfrm>
          <a:prstGeom prst="rect">
            <a:avLst/>
          </a:prstGeom>
          <a:noFill/>
        </p:spPr>
        <p:txBody>
          <a:bodyPr wrap="square" rtlCol="0">
            <a:spAutoFit/>
          </a:bodyPr>
          <a:lstStyle/>
          <a:p>
            <a:r>
              <a:rPr lang="fr-BE" sz="1500">
                <a:solidFill>
                  <a:schemeClr val="bg1"/>
                </a:solidFill>
                <a:latin typeface="Aptos Display"/>
                <a:cs typeface="Arial"/>
              </a:rPr>
              <a:t>French</a:t>
            </a:r>
          </a:p>
        </p:txBody>
      </p:sp>
      <p:sp>
        <p:nvSpPr>
          <p:cNvPr id="5" name="ZoneTexte 4">
            <a:extLst>
              <a:ext uri="{FF2B5EF4-FFF2-40B4-BE49-F238E27FC236}">
                <a16:creationId xmlns:a16="http://schemas.microsoft.com/office/drawing/2014/main" id="{FE7690FD-0C23-207F-53AD-66F430996297}"/>
              </a:ext>
            </a:extLst>
          </p:cNvPr>
          <p:cNvSpPr txBox="1"/>
          <p:nvPr/>
        </p:nvSpPr>
        <p:spPr>
          <a:xfrm>
            <a:off x="3969606" y="2328255"/>
            <a:ext cx="1153433" cy="323165"/>
          </a:xfrm>
          <a:prstGeom prst="rect">
            <a:avLst/>
          </a:prstGeom>
          <a:noFill/>
        </p:spPr>
        <p:txBody>
          <a:bodyPr wrap="square" rtlCol="0">
            <a:spAutoFit/>
          </a:bodyPr>
          <a:lstStyle/>
          <a:p>
            <a:r>
              <a:rPr lang="fr-BE" sz="1500">
                <a:solidFill>
                  <a:schemeClr val="bg1"/>
                </a:solidFill>
                <a:latin typeface="Aptos Display"/>
                <a:cs typeface="Arial"/>
              </a:rPr>
              <a:t>Nederland</a:t>
            </a:r>
          </a:p>
        </p:txBody>
      </p:sp>
      <p:sp>
        <p:nvSpPr>
          <p:cNvPr id="6" name="ZoneTexte 5">
            <a:extLst>
              <a:ext uri="{FF2B5EF4-FFF2-40B4-BE49-F238E27FC236}">
                <a16:creationId xmlns:a16="http://schemas.microsoft.com/office/drawing/2014/main" id="{B49C9A5D-B254-B977-78AC-13C0EDCA7F92}"/>
              </a:ext>
            </a:extLst>
          </p:cNvPr>
          <p:cNvSpPr txBox="1"/>
          <p:nvPr/>
        </p:nvSpPr>
        <p:spPr>
          <a:xfrm>
            <a:off x="498814" y="4191046"/>
            <a:ext cx="1153433" cy="323165"/>
          </a:xfrm>
          <a:prstGeom prst="rect">
            <a:avLst/>
          </a:prstGeom>
          <a:noFill/>
        </p:spPr>
        <p:txBody>
          <a:bodyPr wrap="square" rtlCol="0">
            <a:spAutoFit/>
          </a:bodyPr>
          <a:lstStyle/>
          <a:p>
            <a:r>
              <a:rPr lang="fr-BE" sz="1500" err="1">
                <a:solidFill>
                  <a:schemeClr val="bg1"/>
                </a:solidFill>
                <a:latin typeface="Aptos Display"/>
                <a:cs typeface="Arial"/>
              </a:rPr>
              <a:t>Russian</a:t>
            </a:r>
            <a:endParaRPr lang="fr-BE" sz="1500">
              <a:solidFill>
                <a:schemeClr val="bg1"/>
              </a:solidFill>
              <a:latin typeface="Aptos Display"/>
              <a:cs typeface="Arial"/>
            </a:endParaRPr>
          </a:p>
        </p:txBody>
      </p:sp>
      <p:sp>
        <p:nvSpPr>
          <p:cNvPr id="7" name="ZoneTexte 6">
            <a:extLst>
              <a:ext uri="{FF2B5EF4-FFF2-40B4-BE49-F238E27FC236}">
                <a16:creationId xmlns:a16="http://schemas.microsoft.com/office/drawing/2014/main" id="{8DA94A78-E951-B793-00E2-DE5CFE4D0464}"/>
              </a:ext>
            </a:extLst>
          </p:cNvPr>
          <p:cNvSpPr txBox="1"/>
          <p:nvPr/>
        </p:nvSpPr>
        <p:spPr>
          <a:xfrm>
            <a:off x="7990567" y="4115284"/>
            <a:ext cx="1153433" cy="323165"/>
          </a:xfrm>
          <a:prstGeom prst="rect">
            <a:avLst/>
          </a:prstGeom>
          <a:noFill/>
        </p:spPr>
        <p:txBody>
          <a:bodyPr wrap="square" rtlCol="0">
            <a:spAutoFit/>
          </a:bodyPr>
          <a:lstStyle/>
          <a:p>
            <a:r>
              <a:rPr lang="fr-BE" sz="1500">
                <a:solidFill>
                  <a:schemeClr val="bg1"/>
                </a:solidFill>
                <a:latin typeface="Aptos Display"/>
                <a:cs typeface="Arial"/>
              </a:rPr>
              <a:t>Turkish</a:t>
            </a:r>
          </a:p>
        </p:txBody>
      </p:sp>
      <p:sp>
        <p:nvSpPr>
          <p:cNvPr id="8" name="ZoneTexte 7">
            <a:extLst>
              <a:ext uri="{FF2B5EF4-FFF2-40B4-BE49-F238E27FC236}">
                <a16:creationId xmlns:a16="http://schemas.microsoft.com/office/drawing/2014/main" id="{E5A90B45-DCE2-43EB-4553-89A0A1B3F5D7}"/>
              </a:ext>
            </a:extLst>
          </p:cNvPr>
          <p:cNvSpPr txBox="1"/>
          <p:nvPr/>
        </p:nvSpPr>
        <p:spPr>
          <a:xfrm>
            <a:off x="2182120" y="4191047"/>
            <a:ext cx="1153433" cy="323165"/>
          </a:xfrm>
          <a:prstGeom prst="rect">
            <a:avLst/>
          </a:prstGeom>
          <a:noFill/>
        </p:spPr>
        <p:txBody>
          <a:bodyPr wrap="square" rtlCol="0">
            <a:spAutoFit/>
          </a:bodyPr>
          <a:lstStyle/>
          <a:p>
            <a:r>
              <a:rPr lang="fr-BE" sz="1500">
                <a:solidFill>
                  <a:schemeClr val="bg1"/>
                </a:solidFill>
                <a:latin typeface="Aptos Display"/>
                <a:cs typeface="Arial"/>
              </a:rPr>
              <a:t>Somali</a:t>
            </a:r>
          </a:p>
        </p:txBody>
      </p:sp>
      <p:sp>
        <p:nvSpPr>
          <p:cNvPr id="10" name="ZoneTexte 9">
            <a:extLst>
              <a:ext uri="{FF2B5EF4-FFF2-40B4-BE49-F238E27FC236}">
                <a16:creationId xmlns:a16="http://schemas.microsoft.com/office/drawing/2014/main" id="{9DCC32D3-5D18-CE8E-6484-69708D5DCF56}"/>
              </a:ext>
            </a:extLst>
          </p:cNvPr>
          <p:cNvSpPr txBox="1"/>
          <p:nvPr/>
        </p:nvSpPr>
        <p:spPr>
          <a:xfrm>
            <a:off x="6115102" y="847340"/>
            <a:ext cx="1153433" cy="323165"/>
          </a:xfrm>
          <a:prstGeom prst="rect">
            <a:avLst/>
          </a:prstGeom>
          <a:noFill/>
        </p:spPr>
        <p:txBody>
          <a:bodyPr wrap="square" rtlCol="0">
            <a:spAutoFit/>
          </a:bodyPr>
          <a:lstStyle/>
          <a:p>
            <a:r>
              <a:rPr lang="fr-BE" sz="1500">
                <a:solidFill>
                  <a:schemeClr val="bg1"/>
                </a:solidFill>
                <a:latin typeface="Aptos Display"/>
                <a:cs typeface="Arial"/>
              </a:rPr>
              <a:t>Farsi</a:t>
            </a:r>
          </a:p>
        </p:txBody>
      </p:sp>
      <p:sp>
        <p:nvSpPr>
          <p:cNvPr id="11" name="ZoneTexte 10">
            <a:extLst>
              <a:ext uri="{FF2B5EF4-FFF2-40B4-BE49-F238E27FC236}">
                <a16:creationId xmlns:a16="http://schemas.microsoft.com/office/drawing/2014/main" id="{AAB0C7CE-F10D-73CB-9ECE-EDA68395F461}"/>
              </a:ext>
            </a:extLst>
          </p:cNvPr>
          <p:cNvSpPr txBox="1"/>
          <p:nvPr/>
        </p:nvSpPr>
        <p:spPr>
          <a:xfrm>
            <a:off x="7988453" y="2368618"/>
            <a:ext cx="1153433" cy="323165"/>
          </a:xfrm>
          <a:prstGeom prst="rect">
            <a:avLst/>
          </a:prstGeom>
          <a:noFill/>
        </p:spPr>
        <p:txBody>
          <a:bodyPr wrap="square" rtlCol="0">
            <a:spAutoFit/>
          </a:bodyPr>
          <a:lstStyle/>
          <a:p>
            <a:r>
              <a:rPr lang="fr-BE" sz="1500" err="1">
                <a:solidFill>
                  <a:schemeClr val="bg1"/>
                </a:solidFill>
                <a:latin typeface="Aptos Display"/>
                <a:cs typeface="Arial"/>
              </a:rPr>
              <a:t>Portugees</a:t>
            </a:r>
            <a:endParaRPr lang="fr-BE" sz="1500">
              <a:solidFill>
                <a:schemeClr val="bg1"/>
              </a:solidFill>
              <a:latin typeface="Aptos Display"/>
              <a:cs typeface="Arial"/>
            </a:endParaRPr>
          </a:p>
        </p:txBody>
      </p:sp>
      <p:sp>
        <p:nvSpPr>
          <p:cNvPr id="13" name="ZoneTexte 12">
            <a:extLst>
              <a:ext uri="{FF2B5EF4-FFF2-40B4-BE49-F238E27FC236}">
                <a16:creationId xmlns:a16="http://schemas.microsoft.com/office/drawing/2014/main" id="{D2E3C859-115D-C8C7-D2C0-3932A4B543E4}"/>
              </a:ext>
            </a:extLst>
          </p:cNvPr>
          <p:cNvSpPr txBox="1"/>
          <p:nvPr/>
        </p:nvSpPr>
        <p:spPr>
          <a:xfrm>
            <a:off x="6115487" y="4114434"/>
            <a:ext cx="1153433" cy="323165"/>
          </a:xfrm>
          <a:prstGeom prst="rect">
            <a:avLst/>
          </a:prstGeom>
          <a:noFill/>
        </p:spPr>
        <p:txBody>
          <a:bodyPr wrap="square" rtlCol="0">
            <a:spAutoFit/>
          </a:bodyPr>
          <a:lstStyle/>
          <a:p>
            <a:r>
              <a:rPr lang="fr-BE" sz="1500">
                <a:solidFill>
                  <a:schemeClr val="bg1"/>
                </a:solidFill>
                <a:latin typeface="Aptos Display"/>
                <a:cs typeface="Arial"/>
              </a:rPr>
              <a:t>Tigrigna</a:t>
            </a:r>
          </a:p>
        </p:txBody>
      </p:sp>
      <p:sp>
        <p:nvSpPr>
          <p:cNvPr id="15" name="ZoneTexte 14">
            <a:extLst>
              <a:ext uri="{FF2B5EF4-FFF2-40B4-BE49-F238E27FC236}">
                <a16:creationId xmlns:a16="http://schemas.microsoft.com/office/drawing/2014/main" id="{887BF864-9A10-DCC4-628B-6EB02E5901AB}"/>
              </a:ext>
            </a:extLst>
          </p:cNvPr>
          <p:cNvSpPr txBox="1"/>
          <p:nvPr/>
        </p:nvSpPr>
        <p:spPr>
          <a:xfrm>
            <a:off x="499805" y="816393"/>
            <a:ext cx="1153433" cy="323165"/>
          </a:xfrm>
          <a:prstGeom prst="rect">
            <a:avLst/>
          </a:prstGeom>
          <a:noFill/>
        </p:spPr>
        <p:txBody>
          <a:bodyPr wrap="square" rtlCol="0">
            <a:spAutoFit/>
          </a:bodyPr>
          <a:lstStyle/>
          <a:p>
            <a:r>
              <a:rPr lang="fr-BE" sz="1500" err="1">
                <a:solidFill>
                  <a:schemeClr val="bg1"/>
                </a:solidFill>
                <a:latin typeface="Aptos Display"/>
                <a:cs typeface="Arial"/>
              </a:rPr>
              <a:t>Arabic</a:t>
            </a:r>
            <a:endParaRPr lang="fr-BE" sz="1500">
              <a:solidFill>
                <a:schemeClr val="bg1"/>
              </a:solidFill>
              <a:latin typeface="Aptos Display"/>
              <a:cs typeface="Arial"/>
            </a:endParaRPr>
          </a:p>
        </p:txBody>
      </p:sp>
      <p:sp>
        <p:nvSpPr>
          <p:cNvPr id="16" name="ZoneTexte 15">
            <a:extLst>
              <a:ext uri="{FF2B5EF4-FFF2-40B4-BE49-F238E27FC236}">
                <a16:creationId xmlns:a16="http://schemas.microsoft.com/office/drawing/2014/main" id="{FCD62761-5C59-F497-5411-3E66F0627BB7}"/>
              </a:ext>
            </a:extLst>
          </p:cNvPr>
          <p:cNvSpPr txBox="1"/>
          <p:nvPr/>
        </p:nvSpPr>
        <p:spPr>
          <a:xfrm>
            <a:off x="2035051" y="2364439"/>
            <a:ext cx="1263330" cy="323165"/>
          </a:xfrm>
          <a:prstGeom prst="rect">
            <a:avLst/>
          </a:prstGeom>
          <a:noFill/>
        </p:spPr>
        <p:txBody>
          <a:bodyPr wrap="square" rtlCol="0">
            <a:spAutoFit/>
          </a:bodyPr>
          <a:lstStyle/>
          <a:p>
            <a:r>
              <a:rPr lang="fr-BE" sz="1500">
                <a:solidFill>
                  <a:schemeClr val="bg1"/>
                </a:solidFill>
                <a:latin typeface="Aptos Display"/>
                <a:cs typeface="Arial"/>
              </a:rPr>
              <a:t>Kinyarwanda</a:t>
            </a:r>
          </a:p>
        </p:txBody>
      </p:sp>
      <p:sp>
        <p:nvSpPr>
          <p:cNvPr id="17" name="ZoneTexte 16">
            <a:extLst>
              <a:ext uri="{FF2B5EF4-FFF2-40B4-BE49-F238E27FC236}">
                <a16:creationId xmlns:a16="http://schemas.microsoft.com/office/drawing/2014/main" id="{330E84DB-979F-1784-EC8F-CA8B8D588A96}"/>
              </a:ext>
            </a:extLst>
          </p:cNvPr>
          <p:cNvSpPr txBox="1"/>
          <p:nvPr/>
        </p:nvSpPr>
        <p:spPr>
          <a:xfrm>
            <a:off x="4248915" y="4140414"/>
            <a:ext cx="1153433" cy="323165"/>
          </a:xfrm>
          <a:prstGeom prst="rect">
            <a:avLst/>
          </a:prstGeom>
          <a:noFill/>
        </p:spPr>
        <p:txBody>
          <a:bodyPr wrap="square" rtlCol="0">
            <a:spAutoFit/>
          </a:bodyPr>
          <a:lstStyle/>
          <a:p>
            <a:r>
              <a:rPr lang="fr-BE" sz="1500" err="1">
                <a:solidFill>
                  <a:schemeClr val="bg1"/>
                </a:solidFill>
                <a:latin typeface="Aptos Display"/>
                <a:cs typeface="Arial"/>
              </a:rPr>
              <a:t>Spanish</a:t>
            </a:r>
            <a:endParaRPr lang="fr-BE" sz="1500">
              <a:solidFill>
                <a:schemeClr val="bg1"/>
              </a:solidFill>
              <a:latin typeface="Aptos Display"/>
              <a:cs typeface="Arial"/>
            </a:endParaRPr>
          </a:p>
        </p:txBody>
      </p:sp>
      <p:sp>
        <p:nvSpPr>
          <p:cNvPr id="18" name="ZoneTexte 17">
            <a:extLst>
              <a:ext uri="{FF2B5EF4-FFF2-40B4-BE49-F238E27FC236}">
                <a16:creationId xmlns:a16="http://schemas.microsoft.com/office/drawing/2014/main" id="{092E34B1-34E6-4F4C-A846-ADED8933CC03}"/>
              </a:ext>
            </a:extLst>
          </p:cNvPr>
          <p:cNvSpPr txBox="1"/>
          <p:nvPr/>
        </p:nvSpPr>
        <p:spPr>
          <a:xfrm>
            <a:off x="5958739" y="2370835"/>
            <a:ext cx="901463" cy="323165"/>
          </a:xfrm>
          <a:prstGeom prst="rect">
            <a:avLst/>
          </a:prstGeom>
          <a:noFill/>
        </p:spPr>
        <p:txBody>
          <a:bodyPr wrap="square" rtlCol="0">
            <a:spAutoFit/>
          </a:bodyPr>
          <a:lstStyle/>
          <a:p>
            <a:r>
              <a:rPr lang="fr-BE" sz="1500">
                <a:solidFill>
                  <a:schemeClr val="bg1"/>
                </a:solidFill>
                <a:latin typeface="Aptos Display"/>
                <a:cs typeface="Arial"/>
              </a:rPr>
              <a:t>Pachto</a:t>
            </a:r>
          </a:p>
        </p:txBody>
      </p:sp>
      <p:sp>
        <p:nvSpPr>
          <p:cNvPr id="19" name="ZoneTexte 18">
            <a:extLst>
              <a:ext uri="{FF2B5EF4-FFF2-40B4-BE49-F238E27FC236}">
                <a16:creationId xmlns:a16="http://schemas.microsoft.com/office/drawing/2014/main" id="{7B779E78-D023-5766-54A4-7E2021848AAA}"/>
              </a:ext>
            </a:extLst>
          </p:cNvPr>
          <p:cNvSpPr txBox="1"/>
          <p:nvPr/>
        </p:nvSpPr>
        <p:spPr>
          <a:xfrm>
            <a:off x="2512846" y="817997"/>
            <a:ext cx="530037" cy="323165"/>
          </a:xfrm>
          <a:prstGeom prst="rect">
            <a:avLst/>
          </a:prstGeom>
          <a:noFill/>
        </p:spPr>
        <p:txBody>
          <a:bodyPr wrap="square" rtlCol="0">
            <a:spAutoFit/>
          </a:bodyPr>
          <a:lstStyle/>
          <a:p>
            <a:r>
              <a:rPr lang="fr-BE" sz="1500">
                <a:solidFill>
                  <a:schemeClr val="bg1"/>
                </a:solidFill>
                <a:latin typeface="Aptos Display"/>
                <a:cs typeface="Arial"/>
              </a:rPr>
              <a:t>Dari</a:t>
            </a:r>
          </a:p>
        </p:txBody>
      </p:sp>
      <p:sp>
        <p:nvSpPr>
          <p:cNvPr id="20" name="ZoneTexte 19">
            <a:extLst>
              <a:ext uri="{FF2B5EF4-FFF2-40B4-BE49-F238E27FC236}">
                <a16:creationId xmlns:a16="http://schemas.microsoft.com/office/drawing/2014/main" id="{20A8C7A8-998F-63F1-A577-24A3D63789E4}"/>
              </a:ext>
            </a:extLst>
          </p:cNvPr>
          <p:cNvSpPr txBox="1"/>
          <p:nvPr/>
        </p:nvSpPr>
        <p:spPr>
          <a:xfrm>
            <a:off x="497645" y="2326977"/>
            <a:ext cx="1153433" cy="323165"/>
          </a:xfrm>
          <a:prstGeom prst="rect">
            <a:avLst/>
          </a:prstGeom>
          <a:noFill/>
        </p:spPr>
        <p:txBody>
          <a:bodyPr wrap="square" rtlCol="0">
            <a:spAutoFit/>
          </a:bodyPr>
          <a:lstStyle/>
          <a:p>
            <a:r>
              <a:rPr lang="fr-BE" sz="1500" err="1">
                <a:solidFill>
                  <a:schemeClr val="bg1"/>
                </a:solidFill>
                <a:latin typeface="Aptos Display"/>
                <a:cs typeface="Arial"/>
              </a:rPr>
              <a:t>Georgian</a:t>
            </a:r>
            <a:endParaRPr lang="fr-BE" sz="1500">
              <a:solidFill>
                <a:schemeClr val="bg1"/>
              </a:solidFill>
              <a:latin typeface="Aptos Display"/>
              <a:cs typeface="Arial"/>
            </a:endParaRPr>
          </a:p>
        </p:txBody>
      </p:sp>
      <p:sp>
        <p:nvSpPr>
          <p:cNvPr id="3" name="ZoneTexte 18">
            <a:extLst>
              <a:ext uri="{FF2B5EF4-FFF2-40B4-BE49-F238E27FC236}">
                <a16:creationId xmlns:a16="http://schemas.microsoft.com/office/drawing/2014/main" id="{230F7A0B-04E1-FAEF-5F5D-0919EE425882}"/>
              </a:ext>
            </a:extLst>
          </p:cNvPr>
          <p:cNvSpPr txBox="1"/>
          <p:nvPr/>
        </p:nvSpPr>
        <p:spPr>
          <a:xfrm>
            <a:off x="4086428" y="841482"/>
            <a:ext cx="796214" cy="300082"/>
          </a:xfrm>
          <a:prstGeom prst="rect">
            <a:avLst/>
          </a:prstGeom>
          <a:noFill/>
        </p:spPr>
        <p:txBody>
          <a:bodyPr wrap="square" lIns="68580" tIns="34290" rIns="68580" bIns="34290" rtlCol="0" anchor="t">
            <a:spAutoFit/>
          </a:bodyPr>
          <a:lstStyle/>
          <a:p>
            <a:r>
              <a:rPr lang="fr-BE" sz="1500">
                <a:solidFill>
                  <a:schemeClr val="bg1"/>
                </a:solidFill>
                <a:latin typeface="Aptos Display"/>
                <a:cs typeface="Arial"/>
              </a:rPr>
              <a:t>English</a:t>
            </a:r>
          </a:p>
        </p:txBody>
      </p:sp>
      <p:pic>
        <p:nvPicPr>
          <p:cNvPr id="2054" name="Picture 6" descr="QRCode pour *Tigrigna* BEinformed - ሞጁል &quot;ህይወት ኣብ ቤልጅየም&quot; ግብረ መልሲ ዳህሳስ">
            <a:extLst>
              <a:ext uri="{FF2B5EF4-FFF2-40B4-BE49-F238E27FC236}">
                <a16:creationId xmlns:a16="http://schemas.microsoft.com/office/drawing/2014/main" id="{E99649AC-5BD7-FC3A-7C28-13CE6D12C0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9465" y="6679999"/>
            <a:ext cx="69132" cy="69132"/>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QRCode pour *Dutch* BEinformed - Feedbackenquête module “Leven in België” ">
            <a:extLst>
              <a:ext uri="{FF2B5EF4-FFF2-40B4-BE49-F238E27FC236}">
                <a16:creationId xmlns:a16="http://schemas.microsoft.com/office/drawing/2014/main" id="{D33D7DAF-60EC-A146-49CC-7B53645260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35732" y="1749559"/>
            <a:ext cx="69131" cy="6913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QRCode pour *Farsi* BEinformed -  نظرسنجی بازخورد اسکان مدولار  ">
            <a:extLst>
              <a:ext uri="{FF2B5EF4-FFF2-40B4-BE49-F238E27FC236}">
                <a16:creationId xmlns:a16="http://schemas.microsoft.com/office/drawing/2014/main" id="{01A3A5EF-D1C4-A62F-300C-C8E33DC12C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4223" y="155056"/>
            <a:ext cx="648747" cy="6487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QRCode pour *Kinyarwanda* BEinformed - Ubushakashatsi ku bitekerezo by'imiturire muri module">
            <a:extLst>
              <a:ext uri="{FF2B5EF4-FFF2-40B4-BE49-F238E27FC236}">
                <a16:creationId xmlns:a16="http://schemas.microsoft.com/office/drawing/2014/main" id="{DD6DCEE9-31A2-A512-ADF3-85CAEC5596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34613" y="1619398"/>
            <a:ext cx="648747" cy="64874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QRCode pour *Tigrigna* BEinformed - ሞዱል ኣባይቲ ግብረ መልሲ ዳህሳስ">
            <a:extLst>
              <a:ext uri="{FF2B5EF4-FFF2-40B4-BE49-F238E27FC236}">
                <a16:creationId xmlns:a16="http://schemas.microsoft.com/office/drawing/2014/main" id="{AE7FF66C-C7E3-F822-D3C5-CF58826735F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35033" y="3365628"/>
            <a:ext cx="648747" cy="64874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QRCode pour *Somali* BEinformed - Sahanka jawaab celinta Guryaha ee Module-ka">
            <a:extLst>
              <a:ext uri="{FF2B5EF4-FFF2-40B4-BE49-F238E27FC236}">
                <a16:creationId xmlns:a16="http://schemas.microsoft.com/office/drawing/2014/main" id="{F8996E8F-4C76-8878-7CDE-DF3BEA2B56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17531" y="3446006"/>
            <a:ext cx="648747" cy="64874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QRCode pour *Georgian* BEinformed - კვლევა მოდულური საცხოვრებლის შესახებ  ">
            <a:extLst>
              <a:ext uri="{FF2B5EF4-FFF2-40B4-BE49-F238E27FC236}">
                <a16:creationId xmlns:a16="http://schemas.microsoft.com/office/drawing/2014/main" id="{59EBAE1B-A73C-213D-3F06-EF7634CD66F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3647" y="1619399"/>
            <a:ext cx="671039" cy="67103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QRCode pour *Dari* BEinformed -  نظرسنجی بازخورد اسکان مدولار  ">
            <a:extLst>
              <a:ext uri="{FF2B5EF4-FFF2-40B4-BE49-F238E27FC236}">
                <a16:creationId xmlns:a16="http://schemas.microsoft.com/office/drawing/2014/main" id="{D3938466-938D-3DD0-D02B-0A2D11D4483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01030" y="140384"/>
            <a:ext cx="648748" cy="64874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QRCode pour *Pachto* BEinformed - د ماډیول کورونو د نظرپوښتنې سروې ">
            <a:extLst>
              <a:ext uri="{FF2B5EF4-FFF2-40B4-BE49-F238E27FC236}">
                <a16:creationId xmlns:a16="http://schemas.microsoft.com/office/drawing/2014/main" id="{3151F12A-0CA9-7851-C969-C2DAD18354C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03952" y="1661150"/>
            <a:ext cx="629288" cy="62928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QRCode pour *Spanish* BEinformed - Encuesta de opinión sobre el módulo de alojamiento ">
            <a:extLst>
              <a:ext uri="{FF2B5EF4-FFF2-40B4-BE49-F238E27FC236}">
                <a16:creationId xmlns:a16="http://schemas.microsoft.com/office/drawing/2014/main" id="{269980D9-19D0-338F-EC75-40728C28C52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89792" y="3459075"/>
            <a:ext cx="663132" cy="663132"/>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QRCode pour *Arabic* BEinformed - Module Housing feedback survey  ">
            <a:extLst>
              <a:ext uri="{FF2B5EF4-FFF2-40B4-BE49-F238E27FC236}">
                <a16:creationId xmlns:a16="http://schemas.microsoft.com/office/drawing/2014/main" id="{818ED792-10A4-FE1B-77FE-8DC3981178C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3647" y="174515"/>
            <a:ext cx="629288" cy="629288"/>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QRCode pour *Turkish* BEinformed -  Modül Konut geri bildirim anketi  ">
            <a:extLst>
              <a:ext uri="{FF2B5EF4-FFF2-40B4-BE49-F238E27FC236}">
                <a16:creationId xmlns:a16="http://schemas.microsoft.com/office/drawing/2014/main" id="{683F74CA-4E97-D0BD-D1FF-53E9D1D5380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043026" y="3365628"/>
            <a:ext cx="689711" cy="689711"/>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QRCode pour *English* BEinformed - Module Housing feedback survey ">
            <a:extLst>
              <a:ext uri="{FF2B5EF4-FFF2-40B4-BE49-F238E27FC236}">
                <a16:creationId xmlns:a16="http://schemas.microsoft.com/office/drawing/2014/main" id="{83591BCE-CD2A-E761-7808-EB0BC8874C4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160161" y="184655"/>
            <a:ext cx="648748" cy="648748"/>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QRCode pour *Dutch* BEinformed -  Feedbackenquête modulehuisvesting  ">
            <a:extLst>
              <a:ext uri="{FF2B5EF4-FFF2-40B4-BE49-F238E27FC236}">
                <a16:creationId xmlns:a16="http://schemas.microsoft.com/office/drawing/2014/main" id="{592A7E2B-84A0-9A8D-7C01-5DAE1007A89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188690" y="1600054"/>
            <a:ext cx="648748" cy="648748"/>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QRCode pour *French* BEinformed - Module Housing feedback survey  (2)">
            <a:extLst>
              <a:ext uri="{FF2B5EF4-FFF2-40B4-BE49-F238E27FC236}">
                <a16:creationId xmlns:a16="http://schemas.microsoft.com/office/drawing/2014/main" id="{480745F7-8E29-370D-8F9E-E1CCD38B17D4}"/>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028284" y="173859"/>
            <a:ext cx="648748" cy="648748"/>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QRCode pour *Portugese* BEinformed - Module Housing feedback survey  ">
            <a:extLst>
              <a:ext uri="{FF2B5EF4-FFF2-40B4-BE49-F238E27FC236}">
                <a16:creationId xmlns:a16="http://schemas.microsoft.com/office/drawing/2014/main" id="{B060E1F7-E4E9-3174-FFB1-E4E450169663}"/>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633178" y="5113552"/>
            <a:ext cx="79042" cy="79042"/>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QRCode pour *Russian* BEinformed — Модуль Опрос по жилью ">
            <a:extLst>
              <a:ext uri="{FF2B5EF4-FFF2-40B4-BE49-F238E27FC236}">
                <a16:creationId xmlns:a16="http://schemas.microsoft.com/office/drawing/2014/main" id="{94799A16-F216-1272-6E9F-044F403676A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75398" y="3452402"/>
            <a:ext cx="629288" cy="62928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QRCode pour *Portugese* BEinformed - Module Housing feedback survey  ">
            <a:extLst>
              <a:ext uri="{FF2B5EF4-FFF2-40B4-BE49-F238E27FC236}">
                <a16:creationId xmlns:a16="http://schemas.microsoft.com/office/drawing/2014/main" id="{9274E272-4877-E627-8F9B-B09D45D6B49E}"/>
              </a:ext>
            </a:extLst>
          </p:cNvPr>
          <p:cNvPicPr>
            <a:picLocks noChangeAspect="1"/>
          </p:cNvPicPr>
          <p:nvPr/>
        </p:nvPicPr>
        <p:blipFill>
          <a:blip r:embed="rId18"/>
          <a:stretch>
            <a:fillRect/>
          </a:stretch>
        </p:blipFill>
        <p:spPr>
          <a:xfrm>
            <a:off x="8076639" y="1672478"/>
            <a:ext cx="621928" cy="613523"/>
          </a:xfrm>
          <a:prstGeom prst="rect">
            <a:avLst/>
          </a:prstGeom>
        </p:spPr>
      </p:pic>
    </p:spTree>
    <p:extLst>
      <p:ext uri="{BB962C8B-B14F-4D97-AF65-F5344CB8AC3E}">
        <p14:creationId xmlns:p14="http://schemas.microsoft.com/office/powerpoint/2010/main" val="1067104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42D53B-5D3D-B9D3-98AE-602EECB612D3}"/>
              </a:ext>
            </a:extLst>
          </p:cNvPr>
          <p:cNvSpPr>
            <a:spLocks noGrp="1"/>
          </p:cNvSpPr>
          <p:nvPr>
            <p:ph type="sldNum" sz="quarter" idx="12"/>
          </p:nvPr>
        </p:nvSpPr>
        <p:spPr/>
        <p:txBody>
          <a:bodyPr/>
          <a:lstStyle/>
          <a:p>
            <a:fld id="{49D66857-5C25-4F7D-8F9B-F3014B38DE15}" type="slidenum">
              <a:rPr lang="fr-BE" smtClean="0"/>
              <a:t>8</a:t>
            </a:fld>
            <a:endParaRPr lang="fr-BE"/>
          </a:p>
        </p:txBody>
      </p:sp>
      <p:pic>
        <p:nvPicPr>
          <p:cNvPr id="4" name="Graphic 3" descr="Ligne fléchée : incurvée dans le sens des aiguilles d’une montre avec un remplissage uni">
            <a:extLst>
              <a:ext uri="{FF2B5EF4-FFF2-40B4-BE49-F238E27FC236}">
                <a16:creationId xmlns:a16="http://schemas.microsoft.com/office/drawing/2014/main" id="{9F0E5B84-745F-2840-2B42-0751CAF84BC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8400000">
            <a:off x="4938095" y="1158199"/>
            <a:ext cx="1264920" cy="1249680"/>
          </a:xfrm>
          <a:prstGeom prst="rect">
            <a:avLst/>
          </a:prstGeom>
        </p:spPr>
      </p:pic>
      <p:sp>
        <p:nvSpPr>
          <p:cNvPr id="6" name="Rectangle : coins arrondis 3">
            <a:extLst>
              <a:ext uri="{FF2B5EF4-FFF2-40B4-BE49-F238E27FC236}">
                <a16:creationId xmlns:a16="http://schemas.microsoft.com/office/drawing/2014/main" id="{354A2B07-9659-B377-A797-928602A479AF}"/>
              </a:ext>
            </a:extLst>
          </p:cNvPr>
          <p:cNvSpPr/>
          <p:nvPr/>
        </p:nvSpPr>
        <p:spPr>
          <a:xfrm>
            <a:off x="6180909" y="1828138"/>
            <a:ext cx="1282857" cy="63421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latin typeface="Aptos Display"/>
              </a:rPr>
              <a:t> </a:t>
            </a:r>
            <a:r>
              <a:rPr lang="en-US" sz="2400" b="1">
                <a:latin typeface="Aptos Display"/>
              </a:rPr>
              <a:t>Studio</a:t>
            </a:r>
            <a:endParaRPr lang="en-US" sz="2400" b="1"/>
          </a:p>
        </p:txBody>
      </p:sp>
      <p:sp>
        <p:nvSpPr>
          <p:cNvPr id="11" name="Rectangle : coins arrondis 3">
            <a:extLst>
              <a:ext uri="{FF2B5EF4-FFF2-40B4-BE49-F238E27FC236}">
                <a16:creationId xmlns:a16="http://schemas.microsoft.com/office/drawing/2014/main" id="{BAF23E1B-2331-31A6-F354-0A9215026805}"/>
              </a:ext>
            </a:extLst>
          </p:cNvPr>
          <p:cNvSpPr/>
          <p:nvPr/>
        </p:nvSpPr>
        <p:spPr>
          <a:xfrm>
            <a:off x="6180908" y="2666337"/>
            <a:ext cx="168671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Wal : 545 €</a:t>
            </a:r>
            <a:endParaRPr lang="en-US" sz="1200">
              <a:solidFill>
                <a:srgbClr val="544F98"/>
              </a:solidFill>
              <a:highlight>
                <a:srgbClr val="FFFFFF"/>
              </a:highlight>
            </a:endParaRPr>
          </a:p>
        </p:txBody>
      </p:sp>
      <p:sp>
        <p:nvSpPr>
          <p:cNvPr id="13" name="Rectangle : coins arrondis 3">
            <a:extLst>
              <a:ext uri="{FF2B5EF4-FFF2-40B4-BE49-F238E27FC236}">
                <a16:creationId xmlns:a16="http://schemas.microsoft.com/office/drawing/2014/main" id="{4E2E376E-FB5F-1565-9C7E-46B420BEF2FA}"/>
              </a:ext>
            </a:extLst>
          </p:cNvPr>
          <p:cNvSpPr/>
          <p:nvPr/>
        </p:nvSpPr>
        <p:spPr>
          <a:xfrm>
            <a:off x="6180907" y="3222596"/>
            <a:ext cx="168671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BXL : 854 €</a:t>
            </a:r>
            <a:endParaRPr lang="en-US" sz="1200">
              <a:solidFill>
                <a:srgbClr val="544F98"/>
              </a:solidFill>
              <a:highlight>
                <a:srgbClr val="FFFFFF"/>
              </a:highlight>
            </a:endParaRPr>
          </a:p>
        </p:txBody>
      </p:sp>
      <p:sp>
        <p:nvSpPr>
          <p:cNvPr id="14" name="Rectangle : coins arrondis 3">
            <a:extLst>
              <a:ext uri="{FF2B5EF4-FFF2-40B4-BE49-F238E27FC236}">
                <a16:creationId xmlns:a16="http://schemas.microsoft.com/office/drawing/2014/main" id="{6BEC2863-C57E-6EC9-775B-CD5B3F28919A}"/>
              </a:ext>
            </a:extLst>
          </p:cNvPr>
          <p:cNvSpPr/>
          <p:nvPr/>
        </p:nvSpPr>
        <p:spPr>
          <a:xfrm>
            <a:off x="6180906" y="3801715"/>
            <a:ext cx="168671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FL : 700 €</a:t>
            </a:r>
            <a:endParaRPr lang="en-US" sz="1200">
              <a:solidFill>
                <a:srgbClr val="544F98"/>
              </a:solidFill>
              <a:highlight>
                <a:srgbClr val="FFFFFF"/>
              </a:highlight>
            </a:endParaRPr>
          </a:p>
        </p:txBody>
      </p:sp>
      <p:pic>
        <p:nvPicPr>
          <p:cNvPr id="5" name="Picture 4">
            <a:extLst>
              <a:ext uri="{FF2B5EF4-FFF2-40B4-BE49-F238E27FC236}">
                <a16:creationId xmlns:a16="http://schemas.microsoft.com/office/drawing/2014/main" id="{0293B15E-D5DE-9A44-7CA5-3BE83B7E1404}"/>
              </a:ext>
            </a:extLst>
          </p:cNvPr>
          <p:cNvPicPr>
            <a:picLocks noChangeAspect="1"/>
          </p:cNvPicPr>
          <p:nvPr/>
        </p:nvPicPr>
        <p:blipFill>
          <a:blip r:embed="rId4"/>
          <a:stretch>
            <a:fillRect/>
          </a:stretch>
        </p:blipFill>
        <p:spPr>
          <a:xfrm>
            <a:off x="8094643" y="4777362"/>
            <a:ext cx="914400" cy="257175"/>
          </a:xfrm>
          <a:prstGeom prst="rect">
            <a:avLst/>
          </a:prstGeom>
        </p:spPr>
      </p:pic>
      <p:pic>
        <p:nvPicPr>
          <p:cNvPr id="3" name="Picture 2">
            <a:extLst>
              <a:ext uri="{FF2B5EF4-FFF2-40B4-BE49-F238E27FC236}">
                <a16:creationId xmlns:a16="http://schemas.microsoft.com/office/drawing/2014/main" id="{593B620B-4180-AC70-CF99-299604EA1CA0}"/>
              </a:ext>
            </a:extLst>
          </p:cNvPr>
          <p:cNvPicPr>
            <a:picLocks noChangeAspect="1"/>
          </p:cNvPicPr>
          <p:nvPr/>
        </p:nvPicPr>
        <p:blipFill>
          <a:blip r:embed="rId5"/>
          <a:stretch>
            <a:fillRect/>
          </a:stretch>
        </p:blipFill>
        <p:spPr>
          <a:xfrm>
            <a:off x="3156785" y="2575494"/>
            <a:ext cx="2824668" cy="1864032"/>
          </a:xfrm>
          <a:prstGeom prst="rect">
            <a:avLst/>
          </a:prstGeom>
        </p:spPr>
      </p:pic>
      <p:pic>
        <p:nvPicPr>
          <p:cNvPr id="7" name="Picture 6">
            <a:extLst>
              <a:ext uri="{FF2B5EF4-FFF2-40B4-BE49-F238E27FC236}">
                <a16:creationId xmlns:a16="http://schemas.microsoft.com/office/drawing/2014/main" id="{8BBABC8F-7027-DEB0-CAFC-0C12496360E0}"/>
              </a:ext>
            </a:extLst>
          </p:cNvPr>
          <p:cNvPicPr>
            <a:picLocks noChangeAspect="1"/>
          </p:cNvPicPr>
          <p:nvPr/>
        </p:nvPicPr>
        <p:blipFill>
          <a:blip r:embed="rId6"/>
          <a:stretch>
            <a:fillRect/>
          </a:stretch>
        </p:blipFill>
        <p:spPr>
          <a:xfrm>
            <a:off x="229122" y="2464559"/>
            <a:ext cx="2822009" cy="1858420"/>
          </a:xfrm>
          <a:prstGeom prst="rect">
            <a:avLst/>
          </a:prstGeom>
        </p:spPr>
      </p:pic>
      <p:pic>
        <p:nvPicPr>
          <p:cNvPr id="9" name="Picture 8">
            <a:extLst>
              <a:ext uri="{FF2B5EF4-FFF2-40B4-BE49-F238E27FC236}">
                <a16:creationId xmlns:a16="http://schemas.microsoft.com/office/drawing/2014/main" id="{9DF5397C-0840-1F8C-07BC-17D2CAB08CD1}"/>
              </a:ext>
            </a:extLst>
          </p:cNvPr>
          <p:cNvPicPr>
            <a:picLocks noChangeAspect="1"/>
          </p:cNvPicPr>
          <p:nvPr/>
        </p:nvPicPr>
        <p:blipFill>
          <a:blip r:embed="rId7"/>
          <a:stretch>
            <a:fillRect/>
          </a:stretch>
        </p:blipFill>
        <p:spPr>
          <a:xfrm>
            <a:off x="925881" y="76785"/>
            <a:ext cx="3080359" cy="2077625"/>
          </a:xfrm>
          <a:prstGeom prst="rect">
            <a:avLst/>
          </a:prstGeom>
        </p:spPr>
      </p:pic>
      <p:pic>
        <p:nvPicPr>
          <p:cNvPr id="12" name="Graphic 11" descr="Ampoule et engrenage avec un remplissage uni">
            <a:extLst>
              <a:ext uri="{FF2B5EF4-FFF2-40B4-BE49-F238E27FC236}">
                <a16:creationId xmlns:a16="http://schemas.microsoft.com/office/drawing/2014/main" id="{A11ABF17-D381-3756-7058-DA3371166FF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985760" y="209550"/>
            <a:ext cx="914400" cy="914400"/>
          </a:xfrm>
          <a:prstGeom prst="rect">
            <a:avLst/>
          </a:prstGeom>
        </p:spPr>
      </p:pic>
    </p:spTree>
    <p:extLst>
      <p:ext uri="{BB962C8B-B14F-4D97-AF65-F5344CB8AC3E}">
        <p14:creationId xmlns:p14="http://schemas.microsoft.com/office/powerpoint/2010/main" val="425482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44B95-391F-5F1B-5238-18A84DA55399}"/>
            </a:ext>
          </a:extLst>
        </p:cNvPr>
        <p:cNvGrpSpPr/>
        <p:nvPr/>
      </p:nvGrpSpPr>
      <p:grpSpPr>
        <a:xfrm>
          <a:off x="0" y="0"/>
          <a:ext cx="0" cy="0"/>
          <a:chOff x="0" y="0"/>
          <a:chExt cx="0" cy="0"/>
        </a:xfrm>
      </p:grpSpPr>
      <p:pic>
        <p:nvPicPr>
          <p:cNvPr id="5" name="Picture 10" descr="Appartement kopen in Den Bosch? – Boumij Makelaars">
            <a:extLst>
              <a:ext uri="{FF2B5EF4-FFF2-40B4-BE49-F238E27FC236}">
                <a16:creationId xmlns:a16="http://schemas.microsoft.com/office/drawing/2014/main" id="{71B0E8A4-750D-E762-FF2F-5C34AEB5F4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38" y="870340"/>
            <a:ext cx="5387341" cy="359331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35738E44-984F-00DC-F2B5-259072A7D193}"/>
              </a:ext>
            </a:extLst>
          </p:cNvPr>
          <p:cNvSpPr>
            <a:spLocks noGrp="1"/>
          </p:cNvSpPr>
          <p:nvPr>
            <p:ph type="sldNum" sz="quarter" idx="12"/>
          </p:nvPr>
        </p:nvSpPr>
        <p:spPr/>
        <p:txBody>
          <a:bodyPr/>
          <a:lstStyle/>
          <a:p>
            <a:fld id="{49D66857-5C25-4F7D-8F9B-F3014B38DE15}" type="slidenum">
              <a:rPr lang="fr-BE" smtClean="0"/>
              <a:t>9</a:t>
            </a:fld>
            <a:endParaRPr lang="fr-BE"/>
          </a:p>
        </p:txBody>
      </p:sp>
      <p:pic>
        <p:nvPicPr>
          <p:cNvPr id="4" name="Graphic 3" descr="Ligne fléchée : incurvée dans le sens des aiguilles d’une montre avec un remplissage uni">
            <a:extLst>
              <a:ext uri="{FF2B5EF4-FFF2-40B4-BE49-F238E27FC236}">
                <a16:creationId xmlns:a16="http://schemas.microsoft.com/office/drawing/2014/main" id="{8E78B205-83F3-0382-845E-97EBD7500BB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8400000">
            <a:off x="4976195" y="1432519"/>
            <a:ext cx="1264920" cy="1249680"/>
          </a:xfrm>
          <a:prstGeom prst="rect">
            <a:avLst/>
          </a:prstGeom>
        </p:spPr>
      </p:pic>
      <p:sp>
        <p:nvSpPr>
          <p:cNvPr id="6" name="Rectangle : coins arrondis 3">
            <a:extLst>
              <a:ext uri="{FF2B5EF4-FFF2-40B4-BE49-F238E27FC236}">
                <a16:creationId xmlns:a16="http://schemas.microsoft.com/office/drawing/2014/main" id="{8A6D848D-105D-C36D-9186-4EE4ABC67F99}"/>
              </a:ext>
            </a:extLst>
          </p:cNvPr>
          <p:cNvSpPr/>
          <p:nvPr/>
        </p:nvSpPr>
        <p:spPr>
          <a:xfrm>
            <a:off x="6219009" y="2056738"/>
            <a:ext cx="2220117" cy="67993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latin typeface="Aptos Display"/>
              </a:rPr>
              <a:t> </a:t>
            </a:r>
            <a:r>
              <a:rPr lang="en-US" sz="2400" b="1">
                <a:latin typeface="Aptos Display"/>
              </a:rPr>
              <a:t>Appartement</a:t>
            </a:r>
            <a:endParaRPr lang="en-US" sz="2400" b="1"/>
          </a:p>
        </p:txBody>
      </p:sp>
      <p:sp>
        <p:nvSpPr>
          <p:cNvPr id="11" name="Rectangle : coins arrondis 3">
            <a:extLst>
              <a:ext uri="{FF2B5EF4-FFF2-40B4-BE49-F238E27FC236}">
                <a16:creationId xmlns:a16="http://schemas.microsoft.com/office/drawing/2014/main" id="{1E290EBC-DC8E-6B60-F279-D6C7CC3CA235}"/>
              </a:ext>
            </a:extLst>
          </p:cNvPr>
          <p:cNvSpPr/>
          <p:nvPr/>
        </p:nvSpPr>
        <p:spPr>
          <a:xfrm>
            <a:off x="6219008" y="2940657"/>
            <a:ext cx="168671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Wal : 772 €</a:t>
            </a:r>
            <a:endParaRPr lang="en-US" sz="1200">
              <a:solidFill>
                <a:srgbClr val="544F98"/>
              </a:solidFill>
              <a:highlight>
                <a:srgbClr val="FFFFFF"/>
              </a:highlight>
            </a:endParaRPr>
          </a:p>
        </p:txBody>
      </p:sp>
      <p:sp>
        <p:nvSpPr>
          <p:cNvPr id="13" name="Rectangle : coins arrondis 3">
            <a:extLst>
              <a:ext uri="{FF2B5EF4-FFF2-40B4-BE49-F238E27FC236}">
                <a16:creationId xmlns:a16="http://schemas.microsoft.com/office/drawing/2014/main" id="{A49CB1E2-D996-765C-8F0B-C9AD4E6433F9}"/>
              </a:ext>
            </a:extLst>
          </p:cNvPr>
          <p:cNvSpPr/>
          <p:nvPr/>
        </p:nvSpPr>
        <p:spPr>
          <a:xfrm>
            <a:off x="6219007" y="3496916"/>
            <a:ext cx="193055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BXL : 1255 €</a:t>
            </a:r>
            <a:endParaRPr lang="en-US" sz="1200">
              <a:solidFill>
                <a:srgbClr val="544F98"/>
              </a:solidFill>
              <a:highlight>
                <a:srgbClr val="FFFFFF"/>
              </a:highlight>
            </a:endParaRPr>
          </a:p>
        </p:txBody>
      </p:sp>
      <p:sp>
        <p:nvSpPr>
          <p:cNvPr id="14" name="Rectangle : coins arrondis 3">
            <a:extLst>
              <a:ext uri="{FF2B5EF4-FFF2-40B4-BE49-F238E27FC236}">
                <a16:creationId xmlns:a16="http://schemas.microsoft.com/office/drawing/2014/main" id="{03A2396C-ACBC-98B5-A440-D03C3044C39B}"/>
              </a:ext>
            </a:extLst>
          </p:cNvPr>
          <p:cNvSpPr/>
          <p:nvPr/>
        </p:nvSpPr>
        <p:spPr>
          <a:xfrm>
            <a:off x="6219006" y="4076035"/>
            <a:ext cx="168671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FL : 870 €</a:t>
            </a:r>
            <a:endParaRPr lang="en-US" sz="1200">
              <a:solidFill>
                <a:srgbClr val="544F98"/>
              </a:solidFill>
              <a:highlight>
                <a:srgbClr val="FFFFFF"/>
              </a:highlight>
            </a:endParaRPr>
          </a:p>
        </p:txBody>
      </p:sp>
      <p:pic>
        <p:nvPicPr>
          <p:cNvPr id="7" name="Picture 6">
            <a:extLst>
              <a:ext uri="{FF2B5EF4-FFF2-40B4-BE49-F238E27FC236}">
                <a16:creationId xmlns:a16="http://schemas.microsoft.com/office/drawing/2014/main" id="{422D7A72-112B-2740-755D-1F38F82189AB}"/>
              </a:ext>
            </a:extLst>
          </p:cNvPr>
          <p:cNvPicPr>
            <a:picLocks noChangeAspect="1"/>
          </p:cNvPicPr>
          <p:nvPr/>
        </p:nvPicPr>
        <p:blipFill>
          <a:blip r:embed="rId5"/>
          <a:stretch>
            <a:fillRect/>
          </a:stretch>
        </p:blipFill>
        <p:spPr>
          <a:xfrm>
            <a:off x="8094643" y="4777362"/>
            <a:ext cx="914400" cy="257175"/>
          </a:xfrm>
          <a:prstGeom prst="rect">
            <a:avLst/>
          </a:prstGeom>
        </p:spPr>
      </p:pic>
      <p:pic>
        <p:nvPicPr>
          <p:cNvPr id="9" name="Graphic 8" descr="Ampoule et engrenage avec un remplissage uni">
            <a:extLst>
              <a:ext uri="{FF2B5EF4-FFF2-40B4-BE49-F238E27FC236}">
                <a16:creationId xmlns:a16="http://schemas.microsoft.com/office/drawing/2014/main" id="{A7A0E681-7762-3356-9E6B-72F6E287DE8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85760" y="209550"/>
            <a:ext cx="914400" cy="914400"/>
          </a:xfrm>
          <a:prstGeom prst="rect">
            <a:avLst/>
          </a:prstGeom>
        </p:spPr>
      </p:pic>
    </p:spTree>
    <p:extLst>
      <p:ext uri="{BB962C8B-B14F-4D97-AF65-F5344CB8AC3E}">
        <p14:creationId xmlns:p14="http://schemas.microsoft.com/office/powerpoint/2010/main" val="322651036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f1417b6-bbcc-4f9a-bb09-3c670b4007b2">
      <Terms xmlns="http://schemas.microsoft.com/office/infopath/2007/PartnerControls"/>
    </lcf76f155ced4ddcb4097134ff3c332f>
    <TaxCatchAll xmlns="45c73165-9296-4003-a6d9-b5336a54c9a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2A25DBB4124E24BB48F87B68809BF41" ma:contentTypeVersion="13" ma:contentTypeDescription="Een nieuw document maken." ma:contentTypeScope="" ma:versionID="5a66fca7df5ec855129c4382eca18eb6">
  <xsd:schema xmlns:xsd="http://www.w3.org/2001/XMLSchema" xmlns:xs="http://www.w3.org/2001/XMLSchema" xmlns:p="http://schemas.microsoft.com/office/2006/metadata/properties" xmlns:ns2="2f1417b6-bbcc-4f9a-bb09-3c670b4007b2" xmlns:ns3="45c73165-9296-4003-a6d9-b5336a54c9ad" targetNamespace="http://schemas.microsoft.com/office/2006/metadata/properties" ma:root="true" ma:fieldsID="31c830cbbb1aed5382e8a915bda0385c" ns2:_="" ns3:_="">
    <xsd:import namespace="2f1417b6-bbcc-4f9a-bb09-3c670b4007b2"/>
    <xsd:import namespace="45c73165-9296-4003-a6d9-b5336a54c9a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1417b6-bbcc-4f9a-bb09-3c670b4007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965ec642-78a9-4698-8282-a6f33a7a5d4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c73165-9296-4003-a6d9-b5336a54c9a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3a7e5bd-a0ea-465b-a88e-788178f6a932}" ma:internalName="TaxCatchAll" ma:showField="CatchAllData" ma:web="45c73165-9296-4003-a6d9-b5336a54c9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BBA42BF-39D0-4820-8C84-F3B397848EC3}">
  <ds:schemaRefs>
    <ds:schemaRef ds:uri="16a4efa6-0c60-46dc-9669-b7177dd37937"/>
    <ds:schemaRef ds:uri="aaf58aa4-3082-40f2-9efc-d797e4afdd9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2f1417b6-bbcc-4f9a-bb09-3c670b4007b2"/>
    <ds:schemaRef ds:uri="45c73165-9296-4003-a6d9-b5336a54c9ad"/>
  </ds:schemaRefs>
</ds:datastoreItem>
</file>

<file path=customXml/itemProps2.xml><?xml version="1.0" encoding="utf-8"?>
<ds:datastoreItem xmlns:ds="http://schemas.openxmlformats.org/officeDocument/2006/customXml" ds:itemID="{617F2CC7-2235-4B30-82A9-1CA6EA5358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1417b6-bbcc-4f9a-bb09-3c670b4007b2"/>
    <ds:schemaRef ds:uri="45c73165-9296-4003-a6d9-b5336a54c9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74A3537-9E13-403C-BF2B-87CC72A952A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(16:9)</PresentationFormat>
  <Slides>72</Slides>
  <Notes>66</Notes>
  <HiddenSlides>0</HiddenSlides>
  <ScaleCrop>false</ScaleCrop>
  <HeadingPairs>
    <vt:vector size="4" baseType="variant">
      <vt:variant>
        <vt:lpstr>Theme</vt:lpstr>
      </vt:variant>
      <vt:variant>
        <vt:i4>1</vt:i4>
      </vt:variant>
      <vt:variant>
        <vt:lpstr>Slide Titles</vt:lpstr>
      </vt:variant>
      <vt:variant>
        <vt:i4>72</vt:i4>
      </vt:variant>
    </vt:vector>
  </HeadingPairs>
  <TitlesOfParts>
    <vt:vector size="73" baseType="lpstr">
      <vt:lpstr>Thème Office</vt:lpstr>
      <vt:lpstr>PowerPoint Presentation</vt:lpstr>
      <vt:lpstr>PowerPoint Presentation</vt:lpstr>
      <vt:lpstr>S’informer sur le marché locatif en Belgique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 préparer à la recherche de logement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Chercher un logement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Visiter un logement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Conclure un contrat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S’installer dans le logement</vt:lpstr>
      <vt:lpstr>PowerPoint Presentation</vt:lpstr>
      <vt:lpstr>PowerPoint Presentation</vt:lpstr>
      <vt:lpstr>PowerPoint Presentation</vt:lpstr>
      <vt:lpstr>PowerPoint Presentation</vt:lpstr>
      <vt:lpstr>PowerPoint Presentation</vt:lpstr>
      <vt:lpstr>PowerPoint Presentation</vt:lpstr>
      <vt:lpstr>Évaluation de la session interactive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De Clercq Marthe</dc:creator>
  <cp:revision>139</cp:revision>
  <dcterms:modified xsi:type="dcterms:W3CDTF">2026-07-10T07:47:59Z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0x01010022A25DBB4124E24BB48F87B68809BF41</vt:lpwstr>
  </property>
  <property fmtid="{D5CDD505-2E9C-101B-9397-08002B2CF9AE}" pid="3" name="MediaServiceImageTags">
    <vt:lpwstr/>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