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94_BBDBCF32.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96_FB0455E2.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2A9_DE4A7B0C.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modernComment_1A7_3F6219C6.xml" ContentType="application/vnd.ms-powerpoint.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60" r:id="rId4"/>
  </p:sldMasterIdLst>
  <p:notesMasterIdLst>
    <p:notesMasterId r:id="rId77"/>
  </p:notesMasterIdLst>
  <p:handoutMasterIdLst>
    <p:handoutMasterId r:id="rId78"/>
  </p:handoutMasterIdLst>
  <p:sldIdLst>
    <p:sldId id="391" r:id="rId5"/>
    <p:sldId id="363" r:id="rId6"/>
    <p:sldId id="374" r:id="rId7"/>
    <p:sldId id="392" r:id="rId8"/>
    <p:sldId id="393" r:id="rId9"/>
    <p:sldId id="394" r:id="rId10"/>
    <p:sldId id="395" r:id="rId11"/>
    <p:sldId id="676" r:id="rId12"/>
    <p:sldId id="397" r:id="rId13"/>
    <p:sldId id="398" r:id="rId14"/>
    <p:sldId id="399" r:id="rId15"/>
    <p:sldId id="401" r:id="rId16"/>
    <p:sldId id="302" r:id="rId17"/>
    <p:sldId id="403" r:id="rId18"/>
    <p:sldId id="404" r:id="rId19"/>
    <p:sldId id="405" r:id="rId20"/>
    <p:sldId id="406" r:id="rId21"/>
    <p:sldId id="407" r:id="rId22"/>
    <p:sldId id="409" r:id="rId23"/>
    <p:sldId id="408" r:id="rId24"/>
    <p:sldId id="411" r:id="rId25"/>
    <p:sldId id="680" r:id="rId26"/>
    <p:sldId id="681" r:id="rId27"/>
    <p:sldId id="413" r:id="rId28"/>
    <p:sldId id="678" r:id="rId29"/>
    <p:sldId id="679" r:id="rId30"/>
    <p:sldId id="415" r:id="rId31"/>
    <p:sldId id="416" r:id="rId32"/>
    <p:sldId id="417" r:id="rId33"/>
    <p:sldId id="418" r:id="rId34"/>
    <p:sldId id="419" r:id="rId35"/>
    <p:sldId id="420" r:id="rId36"/>
    <p:sldId id="421" r:id="rId37"/>
    <p:sldId id="402" r:id="rId38"/>
    <p:sldId id="422" r:id="rId39"/>
    <p:sldId id="682" r:id="rId40"/>
    <p:sldId id="424" r:id="rId41"/>
    <p:sldId id="423" r:id="rId42"/>
    <p:sldId id="425" r:id="rId43"/>
    <p:sldId id="426" r:id="rId44"/>
    <p:sldId id="442" r:id="rId45"/>
    <p:sldId id="443" r:id="rId46"/>
    <p:sldId id="457" r:id="rId47"/>
    <p:sldId id="458" r:id="rId48"/>
    <p:sldId id="427" r:id="rId49"/>
    <p:sldId id="428" r:id="rId50"/>
    <p:sldId id="429" r:id="rId51"/>
    <p:sldId id="430" r:id="rId52"/>
    <p:sldId id="431" r:id="rId53"/>
    <p:sldId id="448" r:id="rId54"/>
    <p:sldId id="449" r:id="rId55"/>
    <p:sldId id="432" r:id="rId56"/>
    <p:sldId id="433" r:id="rId57"/>
    <p:sldId id="434" r:id="rId58"/>
    <p:sldId id="683" r:id="rId59"/>
    <p:sldId id="684" r:id="rId60"/>
    <p:sldId id="450" r:id="rId61"/>
    <p:sldId id="451" r:id="rId62"/>
    <p:sldId id="446" r:id="rId63"/>
    <p:sldId id="447" r:id="rId64"/>
    <p:sldId id="435" r:id="rId65"/>
    <p:sldId id="459" r:id="rId66"/>
    <p:sldId id="460" r:id="rId67"/>
    <p:sldId id="436" r:id="rId68"/>
    <p:sldId id="437" r:id="rId69"/>
    <p:sldId id="438" r:id="rId70"/>
    <p:sldId id="439" r:id="rId71"/>
    <p:sldId id="677" r:id="rId72"/>
    <p:sldId id="685" r:id="rId73"/>
    <p:sldId id="461" r:id="rId74"/>
    <p:sldId id="675" r:id="rId75"/>
    <p:sldId id="674" r:id="rId76"/>
  </p:sldIdLst>
  <p:sldSz cx="9144000" cy="5143500" type="screen16x9"/>
  <p:notesSz cx="6858000" cy="9144000"/>
  <p:embeddedFontLst>
    <p:embeddedFont>
      <p:font typeface="Raleway" pitchFamily="2" charset="0"/>
      <p:regular r:id="rId79"/>
      <p:bold r:id="rId80"/>
      <p:italic r:id="rId81"/>
      <p:boldItalic r:id="rId82"/>
    </p:embeddedFont>
    <p:embeddedFont>
      <p:font typeface="Raleway ExtraBold" pitchFamily="2" charset="0"/>
      <p:bold r:id="rId83"/>
      <p:boldItalic r:id="rId8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1C1CB0B-4A66-8E11-7308-525BC26C6B5E}" name="Camille Sommelette" initials="CS" userId="S::camille.sommelette@fedasil.be::3b3b78f5-35fe-494a-b1c1-e88afecc871d" providerId="AD"/>
  <p188:author id="{EE8D4584-52FF-A5D6-D89A-7BDFC6C2ADEA}" name="Charline Hinnekens" initials="CH" userId="S::charline.hinnekens@fedasil.be::337da906-5363-44bd-869d-a6f9a8e40999" providerId="AD"/>
  <p188:author id="{F23E1D9D-CA3D-E510-75A1-1801E081415B}" name="Elias Abdullah" initials="EA" userId="S::elias.abdullah@fedasil.be::62c41241-2b27-4e9a-b8be-756e44d22c6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44F98"/>
    <a:srgbClr val="CE012C"/>
    <a:srgbClr val="CF192C"/>
    <a:srgbClr val="EE1E24"/>
    <a:srgbClr val="6DBE45"/>
    <a:srgbClr val="D9FDD3"/>
    <a:srgbClr val="434343"/>
    <a:srgbClr val="D9D9D9"/>
    <a:srgbClr val="CF142C"/>
    <a:srgbClr val="CF00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41A74B-5997-11A0-710B-3DE270C99D30}" v="88" dt="2026-07-14T09:11:39.948"/>
  </p1510:revLst>
</p1510:revInfo>
</file>

<file path=ppt/tableStyles.xml><?xml version="1.0" encoding="utf-8"?>
<a:tblStyleLst xmlns:a="http://schemas.openxmlformats.org/drawingml/2006/main" def="{B93B78B5-F6F3-4DA3-A413-D415F04F8BD6}">
  <a:tblStyle styleId="{B93B78B5-F6F3-4DA3-A413-D415F04F8BD6}"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6.fntdata"/><Relationship Id="rId89"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1.fntdata"/><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2.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5.fntdata"/><Relationship Id="rId88" Type="http://schemas.openxmlformats.org/officeDocument/2006/relationships/tableStyles" Target="tableStyle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font" Target="fonts/font3.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font" Target="fonts/font4.fntdata"/><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as Abdullah" userId="S::elias.abdullah@fedasil.be::62c41241-2b27-4e9a-b8be-756e44d22c61" providerId="AD" clId="Web-{17E36D19-8BDD-A4BE-A7EB-F4239151A890}"/>
    <pc:docChg chg="modSld">
      <pc:chgData name="Elias Abdullah" userId="S::elias.abdullah@fedasil.be::62c41241-2b27-4e9a-b8be-756e44d22c61" providerId="AD" clId="Web-{17E36D19-8BDD-A4BE-A7EB-F4239151A890}" dt="2026-06-25T12:22:40.192" v="1" actId="1076"/>
      <pc:docMkLst>
        <pc:docMk/>
      </pc:docMkLst>
      <pc:sldChg chg="modSp">
        <pc:chgData name="Elias Abdullah" userId="S::elias.abdullah@fedasil.be::62c41241-2b27-4e9a-b8be-756e44d22c61" providerId="AD" clId="Web-{17E36D19-8BDD-A4BE-A7EB-F4239151A890}" dt="2026-06-25T12:22:40.192" v="1" actId="1076"/>
        <pc:sldMkLst>
          <pc:docMk/>
          <pc:sldMk cId="1619806412" sldId="422"/>
        </pc:sldMkLst>
        <pc:spChg chg="mod">
          <ac:chgData name="Elias Abdullah" userId="S::elias.abdullah@fedasil.be::62c41241-2b27-4e9a-b8be-756e44d22c61" providerId="AD" clId="Web-{17E36D19-8BDD-A4BE-A7EB-F4239151A890}" dt="2026-06-25T12:22:40.129" v="0" actId="20577"/>
          <ac:spMkLst>
            <pc:docMk/>
            <pc:sldMk cId="1619806412" sldId="422"/>
            <ac:spMk id="10" creationId="{5345F5A4-E03F-8104-9C82-0E5D69A992B9}"/>
          </ac:spMkLst>
        </pc:spChg>
        <pc:picChg chg="mod">
          <ac:chgData name="Elias Abdullah" userId="S::elias.abdullah@fedasil.be::62c41241-2b27-4e9a-b8be-756e44d22c61" providerId="AD" clId="Web-{17E36D19-8BDD-A4BE-A7EB-F4239151A890}" dt="2026-06-25T12:22:40.192" v="1" actId="1076"/>
          <ac:picMkLst>
            <pc:docMk/>
            <pc:sldMk cId="1619806412" sldId="422"/>
            <ac:picMk id="3" creationId="{DB461B90-EC58-B0AC-A1E1-8B16B5344BF3}"/>
          </ac:picMkLst>
        </pc:picChg>
      </pc:sldChg>
    </pc:docChg>
  </pc:docChgLst>
  <pc:docChgLst>
    <pc:chgData name="Elias Abdullah" userId="S::elias.abdullah@fedasil.be::62c41241-2b27-4e9a-b8be-756e44d22c61" providerId="AD" clId="Web-{FEFBC843-DDB2-C4FB-C8C5-14007CB21466}"/>
    <pc:docChg chg="addSld modSld">
      <pc:chgData name="Elias Abdullah" userId="S::elias.abdullah@fedasil.be::62c41241-2b27-4e9a-b8be-756e44d22c61" providerId="AD" clId="Web-{FEFBC843-DDB2-C4FB-C8C5-14007CB21466}" dt="2026-06-29T09:59:25.532" v="193" actId="1076"/>
      <pc:docMkLst>
        <pc:docMk/>
      </pc:docMkLst>
      <pc:sldChg chg="modNotes">
        <pc:chgData name="Elias Abdullah" userId="S::elias.abdullah@fedasil.be::62c41241-2b27-4e9a-b8be-756e44d22c61" providerId="AD" clId="Web-{FEFBC843-DDB2-C4FB-C8C5-14007CB21466}" dt="2026-06-29T09:25:02.422" v="0"/>
        <pc:sldMkLst>
          <pc:docMk/>
          <pc:sldMk cId="1619806412" sldId="422"/>
        </pc:sldMkLst>
      </pc:sldChg>
      <pc:sldChg chg="addSp modSp">
        <pc:chgData name="Elias Abdullah" userId="S::elias.abdullah@fedasil.be::62c41241-2b27-4e9a-b8be-756e44d22c61" providerId="AD" clId="Web-{FEFBC843-DDB2-C4FB-C8C5-14007CB21466}" dt="2026-06-29T09:39:40.545" v="102" actId="1076"/>
        <pc:sldMkLst>
          <pc:docMk/>
          <pc:sldMk cId="1258085802" sldId="427"/>
        </pc:sldMkLst>
        <pc:picChg chg="add">
          <ac:chgData name="Elias Abdullah" userId="S::elias.abdullah@fedasil.be::62c41241-2b27-4e9a-b8be-756e44d22c61" providerId="AD" clId="Web-{FEFBC843-DDB2-C4FB-C8C5-14007CB21466}" dt="2026-06-29T09:39:33.435" v="99"/>
          <ac:picMkLst>
            <pc:docMk/>
            <pc:sldMk cId="1258085802" sldId="427"/>
            <ac:picMk id="3" creationId="{EA395901-BBF5-5670-F050-22CA707D9771}"/>
          </ac:picMkLst>
        </pc:picChg>
        <pc:picChg chg="mod">
          <ac:chgData name="Elias Abdullah" userId="S::elias.abdullah@fedasil.be::62c41241-2b27-4e9a-b8be-756e44d22c61" providerId="AD" clId="Web-{FEFBC843-DDB2-C4FB-C8C5-14007CB21466}" dt="2026-06-29T09:39:40.545" v="102" actId="1076"/>
          <ac:picMkLst>
            <pc:docMk/>
            <pc:sldMk cId="1258085802" sldId="427"/>
            <ac:picMk id="5" creationId="{E1C8A5F2-AFCB-1CCE-7FEB-05C6A2CCAAB6}"/>
          </ac:picMkLst>
        </pc:picChg>
        <pc:picChg chg="mod">
          <ac:chgData name="Elias Abdullah" userId="S::elias.abdullah@fedasil.be::62c41241-2b27-4e9a-b8be-756e44d22c61" providerId="AD" clId="Web-{FEFBC843-DDB2-C4FB-C8C5-14007CB21466}" dt="2026-06-29T09:39:37.826" v="101" actId="1076"/>
          <ac:picMkLst>
            <pc:docMk/>
            <pc:sldMk cId="1258085802" sldId="427"/>
            <ac:picMk id="7" creationId="{B653668E-880C-7D7C-F355-07A7A6F13ECD}"/>
          </ac:picMkLst>
        </pc:picChg>
        <pc:picChg chg="mod">
          <ac:chgData name="Elias Abdullah" userId="S::elias.abdullah@fedasil.be::62c41241-2b27-4e9a-b8be-756e44d22c61" providerId="AD" clId="Web-{FEFBC843-DDB2-C4FB-C8C5-14007CB21466}" dt="2026-06-29T09:39:35.826" v="100" actId="1076"/>
          <ac:picMkLst>
            <pc:docMk/>
            <pc:sldMk cId="1258085802" sldId="427"/>
            <ac:picMk id="11" creationId="{5724844A-4EC4-2366-1EFC-6329EF69D91D}"/>
          </ac:picMkLst>
        </pc:picChg>
      </pc:sldChg>
      <pc:sldChg chg="modSp">
        <pc:chgData name="Elias Abdullah" userId="S::elias.abdullah@fedasil.be::62c41241-2b27-4e9a-b8be-756e44d22c61" providerId="AD" clId="Web-{FEFBC843-DDB2-C4FB-C8C5-14007CB21466}" dt="2026-06-29T09:43:22.560" v="121" actId="20577"/>
        <pc:sldMkLst>
          <pc:docMk/>
          <pc:sldMk cId="3936123005" sldId="432"/>
        </pc:sldMkLst>
        <pc:spChg chg="mod">
          <ac:chgData name="Elias Abdullah" userId="S::elias.abdullah@fedasil.be::62c41241-2b27-4e9a-b8be-756e44d22c61" providerId="AD" clId="Web-{FEFBC843-DDB2-C4FB-C8C5-14007CB21466}" dt="2026-06-29T09:43:22.560" v="121" actId="20577"/>
          <ac:spMkLst>
            <pc:docMk/>
            <pc:sldMk cId="3936123005" sldId="432"/>
            <ac:spMk id="2" creationId="{0A21A3F8-B83D-69E7-167B-EA528B7DEEE3}"/>
          </ac:spMkLst>
        </pc:spChg>
      </pc:sldChg>
      <pc:sldChg chg="modSp">
        <pc:chgData name="Elias Abdullah" userId="S::elias.abdullah@fedasil.be::62c41241-2b27-4e9a-b8be-756e44d22c61" providerId="AD" clId="Web-{FEFBC843-DDB2-C4FB-C8C5-14007CB21466}" dt="2026-06-29T09:43:02.324" v="103" actId="20577"/>
        <pc:sldMkLst>
          <pc:docMk/>
          <pc:sldMk cId="193996065" sldId="434"/>
        </pc:sldMkLst>
        <pc:spChg chg="mod">
          <ac:chgData name="Elias Abdullah" userId="S::elias.abdullah@fedasil.be::62c41241-2b27-4e9a-b8be-756e44d22c61" providerId="AD" clId="Web-{FEFBC843-DDB2-C4FB-C8C5-14007CB21466}" dt="2026-06-29T09:43:02.324" v="103" actId="20577"/>
          <ac:spMkLst>
            <pc:docMk/>
            <pc:sldMk cId="193996065" sldId="434"/>
            <ac:spMk id="5" creationId="{097C465E-C5E9-15E4-49F4-855C1B6F681D}"/>
          </ac:spMkLst>
        </pc:spChg>
      </pc:sldChg>
      <pc:sldChg chg="modSp add modNotes">
        <pc:chgData name="Elias Abdullah" userId="S::elias.abdullah@fedasil.be::62c41241-2b27-4e9a-b8be-756e44d22c61" providerId="AD" clId="Web-{FEFBC843-DDB2-C4FB-C8C5-14007CB21466}" dt="2026-06-29T09:35:43.029" v="98"/>
        <pc:sldMkLst>
          <pc:docMk/>
          <pc:sldMk cId="3031759122" sldId="682"/>
        </pc:sldMkLst>
        <pc:spChg chg="mod">
          <ac:chgData name="Elias Abdullah" userId="S::elias.abdullah@fedasil.be::62c41241-2b27-4e9a-b8be-756e44d22c61" providerId="AD" clId="Web-{FEFBC843-DDB2-C4FB-C8C5-14007CB21466}" dt="2026-06-29T09:31:26.058" v="67" actId="20577"/>
          <ac:spMkLst>
            <pc:docMk/>
            <pc:sldMk cId="3031759122" sldId="682"/>
            <ac:spMk id="10" creationId="{069EB230-4CED-5CD7-4B56-285D86E24EDF}"/>
          </ac:spMkLst>
        </pc:spChg>
        <pc:spChg chg="mod">
          <ac:chgData name="Elias Abdullah" userId="S::elias.abdullah@fedasil.be::62c41241-2b27-4e9a-b8be-756e44d22c61" providerId="AD" clId="Web-{FEFBC843-DDB2-C4FB-C8C5-14007CB21466}" dt="2026-06-29T09:31:16.901" v="59" actId="20577"/>
          <ac:spMkLst>
            <pc:docMk/>
            <pc:sldMk cId="3031759122" sldId="682"/>
            <ac:spMk id="11" creationId="{7248E039-9FB1-AE2A-993B-E1A531DFDEE0}"/>
          </ac:spMkLst>
        </pc:spChg>
        <pc:spChg chg="mod">
          <ac:chgData name="Elias Abdullah" userId="S::elias.abdullah@fedasil.be::62c41241-2b27-4e9a-b8be-756e44d22c61" providerId="AD" clId="Web-{FEFBC843-DDB2-C4FB-C8C5-14007CB21466}" dt="2026-06-29T09:31:02.572" v="45" actId="20577"/>
          <ac:spMkLst>
            <pc:docMk/>
            <pc:sldMk cId="3031759122" sldId="682"/>
            <ac:spMk id="12" creationId="{C0754211-5A80-167B-0E4F-1B826F92EF03}"/>
          </ac:spMkLst>
        </pc:spChg>
        <pc:picChg chg="mod modCrop">
          <ac:chgData name="Elias Abdullah" userId="S::elias.abdullah@fedasil.be::62c41241-2b27-4e9a-b8be-756e44d22c61" providerId="AD" clId="Web-{FEFBC843-DDB2-C4FB-C8C5-14007CB21466}" dt="2026-06-29T09:30:19.787" v="13"/>
          <ac:picMkLst>
            <pc:docMk/>
            <pc:sldMk cId="3031759122" sldId="682"/>
            <ac:picMk id="9" creationId="{6168447B-DABB-ED2A-9FFB-A9169819FD70}"/>
          </ac:picMkLst>
        </pc:picChg>
      </pc:sldChg>
      <pc:sldChg chg="addSp delSp modSp add">
        <pc:chgData name="Elias Abdullah" userId="S::elias.abdullah@fedasil.be::62c41241-2b27-4e9a-b8be-756e44d22c61" providerId="AD" clId="Web-{FEFBC843-DDB2-C4FB-C8C5-14007CB21466}" dt="2026-06-29T09:57:34.712" v="147" actId="1076"/>
        <pc:sldMkLst>
          <pc:docMk/>
          <pc:sldMk cId="3045945372" sldId="683"/>
        </pc:sldMkLst>
        <pc:spChg chg="mod">
          <ac:chgData name="Elias Abdullah" userId="S::elias.abdullah@fedasil.be::62c41241-2b27-4e9a-b8be-756e44d22c61" providerId="AD" clId="Web-{FEFBC843-DDB2-C4FB-C8C5-14007CB21466}" dt="2026-06-29T09:55:53.330" v="134" actId="20577"/>
          <ac:spMkLst>
            <pc:docMk/>
            <pc:sldMk cId="3045945372" sldId="683"/>
            <ac:spMk id="6" creationId="{71990C36-3972-AD17-46F3-BE64A7B97DC4}"/>
          </ac:spMkLst>
        </pc:spChg>
      </pc:sldChg>
      <pc:sldChg chg="addSp delSp modSp add">
        <pc:chgData name="Elias Abdullah" userId="S::elias.abdullah@fedasil.be::62c41241-2b27-4e9a-b8be-756e44d22c61" providerId="AD" clId="Web-{FEFBC843-DDB2-C4FB-C8C5-14007CB21466}" dt="2026-06-29T09:58:04.979" v="149"/>
        <pc:sldMkLst>
          <pc:docMk/>
          <pc:sldMk cId="315066749" sldId="684"/>
        </pc:sldMkLst>
        <pc:spChg chg="mod">
          <ac:chgData name="Elias Abdullah" userId="S::elias.abdullah@fedasil.be::62c41241-2b27-4e9a-b8be-756e44d22c61" providerId="AD" clId="Web-{FEFBC843-DDB2-C4FB-C8C5-14007CB21466}" dt="2026-06-29T09:56:13.347" v="140" actId="20577"/>
          <ac:spMkLst>
            <pc:docMk/>
            <pc:sldMk cId="315066749" sldId="684"/>
            <ac:spMk id="6" creationId="{9426F459-96F2-CCDF-6CB1-27F3270C2DF7}"/>
          </ac:spMkLst>
        </pc:spChg>
      </pc:sldChg>
      <pc:sldChg chg="addSp delSp modSp add replId">
        <pc:chgData name="Elias Abdullah" userId="S::elias.abdullah@fedasil.be::62c41241-2b27-4e9a-b8be-756e44d22c61" providerId="AD" clId="Web-{FEFBC843-DDB2-C4FB-C8C5-14007CB21466}" dt="2026-06-29T09:59:25.532" v="193" actId="1076"/>
        <pc:sldMkLst>
          <pc:docMk/>
          <pc:sldMk cId="3912394390" sldId="685"/>
        </pc:sldMkLst>
        <pc:spChg chg="mod">
          <ac:chgData name="Elias Abdullah" userId="S::elias.abdullah@fedasil.be::62c41241-2b27-4e9a-b8be-756e44d22c61" providerId="AD" clId="Web-{FEFBC843-DDB2-C4FB-C8C5-14007CB21466}" dt="2026-06-29T09:58:49.357" v="187" actId="20577"/>
          <ac:spMkLst>
            <pc:docMk/>
            <pc:sldMk cId="3912394390" sldId="685"/>
            <ac:spMk id="4" creationId="{51C08D74-4EB0-C955-7622-6CF2A7554EDE}"/>
          </ac:spMkLst>
        </pc:spChg>
        <pc:picChg chg="add mod">
          <ac:chgData name="Elias Abdullah" userId="S::elias.abdullah@fedasil.be::62c41241-2b27-4e9a-b8be-756e44d22c61" providerId="AD" clId="Web-{FEFBC843-DDB2-C4FB-C8C5-14007CB21466}" dt="2026-06-29T09:59:25.532" v="193" actId="1076"/>
          <ac:picMkLst>
            <pc:docMk/>
            <pc:sldMk cId="3912394390" sldId="685"/>
            <ac:picMk id="3" creationId="{1FC76B47-D9FB-07C4-CFFE-8961CA88B821}"/>
          </ac:picMkLst>
        </pc:picChg>
      </pc:sldChg>
    </pc:docChg>
  </pc:docChgLst>
  <pc:docChgLst>
    <pc:chgData name="Elias Abdullah" userId="S::elias.abdullah@fedasil.be::62c41241-2b27-4e9a-b8be-756e44d22c61" providerId="AD" clId="Web-{CF41A74B-5997-11A0-710B-3DE270C99D30}"/>
    <pc:docChg chg="modSld">
      <pc:chgData name="Elias Abdullah" userId="S::elias.abdullah@fedasil.be::62c41241-2b27-4e9a-b8be-756e44d22c61" providerId="AD" clId="Web-{CF41A74B-5997-11A0-710B-3DE270C99D30}" dt="2026-07-14T09:09:50.084" v="83"/>
      <pc:docMkLst>
        <pc:docMk/>
      </pc:docMkLst>
      <pc:sldChg chg="modSp">
        <pc:chgData name="Elias Abdullah" userId="S::elias.abdullah@fedasil.be::62c41241-2b27-4e9a-b8be-756e44d22c61" providerId="AD" clId="Web-{CF41A74B-5997-11A0-710B-3DE270C99D30}" dt="2026-07-13T15:56:48.040" v="6" actId="1076"/>
        <pc:sldMkLst>
          <pc:docMk/>
          <pc:sldMk cId="1258085802" sldId="427"/>
        </pc:sldMkLst>
        <pc:picChg chg="mod">
          <ac:chgData name="Elias Abdullah" userId="S::elias.abdullah@fedasil.be::62c41241-2b27-4e9a-b8be-756e44d22c61" providerId="AD" clId="Web-{CF41A74B-5997-11A0-710B-3DE270C99D30}" dt="2026-07-13T15:56:48.040" v="6" actId="1076"/>
          <ac:picMkLst>
            <pc:docMk/>
            <pc:sldMk cId="1258085802" sldId="427"/>
            <ac:picMk id="3" creationId="{EA395901-BBF5-5670-F050-22CA707D9771}"/>
          </ac:picMkLst>
        </pc:picChg>
      </pc:sldChg>
      <pc:sldChg chg="modSp">
        <pc:chgData name="Elias Abdullah" userId="S::elias.abdullah@fedasil.be::62c41241-2b27-4e9a-b8be-756e44d22c61" providerId="AD" clId="Web-{CF41A74B-5997-11A0-710B-3DE270C99D30}" dt="2026-07-14T09:09:29.020" v="80" actId="1076"/>
        <pc:sldMkLst>
          <pc:docMk/>
          <pc:sldMk cId="3225107769" sldId="459"/>
        </pc:sldMkLst>
        <pc:spChg chg="mod">
          <ac:chgData name="Elias Abdullah" userId="S::elias.abdullah@fedasil.be::62c41241-2b27-4e9a-b8be-756e44d22c61" providerId="AD" clId="Web-{CF41A74B-5997-11A0-710B-3DE270C99D30}" dt="2026-07-14T09:09:26.082" v="79" actId="20577"/>
          <ac:spMkLst>
            <pc:docMk/>
            <pc:sldMk cId="3225107769" sldId="459"/>
            <ac:spMk id="5" creationId="{B1F56847-69FB-AFA1-D15C-C4B8AE5F1891}"/>
          </ac:spMkLst>
        </pc:spChg>
        <pc:picChg chg="mod">
          <ac:chgData name="Elias Abdullah" userId="S::elias.abdullah@fedasil.be::62c41241-2b27-4e9a-b8be-756e44d22c61" providerId="AD" clId="Web-{CF41A74B-5997-11A0-710B-3DE270C99D30}" dt="2026-07-14T09:09:29.020" v="80" actId="1076"/>
          <ac:picMkLst>
            <pc:docMk/>
            <pc:sldMk cId="3225107769" sldId="459"/>
            <ac:picMk id="12" creationId="{DCE9B9E9-2130-94F6-D9E3-555A8ED8311D}"/>
          </ac:picMkLst>
        </pc:picChg>
      </pc:sldChg>
      <pc:sldChg chg="addSp delSp">
        <pc:chgData name="Elias Abdullah" userId="S::elias.abdullah@fedasil.be::62c41241-2b27-4e9a-b8be-756e44d22c61" providerId="AD" clId="Web-{CF41A74B-5997-11A0-710B-3DE270C99D30}" dt="2026-07-14T09:09:50.084" v="83"/>
        <pc:sldMkLst>
          <pc:docMk/>
          <pc:sldMk cId="3669575296" sldId="460"/>
        </pc:sldMkLst>
        <pc:spChg chg="del">
          <ac:chgData name="Elias Abdullah" userId="S::elias.abdullah@fedasil.be::62c41241-2b27-4e9a-b8be-756e44d22c61" providerId="AD" clId="Web-{CF41A74B-5997-11A0-710B-3DE270C99D30}" dt="2026-07-14T09:09:41.474" v="81"/>
          <ac:spMkLst>
            <pc:docMk/>
            <pc:sldMk cId="3669575296" sldId="460"/>
            <ac:spMk id="5" creationId="{CDECCF75-4164-EC57-BD48-854CB10E1F49}"/>
          </ac:spMkLst>
        </pc:spChg>
        <pc:spChg chg="add">
          <ac:chgData name="Elias Abdullah" userId="S::elias.abdullah@fedasil.be::62c41241-2b27-4e9a-b8be-756e44d22c61" providerId="AD" clId="Web-{CF41A74B-5997-11A0-710B-3DE270C99D30}" dt="2026-07-14T09:09:42.568" v="82"/>
          <ac:spMkLst>
            <pc:docMk/>
            <pc:sldMk cId="3669575296" sldId="460"/>
            <ac:spMk id="8" creationId="{C33E31D3-966B-A015-13EA-632D430F1AD5}"/>
          </ac:spMkLst>
        </pc:spChg>
        <pc:picChg chg="add">
          <ac:chgData name="Elias Abdullah" userId="S::elias.abdullah@fedasil.be::62c41241-2b27-4e9a-b8be-756e44d22c61" providerId="AD" clId="Web-{CF41A74B-5997-11A0-710B-3DE270C99D30}" dt="2026-07-14T09:09:50.084" v="83"/>
          <ac:picMkLst>
            <pc:docMk/>
            <pc:sldMk cId="3669575296" sldId="460"/>
            <ac:picMk id="11" creationId="{E81DD981-3A27-E8EC-F305-610A55BDCF43}"/>
          </ac:picMkLst>
        </pc:picChg>
      </pc:sldChg>
      <pc:sldChg chg="addSp delSp modSp">
        <pc:chgData name="Elias Abdullah" userId="S::elias.abdullah@fedasil.be::62c41241-2b27-4e9a-b8be-756e44d22c61" providerId="AD" clId="Web-{CF41A74B-5997-11A0-710B-3DE270C99D30}" dt="2026-07-13T15:50:03.135" v="3" actId="1076"/>
        <pc:sldMkLst>
          <pc:docMk/>
          <pc:sldMk cId="3045945372" sldId="683"/>
        </pc:sldMkLst>
        <pc:picChg chg="add mod">
          <ac:chgData name="Elias Abdullah" userId="S::elias.abdullah@fedasil.be::62c41241-2b27-4e9a-b8be-756e44d22c61" providerId="AD" clId="Web-{CF41A74B-5997-11A0-710B-3DE270C99D30}" dt="2026-07-13T15:50:03.135" v="3" actId="1076"/>
          <ac:picMkLst>
            <pc:docMk/>
            <pc:sldMk cId="3045945372" sldId="683"/>
            <ac:picMk id="2" creationId="{5B8DEE4E-5248-E669-21BE-F7DD23FDBE4B}"/>
          </ac:picMkLst>
        </pc:picChg>
        <pc:picChg chg="del">
          <ac:chgData name="Elias Abdullah" userId="S::elias.abdullah@fedasil.be::62c41241-2b27-4e9a-b8be-756e44d22c61" providerId="AD" clId="Web-{CF41A74B-5997-11A0-710B-3DE270C99D30}" dt="2026-07-13T15:49:45.603" v="0"/>
          <ac:picMkLst>
            <pc:docMk/>
            <pc:sldMk cId="3045945372" sldId="683"/>
            <ac:picMk id="4" creationId="{04F94923-4BE3-FE17-90AA-90AB2ECD4696}"/>
          </ac:picMkLst>
        </pc:picChg>
      </pc:sldChg>
      <pc:sldChg chg="addSp modSp">
        <pc:chgData name="Elias Abdullah" userId="S::elias.abdullah@fedasil.be::62c41241-2b27-4e9a-b8be-756e44d22c61" providerId="AD" clId="Web-{CF41A74B-5997-11A0-710B-3DE270C99D30}" dt="2026-07-13T15:51:19.388" v="5" actId="1076"/>
        <pc:sldMkLst>
          <pc:docMk/>
          <pc:sldMk cId="315066749" sldId="684"/>
        </pc:sldMkLst>
        <pc:picChg chg="add mod">
          <ac:chgData name="Elias Abdullah" userId="S::elias.abdullah@fedasil.be::62c41241-2b27-4e9a-b8be-756e44d22c61" providerId="AD" clId="Web-{CF41A74B-5997-11A0-710B-3DE270C99D30}" dt="2026-07-13T15:51:19.388" v="5" actId="1076"/>
          <ac:picMkLst>
            <pc:docMk/>
            <pc:sldMk cId="315066749" sldId="684"/>
            <ac:picMk id="2" creationId="{257D10A9-03EB-7AF7-9D39-F09F8762A584}"/>
          </ac:picMkLst>
        </pc:picChg>
      </pc:sldChg>
    </pc:docChg>
  </pc:docChgLst>
</pc:chgInfo>
</file>

<file path=ppt/comments/modernComment_194_BBDBCF32.xml><?xml version="1.0" encoding="utf-8"?>
<p188:cmLst xmlns:a="http://schemas.openxmlformats.org/drawingml/2006/main" xmlns:r="http://schemas.openxmlformats.org/officeDocument/2006/relationships" xmlns:p188="http://schemas.microsoft.com/office/powerpoint/2018/8/main">
  <p188:cm id="{622C8292-628A-467F-997D-3F82F7A19CF3}" authorId="{F23E1D9D-CA3D-E510-75A1-1801E081415B}" created="2026-03-03T14:20:01.638">
    <pc:sldMkLst xmlns:pc="http://schemas.microsoft.com/office/powerpoint/2013/main/command">
      <pc:docMk/>
      <pc:sldMk cId="3151744818" sldId="404"/>
    </pc:sldMkLst>
    <p188:txBody>
      <a:bodyPr/>
      <a:lstStyle/>
      <a:p>
        <a:r>
          <a:rPr lang="en-US"/>
          <a:t>Liselotte materiaal checken</a:t>
        </a:r>
      </a:p>
    </p188:txBody>
  </p188:cm>
</p188:cmLst>
</file>

<file path=ppt/comments/modernComment_196_FB0455E2.xml><?xml version="1.0" encoding="utf-8"?>
<p188:cmLst xmlns:a="http://schemas.openxmlformats.org/drawingml/2006/main" xmlns:r="http://schemas.openxmlformats.org/officeDocument/2006/relationships" xmlns:p188="http://schemas.microsoft.com/office/powerpoint/2018/8/main">
  <p188:cm id="{37840DBE-CAF7-409E-9830-D79AE97E82F1}" authorId="{EE8D4584-52FF-A5D6-D89A-7BDFC6C2ADEA}" created="2026-04-16T06:20:04.371">
    <pc:sldMkLst xmlns:pc="http://schemas.microsoft.com/office/powerpoint/2013/main/command">
      <pc:docMk/>
      <pc:sldMk cId="4211365346" sldId="406"/>
    </pc:sldMkLst>
    <p188:txBody>
      <a:bodyPr/>
      <a:lstStyle/>
      <a:p>
        <a:r>
          <a:rPr lang="en-US"/>
          <a:t>Ne faudrait-il pas plutôt dire "Attestation d'immatriculation (carte orange)" comme dans l'infogids ?</a:t>
        </a:r>
      </a:p>
    </p188:txBody>
  </p188:cm>
</p188:cmLst>
</file>

<file path=ppt/comments/modernComment_1A7_3F6219C6.xml><?xml version="1.0" encoding="utf-8"?>
<p188:cmLst xmlns:a="http://schemas.openxmlformats.org/drawingml/2006/main" xmlns:r="http://schemas.openxmlformats.org/officeDocument/2006/relationships" xmlns:p188="http://schemas.microsoft.com/office/powerpoint/2018/8/main">
  <p188:cm id="{350555D1-F222-4B00-8DFB-89564ABFDCFC}" authorId="{F23E1D9D-CA3D-E510-75A1-1801E081415B}" created="2026-03-03T14:29:40.115">
    <pc:sldMkLst xmlns:pc="http://schemas.microsoft.com/office/powerpoint/2013/main/command">
      <pc:docMk/>
      <pc:sldMk cId="1063393734" sldId="423"/>
    </pc:sldMkLst>
    <p188:txBody>
      <a:bodyPr/>
      <a:lstStyle/>
      <a:p>
        <a:r>
          <a:rPr lang="en-US"/>
          <a:t>Slide verstoppen in functie van tijd in opvangcntrum. Projecteren en zoeken of ieder op zijn gsm? </a:t>
        </a:r>
      </a:p>
    </p188:txBody>
  </p188:cm>
</p188:cmLst>
</file>

<file path=ppt/comments/modernComment_2A9_DE4A7B0C.xml><?xml version="1.0" encoding="utf-8"?>
<p188:cmLst xmlns:a="http://schemas.openxmlformats.org/drawingml/2006/main" xmlns:r="http://schemas.openxmlformats.org/officeDocument/2006/relationships" xmlns:p188="http://schemas.microsoft.com/office/powerpoint/2018/8/main">
  <p188:cm id="{CDB58606-EF38-4D32-913B-DBFF3C8C5E42}" authorId="{F23E1D9D-CA3D-E510-75A1-1801E081415B}" created="2026-05-11T13:52:22.574">
    <pc:sldMkLst xmlns:pc="http://schemas.microsoft.com/office/powerpoint/2013/main/command">
      <pc:docMk/>
      <pc:sldMk cId="3729423116" sldId="681"/>
    </pc:sldMkLst>
    <p188:txBody>
      <a:bodyPr/>
      <a:lstStyle/>
      <a:p>
        <a:r>
          <a:rPr lang="en-US"/>
          <a:t>Check xercice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D6CDE7-87A3-4197-B9D4-DF2D52AB3181}" type="datetimeFigureOut">
              <a:rPr lang="nl-BE" smtClean="0"/>
              <a:t>14/07/2026</a:t>
            </a:fld>
            <a:endParaRPr lang="nl-BE"/>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60F5FC-DADB-4D9C-88BE-B0A414470063}" type="slidenum">
              <a:rPr lang="nl-BE" smtClean="0"/>
              <a:t>‹#›</a:t>
            </a:fld>
            <a:endParaRPr lang="nl-BE"/>
          </a:p>
        </p:txBody>
      </p:sp>
    </p:spTree>
    <p:extLst>
      <p:ext uri="{BB962C8B-B14F-4D97-AF65-F5344CB8AC3E}">
        <p14:creationId xmlns:p14="http://schemas.microsoft.com/office/powerpoint/2010/main" val="1161477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33960768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indacohouse.be/fr"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a:t>Dit type huis komt vaak voor in steden; het zijn huizen die pal naast elkaar gebouwd zijn. Er zijn huizen met 1 slaapkamer, 2 slaapkamers, 3 slaapkamers, ... Sommigen hebben een grote tuin, anderen zijn zonder buitenruimte. </a:t>
            </a:r>
            <a:endParaRPr lang="fr"/>
          </a:p>
          <a:p>
            <a:pPr algn="just">
              <a:buNone/>
            </a:pPr>
            <a:r>
              <a:rPr lang="nl" b="1">
                <a:solidFill>
                  <a:srgbClr val="C00000"/>
                </a:solidFill>
              </a:rPr>
              <a:t>Afhankelijk van de grootte kan </a:t>
            </a:r>
            <a:r>
              <a:rPr lang="nl"/>
              <a:t>dit type accommodatie geschikt zijn voor een stel of een gezin.</a:t>
            </a:r>
          </a:p>
          <a:p>
            <a:pPr algn="just">
              <a:buNone/>
            </a:pPr>
            <a:r>
              <a:rPr lang="nl"/>
              <a:t>Zie de gemiddelde huurprijzen in de verschillende regio's van het land. Brussel = onbetaalbaar. </a:t>
            </a:r>
            <a:endParaRPr lang="fr"/>
          </a:p>
          <a:p>
            <a:pPr algn="just">
              <a:buNone/>
            </a:pPr>
            <a:endParaRPr lang="fr">
              <a:cs typeface="Arial"/>
            </a:endParaRPr>
          </a:p>
          <a:p>
            <a:pPr algn="just">
              <a:buNone/>
            </a:pPr>
            <a:endParaRPr lang="f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907723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a:t>Dit zijn huizen die niet aan elkaar vastzitten; je kunt eromheen lopen. Soms worden ze ook wel 'villa's' genoemd, hoewel een villa eigenlijk meer een 'luxehuis' is.</a:t>
            </a:r>
            <a:endParaRPr lang="fr"/>
          </a:p>
          <a:p>
            <a:pPr algn="just">
              <a:buNone/>
            </a:pPr>
            <a:r>
              <a:rPr lang="nl"/>
              <a:t>Dit type accommodatie </a:t>
            </a:r>
            <a:r>
              <a:rPr lang="nl" b="1">
                <a:solidFill>
                  <a:srgbClr val="C00000"/>
                </a:solidFill>
              </a:rPr>
              <a:t>is bijzonder geschikt voor een gezin.</a:t>
            </a:r>
            <a:endParaRPr lang="fr">
              <a:solidFill>
                <a:srgbClr val="C00000"/>
              </a:solidFill>
            </a:endParaRPr>
          </a:p>
          <a:p>
            <a:pPr algn="just">
              <a:buNone/>
            </a:pPr>
            <a:r>
              <a:rPr lang="nl"/>
              <a:t>Huurprijzen: </a:t>
            </a:r>
            <a:r>
              <a:rPr lang="nl" b="1">
                <a:solidFill>
                  <a:srgbClr val="C00000"/>
                </a:solidFill>
              </a:rPr>
              <a:t>de huur </a:t>
            </a:r>
            <a:r>
              <a:rPr lang="nl"/>
              <a:t>voor dit type woning ligt </a:t>
            </a:r>
            <a:r>
              <a:rPr lang="nl" b="1">
                <a:solidFill>
                  <a:srgbClr val="C00000"/>
                </a:solidFill>
              </a:rPr>
              <a:t>veel hoger. </a:t>
            </a:r>
            <a:r>
              <a:rPr lang="nl"/>
              <a:t>In Brussel (en andere grootsteden) is dit type woning zeer zeldzaam en vrijwel onbereikbaar.</a:t>
            </a:r>
            <a:endParaRPr lang="f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674711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Font typeface="Calibri"/>
              <a:buChar char="●"/>
            </a:pPr>
            <a:r>
              <a:rPr lang="nl"/>
              <a:t>Een </a:t>
            </a:r>
            <a:r>
              <a:rPr lang="nl" b="1">
                <a:solidFill>
                  <a:srgbClr val="C00000"/>
                </a:solidFill>
              </a:rPr>
              <a:t>derde factor die de prijs beïnvloedt, is de staat van het pand </a:t>
            </a:r>
            <a:r>
              <a:rPr lang="nl"/>
              <a:t>. Het spreekt voor zich dat een ouder pand goedkoper zal zijn dan een nieuw of recent gerenoveerd pand.</a:t>
            </a:r>
          </a:p>
          <a:p>
            <a:pPr algn="just">
              <a:buFont typeface="Calibri"/>
              <a:buChar char="●"/>
            </a:pPr>
            <a:r>
              <a:rPr lang="nl"/>
              <a:t>Vergeet niet dat een ouder pand of een pand met gebreken ook invloed heeft op uw energieverbruik. In België wordt het energieverbruik van een woning bijvoorbeeld gemeten met het EPC label (Energieprestatiecertificaat). Weet u wat dat is?</a:t>
            </a:r>
            <a:endParaRPr lang="fr"/>
          </a:p>
          <a:p>
            <a:pPr algn="just">
              <a:buFont typeface="Calibri"/>
              <a:buChar char="●"/>
            </a:pPr>
            <a:r>
              <a:rPr lang="nl"/>
              <a:t>Het </a:t>
            </a:r>
            <a:r>
              <a:rPr lang="nl" b="1">
                <a:solidFill>
                  <a:srgbClr val="C00000"/>
                </a:solidFill>
              </a:rPr>
              <a:t>EPC-label (Energieprestatiecertificaat) geeft het energieverbruik/de energie efficiëntie van uw woning aan </a:t>
            </a:r>
            <a:r>
              <a:rPr lang="nl"/>
              <a:t>. EPC-labels worden beoordeeld van A tot en met G. Hoe hoger het EPC-label en hoe dichter bij G, hoe duurder het zal zijn qua elektriciteit, verwarming, enzovoort. A is het allerbeste (maar daar zal je ook meer voor betalen).</a:t>
            </a:r>
            <a:endParaRPr lang="fr"/>
          </a:p>
          <a:p>
            <a:pPr algn="just">
              <a:buFont typeface="Calibri"/>
              <a:buChar char="●"/>
            </a:pPr>
            <a:r>
              <a:rPr lang="nl"/>
              <a:t>Als je een woning gaat bezoeken is het belangrijk om de muren zorgvuldig te controleren op vocht of schimmel (en andere mogelijke gebreken). Houd er rekening mee dat </a:t>
            </a:r>
            <a:r>
              <a:rPr lang="nl" b="1">
                <a:solidFill>
                  <a:srgbClr val="C00000"/>
                </a:solidFill>
              </a:rPr>
              <a:t>een vochtig huis erg moeilijk te verwarmen is.</a:t>
            </a:r>
            <a:endParaRPr lang="fr">
              <a:solidFill>
                <a:srgbClr val="C00000"/>
              </a:solidFill>
            </a:endParaRPr>
          </a:p>
          <a:p>
            <a:pPr algn="just">
              <a:buFont typeface="Calibri"/>
              <a:buChar char="-"/>
            </a:pPr>
            <a:endParaRPr lang="fr">
              <a:cs typeface="Arial"/>
            </a:endParaRPr>
          </a:p>
          <a:p>
            <a:pPr algn="just">
              <a:buNone/>
            </a:pPr>
            <a:endParaRPr lang="fr" b="1"/>
          </a:p>
        </p:txBody>
      </p:sp>
    </p:spTree>
    <p:extLst>
      <p:ext uri="{BB962C8B-B14F-4D97-AF65-F5344CB8AC3E}">
        <p14:creationId xmlns:p14="http://schemas.microsoft.com/office/powerpoint/2010/main" val="2053211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44576-7FE1-F06B-3A35-6E26F72E518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249D81-929C-B7BF-F545-39CDB7A6C06C}"/>
              </a:ext>
            </a:extLst>
          </p:cNvPr>
          <p:cNvSpPr>
            <a:spLocks noGrp="1" noRot="1" noChangeAspect="1"/>
          </p:cNvSpPr>
          <p:nvPr>
            <p:ph type="sldImg"/>
          </p:nvPr>
        </p:nvSpPr>
        <p:spPr>
          <a:xfrm>
            <a:off x="90488" y="744538"/>
            <a:ext cx="6616700" cy="3722687"/>
          </a:xfrm>
        </p:spPr>
      </p:sp>
      <p:sp>
        <p:nvSpPr>
          <p:cNvPr id="3" name="Tijdelijke aanduiding voor notities 2">
            <a:extLst>
              <a:ext uri="{FF2B5EF4-FFF2-40B4-BE49-F238E27FC236}">
                <a16:creationId xmlns:a16="http://schemas.microsoft.com/office/drawing/2014/main" id="{99614AE0-E8D4-43C1-D454-EA5C77E96660}"/>
              </a:ext>
            </a:extLst>
          </p:cNvPr>
          <p:cNvSpPr>
            <a:spLocks noGrp="1"/>
          </p:cNvSpPr>
          <p:nvPr>
            <p:ph type="body" idx="1"/>
          </p:nvPr>
        </p:nvSpPr>
        <p:spPr/>
        <p:txBody>
          <a:bodyPr/>
          <a:lstStyle/>
          <a:p>
            <a:pPr algn="just">
              <a:buNone/>
            </a:pPr>
            <a:r>
              <a:rPr lang="nl-BE"/>
              <a:t>Nu hebben jullie een eerste introductie gekregen tot de Belgische huizenmarkt. Hopelijk is het duidelijk dat de zoektocht niet eenvoudig zal worden en dat je met verschillende zaken rekening zal moeten houden. Het is </a:t>
            </a:r>
            <a:r>
              <a:rPr lang="nl-BE" b="1">
                <a:solidFill>
                  <a:srgbClr val="C00000"/>
                </a:solidFill>
              </a:rPr>
              <a:t>belangrijk om hier al over na te denken voor je je zoektocht begint.  </a:t>
            </a:r>
            <a:endParaRPr lang="nl-BE">
              <a:solidFill>
                <a:srgbClr val="C00000"/>
              </a:solidFill>
            </a:endParaRPr>
          </a:p>
          <a:p>
            <a:pPr>
              <a:buNone/>
            </a:pPr>
            <a:endParaRPr lang="nl-BE">
              <a:cs typeface="Arial"/>
            </a:endParaRPr>
          </a:p>
          <a:p>
            <a:pPr>
              <a:buNone/>
            </a:pPr>
            <a:endParaRPr lang="nl-BE"/>
          </a:p>
        </p:txBody>
      </p:sp>
    </p:spTree>
    <p:extLst>
      <p:ext uri="{BB962C8B-B14F-4D97-AF65-F5344CB8AC3E}">
        <p14:creationId xmlns:p14="http://schemas.microsoft.com/office/powerpoint/2010/main" val="94345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We laten jullie enkele Immoweb advertenties zien van woningen. Kan jij de huurprijs koppelen aan de juiste advertentie? </a:t>
            </a:r>
            <a:r>
              <a:rPr lang="nl" i="1"/>
              <a:t>Met deze oefening willen we de verwachtingen juist krijgen.</a:t>
            </a:r>
          </a:p>
          <a:p>
            <a:pPr>
              <a:buNone/>
            </a:pPr>
            <a:endParaRPr lang="nl-BE">
              <a:cs typeface="Arial"/>
            </a:endParaRPr>
          </a:p>
          <a:p>
            <a:pPr marL="139700" indent="0">
              <a:buNone/>
            </a:pPr>
            <a:endParaRPr lang="nl-BE"/>
          </a:p>
          <a:p>
            <a:pPr>
              <a:buNone/>
            </a:pPr>
            <a:endParaRPr lang="en-US">
              <a:latin typeface="Calibri"/>
              <a:ea typeface="Calibri"/>
              <a:cs typeface="Calibri"/>
            </a:endParaRPr>
          </a:p>
        </p:txBody>
      </p:sp>
    </p:spTree>
    <p:extLst>
      <p:ext uri="{BB962C8B-B14F-4D97-AF65-F5344CB8AC3E}">
        <p14:creationId xmlns:p14="http://schemas.microsoft.com/office/powerpoint/2010/main" val="2580054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cs typeface="Arial"/>
              </a:rPr>
              <a:t>Voor je </a:t>
            </a:r>
            <a:r>
              <a:rPr lang="fr" err="1">
                <a:cs typeface="Arial"/>
              </a:rPr>
              <a:t>aan</a:t>
            </a:r>
            <a:r>
              <a:rPr lang="fr">
                <a:cs typeface="Arial"/>
              </a:rPr>
              <a:t> de </a:t>
            </a:r>
            <a:r>
              <a:rPr lang="fr" err="1">
                <a:cs typeface="Arial"/>
              </a:rPr>
              <a:t>huizenzoektocht</a:t>
            </a:r>
            <a:r>
              <a:rPr lang="fr">
                <a:cs typeface="Arial"/>
              </a:rPr>
              <a:t> </a:t>
            </a:r>
            <a:r>
              <a:rPr lang="fr" err="1">
                <a:cs typeface="Arial"/>
              </a:rPr>
              <a:t>begint</a:t>
            </a:r>
            <a:r>
              <a:rPr lang="fr">
                <a:cs typeface="Arial"/>
              </a:rPr>
              <a:t> </a:t>
            </a:r>
            <a:r>
              <a:rPr lang="fr" err="1">
                <a:cs typeface="Arial"/>
              </a:rPr>
              <a:t>zal</a:t>
            </a:r>
            <a:r>
              <a:rPr lang="fr">
                <a:cs typeface="Arial"/>
              </a:rPr>
              <a:t> je </a:t>
            </a:r>
            <a:r>
              <a:rPr lang="fr" err="1">
                <a:cs typeface="Arial"/>
              </a:rPr>
              <a:t>je</a:t>
            </a:r>
            <a:r>
              <a:rPr lang="fr">
                <a:cs typeface="Arial"/>
              </a:rPr>
              <a:t> </a:t>
            </a:r>
            <a:r>
              <a:rPr lang="fr" err="1">
                <a:cs typeface="Arial"/>
              </a:rPr>
              <a:t>moeten</a:t>
            </a:r>
            <a:r>
              <a:rPr lang="fr">
                <a:cs typeface="Arial"/>
              </a:rPr>
              <a:t> </a:t>
            </a:r>
            <a:r>
              <a:rPr lang="fr" err="1">
                <a:cs typeface="Arial"/>
              </a:rPr>
              <a:t>voorbereiden</a:t>
            </a:r>
            <a:r>
              <a:rPr lang="fr">
                <a:cs typeface="Arial"/>
              </a:rPr>
              <a:t>, op </a:t>
            </a:r>
            <a:r>
              <a:rPr lang="fr" err="1">
                <a:cs typeface="Arial"/>
              </a:rPr>
              <a:t>tal</a:t>
            </a:r>
            <a:r>
              <a:rPr lang="fr">
                <a:cs typeface="Arial"/>
              </a:rPr>
              <a:t> van </a:t>
            </a:r>
            <a:r>
              <a:rPr lang="fr" err="1">
                <a:cs typeface="Arial"/>
              </a:rPr>
              <a:t>manieren</a:t>
            </a:r>
            <a:r>
              <a:rPr lang="fr">
                <a:cs typeface="Arial"/>
              </a:rPr>
              <a:t>.</a:t>
            </a:r>
          </a:p>
          <a:p>
            <a:pPr algn="just">
              <a:buNone/>
            </a:pPr>
            <a:endParaRPr lang="fr">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83617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err="1">
                <a:cs typeface="Arial"/>
              </a:rPr>
              <a:t>België</a:t>
            </a:r>
            <a:r>
              <a:rPr lang="fr">
                <a:cs typeface="Arial"/>
              </a:rPr>
              <a:t> </a:t>
            </a:r>
            <a:r>
              <a:rPr lang="fr" err="1">
                <a:cs typeface="Arial"/>
              </a:rPr>
              <a:t>is</a:t>
            </a:r>
            <a:r>
              <a:rPr lang="fr">
                <a:cs typeface="Arial"/>
              </a:rPr>
              <a:t> </a:t>
            </a:r>
            <a:r>
              <a:rPr lang="fr" err="1">
                <a:cs typeface="Arial"/>
              </a:rPr>
              <a:t>een</a:t>
            </a:r>
            <a:r>
              <a:rPr lang="fr">
                <a:cs typeface="Arial"/>
              </a:rPr>
              <a:t> land met </a:t>
            </a:r>
            <a:r>
              <a:rPr lang="fr" err="1">
                <a:cs typeface="Arial"/>
              </a:rPr>
              <a:t>veel</a:t>
            </a:r>
            <a:r>
              <a:rPr lang="fr">
                <a:cs typeface="Arial"/>
              </a:rPr>
              <a:t> </a:t>
            </a:r>
            <a:r>
              <a:rPr lang="fr" err="1">
                <a:cs typeface="Arial"/>
              </a:rPr>
              <a:t>regeltjes</a:t>
            </a:r>
            <a:r>
              <a:rPr lang="fr">
                <a:cs typeface="Arial"/>
              </a:rPr>
              <a:t> en </a:t>
            </a:r>
            <a:r>
              <a:rPr lang="fr" err="1">
                <a:cs typeface="Arial"/>
              </a:rPr>
              <a:t>papieren</a:t>
            </a:r>
            <a:r>
              <a:rPr lang="fr">
                <a:cs typeface="Arial"/>
              </a:rPr>
              <a:t> om in te </a:t>
            </a:r>
            <a:r>
              <a:rPr lang="fr" err="1">
                <a:cs typeface="Arial"/>
              </a:rPr>
              <a:t>vullen</a:t>
            </a:r>
            <a:r>
              <a:rPr lang="fr">
                <a:cs typeface="Arial"/>
              </a:rPr>
              <a:t> :) </a:t>
            </a:r>
          </a:p>
          <a:p>
            <a:pPr algn="just">
              <a:buNone/>
            </a:pPr>
            <a:r>
              <a:rPr lang="fr">
                <a:latin typeface="Arial"/>
                <a:ea typeface="Calibri"/>
                <a:cs typeface="Arial"/>
              </a:rPr>
              <a:t>Wat </a:t>
            </a:r>
            <a:r>
              <a:rPr lang="fr" err="1">
                <a:latin typeface="Arial"/>
                <a:ea typeface="Calibri"/>
                <a:cs typeface="Arial"/>
              </a:rPr>
              <a:t>denk</a:t>
            </a:r>
            <a:r>
              <a:rPr lang="fr">
                <a:latin typeface="Arial"/>
                <a:ea typeface="Calibri"/>
                <a:cs typeface="Arial"/>
              </a:rPr>
              <a:t> je </a:t>
            </a:r>
            <a:r>
              <a:rPr lang="fr" err="1">
                <a:latin typeface="Arial"/>
                <a:ea typeface="Calibri"/>
                <a:cs typeface="Arial"/>
              </a:rPr>
              <a:t>dat</a:t>
            </a:r>
            <a:r>
              <a:rPr lang="fr">
                <a:latin typeface="Arial"/>
                <a:ea typeface="Calibri"/>
                <a:cs typeface="Arial"/>
              </a:rPr>
              <a:t> </a:t>
            </a:r>
            <a:r>
              <a:rPr lang="fr" err="1">
                <a:latin typeface="Arial"/>
                <a:ea typeface="Calibri"/>
                <a:cs typeface="Arial"/>
              </a:rPr>
              <a:t>nodig</a:t>
            </a:r>
            <a:r>
              <a:rPr lang="fr">
                <a:latin typeface="Arial"/>
                <a:ea typeface="Calibri"/>
                <a:cs typeface="Arial"/>
              </a:rPr>
              <a:t> </a:t>
            </a:r>
            <a:r>
              <a:rPr lang="fr" err="1">
                <a:latin typeface="Arial"/>
                <a:ea typeface="Calibri"/>
                <a:cs typeface="Arial"/>
              </a:rPr>
              <a:t>hebt</a:t>
            </a:r>
            <a:r>
              <a:rPr lang="fr">
                <a:latin typeface="Arial"/>
                <a:ea typeface="Calibri"/>
                <a:cs typeface="Arial"/>
              </a:rPr>
              <a:t> om </a:t>
            </a:r>
            <a:r>
              <a:rPr lang="fr" err="1">
                <a:latin typeface="Arial"/>
                <a:ea typeface="Calibri"/>
                <a:cs typeface="Arial"/>
              </a:rPr>
              <a:t>een</a:t>
            </a:r>
            <a:r>
              <a:rPr lang="fr">
                <a:latin typeface="Arial"/>
                <a:ea typeface="Calibri"/>
                <a:cs typeface="Arial"/>
              </a:rPr>
              <a:t> </a:t>
            </a:r>
            <a:r>
              <a:rPr lang="fr" err="1">
                <a:latin typeface="Arial"/>
                <a:ea typeface="Calibri"/>
                <a:cs typeface="Arial"/>
              </a:rPr>
              <a:t>woning</a:t>
            </a:r>
            <a:r>
              <a:rPr lang="fr">
                <a:latin typeface="Arial"/>
                <a:ea typeface="Calibri"/>
                <a:cs typeface="Arial"/>
              </a:rPr>
              <a:t> te </a:t>
            </a:r>
            <a:r>
              <a:rPr lang="fr" err="1">
                <a:latin typeface="Arial"/>
                <a:ea typeface="Calibri"/>
                <a:cs typeface="Arial"/>
              </a:rPr>
              <a:t>beginnen</a:t>
            </a:r>
            <a:r>
              <a:rPr lang="fr">
                <a:latin typeface="Arial"/>
                <a:ea typeface="Calibri"/>
                <a:cs typeface="Arial"/>
              </a:rPr>
              <a:t> </a:t>
            </a:r>
            <a:r>
              <a:rPr lang="fr" err="1">
                <a:latin typeface="Arial"/>
                <a:ea typeface="Calibri"/>
                <a:cs typeface="Arial"/>
              </a:rPr>
              <a:t>zoeken</a:t>
            </a:r>
            <a:r>
              <a:rPr lang="fr">
                <a:latin typeface="Arial"/>
                <a:ea typeface="Calibri"/>
                <a:cs typeface="Arial"/>
              </a:rPr>
              <a:t>?</a:t>
            </a:r>
          </a:p>
          <a:p>
            <a:pPr>
              <a:buNone/>
            </a:pPr>
            <a:endParaRPr lang="en-US">
              <a:latin typeface="Calibri"/>
              <a:ea typeface="Calibri"/>
              <a:cs typeface="Calibri"/>
            </a:endParaRPr>
          </a:p>
        </p:txBody>
      </p:sp>
    </p:spTree>
    <p:extLst>
      <p:ext uri="{BB962C8B-B14F-4D97-AF65-F5344CB8AC3E}">
        <p14:creationId xmlns:p14="http://schemas.microsoft.com/office/powerpoint/2010/main" val="2198412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Allereerst moet je weten dat het </a:t>
            </a:r>
            <a:r>
              <a:rPr lang="nl" b="1">
                <a:solidFill>
                  <a:srgbClr val="C00000"/>
                </a:solidFill>
              </a:rPr>
              <a:t>mogelijk is om met je Attest van Immatriculatie </a:t>
            </a:r>
            <a:r>
              <a:rPr lang="nl"/>
              <a:t>(oranje kaart) een woning te huren, maar dat dit </a:t>
            </a:r>
            <a:r>
              <a:rPr lang="nl" b="1">
                <a:solidFill>
                  <a:srgbClr val="C00000"/>
                </a:solidFill>
              </a:rPr>
              <a:t>niet eenvoudig is…</a:t>
            </a:r>
            <a:endParaRPr lang="fr">
              <a:solidFill>
                <a:srgbClr val="C00000"/>
              </a:solidFill>
            </a:endParaRPr>
          </a:p>
          <a:p>
            <a:pPr algn="just">
              <a:buNone/>
            </a:pPr>
            <a:r>
              <a:rPr lang="nl"/>
              <a:t>Als u tijdens uw procedure het centrum wilt verlaten en zelf een woning wilt zoeken, is dat mogelijk, maar denk je er best goed over na. Allereerst zal je nog geen toegang hebben tot ondersteuning door een OCMW. Je beschikt dus best al over een job en financiële reserves alvorens een engagement aan te gaan. Bovendien is een oranje kaart voor veel eigenaars nog iets onbekend en is het voor veel mensen nog onduidelijk of ze mogen verhuren aan iemand die nog in zijn/haar asielprocedure zit. Dit maakt je kwetsbaar voor uitbuiting door mensen die willen profiteren van je kwetsbare positie door je een pand te verhuren dat niet aan de normen voldoet.</a:t>
            </a:r>
            <a:endParaRPr lang="fr"/>
          </a:p>
          <a:p>
            <a:pPr algn="just">
              <a:buNone/>
            </a:pPr>
            <a:r>
              <a:rPr lang="nl" b="1">
                <a:solidFill>
                  <a:srgbClr val="C00000"/>
                </a:solidFill>
              </a:rPr>
              <a:t>Nadat uw status is erkend, </a:t>
            </a:r>
            <a:r>
              <a:rPr lang="nl"/>
              <a:t>moet u uw oranje kaart omwisselen </a:t>
            </a:r>
            <a:r>
              <a:rPr lang="nl" b="1">
                <a:solidFill>
                  <a:srgbClr val="C00000"/>
                </a:solidFill>
              </a:rPr>
              <a:t>voor een A-kaart (verblijfsvergunning), </a:t>
            </a:r>
            <a:r>
              <a:rPr lang="nl"/>
              <a:t>uw nieuwe Belgische identiteitskaart. Dit </a:t>
            </a:r>
            <a:r>
              <a:rPr lang="nl" b="1">
                <a:solidFill>
                  <a:srgbClr val="C00000"/>
                </a:solidFill>
              </a:rPr>
              <a:t>maakt het vinden van een woning gemakkelijker</a:t>
            </a:r>
            <a:r>
              <a:rPr lang="nl"/>
              <a:t>, vooral omdat de meeste verhuurders niet weten dat ze aan iemand met een oranje kaart mogen verhuren.</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101627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Vervolgens heeft u een Belgische bankrekening nodig.</a:t>
            </a:r>
            <a:endParaRPr lang="fr"/>
          </a:p>
          <a:p>
            <a:pPr algn="just">
              <a:buNone/>
            </a:pPr>
            <a:r>
              <a:rPr lang="nl"/>
              <a:t>Dit komt doordat </a:t>
            </a:r>
            <a:r>
              <a:rPr lang="nl" b="1">
                <a:solidFill>
                  <a:srgbClr val="C00000"/>
                </a:solidFill>
              </a:rPr>
              <a:t>huurbetalingen altijd via een bankrekening verlopen. </a:t>
            </a:r>
            <a:r>
              <a:rPr lang="nl"/>
              <a:t>In België is het zeldzaam om huur contant te betalen. Bovendien biedt betaling via een bankrekening </a:t>
            </a:r>
            <a:r>
              <a:rPr lang="nl" b="1">
                <a:solidFill>
                  <a:srgbClr val="C00000"/>
                </a:solidFill>
              </a:rPr>
              <a:t>een bewijs van betaling</a:t>
            </a:r>
            <a:r>
              <a:rPr lang="nl"/>
              <a:t>. Tenzij de verhuurder een ontvangstbewijs afgeeft, is dit bij contante betalingen niet mogelijk.</a:t>
            </a:r>
            <a:endParaRPr lang="fr"/>
          </a:p>
          <a:p>
            <a:pPr algn="just">
              <a:buNone/>
            </a:pPr>
            <a:r>
              <a:rPr lang="nl"/>
              <a:t>Over het algemeen </a:t>
            </a:r>
            <a:r>
              <a:rPr lang="nl" b="1">
                <a:solidFill>
                  <a:srgbClr val="C00000"/>
                </a:solidFill>
              </a:rPr>
              <a:t>verloopt alles wat met huisvesting te maken heeft via een bankrekening </a:t>
            </a:r>
            <a:r>
              <a:rPr lang="nl"/>
              <a:t>. Als een verhuurder je vraagt om iets contant te betalen, is het niet helemaal koosjer.</a:t>
            </a:r>
            <a:endParaRPr lang="fr"/>
          </a:p>
          <a:p>
            <a:pPr algn="just">
              <a:buNone/>
            </a:pPr>
            <a:endParaRPr lang="nl"/>
          </a:p>
          <a:p>
            <a:pPr algn="just">
              <a:buNone/>
            </a:pPr>
            <a:r>
              <a:rPr lang="nl" i="1"/>
              <a:t>Vraag: Weet je al waar je verder nog op moet letten bij het vinden van accommodatie?</a:t>
            </a:r>
            <a:r>
              <a:rPr lang="nl"/>
              <a:t> </a:t>
            </a:r>
            <a:endParaRPr lang="fr"/>
          </a:p>
          <a:p>
            <a:pPr algn="just">
              <a:buNone/>
            </a:pPr>
            <a:endParaRPr lang="fr">
              <a:latin typeface="Arial"/>
              <a:ea typeface="Calibri"/>
              <a:cs typeface="Arial"/>
            </a:endParaRPr>
          </a:p>
        </p:txBody>
      </p:sp>
    </p:spTree>
    <p:extLst>
      <p:ext uri="{BB962C8B-B14F-4D97-AF65-F5344CB8AC3E}">
        <p14:creationId xmlns:p14="http://schemas.microsoft.com/office/powerpoint/2010/main" val="3957064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a:t>Vaak zal de verhuurder ook om een bewijs van inkomen vragen om te controleren of u de huur kunt betalen. Dit is een manier voor de eigenaar om zich te beschermen. </a:t>
            </a:r>
            <a:endParaRPr lang="fr"/>
          </a:p>
          <a:p>
            <a:pPr algn="just">
              <a:buNone/>
            </a:pPr>
            <a:r>
              <a:rPr lang="nl" b="1">
                <a:solidFill>
                  <a:srgbClr val="C00000"/>
                </a:solidFill>
              </a:rPr>
              <a:t>U wordt vaak gevraagd om uw loonfiches </a:t>
            </a:r>
            <a:r>
              <a:rPr lang="nl"/>
              <a:t>van de afgelopen maanden voor te leggen. Als u in loondienst bent, heeft u deze per post of e-mail ontvangen; anders kunt u ze opvragen bij de personeelsafdeling van uw werkgever.</a:t>
            </a:r>
          </a:p>
          <a:p>
            <a:pPr algn="just">
              <a:buNone/>
            </a:pPr>
            <a:r>
              <a:rPr lang="nl"/>
              <a:t>Als u geen loonfiches heeft, </a:t>
            </a:r>
            <a:r>
              <a:rPr lang="nl" b="1">
                <a:solidFill>
                  <a:srgbClr val="C00000"/>
                </a:solidFill>
              </a:rPr>
              <a:t>volstaat elk ander bewijs van inkomen (bankafschriften, etc.). </a:t>
            </a:r>
            <a:r>
              <a:rPr lang="nl"/>
              <a:t>De verhuurder kan u nooit verplichten om loonfiches door te geven. In dit geval volstaat een bewijs van uw spaargeld als u erin bent geslaagd om geld te sparen.</a:t>
            </a:r>
            <a:endParaRPr lang="fr"/>
          </a:p>
          <a:p>
            <a:pPr algn="just">
              <a:buNone/>
            </a:pPr>
            <a:r>
              <a:rPr lang="nl"/>
              <a:t>Een bewijs dat je een leefloon ontvangt is ook geldig. Echter, je kan dit document pas verkrijgen na je vertrek uit het centrum. Daarom is het </a:t>
            </a:r>
            <a:r>
              <a:rPr lang="nl" b="1">
                <a:solidFill>
                  <a:srgbClr val="C00000"/>
                </a:solidFill>
              </a:rPr>
              <a:t>belangrijk om te proberen een baan te vinden, zodat je wat spaargeld en loonfiches hebt </a:t>
            </a:r>
            <a:r>
              <a:rPr lang="nl"/>
              <a:t>; dit maakt het vinden van een woning altijd makkelijker. </a:t>
            </a:r>
            <a:r>
              <a:rPr lang="nl" b="1">
                <a:solidFill>
                  <a:srgbClr val="C00000"/>
                </a:solidFill>
              </a:rPr>
              <a:t>Verhuurders hebben altijd een ruime keuze aan huurders en geven vaak de voorkeur aan mensen met een vaste job. </a:t>
            </a:r>
            <a:endParaRPr lang="fr">
              <a:solidFill>
                <a:srgbClr val="C00000"/>
              </a:solidFill>
            </a:endParaRPr>
          </a:p>
          <a:p>
            <a:pPr algn="just">
              <a:buNone/>
            </a:pPr>
            <a:endParaRPr lang="fr">
              <a:cs typeface="Arial"/>
            </a:endParaRPr>
          </a:p>
          <a:p>
            <a:pPr>
              <a:buNone/>
            </a:pPr>
            <a:br>
              <a:rPr lang="en-US">
                <a:cs typeface="+mn-lt"/>
              </a:rPr>
            </a:b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1606626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a:buFont typeface="Calibri"/>
              <a:buChar char="○"/>
            </a:pPr>
            <a:r>
              <a:rPr lang="fr-FR"/>
              <a:t>Dit </a:t>
            </a:r>
            <a:r>
              <a:rPr lang="fr-FR" err="1"/>
              <a:t>is</a:t>
            </a:r>
            <a:r>
              <a:rPr lang="fr-FR"/>
              <a:t> </a:t>
            </a:r>
            <a:r>
              <a:rPr lang="fr-FR" err="1"/>
              <a:t>wat</a:t>
            </a:r>
            <a:r>
              <a:rPr lang="fr-FR"/>
              <a:t> </a:t>
            </a:r>
            <a:r>
              <a:rPr lang="fr-FR" err="1"/>
              <a:t>we</a:t>
            </a:r>
            <a:r>
              <a:rPr lang="fr-FR"/>
              <a:t> </a:t>
            </a:r>
            <a:r>
              <a:rPr lang="fr-FR" err="1"/>
              <a:t>vandaag</a:t>
            </a:r>
            <a:r>
              <a:rPr lang="fr-FR"/>
              <a:t> </a:t>
            </a:r>
            <a:r>
              <a:rPr lang="fr-FR" err="1"/>
              <a:t>zullen</a:t>
            </a:r>
            <a:r>
              <a:rPr lang="fr-FR"/>
              <a:t> </a:t>
            </a:r>
            <a:r>
              <a:rPr lang="fr-FR" err="1"/>
              <a:t>overlopen</a:t>
            </a:r>
            <a:r>
              <a:rPr lang="fr-FR"/>
              <a:t> met </a:t>
            </a:r>
            <a:r>
              <a:rPr lang="fr-FR" err="1"/>
              <a:t>jullie</a:t>
            </a:r>
            <a:r>
              <a:rPr lang="fr-FR"/>
              <a:t>:</a:t>
            </a:r>
          </a:p>
          <a:p>
            <a:pPr lvl="1">
              <a:buFont typeface="Calibri"/>
              <a:buChar char="○"/>
            </a:pPr>
            <a:r>
              <a:rPr lang="fr-FR" err="1"/>
              <a:t>Kennis</a:t>
            </a:r>
            <a:r>
              <a:rPr lang="fr-FR"/>
              <a:t> </a:t>
            </a:r>
            <a:r>
              <a:rPr lang="fr-FR" err="1"/>
              <a:t>huizenmarkt</a:t>
            </a:r>
            <a:r>
              <a:rPr lang="fr-FR"/>
              <a:t>: Hier </a:t>
            </a:r>
            <a:r>
              <a:rPr lang="fr-FR" err="1"/>
              <a:t>gaan</a:t>
            </a:r>
            <a:r>
              <a:rPr lang="fr-FR"/>
              <a:t> </a:t>
            </a:r>
            <a:r>
              <a:rPr lang="fr-FR" err="1"/>
              <a:t>we</a:t>
            </a:r>
            <a:r>
              <a:rPr lang="fr-FR"/>
              <a:t> </a:t>
            </a:r>
            <a:r>
              <a:rPr lang="fr-FR" err="1"/>
              <a:t>dieper</a:t>
            </a:r>
            <a:r>
              <a:rPr lang="fr-FR"/>
              <a:t> in op de </a:t>
            </a:r>
            <a:r>
              <a:rPr lang="fr-FR" err="1"/>
              <a:t>huizenmarkt</a:t>
            </a:r>
            <a:r>
              <a:rPr lang="fr-FR"/>
              <a:t> in </a:t>
            </a:r>
            <a:r>
              <a:rPr lang="fr-FR" err="1"/>
              <a:t>België</a:t>
            </a:r>
            <a:r>
              <a:rPr lang="fr-FR"/>
              <a:t>, de </a:t>
            </a:r>
            <a:r>
              <a:rPr lang="fr-FR" err="1"/>
              <a:t>gemiddelde</a:t>
            </a:r>
            <a:r>
              <a:rPr lang="fr-FR"/>
              <a:t> </a:t>
            </a:r>
            <a:r>
              <a:rPr lang="fr-FR" err="1"/>
              <a:t>prijzen</a:t>
            </a:r>
            <a:r>
              <a:rPr lang="fr-FR"/>
              <a:t> </a:t>
            </a:r>
            <a:r>
              <a:rPr lang="fr-FR" err="1"/>
              <a:t>doorheen</a:t>
            </a:r>
            <a:r>
              <a:rPr lang="fr-FR"/>
              <a:t> het land, de types </a:t>
            </a:r>
            <a:r>
              <a:rPr lang="fr-FR" err="1"/>
              <a:t>woningen</a:t>
            </a:r>
            <a:r>
              <a:rPr lang="fr-FR"/>
              <a:t> en de </a:t>
            </a:r>
            <a:r>
              <a:rPr lang="fr-FR" err="1"/>
              <a:t>invloed</a:t>
            </a:r>
            <a:r>
              <a:rPr lang="fr-FR"/>
              <a:t> die de </a:t>
            </a:r>
            <a:r>
              <a:rPr lang="fr-FR" err="1"/>
              <a:t>ligging</a:t>
            </a:r>
            <a:r>
              <a:rPr lang="fr-FR"/>
              <a:t>, </a:t>
            </a:r>
            <a:r>
              <a:rPr lang="fr-FR" err="1"/>
              <a:t>staat</a:t>
            </a:r>
            <a:r>
              <a:rPr lang="fr-FR"/>
              <a:t> en </a:t>
            </a:r>
            <a:r>
              <a:rPr lang="fr-FR" err="1"/>
              <a:t>oppervlakte</a:t>
            </a:r>
            <a:r>
              <a:rPr lang="fr-FR"/>
              <a:t> </a:t>
            </a:r>
            <a:r>
              <a:rPr lang="fr-FR" err="1"/>
              <a:t>hebben</a:t>
            </a:r>
            <a:r>
              <a:rPr lang="fr-FR"/>
              <a:t>. </a:t>
            </a:r>
            <a:endParaRPr lang="fr-FR">
              <a:cs typeface="Arial"/>
            </a:endParaRPr>
          </a:p>
          <a:p>
            <a:pPr lvl="1">
              <a:buFont typeface="Calibri"/>
              <a:buChar char="○"/>
            </a:pPr>
            <a:r>
              <a:rPr lang="fr-FR" err="1"/>
              <a:t>Voorbereiding</a:t>
            </a:r>
            <a:r>
              <a:rPr lang="fr-FR"/>
              <a:t>: </a:t>
            </a:r>
            <a:r>
              <a:rPr lang="fr-FR" err="1"/>
              <a:t>Welke</a:t>
            </a:r>
            <a:r>
              <a:rPr lang="fr-FR"/>
              <a:t> </a:t>
            </a:r>
            <a:r>
              <a:rPr lang="fr-FR" err="1"/>
              <a:t>documenten</a:t>
            </a:r>
            <a:r>
              <a:rPr lang="fr-FR"/>
              <a:t> </a:t>
            </a:r>
            <a:r>
              <a:rPr lang="fr-FR" err="1"/>
              <a:t>moet</a:t>
            </a:r>
            <a:r>
              <a:rPr lang="fr-FR"/>
              <a:t> je </a:t>
            </a:r>
            <a:r>
              <a:rPr lang="fr-FR" err="1"/>
              <a:t>hebben</a:t>
            </a:r>
            <a:r>
              <a:rPr lang="fr-FR"/>
              <a:t> om </a:t>
            </a:r>
            <a:r>
              <a:rPr lang="fr-FR" err="1"/>
              <a:t>een</a:t>
            </a:r>
            <a:r>
              <a:rPr lang="fr-FR"/>
              <a:t> </a:t>
            </a:r>
            <a:r>
              <a:rPr lang="fr-FR" err="1"/>
              <a:t>woning</a:t>
            </a:r>
            <a:r>
              <a:rPr lang="fr-FR"/>
              <a:t> te </a:t>
            </a:r>
            <a:r>
              <a:rPr lang="fr-FR" err="1"/>
              <a:t>zoeken</a:t>
            </a:r>
            <a:r>
              <a:rPr lang="fr-FR"/>
              <a:t>? Wat </a:t>
            </a:r>
            <a:r>
              <a:rPr lang="fr-FR" err="1"/>
              <a:t>is</a:t>
            </a:r>
            <a:r>
              <a:rPr lang="fr-FR"/>
              <a:t> </a:t>
            </a:r>
            <a:r>
              <a:rPr lang="fr-FR" err="1"/>
              <a:t>mijn</a:t>
            </a:r>
            <a:r>
              <a:rPr lang="fr-FR"/>
              <a:t> budget? </a:t>
            </a:r>
            <a:r>
              <a:rPr lang="fr-FR" err="1"/>
              <a:t>Een</a:t>
            </a:r>
            <a:r>
              <a:rPr lang="fr-FR"/>
              <a:t> sociale </a:t>
            </a:r>
            <a:r>
              <a:rPr lang="fr-FR" err="1"/>
              <a:t>woning</a:t>
            </a:r>
            <a:r>
              <a:rPr lang="fr-FR"/>
              <a:t>?</a:t>
            </a:r>
            <a:endParaRPr lang="fr-FR">
              <a:cs typeface="Arial"/>
            </a:endParaRPr>
          </a:p>
          <a:p>
            <a:pPr lvl="1">
              <a:buFont typeface="Calibri"/>
              <a:buChar char="○"/>
            </a:pPr>
            <a:r>
              <a:rPr lang="fr-FR" err="1"/>
              <a:t>Huizenzoektocht</a:t>
            </a:r>
            <a:r>
              <a:rPr lang="fr-FR"/>
              <a:t>: </a:t>
            </a:r>
            <a:r>
              <a:rPr lang="fr-FR" err="1"/>
              <a:t>Hoe</a:t>
            </a:r>
            <a:r>
              <a:rPr lang="fr-FR"/>
              <a:t> </a:t>
            </a:r>
            <a:r>
              <a:rPr lang="fr-FR" err="1"/>
              <a:t>vind</a:t>
            </a:r>
            <a:r>
              <a:rPr lang="fr-FR"/>
              <a:t> ik </a:t>
            </a:r>
            <a:r>
              <a:rPr lang="fr-FR" err="1"/>
              <a:t>een</a:t>
            </a:r>
            <a:r>
              <a:rPr lang="fr-FR"/>
              <a:t> </a:t>
            </a:r>
            <a:r>
              <a:rPr lang="fr-FR" err="1"/>
              <a:t>woning</a:t>
            </a:r>
            <a:r>
              <a:rPr lang="fr-FR"/>
              <a:t>? </a:t>
            </a:r>
            <a:r>
              <a:rPr lang="fr-FR" err="1"/>
              <a:t>Enkele</a:t>
            </a:r>
            <a:r>
              <a:rPr lang="fr-FR"/>
              <a:t> </a:t>
            </a:r>
            <a:r>
              <a:rPr lang="fr-FR" err="1"/>
              <a:t>tips</a:t>
            </a:r>
            <a:endParaRPr lang="fr" err="1"/>
          </a:p>
          <a:p>
            <a:pPr lvl="1">
              <a:buFont typeface="Calibri"/>
              <a:buChar char="○"/>
            </a:pPr>
            <a:r>
              <a:rPr lang="fr-FR" err="1"/>
              <a:t>Bezoek</a:t>
            </a:r>
            <a:r>
              <a:rPr lang="fr-FR"/>
              <a:t> </a:t>
            </a:r>
            <a:r>
              <a:rPr lang="fr-FR" err="1"/>
              <a:t>woning</a:t>
            </a:r>
            <a:r>
              <a:rPr lang="fr-FR"/>
              <a:t>: </a:t>
            </a:r>
            <a:r>
              <a:rPr lang="fr-FR" err="1"/>
              <a:t>Hoe</a:t>
            </a:r>
            <a:r>
              <a:rPr lang="fr-FR"/>
              <a:t> </a:t>
            </a:r>
            <a:r>
              <a:rPr lang="fr-FR" err="1"/>
              <a:t>maak</a:t>
            </a:r>
            <a:r>
              <a:rPr lang="fr-FR"/>
              <a:t> ik </a:t>
            </a:r>
            <a:r>
              <a:rPr lang="fr-FR" err="1"/>
              <a:t>een</a:t>
            </a:r>
            <a:r>
              <a:rPr lang="fr-FR"/>
              <a:t> </a:t>
            </a:r>
            <a:r>
              <a:rPr lang="fr-FR" err="1"/>
              <a:t>afspraak</a:t>
            </a:r>
            <a:r>
              <a:rPr lang="fr-FR"/>
              <a:t>? </a:t>
            </a:r>
            <a:r>
              <a:rPr lang="fr-FR" err="1"/>
              <a:t>Enkele</a:t>
            </a:r>
            <a:r>
              <a:rPr lang="fr-FR"/>
              <a:t> </a:t>
            </a:r>
            <a:r>
              <a:rPr lang="fr-FR" err="1"/>
              <a:t>tips</a:t>
            </a:r>
            <a:r>
              <a:rPr lang="fr-FR"/>
              <a:t> </a:t>
            </a:r>
            <a:r>
              <a:rPr lang="fr-FR" err="1"/>
              <a:t>voor</a:t>
            </a:r>
            <a:r>
              <a:rPr lang="fr-FR"/>
              <a:t> </a:t>
            </a:r>
            <a:r>
              <a:rPr lang="fr-FR" err="1"/>
              <a:t>tijdens</a:t>
            </a:r>
            <a:r>
              <a:rPr lang="fr-FR"/>
              <a:t> </a:t>
            </a:r>
            <a:r>
              <a:rPr lang="fr-FR" err="1"/>
              <a:t>een</a:t>
            </a:r>
            <a:r>
              <a:rPr lang="fr-FR"/>
              <a:t> </a:t>
            </a:r>
            <a:r>
              <a:rPr lang="fr-FR" err="1"/>
              <a:t>bezoek</a:t>
            </a:r>
            <a:r>
              <a:rPr lang="fr-FR"/>
              <a:t>.</a:t>
            </a:r>
            <a:endParaRPr lang="fr-FR">
              <a:cs typeface="Arial"/>
            </a:endParaRPr>
          </a:p>
          <a:p>
            <a:pPr lvl="1">
              <a:buFont typeface="Calibri"/>
              <a:buChar char="○"/>
            </a:pPr>
            <a:r>
              <a:rPr lang="fr-FR" err="1"/>
              <a:t>Opvolging</a:t>
            </a:r>
            <a:r>
              <a:rPr lang="fr-FR"/>
              <a:t> : Wat </a:t>
            </a:r>
            <a:r>
              <a:rPr lang="fr-FR" err="1"/>
              <a:t>is</a:t>
            </a:r>
            <a:r>
              <a:rPr lang="fr-FR"/>
              <a:t> </a:t>
            </a:r>
            <a:r>
              <a:rPr lang="fr-FR" err="1"/>
              <a:t>een</a:t>
            </a:r>
            <a:r>
              <a:rPr lang="fr-FR"/>
              <a:t> </a:t>
            </a:r>
            <a:r>
              <a:rPr lang="fr-FR" err="1"/>
              <a:t>huurcontract</a:t>
            </a:r>
            <a:r>
              <a:rPr lang="fr-FR"/>
              <a:t>? Wat </a:t>
            </a:r>
            <a:r>
              <a:rPr lang="fr-FR" err="1"/>
              <a:t>is</a:t>
            </a:r>
            <a:r>
              <a:rPr lang="fr-FR"/>
              <a:t> </a:t>
            </a:r>
            <a:r>
              <a:rPr lang="fr-FR" err="1"/>
              <a:t>een</a:t>
            </a:r>
            <a:r>
              <a:rPr lang="fr-FR"/>
              <a:t> </a:t>
            </a:r>
            <a:r>
              <a:rPr lang="fr-FR" err="1"/>
              <a:t>huurwaarborg</a:t>
            </a:r>
            <a:r>
              <a:rPr lang="fr-FR"/>
              <a:t> en </a:t>
            </a:r>
            <a:r>
              <a:rPr lang="fr-FR" err="1"/>
              <a:t>hoe</a:t>
            </a:r>
            <a:r>
              <a:rPr lang="fr-FR"/>
              <a:t> </a:t>
            </a:r>
            <a:r>
              <a:rPr lang="fr-FR" err="1"/>
              <a:t>betaal</a:t>
            </a:r>
            <a:r>
              <a:rPr lang="fr-FR"/>
              <a:t> ik die? Wat </a:t>
            </a:r>
            <a:r>
              <a:rPr lang="fr-FR" err="1"/>
              <a:t>is</a:t>
            </a:r>
            <a:r>
              <a:rPr lang="fr-FR"/>
              <a:t> </a:t>
            </a:r>
            <a:r>
              <a:rPr lang="fr-FR" err="1"/>
              <a:t>een</a:t>
            </a:r>
            <a:r>
              <a:rPr lang="fr-FR"/>
              <a:t> </a:t>
            </a:r>
            <a:r>
              <a:rPr lang="fr-FR" err="1"/>
              <a:t>plaatsbeschrijving</a:t>
            </a:r>
            <a:r>
              <a:rPr lang="fr-FR"/>
              <a:t>?</a:t>
            </a:r>
            <a:endParaRPr lang="fr"/>
          </a:p>
          <a:p>
            <a:pPr lvl="1">
              <a:buFont typeface="Calibri"/>
              <a:buChar char="○"/>
            </a:pPr>
            <a:r>
              <a:rPr lang="fr-FR" err="1"/>
              <a:t>Installatie</a:t>
            </a:r>
            <a:r>
              <a:rPr lang="fr-FR"/>
              <a:t>: Je domicilie </a:t>
            </a:r>
            <a:r>
              <a:rPr lang="fr-FR" err="1"/>
              <a:t>aangeven</a:t>
            </a:r>
            <a:r>
              <a:rPr lang="fr-FR"/>
              <a:t>. </a:t>
            </a:r>
            <a:r>
              <a:rPr lang="fr-FR" err="1"/>
              <a:t>Hoe</a:t>
            </a:r>
            <a:r>
              <a:rPr lang="fr-FR"/>
              <a:t> </a:t>
            </a:r>
            <a:r>
              <a:rPr lang="fr-FR" err="1"/>
              <a:t>zorg</a:t>
            </a:r>
            <a:r>
              <a:rPr lang="fr-FR"/>
              <a:t> ik </a:t>
            </a:r>
            <a:r>
              <a:rPr lang="fr-FR" err="1"/>
              <a:t>voor</a:t>
            </a:r>
            <a:r>
              <a:rPr lang="fr-FR"/>
              <a:t> </a:t>
            </a:r>
            <a:r>
              <a:rPr lang="fr-FR" err="1"/>
              <a:t>elektriciteit</a:t>
            </a:r>
            <a:r>
              <a:rPr lang="fr-FR"/>
              <a:t>? Wat </a:t>
            </a:r>
            <a:r>
              <a:rPr lang="fr-FR" err="1"/>
              <a:t>is</a:t>
            </a:r>
            <a:r>
              <a:rPr lang="fr-FR"/>
              <a:t> </a:t>
            </a:r>
            <a:r>
              <a:rPr lang="fr-FR" err="1"/>
              <a:t>een</a:t>
            </a:r>
            <a:r>
              <a:rPr lang="fr-FR"/>
              <a:t> </a:t>
            </a:r>
            <a:r>
              <a:rPr lang="fr-FR" err="1"/>
              <a:t>brandverzekering</a:t>
            </a:r>
            <a:r>
              <a:rPr lang="fr-FR"/>
              <a:t>?</a:t>
            </a:r>
            <a:endParaRPr lang="fr-FR">
              <a:cs typeface="Arial"/>
            </a:endParaRPr>
          </a:p>
          <a:p>
            <a:pPr>
              <a:buFont typeface="Calibri"/>
              <a:buChar char="●"/>
            </a:pPr>
            <a:r>
              <a:rPr lang="fr-FR" err="1"/>
              <a:t>Voorkennis</a:t>
            </a:r>
            <a:r>
              <a:rPr lang="fr-FR"/>
              <a:t> </a:t>
            </a:r>
            <a:r>
              <a:rPr lang="fr-FR" err="1"/>
              <a:t>peilen</a:t>
            </a:r>
            <a:r>
              <a:rPr lang="fr-FR"/>
              <a:t>: </a:t>
            </a:r>
            <a:r>
              <a:rPr lang="fr-FR" err="1"/>
              <a:t>wat</a:t>
            </a:r>
            <a:r>
              <a:rPr lang="fr-FR"/>
              <a:t> </a:t>
            </a:r>
            <a:r>
              <a:rPr lang="fr-FR" err="1"/>
              <a:t>weten</a:t>
            </a:r>
            <a:r>
              <a:rPr lang="fr-FR"/>
              <a:t> </a:t>
            </a:r>
            <a:r>
              <a:rPr lang="fr-FR" err="1"/>
              <a:t>jullie</a:t>
            </a:r>
            <a:r>
              <a:rPr lang="fr-FR"/>
              <a:t> over </a:t>
            </a:r>
            <a:r>
              <a:rPr lang="fr-FR" err="1"/>
              <a:t>huisvesting</a:t>
            </a:r>
            <a:r>
              <a:rPr lang="fr-FR"/>
              <a:t> in </a:t>
            </a:r>
            <a:r>
              <a:rPr lang="fr-FR" err="1"/>
              <a:t>België</a:t>
            </a:r>
            <a:r>
              <a:rPr lang="fr-FR"/>
              <a:t> of </a:t>
            </a:r>
            <a:r>
              <a:rPr lang="fr-FR" err="1"/>
              <a:t>hoe</a:t>
            </a:r>
            <a:r>
              <a:rPr lang="fr-FR"/>
              <a:t> je die </a:t>
            </a:r>
            <a:r>
              <a:rPr lang="fr-FR" err="1"/>
              <a:t>vindt</a:t>
            </a:r>
            <a:r>
              <a:rPr lang="fr-FR"/>
              <a:t>? </a:t>
            </a:r>
            <a:endParaRPr lang="fr"/>
          </a:p>
          <a:p>
            <a:pPr>
              <a:buFont typeface="Calibri"/>
              <a:buChar char="●"/>
            </a:pPr>
            <a:r>
              <a:rPr lang="fr-FR" err="1"/>
              <a:t>Waar</a:t>
            </a:r>
            <a:r>
              <a:rPr lang="fr-FR"/>
              <a:t> </a:t>
            </a:r>
            <a:r>
              <a:rPr lang="fr-FR" err="1"/>
              <a:t>hoop</a:t>
            </a:r>
            <a:r>
              <a:rPr lang="fr-FR"/>
              <a:t> je </a:t>
            </a:r>
            <a:r>
              <a:rPr lang="fr-FR" err="1"/>
              <a:t>vandaag</a:t>
            </a:r>
            <a:r>
              <a:rPr lang="fr-FR"/>
              <a:t> </a:t>
            </a:r>
            <a:r>
              <a:rPr lang="fr-FR" err="1"/>
              <a:t>antwoord</a:t>
            </a:r>
            <a:r>
              <a:rPr lang="fr-FR"/>
              <a:t> op te </a:t>
            </a:r>
            <a:r>
              <a:rPr lang="fr-FR" err="1"/>
              <a:t>krijgen</a:t>
            </a:r>
            <a:r>
              <a:rPr lang="fr-FR"/>
              <a:t>?</a:t>
            </a:r>
            <a:endParaRPr lang="fr"/>
          </a:p>
          <a:p>
            <a:pPr lvl="1">
              <a:buFont typeface="Calibri"/>
              <a:buChar char="-"/>
            </a:pPr>
            <a:endParaRPr lang="fr-FR">
              <a:cs typeface="Arial"/>
            </a:endParaRPr>
          </a:p>
          <a:p>
            <a:endParaRPr lang="fr-FR">
              <a:cs typeface="Arial"/>
            </a:endParaRPr>
          </a:p>
        </p:txBody>
      </p:sp>
    </p:spTree>
    <p:extLst>
      <p:ext uri="{BB962C8B-B14F-4D97-AF65-F5344CB8AC3E}">
        <p14:creationId xmlns:p14="http://schemas.microsoft.com/office/powerpoint/2010/main" val="266802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Voor alle duidelijkheid, dit document is </a:t>
            </a:r>
            <a:r>
              <a:rPr lang="nl-BE" b="1">
                <a:solidFill>
                  <a:srgbClr val="C00000"/>
                </a:solidFill>
              </a:rPr>
              <a:t>niet verplicht</a:t>
            </a:r>
            <a:r>
              <a:rPr lang="nl-BE"/>
              <a:t>. Net zoals bij de cv die je gebruikt in je zoektocht naar werk, kan je ook een gelijkaardige cv opstellen voor je zoektocht naar een woning. Zo vermijd je dat je telkens opnieuw een tekst moet schrijven om je voor te stellen aan de eigenaar en heb je een document dat je kan opsturen naar immo kantoren en eigenaars.  </a:t>
            </a:r>
            <a:endParaRPr lang="fr"/>
          </a:p>
          <a:p>
            <a:pPr algn="just">
              <a:buNone/>
            </a:pPr>
            <a:r>
              <a:rPr lang="nl"/>
              <a:t>In die woon cv geef je een overzicht van je achtergrond (werkervaring, etc.), wat meer informatie over jezelf en de woning die je zoekt. Wat maakt van jou een goede kandidaat huurder? Voeg zeker een mooie foto toe.</a:t>
            </a:r>
            <a:endParaRPr lang="fr"/>
          </a:p>
          <a:p>
            <a:pPr algn="just">
              <a:buNone/>
            </a:pPr>
            <a:r>
              <a:rPr lang="nl-BE"/>
              <a:t>Je kan aan het einde van de sessie een voorbeeld krijgen van een woon cv.</a:t>
            </a:r>
          </a:p>
          <a:p>
            <a:pPr algn="just">
              <a:buNone/>
            </a:pPr>
            <a:endParaRPr lang="fr">
              <a:cs typeface="Arial"/>
            </a:endParaRPr>
          </a:p>
          <a:p>
            <a:pPr algn="just">
              <a:buNone/>
            </a:pPr>
            <a:endParaRPr lang="fr">
              <a:cs typeface="Arial"/>
            </a:endParaRPr>
          </a:p>
          <a:p>
            <a:pPr>
              <a:buNone/>
            </a:pPr>
            <a:br>
              <a:rPr lang="en-US">
                <a:cs typeface="+mn-lt"/>
              </a:rPr>
            </a:b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705664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a:t>In de zoektocht naar een woning zal je budget natuurlijk ook een belangrijke rol spelen. Het is daarom belangrijk om hier realistisch in te zijn zodat je voldoende geld overhoud voor andere zaken.</a:t>
            </a:r>
            <a:endParaRPr lang="fr"/>
          </a:p>
          <a:p>
            <a:pPr algn="just">
              <a:buNone/>
            </a:pPr>
            <a:r>
              <a:rPr lang="fr"/>
              <a:t>Hoe </a:t>
            </a:r>
            <a:r>
              <a:rPr lang="fr" err="1"/>
              <a:t>bepaal</a:t>
            </a:r>
            <a:r>
              <a:rPr lang="fr"/>
              <a:t> je </a:t>
            </a:r>
            <a:r>
              <a:rPr lang="fr" err="1"/>
              <a:t>je</a:t>
            </a:r>
            <a:r>
              <a:rPr lang="fr"/>
              <a:t> budget? De </a:t>
            </a:r>
            <a:r>
              <a:rPr lang="fr" err="1"/>
              <a:t>gouden</a:t>
            </a:r>
            <a:r>
              <a:rPr lang="fr"/>
              <a:t> regel </a:t>
            </a:r>
            <a:r>
              <a:rPr lang="fr" err="1"/>
              <a:t>is</a:t>
            </a:r>
            <a:r>
              <a:rPr lang="fr"/>
              <a:t> </a:t>
            </a:r>
            <a:r>
              <a:rPr lang="fr" err="1"/>
              <a:t>dat</a:t>
            </a:r>
            <a:r>
              <a:rPr lang="fr"/>
              <a:t> je niet </a:t>
            </a:r>
            <a:r>
              <a:rPr lang="fr" err="1"/>
              <a:t>meer</a:t>
            </a:r>
            <a:r>
              <a:rPr lang="fr"/>
              <a:t> dan 1/3</a:t>
            </a:r>
            <a:r>
              <a:rPr lang="fr" baseline="30000"/>
              <a:t>e</a:t>
            </a:r>
            <a:r>
              <a:rPr lang="fr"/>
              <a:t> van je totale </a:t>
            </a:r>
            <a:r>
              <a:rPr lang="fr" err="1"/>
              <a:t>inkomen</a:t>
            </a:r>
            <a:r>
              <a:rPr lang="fr"/>
              <a:t> </a:t>
            </a:r>
            <a:r>
              <a:rPr lang="fr" err="1"/>
              <a:t>besteedt</a:t>
            </a:r>
            <a:r>
              <a:rPr lang="fr"/>
              <a:t> </a:t>
            </a:r>
            <a:r>
              <a:rPr lang="fr" err="1"/>
              <a:t>aan</a:t>
            </a:r>
            <a:r>
              <a:rPr lang="fr"/>
              <a:t> je </a:t>
            </a:r>
            <a:r>
              <a:rPr lang="fr" err="1"/>
              <a:t>woningkosten</a:t>
            </a:r>
            <a:r>
              <a:rPr lang="fr"/>
              <a:t>. Echter, </a:t>
            </a:r>
            <a:r>
              <a:rPr lang="fr" err="1"/>
              <a:t>door</a:t>
            </a:r>
            <a:r>
              <a:rPr lang="fr"/>
              <a:t> de </a:t>
            </a:r>
            <a:r>
              <a:rPr lang="fr" err="1"/>
              <a:t>stijging</a:t>
            </a:r>
            <a:r>
              <a:rPr lang="fr"/>
              <a:t> van de </a:t>
            </a:r>
            <a:r>
              <a:rPr lang="fr" err="1"/>
              <a:t>huurprijzen</a:t>
            </a:r>
            <a:r>
              <a:rPr lang="fr"/>
              <a:t> de </a:t>
            </a:r>
            <a:r>
              <a:rPr lang="fr" err="1"/>
              <a:t>afgelopen</a:t>
            </a:r>
            <a:r>
              <a:rPr lang="fr"/>
              <a:t> </a:t>
            </a:r>
            <a:r>
              <a:rPr lang="fr" err="1"/>
              <a:t>jaren</a:t>
            </a:r>
            <a:r>
              <a:rPr lang="fr"/>
              <a:t> </a:t>
            </a:r>
            <a:r>
              <a:rPr lang="fr" err="1"/>
              <a:t>is</a:t>
            </a:r>
            <a:r>
              <a:rPr lang="fr"/>
              <a:t> dit niet </a:t>
            </a:r>
            <a:r>
              <a:rPr lang="fr" err="1"/>
              <a:t>altijd</a:t>
            </a:r>
            <a:r>
              <a:rPr lang="fr"/>
              <a:t> </a:t>
            </a:r>
            <a:r>
              <a:rPr lang="fr" err="1"/>
              <a:t>realistisch</a:t>
            </a:r>
            <a:r>
              <a:rPr lang="fr"/>
              <a:t>, </a:t>
            </a:r>
            <a:r>
              <a:rPr lang="fr" err="1"/>
              <a:t>zeker</a:t>
            </a:r>
            <a:r>
              <a:rPr lang="fr"/>
              <a:t> niet indien je </a:t>
            </a:r>
            <a:r>
              <a:rPr lang="fr" err="1"/>
              <a:t>een</a:t>
            </a:r>
            <a:r>
              <a:rPr lang="fr"/>
              <a:t> </a:t>
            </a:r>
            <a:r>
              <a:rPr lang="fr" err="1"/>
              <a:t>leefloon</a:t>
            </a:r>
            <a:r>
              <a:rPr lang="fr"/>
              <a:t> </a:t>
            </a:r>
            <a:r>
              <a:rPr lang="fr" err="1"/>
              <a:t>ontvangt</a:t>
            </a:r>
            <a:r>
              <a:rPr lang="fr"/>
              <a:t> van het OCMW. </a:t>
            </a:r>
            <a:endParaRPr lang="en-US">
              <a:cs typeface="Arial"/>
            </a:endParaRPr>
          </a:p>
          <a:p>
            <a:pPr algn="just">
              <a:buNone/>
            </a:pPr>
            <a:endParaRPr lang="fr">
              <a:latin typeface="Arial"/>
              <a:ea typeface="Calibri"/>
              <a:cs typeface="Arial"/>
            </a:endParaRPr>
          </a:p>
        </p:txBody>
      </p:sp>
    </p:spTree>
    <p:extLst>
      <p:ext uri="{BB962C8B-B14F-4D97-AF65-F5344CB8AC3E}">
        <p14:creationId xmlns:p14="http://schemas.microsoft.com/office/powerpoint/2010/main" val="2314682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a:t>Als je het centrum verlaat na je positieve beslissing en een leefloon ontvangt van het OCMW, dan zijn dit de bedragen waar je op kan rekenen.</a:t>
            </a:r>
          </a:p>
          <a:p>
            <a:pPr algn="just">
              <a:buNone/>
            </a:pPr>
            <a:r>
              <a:rPr lang="nl"/>
              <a:t>Hieronder vindt u de verschillende bedragen van deze steun:</a:t>
            </a:r>
            <a:endParaRPr lang="en-US"/>
          </a:p>
          <a:p>
            <a:pPr marL="171450" indent="-171450" algn="just"/>
            <a:r>
              <a:rPr lang="nl" b="1">
                <a:solidFill>
                  <a:srgbClr val="C00000"/>
                </a:solidFill>
              </a:rPr>
              <a:t>€ 893,65 = leefloon voor gedeelde huisvesting: </a:t>
            </a:r>
            <a:r>
              <a:rPr lang="nl"/>
              <a:t>Dit bedrag wordt toegekend aan mensen die samenwonen. In dit kader kunnen mensen die in een gedeelde accommodatie willen wonen </a:t>
            </a:r>
            <a:r>
              <a:rPr lang="nl" b="1">
                <a:solidFill>
                  <a:srgbClr val="C00000"/>
                </a:solidFill>
              </a:rPr>
              <a:t>maximaal € 450 per kamer betalen</a:t>
            </a:r>
            <a:r>
              <a:rPr lang="nl"/>
              <a:t>. Houd er rekening mee dat de kosten voor nutsvoorzieningen, die gemiddeld rond de € 100 liggen, ook zijn inbegrepen.</a:t>
            </a:r>
            <a:endParaRPr lang="en-US"/>
          </a:p>
          <a:p>
            <a:pPr marL="171450" indent="-171450" algn="just"/>
            <a:r>
              <a:rPr lang="nl" b="1">
                <a:solidFill>
                  <a:srgbClr val="C00000"/>
                </a:solidFill>
              </a:rPr>
              <a:t>€1340,45 = Bedrag voor alleenstaanden </a:t>
            </a:r>
            <a:r>
              <a:rPr lang="nl"/>
              <a:t>: voor één persoon zonder kinderen. </a:t>
            </a:r>
            <a:r>
              <a:rPr lang="nl" b="1">
                <a:solidFill>
                  <a:srgbClr val="C00000"/>
                </a:solidFill>
              </a:rPr>
              <a:t>Maximale huur van €670 </a:t>
            </a:r>
            <a:r>
              <a:rPr lang="nl"/>
              <a:t>, let op: de vaste kosten bedragen gemiddeld €150 (afhankelijk van het energielabel en het verbruik van de woning).</a:t>
            </a:r>
            <a:endParaRPr lang="en-US"/>
          </a:p>
          <a:p>
            <a:pPr marL="171450" indent="-171450" algn="just"/>
            <a:r>
              <a:rPr lang="nl" b="1">
                <a:solidFill>
                  <a:srgbClr val="C00000"/>
                </a:solidFill>
              </a:rPr>
              <a:t>€1811,57 = bedrag voor mensen met kinderen (alleenstaande ouder of stel met kind(eren)).</a:t>
            </a:r>
            <a:r>
              <a:rPr lang="nl"/>
              <a:t> </a:t>
            </a:r>
            <a:r>
              <a:rPr lang="nl" b="1">
                <a:solidFill>
                  <a:srgbClr val="C00000"/>
                </a:solidFill>
              </a:rPr>
              <a:t>Maximale huurprijs van €900 </a:t>
            </a:r>
            <a:r>
              <a:rPr lang="nl"/>
              <a:t>+ bijkomende kosten tussen €150 en €300, afhankelijk van of het een alleenstaande of een stel betreft, en ook het aantal kinderen (grote gezinnen kunnen aanzienlijk hogere kosten hebben).</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4145649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0FDD0-EBAD-AF30-3F80-9C966D0CD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93F5D-5BC9-A8DB-8549-0ADEBDDC25F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22A4587-75B2-644A-ED33-EEE7B4070DF7}"/>
              </a:ext>
            </a:extLst>
          </p:cNvPr>
          <p:cNvSpPr>
            <a:spLocks noGrp="1"/>
          </p:cNvSpPr>
          <p:nvPr>
            <p:ph type="body" idx="1"/>
          </p:nvPr>
        </p:nvSpPr>
        <p:spPr/>
        <p:txBody>
          <a:bodyPr/>
          <a:lstStyle/>
          <a:p>
            <a:pPr marL="171450" indent="-171450"/>
            <a:r>
              <a:rPr lang="fr-FR" err="1">
                <a:solidFill>
                  <a:srgbClr val="3C4043"/>
                </a:solidFill>
                <a:highlight>
                  <a:srgbClr val="F0F4F9"/>
                </a:highlight>
              </a:rPr>
              <a:t>Hoeveel</a:t>
            </a:r>
            <a:r>
              <a:rPr lang="fr-FR">
                <a:solidFill>
                  <a:srgbClr val="3C4043"/>
                </a:solidFill>
                <a:highlight>
                  <a:srgbClr val="F0F4F9"/>
                </a:highlight>
              </a:rPr>
              <a:t> zou </a:t>
            </a:r>
            <a:r>
              <a:rPr lang="fr-FR" err="1">
                <a:solidFill>
                  <a:srgbClr val="3C4043"/>
                </a:solidFill>
                <a:highlight>
                  <a:srgbClr val="F0F4F9"/>
                </a:highlight>
              </a:rPr>
              <a:t>een</a:t>
            </a:r>
            <a:r>
              <a:rPr lang="fr-FR">
                <a:solidFill>
                  <a:srgbClr val="3C4043"/>
                </a:solidFill>
                <a:highlight>
                  <a:srgbClr val="F0F4F9"/>
                </a:highlight>
              </a:rPr>
              <a:t> </a:t>
            </a:r>
            <a:r>
              <a:rPr lang="fr-FR" err="1">
                <a:solidFill>
                  <a:srgbClr val="3C4043"/>
                </a:solidFill>
                <a:highlight>
                  <a:srgbClr val="F0F4F9"/>
                </a:highlight>
              </a:rPr>
              <a:t>kinderloos</a:t>
            </a:r>
            <a:r>
              <a:rPr lang="fr-FR">
                <a:solidFill>
                  <a:srgbClr val="3C4043"/>
                </a:solidFill>
                <a:highlight>
                  <a:srgbClr val="F0F4F9"/>
                </a:highlight>
              </a:rPr>
              <a:t> </a:t>
            </a:r>
            <a:r>
              <a:rPr lang="fr-FR" err="1">
                <a:solidFill>
                  <a:srgbClr val="3C4043"/>
                </a:solidFill>
                <a:highlight>
                  <a:srgbClr val="F0F4F9"/>
                </a:highlight>
              </a:rPr>
              <a:t>stel</a:t>
            </a:r>
            <a:r>
              <a:rPr lang="fr-FR">
                <a:solidFill>
                  <a:srgbClr val="3C4043"/>
                </a:solidFill>
                <a:highlight>
                  <a:srgbClr val="F0F4F9"/>
                </a:highlight>
              </a:rPr>
              <a:t> </a:t>
            </a:r>
            <a:r>
              <a:rPr lang="fr-FR" err="1">
                <a:solidFill>
                  <a:srgbClr val="3C4043"/>
                </a:solidFill>
                <a:highlight>
                  <a:srgbClr val="F0F4F9"/>
                </a:highlight>
              </a:rPr>
              <a:t>kunnen</a:t>
            </a:r>
            <a:r>
              <a:rPr lang="fr-FR">
                <a:solidFill>
                  <a:srgbClr val="3C4043"/>
                </a:solidFill>
                <a:highlight>
                  <a:srgbClr val="F0F4F9"/>
                </a:highlight>
              </a:rPr>
              <a:t> </a:t>
            </a:r>
            <a:r>
              <a:rPr lang="fr-FR" err="1">
                <a:solidFill>
                  <a:srgbClr val="3C4043"/>
                </a:solidFill>
                <a:highlight>
                  <a:srgbClr val="F0F4F9"/>
                </a:highlight>
              </a:rPr>
              <a:t>verdienen</a:t>
            </a:r>
            <a:r>
              <a:rPr lang="fr-FR">
                <a:solidFill>
                  <a:srgbClr val="3C4043"/>
                </a:solidFill>
                <a:highlight>
                  <a:srgbClr val="F0F4F9"/>
                </a:highlight>
              </a:rPr>
              <a:t>? Wat </a:t>
            </a:r>
            <a:r>
              <a:rPr lang="fr-FR" err="1">
                <a:solidFill>
                  <a:srgbClr val="3C4043"/>
                </a:solidFill>
                <a:highlight>
                  <a:srgbClr val="F0F4F9"/>
                </a:highlight>
              </a:rPr>
              <a:t>zouden</a:t>
            </a:r>
            <a:r>
              <a:rPr lang="fr-FR">
                <a:solidFill>
                  <a:srgbClr val="3C4043"/>
                </a:solidFill>
                <a:highlight>
                  <a:srgbClr val="F0F4F9"/>
                </a:highlight>
              </a:rPr>
              <a:t> </a:t>
            </a:r>
            <a:r>
              <a:rPr lang="fr-FR" err="1">
                <a:solidFill>
                  <a:srgbClr val="3C4043"/>
                </a:solidFill>
                <a:highlight>
                  <a:srgbClr val="F0F4F9"/>
                </a:highlight>
              </a:rPr>
              <a:t>ze</a:t>
            </a:r>
            <a:r>
              <a:rPr lang="fr-FR">
                <a:solidFill>
                  <a:srgbClr val="3C4043"/>
                </a:solidFill>
                <a:highlight>
                  <a:srgbClr val="F0F4F9"/>
                </a:highlight>
              </a:rPr>
              <a:t> </a:t>
            </a:r>
            <a:r>
              <a:rPr lang="fr-FR" err="1">
                <a:solidFill>
                  <a:srgbClr val="3C4043"/>
                </a:solidFill>
                <a:highlight>
                  <a:srgbClr val="F0F4F9"/>
                </a:highlight>
              </a:rPr>
              <a:t>zich</a:t>
            </a:r>
            <a:r>
              <a:rPr lang="fr-FR">
                <a:solidFill>
                  <a:srgbClr val="3C4043"/>
                </a:solidFill>
                <a:highlight>
                  <a:srgbClr val="F0F4F9"/>
                </a:highlight>
              </a:rPr>
              <a:t> qua </a:t>
            </a:r>
            <a:r>
              <a:rPr lang="fr-FR" err="1">
                <a:solidFill>
                  <a:srgbClr val="3C4043"/>
                </a:solidFill>
                <a:highlight>
                  <a:srgbClr val="F0F4F9"/>
                </a:highlight>
              </a:rPr>
              <a:t>huur</a:t>
            </a:r>
            <a:r>
              <a:rPr lang="fr-FR">
                <a:solidFill>
                  <a:srgbClr val="3C4043"/>
                </a:solidFill>
                <a:highlight>
                  <a:srgbClr val="F0F4F9"/>
                </a:highlight>
              </a:rPr>
              <a:t> en </a:t>
            </a:r>
            <a:r>
              <a:rPr lang="fr-FR" err="1">
                <a:solidFill>
                  <a:srgbClr val="3C4043"/>
                </a:solidFill>
                <a:highlight>
                  <a:srgbClr val="F0F4F9"/>
                </a:highlight>
              </a:rPr>
              <a:t>energiekosten</a:t>
            </a:r>
            <a:r>
              <a:rPr lang="fr-FR">
                <a:solidFill>
                  <a:srgbClr val="3C4043"/>
                </a:solidFill>
                <a:highlight>
                  <a:srgbClr val="F0F4F9"/>
                </a:highlight>
              </a:rPr>
              <a:t> </a:t>
            </a:r>
            <a:r>
              <a:rPr lang="fr-FR" err="1">
                <a:solidFill>
                  <a:srgbClr val="3C4043"/>
                </a:solidFill>
                <a:highlight>
                  <a:srgbClr val="F0F4F9"/>
                </a:highlight>
              </a:rPr>
              <a:t>kunnen</a:t>
            </a:r>
            <a:r>
              <a:rPr lang="fr-FR">
                <a:solidFill>
                  <a:srgbClr val="3C4043"/>
                </a:solidFill>
                <a:highlight>
                  <a:srgbClr val="F0F4F9"/>
                </a:highlight>
              </a:rPr>
              <a:t> </a:t>
            </a:r>
            <a:r>
              <a:rPr lang="fr-FR" err="1">
                <a:solidFill>
                  <a:srgbClr val="3C4043"/>
                </a:solidFill>
                <a:highlight>
                  <a:srgbClr val="F0F4F9"/>
                </a:highlight>
              </a:rPr>
              <a:t>veroorloven</a:t>
            </a:r>
            <a:r>
              <a:rPr lang="fr-FR">
                <a:solidFill>
                  <a:srgbClr val="3C4043"/>
                </a:solidFill>
                <a:highlight>
                  <a:srgbClr val="F0F4F9"/>
                </a:highlight>
              </a:rPr>
              <a:t>? </a:t>
            </a:r>
            <a:r>
              <a:rPr lang="fr-FR" err="1">
                <a:solidFill>
                  <a:srgbClr val="3C4043"/>
                </a:solidFill>
                <a:highlight>
                  <a:srgbClr val="F0F4F9"/>
                </a:highlight>
              </a:rPr>
              <a:t>Antwoord</a:t>
            </a:r>
            <a:r>
              <a:rPr lang="fr-FR">
                <a:solidFill>
                  <a:srgbClr val="3C4043"/>
                </a:solidFill>
                <a:highlight>
                  <a:srgbClr val="F0F4F9"/>
                </a:highlight>
              </a:rPr>
              <a:t>: RIS (Sociale </a:t>
            </a:r>
            <a:r>
              <a:rPr lang="fr-FR" err="1">
                <a:solidFill>
                  <a:srgbClr val="3C4043"/>
                </a:solidFill>
                <a:highlight>
                  <a:srgbClr val="F0F4F9"/>
                </a:highlight>
              </a:rPr>
              <a:t>Integratie-uitkering</a:t>
            </a:r>
            <a:r>
              <a:rPr lang="fr-FR">
                <a:solidFill>
                  <a:srgbClr val="3C4043"/>
                </a:solidFill>
                <a:highlight>
                  <a:srgbClr val="F0F4F9"/>
                </a:highlight>
              </a:rPr>
              <a:t>) = € 893,65 (</a:t>
            </a:r>
            <a:r>
              <a:rPr lang="fr-FR" err="1">
                <a:solidFill>
                  <a:srgbClr val="3C4043"/>
                </a:solidFill>
                <a:highlight>
                  <a:srgbClr val="F0F4F9"/>
                </a:highlight>
              </a:rPr>
              <a:t>bedrag</a:t>
            </a:r>
            <a:r>
              <a:rPr lang="fr-FR">
                <a:solidFill>
                  <a:srgbClr val="3C4043"/>
                </a:solidFill>
                <a:highlight>
                  <a:srgbClr val="F0F4F9"/>
                </a:highlight>
              </a:rPr>
              <a:t> </a:t>
            </a:r>
            <a:r>
              <a:rPr lang="fr-FR" err="1">
                <a:solidFill>
                  <a:srgbClr val="3C4043"/>
                </a:solidFill>
                <a:highlight>
                  <a:srgbClr val="F0F4F9"/>
                </a:highlight>
              </a:rPr>
              <a:t>voor</a:t>
            </a:r>
            <a:r>
              <a:rPr lang="fr-FR">
                <a:solidFill>
                  <a:srgbClr val="3C4043"/>
                </a:solidFill>
                <a:highlight>
                  <a:srgbClr val="F0F4F9"/>
                </a:highlight>
              </a:rPr>
              <a:t> </a:t>
            </a:r>
            <a:r>
              <a:rPr lang="fr-FR" err="1">
                <a:solidFill>
                  <a:srgbClr val="3C4043"/>
                </a:solidFill>
                <a:highlight>
                  <a:srgbClr val="F0F4F9"/>
                </a:highlight>
              </a:rPr>
              <a:t>samenwonend</a:t>
            </a:r>
            <a:r>
              <a:rPr lang="fr-FR">
                <a:solidFill>
                  <a:srgbClr val="3C4043"/>
                </a:solidFill>
                <a:highlight>
                  <a:srgbClr val="F0F4F9"/>
                </a:highlight>
              </a:rPr>
              <a:t> </a:t>
            </a:r>
            <a:r>
              <a:rPr lang="fr-FR" err="1">
                <a:solidFill>
                  <a:srgbClr val="3C4043"/>
                </a:solidFill>
                <a:highlight>
                  <a:srgbClr val="F0F4F9"/>
                </a:highlight>
              </a:rPr>
              <a:t>stel</a:t>
            </a:r>
            <a:r>
              <a:rPr lang="fr-FR">
                <a:solidFill>
                  <a:srgbClr val="3C4043"/>
                </a:solidFill>
                <a:highlight>
                  <a:srgbClr val="F0F4F9"/>
                </a:highlight>
              </a:rPr>
              <a:t>) x 2 = € 1787,30. Het </a:t>
            </a:r>
            <a:r>
              <a:rPr lang="fr-FR" err="1">
                <a:solidFill>
                  <a:srgbClr val="3C4043"/>
                </a:solidFill>
                <a:highlight>
                  <a:srgbClr val="F0F4F9"/>
                </a:highlight>
              </a:rPr>
              <a:t>stel</a:t>
            </a:r>
            <a:r>
              <a:rPr lang="fr-FR">
                <a:solidFill>
                  <a:srgbClr val="3C4043"/>
                </a:solidFill>
                <a:highlight>
                  <a:srgbClr val="F0F4F9"/>
                </a:highlight>
              </a:rPr>
              <a:t> zou </a:t>
            </a:r>
            <a:r>
              <a:rPr lang="fr-FR" err="1">
                <a:solidFill>
                  <a:srgbClr val="3C4043"/>
                </a:solidFill>
                <a:highlight>
                  <a:srgbClr val="F0F4F9"/>
                </a:highlight>
              </a:rPr>
              <a:t>een</a:t>
            </a:r>
            <a:r>
              <a:rPr lang="fr-FR">
                <a:solidFill>
                  <a:srgbClr val="3C4043"/>
                </a:solidFill>
                <a:highlight>
                  <a:srgbClr val="F0F4F9"/>
                </a:highlight>
              </a:rPr>
              <a:t> studio of </a:t>
            </a:r>
            <a:r>
              <a:rPr lang="fr-FR" err="1">
                <a:solidFill>
                  <a:srgbClr val="3C4043"/>
                </a:solidFill>
                <a:highlight>
                  <a:srgbClr val="F0F4F9"/>
                </a:highlight>
              </a:rPr>
              <a:t>een</a:t>
            </a:r>
            <a:r>
              <a:rPr lang="fr-FR">
                <a:solidFill>
                  <a:srgbClr val="3C4043"/>
                </a:solidFill>
                <a:highlight>
                  <a:srgbClr val="F0F4F9"/>
                </a:highlight>
              </a:rPr>
              <a:t> appartement met </a:t>
            </a:r>
            <a:r>
              <a:rPr lang="fr-FR" err="1">
                <a:solidFill>
                  <a:srgbClr val="3C4043"/>
                </a:solidFill>
                <a:highlight>
                  <a:srgbClr val="F0F4F9"/>
                </a:highlight>
              </a:rPr>
              <a:t>één</a:t>
            </a:r>
            <a:r>
              <a:rPr lang="fr-FR">
                <a:solidFill>
                  <a:srgbClr val="3C4043"/>
                </a:solidFill>
                <a:highlight>
                  <a:srgbClr val="F0F4F9"/>
                </a:highlight>
              </a:rPr>
              <a:t> </a:t>
            </a:r>
            <a:r>
              <a:rPr lang="fr-FR" err="1">
                <a:solidFill>
                  <a:srgbClr val="3C4043"/>
                </a:solidFill>
                <a:highlight>
                  <a:srgbClr val="F0F4F9"/>
                </a:highlight>
              </a:rPr>
              <a:t>slaapkamer</a:t>
            </a:r>
            <a:r>
              <a:rPr lang="fr-FR">
                <a:solidFill>
                  <a:srgbClr val="3C4043"/>
                </a:solidFill>
                <a:highlight>
                  <a:srgbClr val="F0F4F9"/>
                </a:highlight>
              </a:rPr>
              <a:t> </a:t>
            </a:r>
            <a:r>
              <a:rPr lang="fr-FR" err="1">
                <a:solidFill>
                  <a:srgbClr val="3C4043"/>
                </a:solidFill>
                <a:highlight>
                  <a:srgbClr val="F0F4F9"/>
                </a:highlight>
              </a:rPr>
              <a:t>moeten</a:t>
            </a:r>
            <a:r>
              <a:rPr lang="fr-FR">
                <a:solidFill>
                  <a:srgbClr val="3C4043"/>
                </a:solidFill>
                <a:highlight>
                  <a:srgbClr val="F0F4F9"/>
                </a:highlight>
              </a:rPr>
              <a:t> </a:t>
            </a:r>
            <a:r>
              <a:rPr lang="fr-FR" err="1">
                <a:solidFill>
                  <a:srgbClr val="3C4043"/>
                </a:solidFill>
                <a:highlight>
                  <a:srgbClr val="F0F4F9"/>
                </a:highlight>
              </a:rPr>
              <a:t>huren</a:t>
            </a:r>
            <a:r>
              <a:rPr lang="fr-FR">
                <a:solidFill>
                  <a:srgbClr val="3C4043"/>
                </a:solidFill>
                <a:highlight>
                  <a:srgbClr val="F0F4F9"/>
                </a:highlight>
              </a:rPr>
              <a:t>. Maximale </a:t>
            </a:r>
            <a:r>
              <a:rPr lang="fr-FR" err="1">
                <a:solidFill>
                  <a:srgbClr val="3C4043"/>
                </a:solidFill>
                <a:highlight>
                  <a:srgbClr val="F0F4F9"/>
                </a:highlight>
              </a:rPr>
              <a:t>huur</a:t>
            </a:r>
            <a:r>
              <a:rPr lang="fr-FR">
                <a:solidFill>
                  <a:srgbClr val="3C4043"/>
                </a:solidFill>
                <a:highlight>
                  <a:srgbClr val="F0F4F9"/>
                </a:highlight>
              </a:rPr>
              <a:t> = € 900 + </a:t>
            </a:r>
            <a:r>
              <a:rPr lang="fr-FR" err="1">
                <a:solidFill>
                  <a:srgbClr val="3C4043"/>
                </a:solidFill>
                <a:highlight>
                  <a:srgbClr val="F0F4F9"/>
                </a:highlight>
              </a:rPr>
              <a:t>energiekosten</a:t>
            </a:r>
            <a:r>
              <a:rPr lang="fr-FR">
                <a:solidFill>
                  <a:srgbClr val="3C4043"/>
                </a:solidFill>
                <a:highlight>
                  <a:srgbClr val="F0F4F9"/>
                </a:highlight>
              </a:rPr>
              <a:t> = ~€ 150. </a:t>
            </a:r>
            <a:r>
              <a:rPr lang="fr-FR" err="1">
                <a:solidFill>
                  <a:srgbClr val="3C4043"/>
                </a:solidFill>
                <a:highlight>
                  <a:srgbClr val="F0F4F9"/>
                </a:highlight>
              </a:rPr>
              <a:t>Hoeveel</a:t>
            </a:r>
            <a:r>
              <a:rPr lang="fr-FR">
                <a:solidFill>
                  <a:srgbClr val="3C4043"/>
                </a:solidFill>
                <a:highlight>
                  <a:srgbClr val="F0F4F9"/>
                </a:highlight>
              </a:rPr>
              <a:t> zou </a:t>
            </a:r>
            <a:r>
              <a:rPr lang="fr-FR" err="1">
                <a:solidFill>
                  <a:srgbClr val="3C4043"/>
                </a:solidFill>
                <a:highlight>
                  <a:srgbClr val="F0F4F9"/>
                </a:highlight>
              </a:rPr>
              <a:t>een</a:t>
            </a:r>
            <a:r>
              <a:rPr lang="fr-FR">
                <a:solidFill>
                  <a:srgbClr val="3C4043"/>
                </a:solidFill>
                <a:highlight>
                  <a:srgbClr val="F0F4F9"/>
                </a:highlight>
              </a:rPr>
              <a:t> </a:t>
            </a:r>
            <a:r>
              <a:rPr lang="fr-FR" err="1">
                <a:solidFill>
                  <a:srgbClr val="3C4043"/>
                </a:solidFill>
                <a:highlight>
                  <a:srgbClr val="F0F4F9"/>
                </a:highlight>
              </a:rPr>
              <a:t>groot</a:t>
            </a:r>
            <a:r>
              <a:rPr lang="fr-FR">
                <a:solidFill>
                  <a:srgbClr val="3C4043"/>
                </a:solidFill>
                <a:highlight>
                  <a:srgbClr val="F0F4F9"/>
                </a:highlight>
              </a:rPr>
              <a:t> </a:t>
            </a:r>
            <a:r>
              <a:rPr lang="fr-FR" err="1">
                <a:solidFill>
                  <a:srgbClr val="3C4043"/>
                </a:solidFill>
                <a:highlight>
                  <a:srgbClr val="F0F4F9"/>
                </a:highlight>
              </a:rPr>
              <a:t>gezin</a:t>
            </a:r>
            <a:r>
              <a:rPr lang="fr-FR">
                <a:solidFill>
                  <a:srgbClr val="3C4043"/>
                </a:solidFill>
                <a:highlight>
                  <a:srgbClr val="F0F4F9"/>
                </a:highlight>
              </a:rPr>
              <a:t> (2 </a:t>
            </a:r>
            <a:r>
              <a:rPr lang="fr-FR" err="1">
                <a:solidFill>
                  <a:srgbClr val="3C4043"/>
                </a:solidFill>
                <a:highlight>
                  <a:srgbClr val="F0F4F9"/>
                </a:highlight>
              </a:rPr>
              <a:t>ouders</a:t>
            </a:r>
            <a:r>
              <a:rPr lang="fr-FR">
                <a:solidFill>
                  <a:srgbClr val="3C4043"/>
                </a:solidFill>
                <a:highlight>
                  <a:srgbClr val="F0F4F9"/>
                </a:highlight>
              </a:rPr>
              <a:t> + 4 </a:t>
            </a:r>
            <a:r>
              <a:rPr lang="fr-FR" err="1">
                <a:solidFill>
                  <a:srgbClr val="3C4043"/>
                </a:solidFill>
                <a:highlight>
                  <a:srgbClr val="F0F4F9"/>
                </a:highlight>
              </a:rPr>
              <a:t>kinderen</a:t>
            </a:r>
            <a:r>
              <a:rPr lang="fr-FR">
                <a:solidFill>
                  <a:srgbClr val="3C4043"/>
                </a:solidFill>
                <a:highlight>
                  <a:srgbClr val="F0F4F9"/>
                </a:highlight>
              </a:rPr>
              <a:t>) </a:t>
            </a:r>
            <a:r>
              <a:rPr lang="fr-FR" err="1">
                <a:solidFill>
                  <a:srgbClr val="3C4043"/>
                </a:solidFill>
                <a:highlight>
                  <a:srgbClr val="F0F4F9"/>
                </a:highlight>
              </a:rPr>
              <a:t>kunnen</a:t>
            </a:r>
            <a:r>
              <a:rPr lang="fr-FR">
                <a:solidFill>
                  <a:srgbClr val="3C4043"/>
                </a:solidFill>
                <a:highlight>
                  <a:srgbClr val="F0F4F9"/>
                </a:highlight>
              </a:rPr>
              <a:t> </a:t>
            </a:r>
            <a:r>
              <a:rPr lang="fr-FR" err="1">
                <a:solidFill>
                  <a:srgbClr val="3C4043"/>
                </a:solidFill>
                <a:highlight>
                  <a:srgbClr val="F0F4F9"/>
                </a:highlight>
              </a:rPr>
              <a:t>verdienen</a:t>
            </a:r>
            <a:r>
              <a:rPr lang="fr-FR">
                <a:solidFill>
                  <a:srgbClr val="3C4043"/>
                </a:solidFill>
                <a:highlight>
                  <a:srgbClr val="F0F4F9"/>
                </a:highlight>
              </a:rPr>
              <a:t>? Wat </a:t>
            </a:r>
            <a:r>
              <a:rPr lang="fr-FR" err="1">
                <a:solidFill>
                  <a:srgbClr val="3C4043"/>
                </a:solidFill>
                <a:highlight>
                  <a:srgbClr val="F0F4F9"/>
                </a:highlight>
              </a:rPr>
              <a:t>zouden</a:t>
            </a:r>
            <a:r>
              <a:rPr lang="fr-FR">
                <a:solidFill>
                  <a:srgbClr val="3C4043"/>
                </a:solidFill>
                <a:highlight>
                  <a:srgbClr val="F0F4F9"/>
                </a:highlight>
              </a:rPr>
              <a:t> </a:t>
            </a:r>
            <a:r>
              <a:rPr lang="fr-FR" err="1">
                <a:solidFill>
                  <a:srgbClr val="3C4043"/>
                </a:solidFill>
                <a:highlight>
                  <a:srgbClr val="F0F4F9"/>
                </a:highlight>
              </a:rPr>
              <a:t>ze</a:t>
            </a:r>
            <a:r>
              <a:rPr lang="fr-FR">
                <a:solidFill>
                  <a:srgbClr val="3C4043"/>
                </a:solidFill>
                <a:highlight>
                  <a:srgbClr val="F0F4F9"/>
                </a:highlight>
              </a:rPr>
              <a:t> </a:t>
            </a:r>
            <a:r>
              <a:rPr lang="fr-FR" err="1">
                <a:solidFill>
                  <a:srgbClr val="3C4043"/>
                </a:solidFill>
                <a:highlight>
                  <a:srgbClr val="F0F4F9"/>
                </a:highlight>
              </a:rPr>
              <a:t>zich</a:t>
            </a:r>
            <a:r>
              <a:rPr lang="fr-FR">
                <a:solidFill>
                  <a:srgbClr val="3C4043"/>
                </a:solidFill>
                <a:highlight>
                  <a:srgbClr val="F0F4F9"/>
                </a:highlight>
              </a:rPr>
              <a:t> qua </a:t>
            </a:r>
            <a:r>
              <a:rPr lang="fr-FR" err="1">
                <a:solidFill>
                  <a:srgbClr val="3C4043"/>
                </a:solidFill>
                <a:highlight>
                  <a:srgbClr val="F0F4F9"/>
                </a:highlight>
              </a:rPr>
              <a:t>huur</a:t>
            </a:r>
            <a:r>
              <a:rPr lang="fr-FR">
                <a:solidFill>
                  <a:srgbClr val="3C4043"/>
                </a:solidFill>
                <a:highlight>
                  <a:srgbClr val="F0F4F9"/>
                </a:highlight>
              </a:rPr>
              <a:t> en </a:t>
            </a:r>
            <a:r>
              <a:rPr lang="fr-FR" err="1">
                <a:solidFill>
                  <a:srgbClr val="3C4043"/>
                </a:solidFill>
                <a:highlight>
                  <a:srgbClr val="F0F4F9"/>
                </a:highlight>
              </a:rPr>
              <a:t>energiekosten</a:t>
            </a:r>
            <a:r>
              <a:rPr lang="fr-FR">
                <a:solidFill>
                  <a:srgbClr val="3C4043"/>
                </a:solidFill>
                <a:highlight>
                  <a:srgbClr val="F0F4F9"/>
                </a:highlight>
              </a:rPr>
              <a:t> </a:t>
            </a:r>
            <a:r>
              <a:rPr lang="fr-FR" err="1">
                <a:solidFill>
                  <a:srgbClr val="3C4043"/>
                </a:solidFill>
                <a:highlight>
                  <a:srgbClr val="F0F4F9"/>
                </a:highlight>
              </a:rPr>
              <a:t>kunnen</a:t>
            </a:r>
            <a:r>
              <a:rPr lang="fr-FR">
                <a:solidFill>
                  <a:srgbClr val="3C4043"/>
                </a:solidFill>
                <a:highlight>
                  <a:srgbClr val="F0F4F9"/>
                </a:highlight>
              </a:rPr>
              <a:t> </a:t>
            </a:r>
            <a:r>
              <a:rPr lang="fr-FR" err="1">
                <a:solidFill>
                  <a:srgbClr val="3C4043"/>
                </a:solidFill>
                <a:highlight>
                  <a:srgbClr val="F0F4F9"/>
                </a:highlight>
              </a:rPr>
              <a:t>veroorloven</a:t>
            </a:r>
            <a:r>
              <a:rPr lang="fr-FR">
                <a:solidFill>
                  <a:srgbClr val="3C4043"/>
                </a:solidFill>
                <a:highlight>
                  <a:srgbClr val="F0F4F9"/>
                </a:highlight>
              </a:rPr>
              <a:t>? </a:t>
            </a:r>
            <a:r>
              <a:rPr lang="fr-FR" err="1">
                <a:solidFill>
                  <a:srgbClr val="3C4043"/>
                </a:solidFill>
                <a:highlight>
                  <a:srgbClr val="F0F4F9"/>
                </a:highlight>
              </a:rPr>
              <a:t>Antwoord</a:t>
            </a:r>
            <a:r>
              <a:rPr lang="fr-FR">
                <a:solidFill>
                  <a:srgbClr val="3C4043"/>
                </a:solidFill>
                <a:highlight>
                  <a:srgbClr val="F0F4F9"/>
                </a:highlight>
              </a:rPr>
              <a:t>: RIS = € 893,65 (</a:t>
            </a:r>
            <a:r>
              <a:rPr lang="fr-FR" err="1">
                <a:solidFill>
                  <a:srgbClr val="3C4043"/>
                </a:solidFill>
                <a:highlight>
                  <a:srgbClr val="F0F4F9"/>
                </a:highlight>
              </a:rPr>
              <a:t>bedrag</a:t>
            </a:r>
            <a:r>
              <a:rPr lang="fr-FR">
                <a:solidFill>
                  <a:srgbClr val="3C4043"/>
                </a:solidFill>
                <a:highlight>
                  <a:srgbClr val="F0F4F9"/>
                </a:highlight>
              </a:rPr>
              <a:t> </a:t>
            </a:r>
            <a:r>
              <a:rPr lang="fr-FR" err="1">
                <a:solidFill>
                  <a:srgbClr val="3C4043"/>
                </a:solidFill>
                <a:highlight>
                  <a:srgbClr val="F0F4F9"/>
                </a:highlight>
              </a:rPr>
              <a:t>voor</a:t>
            </a:r>
            <a:r>
              <a:rPr lang="fr-FR">
                <a:solidFill>
                  <a:srgbClr val="3C4043"/>
                </a:solidFill>
                <a:highlight>
                  <a:srgbClr val="F0F4F9"/>
                </a:highlight>
              </a:rPr>
              <a:t> </a:t>
            </a:r>
            <a:r>
              <a:rPr lang="fr-FR" err="1">
                <a:solidFill>
                  <a:srgbClr val="3C4043"/>
                </a:solidFill>
                <a:highlight>
                  <a:srgbClr val="F0F4F9"/>
                </a:highlight>
              </a:rPr>
              <a:t>samenwonend</a:t>
            </a:r>
            <a:r>
              <a:rPr lang="fr-FR">
                <a:solidFill>
                  <a:srgbClr val="3C4043"/>
                </a:solidFill>
                <a:highlight>
                  <a:srgbClr val="F0F4F9"/>
                </a:highlight>
              </a:rPr>
              <a:t> </a:t>
            </a:r>
            <a:r>
              <a:rPr lang="fr-FR" err="1">
                <a:solidFill>
                  <a:srgbClr val="3C4043"/>
                </a:solidFill>
                <a:highlight>
                  <a:srgbClr val="F0F4F9"/>
                </a:highlight>
              </a:rPr>
              <a:t>stel</a:t>
            </a:r>
            <a:r>
              <a:rPr lang="fr-FR">
                <a:solidFill>
                  <a:srgbClr val="3C4043"/>
                </a:solidFill>
                <a:highlight>
                  <a:srgbClr val="F0F4F9"/>
                </a:highlight>
              </a:rPr>
              <a:t>) x 2 = € 1787,30 + </a:t>
            </a:r>
            <a:r>
              <a:rPr lang="fr-FR" err="1">
                <a:solidFill>
                  <a:srgbClr val="3C4043"/>
                </a:solidFill>
                <a:highlight>
                  <a:srgbClr val="F0F4F9"/>
                </a:highlight>
              </a:rPr>
              <a:t>kinderbijslag</a:t>
            </a:r>
            <a:r>
              <a:rPr lang="fr-FR">
                <a:solidFill>
                  <a:srgbClr val="3C4043"/>
                </a:solidFill>
                <a:highlight>
                  <a:srgbClr val="F0F4F9"/>
                </a:highlight>
              </a:rPr>
              <a:t> (</a:t>
            </a:r>
            <a:r>
              <a:rPr lang="fr-FR" err="1">
                <a:solidFill>
                  <a:srgbClr val="3C4043"/>
                </a:solidFill>
                <a:highlight>
                  <a:srgbClr val="F0F4F9"/>
                </a:highlight>
              </a:rPr>
              <a:t>ongeveer</a:t>
            </a:r>
            <a:r>
              <a:rPr lang="fr-FR">
                <a:solidFill>
                  <a:srgbClr val="3C4043"/>
                </a:solidFill>
                <a:highlight>
                  <a:srgbClr val="F0F4F9"/>
                </a:highlight>
              </a:rPr>
              <a:t> € 750/</a:t>
            </a:r>
            <a:r>
              <a:rPr lang="fr-FR" err="1">
                <a:solidFill>
                  <a:srgbClr val="3C4043"/>
                </a:solidFill>
                <a:highlight>
                  <a:srgbClr val="F0F4F9"/>
                </a:highlight>
              </a:rPr>
              <a:t>maand</a:t>
            </a:r>
            <a:r>
              <a:rPr lang="fr-FR">
                <a:solidFill>
                  <a:srgbClr val="3C4043"/>
                </a:solidFill>
                <a:highlight>
                  <a:srgbClr val="F0F4F9"/>
                </a:highlight>
              </a:rPr>
              <a:t>) = </a:t>
            </a:r>
            <a:r>
              <a:rPr lang="fr-FR" err="1">
                <a:solidFill>
                  <a:srgbClr val="3C4043"/>
                </a:solidFill>
                <a:highlight>
                  <a:srgbClr val="F0F4F9"/>
                </a:highlight>
              </a:rPr>
              <a:t>ongeveer</a:t>
            </a:r>
            <a:r>
              <a:rPr lang="fr-FR">
                <a:solidFill>
                  <a:srgbClr val="3C4043"/>
                </a:solidFill>
                <a:highlight>
                  <a:srgbClr val="F0F4F9"/>
                </a:highlight>
              </a:rPr>
              <a:t> € 2500/</a:t>
            </a:r>
            <a:r>
              <a:rPr lang="fr-FR" err="1">
                <a:solidFill>
                  <a:srgbClr val="3C4043"/>
                </a:solidFill>
                <a:highlight>
                  <a:srgbClr val="F0F4F9"/>
                </a:highlight>
              </a:rPr>
              <a:t>maand</a:t>
            </a:r>
            <a:r>
              <a:rPr lang="fr-FR">
                <a:solidFill>
                  <a:srgbClr val="3C4043"/>
                </a:solidFill>
                <a:highlight>
                  <a:srgbClr val="F0F4F9"/>
                </a:highlight>
              </a:rPr>
              <a:t>. Het </a:t>
            </a:r>
            <a:r>
              <a:rPr lang="fr-FR" err="1">
                <a:solidFill>
                  <a:srgbClr val="3C4043"/>
                </a:solidFill>
                <a:highlight>
                  <a:srgbClr val="F0F4F9"/>
                </a:highlight>
              </a:rPr>
              <a:t>gezin</a:t>
            </a:r>
            <a:r>
              <a:rPr lang="fr-FR">
                <a:solidFill>
                  <a:srgbClr val="3C4043"/>
                </a:solidFill>
                <a:highlight>
                  <a:srgbClr val="F0F4F9"/>
                </a:highlight>
              </a:rPr>
              <a:t> zou </a:t>
            </a:r>
            <a:r>
              <a:rPr lang="fr-FR" err="1">
                <a:solidFill>
                  <a:srgbClr val="3C4043"/>
                </a:solidFill>
                <a:highlight>
                  <a:srgbClr val="F0F4F9"/>
                </a:highlight>
              </a:rPr>
              <a:t>een</a:t>
            </a:r>
            <a:r>
              <a:rPr lang="fr-FR">
                <a:solidFill>
                  <a:srgbClr val="3C4043"/>
                </a:solidFill>
                <a:highlight>
                  <a:srgbClr val="F0F4F9"/>
                </a:highlight>
              </a:rPr>
              <a:t> huis met 4-5 </a:t>
            </a:r>
            <a:r>
              <a:rPr lang="fr-FR" err="1">
                <a:solidFill>
                  <a:srgbClr val="3C4043"/>
                </a:solidFill>
                <a:highlight>
                  <a:srgbClr val="F0F4F9"/>
                </a:highlight>
              </a:rPr>
              <a:t>slaapkamers</a:t>
            </a:r>
            <a:r>
              <a:rPr lang="fr-FR">
                <a:solidFill>
                  <a:srgbClr val="3C4043"/>
                </a:solidFill>
                <a:highlight>
                  <a:srgbClr val="F0F4F9"/>
                </a:highlight>
              </a:rPr>
              <a:t> </a:t>
            </a:r>
            <a:r>
              <a:rPr lang="fr-FR" err="1">
                <a:solidFill>
                  <a:srgbClr val="3C4043"/>
                </a:solidFill>
                <a:highlight>
                  <a:srgbClr val="F0F4F9"/>
                </a:highlight>
              </a:rPr>
              <a:t>moeten</a:t>
            </a:r>
            <a:r>
              <a:rPr lang="fr-FR">
                <a:solidFill>
                  <a:srgbClr val="3C4043"/>
                </a:solidFill>
                <a:highlight>
                  <a:srgbClr val="F0F4F9"/>
                </a:highlight>
              </a:rPr>
              <a:t> </a:t>
            </a:r>
            <a:r>
              <a:rPr lang="fr-FR" err="1">
                <a:solidFill>
                  <a:srgbClr val="3C4043"/>
                </a:solidFill>
                <a:highlight>
                  <a:srgbClr val="F0F4F9"/>
                </a:highlight>
              </a:rPr>
              <a:t>huren</a:t>
            </a:r>
            <a:r>
              <a:rPr lang="fr-FR">
                <a:solidFill>
                  <a:srgbClr val="3C4043"/>
                </a:solidFill>
                <a:highlight>
                  <a:srgbClr val="F0F4F9"/>
                </a:highlight>
              </a:rPr>
              <a:t>. Maximale </a:t>
            </a:r>
            <a:r>
              <a:rPr lang="fr-FR" err="1">
                <a:solidFill>
                  <a:srgbClr val="3C4043"/>
                </a:solidFill>
                <a:highlight>
                  <a:srgbClr val="F0F4F9"/>
                </a:highlight>
              </a:rPr>
              <a:t>huur</a:t>
            </a:r>
            <a:r>
              <a:rPr lang="fr-FR">
                <a:solidFill>
                  <a:srgbClr val="3C4043"/>
                </a:solidFill>
                <a:highlight>
                  <a:srgbClr val="F0F4F9"/>
                </a:highlight>
              </a:rPr>
              <a:t> = € 1250/</a:t>
            </a:r>
            <a:r>
              <a:rPr lang="fr-FR" err="1">
                <a:solidFill>
                  <a:srgbClr val="3C4043"/>
                </a:solidFill>
                <a:highlight>
                  <a:srgbClr val="F0F4F9"/>
                </a:highlight>
              </a:rPr>
              <a:t>maand</a:t>
            </a:r>
            <a:r>
              <a:rPr lang="fr-FR">
                <a:solidFill>
                  <a:srgbClr val="3C4043"/>
                </a:solidFill>
                <a:highlight>
                  <a:srgbClr val="F0F4F9"/>
                </a:highlight>
              </a:rPr>
              <a:t> + </a:t>
            </a:r>
            <a:r>
              <a:rPr lang="fr-FR" err="1">
                <a:solidFill>
                  <a:srgbClr val="3C4043"/>
                </a:solidFill>
                <a:highlight>
                  <a:srgbClr val="F0F4F9"/>
                </a:highlight>
              </a:rPr>
              <a:t>energiekosten</a:t>
            </a:r>
            <a:r>
              <a:rPr lang="fr-FR">
                <a:solidFill>
                  <a:srgbClr val="3C4043"/>
                </a:solidFill>
                <a:highlight>
                  <a:srgbClr val="F0F4F9"/>
                </a:highlight>
              </a:rPr>
              <a:t> ~€ 500.</a:t>
            </a:r>
            <a:endParaRPr lang="en-US">
              <a:highlight>
                <a:srgbClr val="FFFFFF"/>
              </a:highlight>
              <a:latin typeface="Arial"/>
              <a:ea typeface="Calibri"/>
              <a:cs typeface="Arial"/>
            </a:endParaRPr>
          </a:p>
        </p:txBody>
      </p:sp>
    </p:spTree>
    <p:extLst>
      <p:ext uri="{BB962C8B-B14F-4D97-AF65-F5344CB8AC3E}">
        <p14:creationId xmlns:p14="http://schemas.microsoft.com/office/powerpoint/2010/main" val="3897632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 err="1"/>
              <a:t>Weet</a:t>
            </a:r>
            <a:r>
              <a:rPr lang="fr"/>
              <a:t> je </a:t>
            </a:r>
            <a:r>
              <a:rPr lang="fr" err="1"/>
              <a:t>wat</a:t>
            </a:r>
            <a:r>
              <a:rPr lang="fr"/>
              <a:t> sociale (</a:t>
            </a:r>
            <a:r>
              <a:rPr lang="fr" err="1"/>
              <a:t>publieke</a:t>
            </a:r>
            <a:r>
              <a:rPr lang="fr"/>
              <a:t>) </a:t>
            </a:r>
            <a:r>
              <a:rPr lang="fr" err="1"/>
              <a:t>huisvesting</a:t>
            </a:r>
            <a:r>
              <a:rPr lang="fr"/>
              <a:t> </a:t>
            </a:r>
            <a:r>
              <a:rPr lang="fr" err="1"/>
              <a:t>is?</a:t>
            </a:r>
            <a:endParaRPr lang="en-US" err="1"/>
          </a:p>
        </p:txBody>
      </p:sp>
    </p:spTree>
    <p:extLst>
      <p:ext uri="{BB962C8B-B14F-4D97-AF65-F5344CB8AC3E}">
        <p14:creationId xmlns:p14="http://schemas.microsoft.com/office/powerpoint/2010/main" val="25017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lgn="just"/>
            <a:r>
              <a:rPr lang="nl"/>
              <a:t>Sociale huurwoningen </a:t>
            </a:r>
            <a:r>
              <a:rPr lang="nl" b="1">
                <a:solidFill>
                  <a:srgbClr val="C00000"/>
                </a:solidFill>
              </a:rPr>
              <a:t>zijn openbare woningen die door de regio's (overheden) worden beheerd. </a:t>
            </a:r>
            <a:r>
              <a:rPr lang="nl"/>
              <a:t>Sociale huurwoningen bieden lagere huurprijzen en zijn toegankelijk voor alle Belgen. Je kunt er onbeperkt blijven wonen.</a:t>
            </a:r>
            <a:endParaRPr lang="fr"/>
          </a:p>
          <a:p>
            <a:pPr marL="171450" indent="-171450" algn="just"/>
            <a:r>
              <a:rPr lang="nl"/>
              <a:t>Een </a:t>
            </a:r>
            <a:r>
              <a:rPr lang="nl" b="1">
                <a:solidFill>
                  <a:srgbClr val="C00000"/>
                </a:solidFill>
              </a:rPr>
              <a:t>LOI (Lokaal Opvang Initiatef) is een woonvoorziening die beheerd wordt door een OCMW en beschikbaar wordt gesteld aan mensen die een opvangcentrum verlaten na een positieve beslissing. Dit is een transitwoning waar je </a:t>
            </a:r>
            <a:r>
              <a:rPr lang="nl"/>
              <a:t>maximaal een paar maanden kan verblijven (4 maanden), terwijl je andere huisvesting zoekt. Deze accommodaties zijn gemeubileerd en gratis. Heel moeilijk maar probeer het verschil uit te leggen tussen sociale huisvesting en wat in centra vaak social house wordt genoemd.</a:t>
            </a:r>
          </a:p>
          <a:p>
            <a:pPr algn="just">
              <a:buNone/>
            </a:pPr>
            <a:endParaRPr lang="fr" b="1">
              <a:latin typeface="Arial"/>
              <a:ea typeface="Calibri"/>
              <a:cs typeface="Arial"/>
            </a:endParaRPr>
          </a:p>
        </p:txBody>
      </p:sp>
    </p:spTree>
    <p:extLst>
      <p:ext uri="{BB962C8B-B14F-4D97-AF65-F5344CB8AC3E}">
        <p14:creationId xmlns:p14="http://schemas.microsoft.com/office/powerpoint/2010/main" val="44923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3668-7D4C-0E45-C6C8-2743541D1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80B9F-EA58-ABCE-B657-108BE6A1EA0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6E9CACA-F654-CA70-E8EA-3CE2AF4F7BFB}"/>
              </a:ext>
            </a:extLst>
          </p:cNvPr>
          <p:cNvSpPr>
            <a:spLocks noGrp="1"/>
          </p:cNvSpPr>
          <p:nvPr>
            <p:ph type="body" idx="1"/>
          </p:nvPr>
        </p:nvSpPr>
        <p:spPr/>
        <p:txBody>
          <a:bodyPr/>
          <a:lstStyle/>
          <a:p>
            <a:pPr marL="171450" indent="-171450" algn="just"/>
            <a:r>
              <a:rPr lang="nl"/>
              <a:t>Om in aanmerking te komen voor een sociale huurwoning, moet u </a:t>
            </a:r>
            <a:r>
              <a:rPr lang="nl" b="1">
                <a:solidFill>
                  <a:srgbClr val="C00000"/>
                </a:solidFill>
              </a:rPr>
              <a:t>zich inschrijven op een wachtlijst via de websites van de woningcorporaties </a:t>
            </a:r>
            <a:r>
              <a:rPr lang="nl"/>
              <a:t>(Brussel: Brussels Hoofdstedelijk Gewest, Wallonië: Waalse Woningcorporatie; Vlaanderen: Wonen in Vlaanderen). </a:t>
            </a:r>
            <a:r>
              <a:rPr lang="nl" b="1">
                <a:solidFill>
                  <a:srgbClr val="C00000"/>
                </a:solidFill>
              </a:rPr>
              <a:t>De wachtlijsten zijn erg lang; </a:t>
            </a:r>
            <a:r>
              <a:rPr lang="nl"/>
              <a:t>u kunt tot wel 10 jaar moeten wachten op een sociale huurwoning.</a:t>
            </a:r>
          </a:p>
          <a:p>
            <a:pPr marL="1085850" lvl="1" indent="-171450" algn="just"/>
            <a:r>
              <a:rPr lang="nl"/>
              <a:t>In Wallonië is er een website voor online registratie: Connectoit.be</a:t>
            </a:r>
            <a:endParaRPr lang="fr"/>
          </a:p>
          <a:p>
            <a:pPr marL="171450" indent="-171450" algn="just"/>
            <a:r>
              <a:rPr lang="nl" b="1">
                <a:solidFill>
                  <a:srgbClr val="C00000"/>
                </a:solidFill>
              </a:rPr>
              <a:t>In Wallonië en Brussel zijn er ook de Agences Immobilières Sociales </a:t>
            </a:r>
            <a:r>
              <a:rPr lang="nl"/>
              <a:t>die woningen verhuren tegen lagere huurprijzen. Om in aanmerking te komen voor deze woningen, moet u </a:t>
            </a:r>
            <a:r>
              <a:rPr lang="nl" b="1">
                <a:solidFill>
                  <a:srgbClr val="C00000"/>
                </a:solidFill>
              </a:rPr>
              <a:t>contact opnemen met de sociale woningbouworganisatie (AIS) in het gebied waar u wilt wonen </a:t>
            </a:r>
            <a:r>
              <a:rPr lang="nl"/>
              <a:t>(u vindt de website van de AIS op de website van UWAIS) . </a:t>
            </a:r>
            <a:r>
              <a:rPr lang="nl" b="1">
                <a:solidFill>
                  <a:srgbClr val="C00000"/>
                </a:solidFill>
              </a:rPr>
              <a:t>De wachtlijsten zijn lang </a:t>
            </a:r>
            <a:r>
              <a:rPr lang="nl"/>
              <a:t>en het kan enkele jaren duren voordat u via een AIS een woning krijgt toegewezen. </a:t>
            </a:r>
            <a:r>
              <a:rPr lang="nl" b="1">
                <a:solidFill>
                  <a:srgbClr val="C00000"/>
                </a:solidFill>
              </a:rPr>
              <a:t>In Vlaanderen kan je je inschrijven via het centraal inschrijvingsregister (CIR).</a:t>
            </a:r>
            <a:endParaRPr lang="fr">
              <a:solidFill>
                <a:srgbClr val="C00000"/>
              </a:solidFill>
            </a:endParaRPr>
          </a:p>
          <a:p>
            <a:pPr marL="171450" indent="-171450" algn="just"/>
            <a:r>
              <a:rPr lang="nl" b="1">
                <a:solidFill>
                  <a:srgbClr val="C00000"/>
                </a:solidFill>
              </a:rPr>
              <a:t>Belangrijk: wees realistisch in je verwachtingen. Op korte termijn zal je vrijwel zeker terecht komen op de private huurmarkt. Toch raden we je aan om je in te schrijven op de wachtlijst.</a:t>
            </a:r>
            <a:endParaRPr lang="fr">
              <a:solidFill>
                <a:srgbClr val="C00000"/>
              </a:solidFill>
            </a:endParaRPr>
          </a:p>
          <a:p>
            <a:pPr algn="just">
              <a:buNone/>
            </a:pPr>
            <a:endParaRPr lang="fr">
              <a:latin typeface="Arial"/>
              <a:ea typeface="Calibri"/>
              <a:cs typeface="Arial"/>
            </a:endParaRPr>
          </a:p>
        </p:txBody>
      </p:sp>
    </p:spTree>
    <p:extLst>
      <p:ext uri="{BB962C8B-B14F-4D97-AF65-F5344CB8AC3E}">
        <p14:creationId xmlns:p14="http://schemas.microsoft.com/office/powerpoint/2010/main" val="20253020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Nu ben je </a:t>
            </a:r>
            <a:r>
              <a:rPr lang="fr" err="1"/>
              <a:t>klaar</a:t>
            </a:r>
            <a:r>
              <a:rPr lang="fr"/>
              <a:t> om op </a:t>
            </a:r>
            <a:r>
              <a:rPr lang="fr" err="1"/>
              <a:t>zoek</a:t>
            </a:r>
            <a:r>
              <a:rPr lang="fr"/>
              <a:t> te </a:t>
            </a:r>
            <a:r>
              <a:rPr lang="fr" err="1"/>
              <a:t>gaan</a:t>
            </a:r>
            <a:r>
              <a:rPr lang="fr"/>
              <a:t> </a:t>
            </a:r>
            <a:r>
              <a:rPr lang="fr" err="1"/>
              <a:t>naar</a:t>
            </a:r>
            <a:r>
              <a:rPr lang="fr"/>
              <a:t> </a:t>
            </a:r>
            <a:r>
              <a:rPr lang="fr" err="1"/>
              <a:t>een</a:t>
            </a:r>
            <a:r>
              <a:rPr lang="fr"/>
              <a:t> </a:t>
            </a:r>
            <a:r>
              <a:rPr lang="fr" err="1"/>
              <a:t>woning</a:t>
            </a:r>
            <a:r>
              <a:rPr lang="fr"/>
              <a:t>. </a:t>
            </a:r>
            <a:r>
              <a:rPr lang="fr" err="1"/>
              <a:t>We</a:t>
            </a:r>
            <a:r>
              <a:rPr lang="fr"/>
              <a:t> </a:t>
            </a:r>
            <a:r>
              <a:rPr lang="fr" err="1"/>
              <a:t>gaan</a:t>
            </a:r>
            <a:r>
              <a:rPr lang="fr"/>
              <a:t> in dit </a:t>
            </a:r>
            <a:r>
              <a:rPr lang="fr" err="1"/>
              <a:t>deel</a:t>
            </a:r>
            <a:r>
              <a:rPr lang="fr"/>
              <a:t> </a:t>
            </a:r>
            <a:r>
              <a:rPr lang="fr" err="1"/>
              <a:t>een</a:t>
            </a:r>
            <a:r>
              <a:rPr lang="fr"/>
              <a:t> </a:t>
            </a:r>
            <a:r>
              <a:rPr lang="fr" err="1"/>
              <a:t>antwoord</a:t>
            </a:r>
            <a:r>
              <a:rPr lang="fr"/>
              <a:t> </a:t>
            </a:r>
            <a:r>
              <a:rPr lang="fr" err="1"/>
              <a:t>proberen</a:t>
            </a:r>
            <a:r>
              <a:rPr lang="fr"/>
              <a:t> </a:t>
            </a:r>
            <a:r>
              <a:rPr lang="fr" err="1"/>
              <a:t>geven</a:t>
            </a:r>
            <a:r>
              <a:rPr lang="fr"/>
              <a:t> op de </a:t>
            </a:r>
            <a:r>
              <a:rPr lang="fr" err="1"/>
              <a:t>vraag</a:t>
            </a:r>
            <a:r>
              <a:rPr lang="fr"/>
              <a:t>: </a:t>
            </a:r>
            <a:r>
              <a:rPr lang="fr" err="1"/>
              <a:t>een</a:t>
            </a:r>
            <a:r>
              <a:rPr lang="fr"/>
              <a:t> </a:t>
            </a:r>
            <a:r>
              <a:rPr lang="fr" err="1"/>
              <a:t>woning</a:t>
            </a:r>
            <a:r>
              <a:rPr lang="fr"/>
              <a:t> </a:t>
            </a:r>
            <a:r>
              <a:rPr lang="fr" err="1"/>
              <a:t>zoeken</a:t>
            </a:r>
            <a:r>
              <a:rPr lang="fr"/>
              <a:t>, </a:t>
            </a:r>
            <a:r>
              <a:rPr lang="fr" err="1"/>
              <a:t>hoe</a:t>
            </a:r>
            <a:r>
              <a:rPr lang="fr"/>
              <a:t> </a:t>
            </a:r>
            <a:r>
              <a:rPr lang="fr" err="1"/>
              <a:t>doe</a:t>
            </a:r>
            <a:r>
              <a:rPr lang="fr"/>
              <a:t> ik </a:t>
            </a:r>
            <a:r>
              <a:rPr lang="fr" err="1"/>
              <a:t>dat</a:t>
            </a:r>
            <a:r>
              <a:rPr lang="fr"/>
              <a:t> en </a:t>
            </a:r>
            <a:r>
              <a:rPr lang="fr" err="1"/>
              <a:t>waar</a:t>
            </a:r>
            <a:r>
              <a:rPr lang="fr"/>
              <a:t> </a:t>
            </a:r>
            <a:r>
              <a:rPr lang="fr" err="1"/>
              <a:t>houd</a:t>
            </a:r>
            <a:r>
              <a:rPr lang="fr"/>
              <a:t> ik </a:t>
            </a:r>
            <a:r>
              <a:rPr lang="fr" err="1"/>
              <a:t>rekening</a:t>
            </a:r>
            <a:r>
              <a:rPr lang="fr"/>
              <a:t> </a:t>
            </a:r>
            <a:r>
              <a:rPr lang="fr" err="1"/>
              <a:t>mee</a:t>
            </a:r>
            <a:r>
              <a:rPr lang="fr"/>
              <a:t>?</a:t>
            </a:r>
            <a:endParaRPr lang="en-US"/>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1521964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Ten eerste kan het helpen om via je netwerk te laten weten dat je op zoek bent naar een woning. Mond-tot-mondreclame is de beste manier om een plek om te wonen te vinden.</a:t>
            </a:r>
            <a:endParaRPr lang="fr"/>
          </a:p>
          <a:p>
            <a:pPr algn="just">
              <a:buNone/>
            </a:pPr>
            <a:r>
              <a:rPr lang="nl"/>
              <a:t>Als je werkt, praat dan met je collega's, je werkgever,...</a:t>
            </a:r>
            <a:endParaRPr lang="fr"/>
          </a:p>
          <a:p>
            <a:pPr algn="just">
              <a:buNone/>
            </a:pPr>
            <a:r>
              <a:rPr lang="nl"/>
              <a:t>Als je vrijwilligerswerk doet, praat er dan met andere vrijwilligers over.</a:t>
            </a:r>
            <a:endParaRPr lang="fr"/>
          </a:p>
          <a:p>
            <a:pPr algn="just">
              <a:buNone/>
            </a:pPr>
            <a:r>
              <a:rPr lang="nl"/>
              <a:t>Bespreek het ook binnen je gemeenschap als je daar contacten hebt.</a:t>
            </a:r>
          </a:p>
          <a:p>
            <a:pPr algn="just">
              <a:buNone/>
            </a:pPr>
            <a:endParaRPr lang="fr">
              <a:cs typeface="Arial"/>
            </a:endParaRPr>
          </a:p>
          <a:p>
            <a:pPr algn="just">
              <a:buNone/>
            </a:pPr>
            <a:endParaRPr lang="fr">
              <a:latin typeface="Arial"/>
              <a:ea typeface="Calibri"/>
              <a:cs typeface="Arial"/>
            </a:endParaRPr>
          </a:p>
        </p:txBody>
      </p:sp>
    </p:spTree>
    <p:extLst>
      <p:ext uri="{BB962C8B-B14F-4D97-AF65-F5344CB8AC3E}">
        <p14:creationId xmlns:p14="http://schemas.microsoft.com/office/powerpoint/2010/main" val="20096447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De bekendste en meest gebruikte website </a:t>
            </a:r>
            <a:r>
              <a:rPr lang="nl" b="1">
                <a:solidFill>
                  <a:srgbClr val="C00000"/>
                </a:solidFill>
              </a:rPr>
              <a:t>voor het vinden van een woning is Immoweb</a:t>
            </a:r>
            <a:r>
              <a:rPr lang="nl"/>
              <a:t>, maar er zijn ook andere websites die nuttig kunnen zijn:</a:t>
            </a:r>
            <a:endParaRPr lang="fr"/>
          </a:p>
          <a:p>
            <a:pPr marL="171450" indent="-171450" algn="just"/>
            <a:r>
              <a:rPr lang="nl"/>
              <a:t>Immovlan</a:t>
            </a:r>
            <a:endParaRPr lang="fr"/>
          </a:p>
          <a:p>
            <a:pPr marL="171450" indent="-171450" algn="just"/>
            <a:r>
              <a:rPr lang="nl"/>
              <a:t>Zimmo</a:t>
            </a:r>
            <a:endParaRPr lang="fr"/>
          </a:p>
          <a:p>
            <a:pPr marL="171450" indent="-171450" algn="just"/>
            <a:r>
              <a:rPr lang="nl"/>
              <a:t>Viva Street</a:t>
            </a:r>
            <a:endParaRPr lang="fr"/>
          </a:p>
          <a:p>
            <a:pPr marL="171450" indent="-171450" algn="just"/>
            <a:r>
              <a:rPr lang="nl"/>
              <a:t>Realo</a:t>
            </a:r>
            <a:endParaRPr lang="fr"/>
          </a:p>
          <a:p>
            <a:pPr marL="171450" indent="-171450" algn="just"/>
            <a:r>
              <a:rPr lang="nl"/>
              <a:t>Rentola (advertenties in het Engels)</a:t>
            </a:r>
            <a:endParaRPr lang="fr"/>
          </a:p>
          <a:p>
            <a:pPr indent="0" algn="just">
              <a:buNone/>
            </a:pPr>
            <a:r>
              <a:rPr lang="nl"/>
              <a:t>E</a:t>
            </a:r>
            <a:r>
              <a:rPr lang="nl-BE"/>
              <a:t>en tip hierbij: ga op zoek naar panden die geüpload zijn door een private eigenaar, niet door een immo kantoor. Je zal doorgaans meer kans hebben bij deze groep want private eigenaars zijn vaak flexibeler dan immo kantoren.</a:t>
            </a:r>
            <a:r>
              <a:rPr lang="nl"/>
              <a:t> </a:t>
            </a:r>
            <a:endParaRPr lang="fr"/>
          </a:p>
          <a:p>
            <a:pPr algn="just">
              <a:buNone/>
            </a:pPr>
            <a:endParaRPr lang="fr">
              <a:cs typeface="Arial"/>
            </a:endParaRPr>
          </a:p>
        </p:txBody>
      </p:sp>
    </p:spTree>
    <p:extLst>
      <p:ext uri="{BB962C8B-B14F-4D97-AF65-F5344CB8AC3E}">
        <p14:creationId xmlns:p14="http://schemas.microsoft.com/office/powerpoint/2010/main" val="349499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Voordat je begint met je zoektocht naar een woning, is het belangrijk dat je een goed begrip hebt van de Belgische woningmarkt, dat je bekend bent met de verschillende woningtypen die in België beschikbaar zijn, de gemiddelde huurprijzen, enzovoort.</a:t>
            </a:r>
          </a:p>
        </p:txBody>
      </p:sp>
    </p:spTree>
    <p:extLst>
      <p:ext uri="{BB962C8B-B14F-4D97-AF65-F5344CB8AC3E}">
        <p14:creationId xmlns:p14="http://schemas.microsoft.com/office/powerpoint/2010/main" val="1357688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Het komt minder vaak voor, maar het is de moeite waard om op te letten, omdat het sneller en directer contact met de eigenaar mogelijk kan maken.</a:t>
            </a:r>
          </a:p>
          <a:p>
            <a:pPr algn="just">
              <a:buNone/>
            </a:pPr>
            <a:r>
              <a:rPr lang="nl" b="1">
                <a:solidFill>
                  <a:srgbClr val="C00000"/>
                </a:solidFill>
              </a:rPr>
              <a:t>Als je een poster op straat ziet: neem dan direct contact op met de eigenaar. Noteer ook de straatnaam en huisnummer.</a:t>
            </a:r>
            <a:endParaRPr lang="fr">
              <a:solidFill>
                <a:srgbClr val="C00000"/>
              </a:solidFill>
            </a:endParaRPr>
          </a:p>
          <a:p>
            <a:pPr algn="just">
              <a:buNone/>
            </a:pPr>
            <a:r>
              <a:rPr lang="nl" b="1">
                <a:solidFill>
                  <a:srgbClr val="C00000"/>
                </a:solidFill>
              </a:rPr>
              <a:t>Waarschuwing: als er "kot" of "studentenkamer" staat: neem dan geen contact op, je kan je adres hier namelijk niet laten registreren </a:t>
            </a:r>
            <a:r>
              <a:rPr lang="nl"/>
              <a:t>(we bespreken dit later).</a:t>
            </a:r>
            <a:endParaRPr lang="fr"/>
          </a:p>
          <a:p>
            <a:pPr algn="just">
              <a:buNone/>
            </a:pPr>
            <a:endParaRPr lang="fr">
              <a:latin typeface="Arial"/>
              <a:ea typeface="Calibri"/>
              <a:cs typeface="Arial"/>
            </a:endParaRPr>
          </a:p>
        </p:txBody>
      </p:sp>
    </p:spTree>
    <p:extLst>
      <p:ext uri="{BB962C8B-B14F-4D97-AF65-F5344CB8AC3E}">
        <p14:creationId xmlns:p14="http://schemas.microsoft.com/office/powerpoint/2010/main" val="12745273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Het is zeker de moeite waard om rechtstreeks bij vastgoedkantoren langs te gaan om te kijken of ze geschikte huurwoningen hebben. Echter, vaak stellen ze heel wat eisen zoals loonfiches, aanvraagdocumenten, enz. --&gt; </a:t>
            </a:r>
            <a:r>
              <a:rPr lang="nl" b="1">
                <a:solidFill>
                  <a:srgbClr val="C00000"/>
                </a:solidFill>
              </a:rPr>
              <a:t>Makelaarskantoren zijn over het algemeen minder flexibel. Toch kan het de moeite zijn om er je gezicht af en toe te laten zien en je persoonlijk voor te gaan stellen.</a:t>
            </a: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5970429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Er zijn </a:t>
            </a:r>
            <a:r>
              <a:rPr lang="nl" b="1">
                <a:solidFill>
                  <a:srgbClr val="C00000"/>
                </a:solidFill>
              </a:rPr>
              <a:t>veel Facebookgroepen waar je huurwoningen kunt vinden</a:t>
            </a:r>
            <a:r>
              <a:rPr lang="nl"/>
              <a:t>. Je kunt de advertenties in deze groepen bekijken, maar je kunt ook zelf een advertentie plaatsen om aan te geven dat je op zoek bent naar een woning (met vermelding van het aantal slaapkamers, de locatie, enz.). Vaak volstaat het om de naam van de stad + te huur in te geven op Facebook.</a:t>
            </a:r>
            <a:endParaRPr lang="fr"/>
          </a:p>
          <a:p>
            <a:pPr algn="just">
              <a:buNone/>
            </a:pPr>
            <a:r>
              <a:rPr lang="nl"/>
              <a:t>Ook om plekken te vinden om samen te wonen met anderen, kan Facebook interessant zijn.</a:t>
            </a:r>
            <a:endParaRPr lang="fr"/>
          </a:p>
          <a:p>
            <a:pPr algn="just">
              <a:buNone/>
            </a:pPr>
            <a:r>
              <a:rPr lang="nl-BE"/>
              <a:t>Wees echter voorzichtig met dit kanaal. Er zijn namelijk heel wat scammers actief online!</a:t>
            </a:r>
            <a:endParaRPr lang="f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10456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Iets wat minder bekend is, maar wel interessant kan zijn, vooral </a:t>
            </a:r>
            <a:r>
              <a:rPr lang="nl" b="1">
                <a:solidFill>
                  <a:srgbClr val="C00000"/>
                </a:solidFill>
              </a:rPr>
              <a:t>voor alleenstaanden, </a:t>
            </a:r>
            <a:r>
              <a:rPr lang="nl"/>
              <a:t>is...</a:t>
            </a:r>
            <a:r>
              <a:rPr lang="nl">
                <a:solidFill>
                  <a:srgbClr val="C00000"/>
                </a:solidFill>
              </a:rPr>
              <a:t> </a:t>
            </a:r>
            <a:r>
              <a:rPr lang="nl" b="1">
                <a:solidFill>
                  <a:srgbClr val="C00000"/>
                </a:solidFill>
              </a:rPr>
              <a:t>huisvesting via cohousingbedrijven.</a:t>
            </a:r>
          </a:p>
          <a:p>
            <a:pPr algn="just">
              <a:buNone/>
            </a:pPr>
            <a:r>
              <a:rPr lang="nl"/>
              <a:t>Dit zijn meestal kamers met een eigen badkamer, die tegen een </a:t>
            </a:r>
            <a:r>
              <a:rPr lang="nl" b="1">
                <a:solidFill>
                  <a:srgbClr val="C00000"/>
                </a:solidFill>
              </a:rPr>
              <a:t>lagere huurprijs worden aangeboden dan individuele woningen.</a:t>
            </a:r>
            <a:endParaRPr lang="fr">
              <a:solidFill>
                <a:srgbClr val="C00000"/>
              </a:solidFill>
            </a:endParaRPr>
          </a:p>
          <a:p>
            <a:pPr algn="just">
              <a:buNone/>
            </a:pPr>
            <a:r>
              <a:rPr lang="nl"/>
              <a:t>Deze kamers bevinden zich </a:t>
            </a:r>
            <a:r>
              <a:rPr lang="nl" b="1">
                <a:solidFill>
                  <a:srgbClr val="C00000"/>
                </a:solidFill>
              </a:rPr>
              <a:t>in gedeelde huizen/appartementen </a:t>
            </a:r>
            <a:r>
              <a:rPr lang="nl">
                <a:solidFill>
                  <a:srgbClr val="C00000"/>
                </a:solidFill>
              </a:rPr>
              <a:t>, wat betekent dat mensen de keuken en sommige andere ruimtes </a:t>
            </a:r>
            <a:r>
              <a:rPr lang="nl"/>
              <a:t>(woonkamer, enz.) </a:t>
            </a:r>
            <a:r>
              <a:rPr lang="nl" b="1">
                <a:solidFill>
                  <a:srgbClr val="C00000"/>
                </a:solidFill>
              </a:rPr>
              <a:t>moeten delen .</a:t>
            </a:r>
          </a:p>
          <a:p>
            <a:pPr algn="just">
              <a:buNone/>
            </a:pPr>
            <a:r>
              <a:rPr lang="nl"/>
              <a:t>Brussel kent de hoogste concentratie van dit type accommodatie; de bekendste bedrijven zijn onder andere: Coliving Brussels, Cohabs, Colive, Sharehomes Brussels, Ikoab, ...</a:t>
            </a:r>
            <a:endParaRPr lang="fr"/>
          </a:p>
          <a:p>
            <a:pPr algn="just">
              <a:buNone/>
            </a:pPr>
            <a:r>
              <a:rPr lang="nl"/>
              <a:t>Over het algemeen vind je op de </a:t>
            </a:r>
            <a:r>
              <a:rPr lang="nl" b="1">
                <a:solidFill>
                  <a:srgbClr val="C00000"/>
                </a:solidFill>
              </a:rPr>
              <a:t>website “Findacohouse.be” ( </a:t>
            </a:r>
            <a:r>
              <a:rPr lang="nl" b="1" u="sng">
                <a:hlinkClick r:id="rId3"/>
              </a:rPr>
              <a:t>Colocation/Cohousing </a:t>
            </a:r>
            <a:r>
              <a:rPr lang="nl" b="1">
                <a:solidFill>
                  <a:srgbClr val="C00000"/>
                </a:solidFill>
              </a:rPr>
              <a:t>) de meeste cohousingbedrijven; </a:t>
            </a:r>
            <a:r>
              <a:rPr lang="nl"/>
              <a:t>het is een beetje zoals “Immoweb” voor samenwoonvormen. </a:t>
            </a:r>
            <a:endParaRPr lang="fr"/>
          </a:p>
          <a:p>
            <a:pPr algn="just">
              <a:buNone/>
            </a:pPr>
            <a:endParaRPr lang="fr">
              <a:cs typeface="Arial"/>
            </a:endParaRPr>
          </a:p>
          <a:p>
            <a:pPr>
              <a:buNone/>
            </a:pPr>
            <a:br>
              <a:rPr lang="en-US">
                <a:cs typeface="+mn-lt"/>
              </a:rPr>
            </a:b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4519025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BE"/>
              <a:t>Wees alert tijdens je zoektocht: je moet je altijd officieel kunnen inschrijven op dat adres (domiciliëring). </a:t>
            </a:r>
            <a:r>
              <a:rPr lang="nl-BE" b="1">
                <a:solidFill>
                  <a:srgbClr val="C00000"/>
                </a:solidFill>
              </a:rPr>
              <a:t>Zorg er dus voor dat je geen vakantieverblijf, winkelpand, garage of studentenkamer huurt.</a:t>
            </a:r>
          </a:p>
          <a:p>
            <a:pPr algn="just">
              <a:buNone/>
            </a:pPr>
            <a:endParaRPr lang="fr">
              <a:cs typeface="Arial"/>
            </a:endParaRPr>
          </a:p>
          <a:p>
            <a:pPr algn="just">
              <a:buNone/>
            </a:pPr>
            <a:endParaRPr lang="fr" b="1">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4078738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BE"/>
              <a:t>Wees alert voor oplichting wanneer je op zoek bent naar accommodatie!</a:t>
            </a:r>
            <a:endParaRPr lang="fr"/>
          </a:p>
          <a:p>
            <a:pPr algn="just">
              <a:buNone/>
            </a:pPr>
            <a:r>
              <a:rPr lang="nl"/>
              <a:t>Wees op je hoede voor mensen die grote sommen geld vragen om een woning voor je te vinden (Simsaar genoemd onder bewoners). </a:t>
            </a:r>
            <a:r>
              <a:rPr lang="nl-BE"/>
              <a:t>We beseffen dat deze tussenpersonen vaak een belangrijke rol spelen in het vinden van een woning (zeker als je geen alternatief hebt). Besef echter dat dit geen reguliere, legale netwerken zijn en dat zij vaak profiteren van je kwetsbaarheid. </a:t>
            </a:r>
            <a:r>
              <a:rPr lang="nl" b="1">
                <a:solidFill>
                  <a:srgbClr val="C00000"/>
                </a:solidFill>
              </a:rPr>
              <a:t>Geef nooit geld voordat je het huurcontract hebt getekend. Ook voor een bezoek aan de woning zal nooit geld gevraagd worden! </a:t>
            </a:r>
            <a:endParaRPr lang="fr">
              <a:solidFill>
                <a:srgbClr val="C00000"/>
              </a:solidFill>
            </a:endParaRPr>
          </a:p>
          <a:p>
            <a:pPr algn="just">
              <a:buNone/>
            </a:pPr>
            <a:r>
              <a:rPr lang="nl-BE"/>
              <a:t>Ten tweede, </a:t>
            </a:r>
            <a:r>
              <a:rPr lang="nl-BE" b="1">
                <a:solidFill>
                  <a:srgbClr val="C00000"/>
                </a:solidFill>
              </a:rPr>
              <a:t>pas op voor nepadvertenties </a:t>
            </a:r>
            <a:r>
              <a:rPr lang="nl-BE"/>
              <a:t>(vaak te vinden op Marketplace of sociale media)! De basisregel is: als iets te mooi lijkt om waar te zijn, is dat meestal ook zo.</a:t>
            </a:r>
          </a:p>
          <a:p>
            <a:pPr algn="just">
              <a:buNone/>
            </a:pPr>
            <a:endParaRPr lang="nl-BE">
              <a:cs typeface="Arial"/>
            </a:endParaRP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5036138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2B5EE-6A58-7E6B-5831-5F2B4DEFD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46703-04AD-E68E-173B-00C191CF80A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CFCBDEF-1184-9001-3D07-EA7BDED7330D}"/>
              </a:ext>
            </a:extLst>
          </p:cNvPr>
          <p:cNvSpPr>
            <a:spLocks noGrp="1"/>
          </p:cNvSpPr>
          <p:nvPr>
            <p:ph type="body" idx="1"/>
          </p:nvPr>
        </p:nvSpPr>
        <p:spPr/>
        <p:txBody>
          <a:bodyPr/>
          <a:lstStyle/>
          <a:p>
            <a:pPr algn="just">
              <a:buNone/>
            </a:pPr>
            <a:r>
              <a:rPr lang="fr">
                <a:highlight>
                  <a:srgbClr val="FFFFFF"/>
                </a:highlight>
              </a:rPr>
              <a:t>Wees </a:t>
            </a:r>
            <a:r>
              <a:rPr lang="fr" err="1">
                <a:highlight>
                  <a:srgbClr val="FFFFFF"/>
                </a:highlight>
              </a:rPr>
              <a:t>alert</a:t>
            </a:r>
            <a:r>
              <a:rPr lang="fr">
                <a:highlight>
                  <a:srgbClr val="FFFFFF"/>
                </a:highlight>
              </a:rPr>
              <a:t> op </a:t>
            </a:r>
            <a:r>
              <a:rPr lang="fr" err="1">
                <a:highlight>
                  <a:srgbClr val="FFFFFF"/>
                </a:highlight>
              </a:rPr>
              <a:t>discriminatie</a:t>
            </a:r>
            <a:r>
              <a:rPr lang="fr">
                <a:highlight>
                  <a:srgbClr val="FFFFFF"/>
                </a:highlight>
              </a:rPr>
              <a:t> </a:t>
            </a:r>
            <a:r>
              <a:rPr lang="fr" err="1">
                <a:highlight>
                  <a:srgbClr val="FFFFFF"/>
                </a:highlight>
              </a:rPr>
              <a:t>bij</a:t>
            </a:r>
            <a:r>
              <a:rPr lang="fr">
                <a:highlight>
                  <a:srgbClr val="FFFFFF"/>
                </a:highlight>
              </a:rPr>
              <a:t> het </a:t>
            </a:r>
            <a:r>
              <a:rPr lang="fr" err="1">
                <a:highlight>
                  <a:srgbClr val="FFFFFF"/>
                </a:highlight>
              </a:rPr>
              <a:t>zoeken</a:t>
            </a:r>
            <a:r>
              <a:rPr lang="fr">
                <a:highlight>
                  <a:srgbClr val="FFFFFF"/>
                </a:highlight>
              </a:rPr>
              <a:t> </a:t>
            </a:r>
            <a:r>
              <a:rPr lang="fr" err="1">
                <a:highlight>
                  <a:srgbClr val="FFFFFF"/>
                </a:highlight>
              </a:rPr>
              <a:t>naar</a:t>
            </a:r>
            <a:r>
              <a:rPr lang="fr">
                <a:highlight>
                  <a:srgbClr val="FFFFFF"/>
                </a:highlight>
              </a:rPr>
              <a:t> </a:t>
            </a:r>
            <a:r>
              <a:rPr lang="fr" err="1">
                <a:highlight>
                  <a:srgbClr val="FFFFFF"/>
                </a:highlight>
              </a:rPr>
              <a:t>een</a:t>
            </a:r>
            <a:r>
              <a:rPr lang="fr">
                <a:highlight>
                  <a:srgbClr val="FFFFFF"/>
                </a:highlight>
              </a:rPr>
              <a:t> </a:t>
            </a:r>
            <a:r>
              <a:rPr lang="fr" err="1">
                <a:highlight>
                  <a:srgbClr val="FFFFFF"/>
                </a:highlight>
              </a:rPr>
              <a:t>woning</a:t>
            </a:r>
            <a:r>
              <a:rPr lang="fr">
                <a:highlight>
                  <a:srgbClr val="FFFFFF"/>
                </a:highlight>
              </a:rPr>
              <a:t>!</a:t>
            </a:r>
            <a:endParaRPr lang="en-US"/>
          </a:p>
          <a:p>
            <a:pPr algn="just">
              <a:buNone/>
            </a:pPr>
            <a:r>
              <a:rPr lang="fr">
                <a:highlight>
                  <a:srgbClr val="FFFFFF"/>
                </a:highlight>
              </a:rPr>
              <a:t> </a:t>
            </a:r>
            <a:endParaRPr lang="fr"/>
          </a:p>
          <a:p>
            <a:pPr algn="just">
              <a:buNone/>
            </a:pPr>
            <a:r>
              <a:rPr lang="fr" err="1">
                <a:highlight>
                  <a:srgbClr val="FFFFFF"/>
                </a:highlight>
              </a:rPr>
              <a:t>Discriminatie</a:t>
            </a:r>
            <a:r>
              <a:rPr lang="fr">
                <a:highlight>
                  <a:srgbClr val="FFFFFF"/>
                </a:highlight>
              </a:rPr>
              <a:t> op basis van </a:t>
            </a:r>
            <a:r>
              <a:rPr lang="fr" err="1">
                <a:highlight>
                  <a:srgbClr val="FFFFFF"/>
                </a:highlight>
              </a:rPr>
              <a:t>nationaliteit</a:t>
            </a:r>
            <a:r>
              <a:rPr lang="fr">
                <a:highlight>
                  <a:srgbClr val="FFFFFF"/>
                </a:highlight>
              </a:rPr>
              <a:t>, </a:t>
            </a:r>
            <a:r>
              <a:rPr lang="fr" err="1">
                <a:highlight>
                  <a:srgbClr val="FFFFFF"/>
                </a:highlight>
              </a:rPr>
              <a:t>vermeend</a:t>
            </a:r>
            <a:r>
              <a:rPr lang="fr">
                <a:highlight>
                  <a:srgbClr val="FFFFFF"/>
                </a:highlight>
              </a:rPr>
              <a:t> ras, </a:t>
            </a:r>
            <a:r>
              <a:rPr lang="fr" err="1">
                <a:highlight>
                  <a:srgbClr val="FFFFFF"/>
                </a:highlight>
              </a:rPr>
              <a:t>huidskleur</a:t>
            </a:r>
            <a:r>
              <a:rPr lang="fr">
                <a:highlight>
                  <a:srgbClr val="FFFFFF"/>
                </a:highlight>
              </a:rPr>
              <a:t>, </a:t>
            </a:r>
            <a:r>
              <a:rPr lang="fr" err="1">
                <a:highlight>
                  <a:srgbClr val="FFFFFF"/>
                </a:highlight>
              </a:rPr>
              <a:t>afkomst</a:t>
            </a:r>
            <a:r>
              <a:rPr lang="fr">
                <a:highlight>
                  <a:srgbClr val="FFFFFF"/>
                </a:highlight>
              </a:rPr>
              <a:t>, nationale of </a:t>
            </a:r>
            <a:r>
              <a:rPr lang="fr" err="1">
                <a:highlight>
                  <a:srgbClr val="FFFFFF"/>
                </a:highlight>
              </a:rPr>
              <a:t>etnische</a:t>
            </a:r>
            <a:r>
              <a:rPr lang="fr">
                <a:highlight>
                  <a:srgbClr val="FFFFFF"/>
                </a:highlight>
              </a:rPr>
              <a:t> </a:t>
            </a:r>
            <a:r>
              <a:rPr lang="fr" err="1">
                <a:highlight>
                  <a:srgbClr val="FFFFFF"/>
                </a:highlight>
              </a:rPr>
              <a:t>achtergrond</a:t>
            </a:r>
            <a:r>
              <a:rPr lang="fr">
                <a:highlight>
                  <a:srgbClr val="FFFFFF"/>
                </a:highlight>
              </a:rPr>
              <a:t>, </a:t>
            </a:r>
            <a:r>
              <a:rPr lang="fr" err="1">
                <a:highlight>
                  <a:srgbClr val="FFFFFF"/>
                </a:highlight>
              </a:rPr>
              <a:t>gezondheidstoestand</a:t>
            </a:r>
            <a:r>
              <a:rPr lang="fr">
                <a:highlight>
                  <a:srgbClr val="FFFFFF"/>
                </a:highlight>
              </a:rPr>
              <a:t>, handicap, </a:t>
            </a:r>
            <a:r>
              <a:rPr lang="fr" err="1">
                <a:highlight>
                  <a:srgbClr val="FFFFFF"/>
                </a:highlight>
              </a:rPr>
              <a:t>fysieke</a:t>
            </a:r>
            <a:r>
              <a:rPr lang="fr">
                <a:highlight>
                  <a:srgbClr val="FFFFFF"/>
                </a:highlight>
              </a:rPr>
              <a:t> of </a:t>
            </a:r>
            <a:r>
              <a:rPr lang="fr" err="1">
                <a:highlight>
                  <a:srgbClr val="FFFFFF"/>
                </a:highlight>
              </a:rPr>
              <a:t>genetische</a:t>
            </a:r>
            <a:r>
              <a:rPr lang="fr">
                <a:highlight>
                  <a:srgbClr val="FFFFFF"/>
                </a:highlight>
              </a:rPr>
              <a:t> </a:t>
            </a:r>
            <a:r>
              <a:rPr lang="fr" err="1">
                <a:highlight>
                  <a:srgbClr val="FFFFFF"/>
                </a:highlight>
              </a:rPr>
              <a:t>kenmerken</a:t>
            </a:r>
            <a:r>
              <a:rPr lang="fr">
                <a:highlight>
                  <a:srgbClr val="FFFFFF"/>
                </a:highlight>
              </a:rPr>
              <a:t>, </a:t>
            </a:r>
            <a:r>
              <a:rPr lang="fr" err="1">
                <a:highlight>
                  <a:srgbClr val="FFFFFF"/>
                </a:highlight>
              </a:rPr>
              <a:t>burgerlijke</a:t>
            </a:r>
            <a:r>
              <a:rPr lang="fr">
                <a:highlight>
                  <a:srgbClr val="FFFFFF"/>
                </a:highlight>
              </a:rPr>
              <a:t> </a:t>
            </a:r>
            <a:r>
              <a:rPr lang="fr" err="1">
                <a:highlight>
                  <a:srgbClr val="FFFFFF"/>
                </a:highlight>
              </a:rPr>
              <a:t>staat</a:t>
            </a:r>
            <a:r>
              <a:rPr lang="fr">
                <a:highlight>
                  <a:srgbClr val="FFFFFF"/>
                </a:highlight>
              </a:rPr>
              <a:t>, </a:t>
            </a:r>
            <a:r>
              <a:rPr lang="fr" err="1">
                <a:highlight>
                  <a:srgbClr val="FFFFFF"/>
                </a:highlight>
              </a:rPr>
              <a:t>geboorte</a:t>
            </a:r>
            <a:r>
              <a:rPr lang="fr">
                <a:highlight>
                  <a:srgbClr val="FFFFFF"/>
                </a:highlight>
              </a:rPr>
              <a:t>, </a:t>
            </a:r>
            <a:r>
              <a:rPr lang="fr" err="1">
                <a:highlight>
                  <a:srgbClr val="FFFFFF"/>
                </a:highlight>
              </a:rPr>
              <a:t>vermogen</a:t>
            </a:r>
            <a:r>
              <a:rPr lang="fr">
                <a:highlight>
                  <a:srgbClr val="FFFFFF"/>
                </a:highlight>
              </a:rPr>
              <a:t>, sociale </a:t>
            </a:r>
            <a:r>
              <a:rPr lang="fr" err="1">
                <a:highlight>
                  <a:srgbClr val="FFFFFF"/>
                </a:highlight>
              </a:rPr>
              <a:t>afkomst</a:t>
            </a:r>
            <a:r>
              <a:rPr lang="fr">
                <a:highlight>
                  <a:srgbClr val="FFFFFF"/>
                </a:highlight>
              </a:rPr>
              <a:t>, sociale </a:t>
            </a:r>
            <a:r>
              <a:rPr lang="fr" err="1">
                <a:highlight>
                  <a:srgbClr val="FFFFFF"/>
                </a:highlight>
              </a:rPr>
              <a:t>positie</a:t>
            </a:r>
            <a:r>
              <a:rPr lang="fr">
                <a:highlight>
                  <a:srgbClr val="FFFFFF"/>
                </a:highlight>
              </a:rPr>
              <a:t>, </a:t>
            </a:r>
            <a:r>
              <a:rPr lang="fr" err="1">
                <a:highlight>
                  <a:srgbClr val="FFFFFF"/>
                </a:highlight>
              </a:rPr>
              <a:t>leeftijd</a:t>
            </a:r>
            <a:r>
              <a:rPr lang="fr">
                <a:highlight>
                  <a:srgbClr val="FFFFFF"/>
                </a:highlight>
              </a:rPr>
              <a:t>, </a:t>
            </a:r>
            <a:r>
              <a:rPr lang="fr" err="1">
                <a:highlight>
                  <a:srgbClr val="FFFFFF"/>
                </a:highlight>
              </a:rPr>
              <a:t>seksuele</a:t>
            </a:r>
            <a:r>
              <a:rPr lang="fr">
                <a:highlight>
                  <a:srgbClr val="FFFFFF"/>
                </a:highlight>
              </a:rPr>
              <a:t> </a:t>
            </a:r>
            <a:r>
              <a:rPr lang="fr" err="1">
                <a:highlight>
                  <a:srgbClr val="FFFFFF"/>
                </a:highlight>
              </a:rPr>
              <a:t>geaardheid</a:t>
            </a:r>
            <a:r>
              <a:rPr lang="fr">
                <a:highlight>
                  <a:srgbClr val="FFFFFF"/>
                </a:highlight>
              </a:rPr>
              <a:t>, </a:t>
            </a:r>
            <a:r>
              <a:rPr lang="fr" err="1">
                <a:highlight>
                  <a:srgbClr val="FFFFFF"/>
                </a:highlight>
              </a:rPr>
              <a:t>religieuze</a:t>
            </a:r>
            <a:r>
              <a:rPr lang="fr">
                <a:highlight>
                  <a:srgbClr val="FFFFFF"/>
                </a:highlight>
              </a:rPr>
              <a:t> of </a:t>
            </a:r>
            <a:r>
              <a:rPr lang="fr" err="1">
                <a:highlight>
                  <a:srgbClr val="FFFFFF"/>
                </a:highlight>
              </a:rPr>
              <a:t>filosofische</a:t>
            </a:r>
            <a:r>
              <a:rPr lang="fr">
                <a:highlight>
                  <a:srgbClr val="FFFFFF"/>
                </a:highlight>
              </a:rPr>
              <a:t> </a:t>
            </a:r>
            <a:r>
              <a:rPr lang="fr" err="1">
                <a:highlight>
                  <a:srgbClr val="FFFFFF"/>
                </a:highlight>
              </a:rPr>
              <a:t>overtuigingen</a:t>
            </a:r>
            <a:r>
              <a:rPr lang="fr">
                <a:highlight>
                  <a:srgbClr val="FFFFFF"/>
                </a:highlight>
              </a:rPr>
              <a:t>, </a:t>
            </a:r>
            <a:r>
              <a:rPr lang="fr" err="1">
                <a:highlight>
                  <a:srgbClr val="FFFFFF"/>
                </a:highlight>
              </a:rPr>
              <a:t>politieke</a:t>
            </a:r>
            <a:r>
              <a:rPr lang="fr">
                <a:highlight>
                  <a:srgbClr val="FFFFFF"/>
                </a:highlight>
              </a:rPr>
              <a:t> </a:t>
            </a:r>
            <a:r>
              <a:rPr lang="fr" err="1">
                <a:highlight>
                  <a:srgbClr val="FFFFFF"/>
                </a:highlight>
              </a:rPr>
              <a:t>overtuigingen</a:t>
            </a:r>
            <a:r>
              <a:rPr lang="fr">
                <a:highlight>
                  <a:srgbClr val="FFFFFF"/>
                </a:highlight>
              </a:rPr>
              <a:t>, </a:t>
            </a:r>
            <a:r>
              <a:rPr lang="fr" err="1">
                <a:highlight>
                  <a:srgbClr val="FFFFFF"/>
                </a:highlight>
              </a:rPr>
              <a:t>vakbondslidmaatschap</a:t>
            </a:r>
            <a:r>
              <a:rPr lang="fr">
                <a:highlight>
                  <a:srgbClr val="FFFFFF"/>
                </a:highlight>
              </a:rPr>
              <a:t>, </a:t>
            </a:r>
            <a:r>
              <a:rPr lang="fr" err="1">
                <a:highlight>
                  <a:srgbClr val="FFFFFF"/>
                </a:highlight>
              </a:rPr>
              <a:t>geslacht</a:t>
            </a:r>
            <a:r>
              <a:rPr lang="fr">
                <a:highlight>
                  <a:srgbClr val="FFFFFF"/>
                </a:highlight>
              </a:rPr>
              <a:t> of </a:t>
            </a:r>
            <a:r>
              <a:rPr lang="fr" err="1">
                <a:highlight>
                  <a:srgbClr val="FFFFFF"/>
                </a:highlight>
              </a:rPr>
              <a:t>taal</a:t>
            </a:r>
            <a:r>
              <a:rPr lang="fr">
                <a:highlight>
                  <a:srgbClr val="FFFFFF"/>
                </a:highlight>
              </a:rPr>
              <a:t> </a:t>
            </a:r>
            <a:r>
              <a:rPr lang="fr" err="1">
                <a:highlight>
                  <a:srgbClr val="FFFFFF"/>
                </a:highlight>
              </a:rPr>
              <a:t>is</a:t>
            </a:r>
            <a:r>
              <a:rPr lang="fr">
                <a:highlight>
                  <a:srgbClr val="FFFFFF"/>
                </a:highlight>
              </a:rPr>
              <a:t> </a:t>
            </a:r>
            <a:r>
              <a:rPr lang="fr" err="1">
                <a:highlight>
                  <a:srgbClr val="FFFFFF"/>
                </a:highlight>
              </a:rPr>
              <a:t>verboden</a:t>
            </a:r>
            <a:r>
              <a:rPr lang="fr">
                <a:highlight>
                  <a:srgbClr val="FFFFFF"/>
                </a:highlight>
              </a:rPr>
              <a:t> en </a:t>
            </a:r>
            <a:r>
              <a:rPr lang="fr" err="1">
                <a:highlight>
                  <a:srgbClr val="FFFFFF"/>
                </a:highlight>
              </a:rPr>
              <a:t>strafbaar</a:t>
            </a:r>
            <a:r>
              <a:rPr lang="fr">
                <a:highlight>
                  <a:srgbClr val="FFFFFF"/>
                </a:highlight>
              </a:rPr>
              <a:t>.</a:t>
            </a:r>
            <a:endParaRPr lang="fr"/>
          </a:p>
          <a:p>
            <a:pPr algn="just">
              <a:buNone/>
            </a:pPr>
            <a:r>
              <a:rPr lang="fr">
                <a:highlight>
                  <a:srgbClr val="FFFFFF"/>
                </a:highlight>
              </a:rPr>
              <a:t> </a:t>
            </a:r>
            <a:endParaRPr lang="fr"/>
          </a:p>
          <a:p>
            <a:pPr algn="just">
              <a:buNone/>
            </a:pPr>
            <a:r>
              <a:rPr lang="fr">
                <a:highlight>
                  <a:srgbClr val="FFFFFF"/>
                </a:highlight>
              </a:rPr>
              <a:t>Als u </a:t>
            </a:r>
            <a:r>
              <a:rPr lang="fr" err="1">
                <a:highlight>
                  <a:srgbClr val="FFFFFF"/>
                </a:highlight>
              </a:rPr>
              <a:t>slachtoffer</a:t>
            </a:r>
            <a:r>
              <a:rPr lang="fr">
                <a:highlight>
                  <a:srgbClr val="FFFFFF"/>
                </a:highlight>
              </a:rPr>
              <a:t> </a:t>
            </a:r>
            <a:r>
              <a:rPr lang="fr" err="1">
                <a:highlight>
                  <a:srgbClr val="FFFFFF"/>
                </a:highlight>
              </a:rPr>
              <a:t>bent</a:t>
            </a:r>
            <a:r>
              <a:rPr lang="fr">
                <a:highlight>
                  <a:srgbClr val="FFFFFF"/>
                </a:highlight>
              </a:rPr>
              <a:t> van </a:t>
            </a:r>
            <a:r>
              <a:rPr lang="fr" err="1">
                <a:highlight>
                  <a:srgbClr val="FFFFFF"/>
                </a:highlight>
              </a:rPr>
              <a:t>discriminatie</a:t>
            </a:r>
            <a:r>
              <a:rPr lang="fr">
                <a:highlight>
                  <a:srgbClr val="FFFFFF"/>
                </a:highlight>
              </a:rPr>
              <a:t> </a:t>
            </a:r>
            <a:r>
              <a:rPr lang="fr" err="1">
                <a:highlight>
                  <a:srgbClr val="FFFFFF"/>
                </a:highlight>
              </a:rPr>
              <a:t>tijdens</a:t>
            </a:r>
            <a:r>
              <a:rPr lang="fr">
                <a:highlight>
                  <a:srgbClr val="FFFFFF"/>
                </a:highlight>
              </a:rPr>
              <a:t> </a:t>
            </a:r>
            <a:r>
              <a:rPr lang="fr" err="1">
                <a:highlight>
                  <a:srgbClr val="FFFFFF"/>
                </a:highlight>
              </a:rPr>
              <a:t>uw</a:t>
            </a:r>
            <a:r>
              <a:rPr lang="fr">
                <a:highlight>
                  <a:srgbClr val="FFFFFF"/>
                </a:highlight>
              </a:rPr>
              <a:t> </a:t>
            </a:r>
            <a:r>
              <a:rPr lang="fr" err="1">
                <a:highlight>
                  <a:srgbClr val="FFFFFF"/>
                </a:highlight>
              </a:rPr>
              <a:t>zoektocht</a:t>
            </a:r>
            <a:r>
              <a:rPr lang="fr">
                <a:highlight>
                  <a:srgbClr val="FFFFFF"/>
                </a:highlight>
              </a:rPr>
              <a:t> </a:t>
            </a:r>
            <a:r>
              <a:rPr lang="fr" err="1">
                <a:highlight>
                  <a:srgbClr val="FFFFFF"/>
                </a:highlight>
              </a:rPr>
              <a:t>naar</a:t>
            </a:r>
            <a:r>
              <a:rPr lang="fr">
                <a:highlight>
                  <a:srgbClr val="FFFFFF"/>
                </a:highlight>
              </a:rPr>
              <a:t> </a:t>
            </a:r>
            <a:r>
              <a:rPr lang="fr" err="1">
                <a:highlight>
                  <a:srgbClr val="FFFFFF"/>
                </a:highlight>
              </a:rPr>
              <a:t>een</a:t>
            </a:r>
            <a:r>
              <a:rPr lang="fr">
                <a:highlight>
                  <a:srgbClr val="FFFFFF"/>
                </a:highlight>
              </a:rPr>
              <a:t> </a:t>
            </a:r>
            <a:r>
              <a:rPr lang="fr" err="1">
                <a:highlight>
                  <a:srgbClr val="FFFFFF"/>
                </a:highlight>
              </a:rPr>
              <a:t>woning</a:t>
            </a:r>
            <a:r>
              <a:rPr lang="fr">
                <a:highlight>
                  <a:srgbClr val="FFFFFF"/>
                </a:highlight>
              </a:rPr>
              <a:t>, </a:t>
            </a:r>
            <a:r>
              <a:rPr lang="fr" err="1">
                <a:highlight>
                  <a:srgbClr val="FFFFFF"/>
                </a:highlight>
              </a:rPr>
              <a:t>kunt</a:t>
            </a:r>
            <a:r>
              <a:rPr lang="fr">
                <a:highlight>
                  <a:srgbClr val="FFFFFF"/>
                </a:highlight>
              </a:rPr>
              <a:t> u dit </a:t>
            </a:r>
            <a:r>
              <a:rPr lang="fr" err="1">
                <a:highlight>
                  <a:srgbClr val="FFFFFF"/>
                </a:highlight>
              </a:rPr>
              <a:t>melden</a:t>
            </a:r>
            <a:r>
              <a:rPr lang="fr">
                <a:highlight>
                  <a:srgbClr val="FFFFFF"/>
                </a:highlight>
              </a:rPr>
              <a:t> </a:t>
            </a:r>
            <a:r>
              <a:rPr lang="fr" err="1">
                <a:highlight>
                  <a:srgbClr val="FFFFFF"/>
                </a:highlight>
              </a:rPr>
              <a:t>bij</a:t>
            </a:r>
            <a:r>
              <a:rPr lang="fr">
                <a:highlight>
                  <a:srgbClr val="FFFFFF"/>
                </a:highlight>
              </a:rPr>
              <a:t> Unia in </a:t>
            </a:r>
            <a:r>
              <a:rPr lang="fr" err="1">
                <a:highlight>
                  <a:srgbClr val="FFFFFF"/>
                </a:highlight>
              </a:rPr>
              <a:t>Wallonië</a:t>
            </a:r>
            <a:r>
              <a:rPr lang="fr">
                <a:highlight>
                  <a:srgbClr val="FFFFFF"/>
                </a:highlight>
              </a:rPr>
              <a:t> en Brussel en </a:t>
            </a:r>
            <a:r>
              <a:rPr lang="fr" err="1">
                <a:highlight>
                  <a:srgbClr val="FFFFFF"/>
                </a:highlight>
              </a:rPr>
              <a:t>bij</a:t>
            </a:r>
            <a:r>
              <a:rPr lang="fr">
                <a:highlight>
                  <a:srgbClr val="FFFFFF"/>
                </a:highlight>
              </a:rPr>
              <a:t> het Vlaams </a:t>
            </a:r>
            <a:r>
              <a:rPr lang="fr" err="1">
                <a:highlight>
                  <a:srgbClr val="FFFFFF"/>
                </a:highlight>
              </a:rPr>
              <a:t>Instituut</a:t>
            </a:r>
            <a:r>
              <a:rPr lang="fr">
                <a:highlight>
                  <a:srgbClr val="FFFFFF"/>
                </a:highlight>
              </a:rPr>
              <a:t> </a:t>
            </a:r>
            <a:r>
              <a:rPr lang="fr" err="1">
                <a:highlight>
                  <a:srgbClr val="FFFFFF"/>
                </a:highlight>
              </a:rPr>
              <a:t>voor</a:t>
            </a:r>
            <a:r>
              <a:rPr lang="fr">
                <a:highlight>
                  <a:srgbClr val="FFFFFF"/>
                </a:highlight>
              </a:rPr>
              <a:t> </a:t>
            </a:r>
            <a:r>
              <a:rPr lang="fr" err="1">
                <a:highlight>
                  <a:srgbClr val="FFFFFF"/>
                </a:highlight>
              </a:rPr>
              <a:t>Mensenrechten</a:t>
            </a:r>
            <a:r>
              <a:rPr lang="fr">
                <a:highlight>
                  <a:srgbClr val="FFFFFF"/>
                </a:highlight>
              </a:rPr>
              <a:t> in </a:t>
            </a:r>
            <a:r>
              <a:rPr lang="fr" err="1">
                <a:highlight>
                  <a:srgbClr val="FFFFFF"/>
                </a:highlight>
              </a:rPr>
              <a:t>Vlaanderen</a:t>
            </a:r>
            <a:r>
              <a:rPr lang="fr">
                <a:highlight>
                  <a:srgbClr val="FFFFFF"/>
                </a:highlight>
              </a:rPr>
              <a:t>. </a:t>
            </a:r>
            <a:r>
              <a:rPr lang="fr" err="1">
                <a:highlight>
                  <a:srgbClr val="FFFFFF"/>
                </a:highlight>
              </a:rPr>
              <a:t>Zorg</a:t>
            </a:r>
            <a:r>
              <a:rPr lang="fr">
                <a:highlight>
                  <a:srgbClr val="FFFFFF"/>
                </a:highlight>
              </a:rPr>
              <a:t> </a:t>
            </a:r>
            <a:r>
              <a:rPr lang="fr" err="1">
                <a:highlight>
                  <a:srgbClr val="FFFFFF"/>
                </a:highlight>
              </a:rPr>
              <a:t>dat</a:t>
            </a:r>
            <a:r>
              <a:rPr lang="fr">
                <a:highlight>
                  <a:srgbClr val="FFFFFF"/>
                </a:highlight>
              </a:rPr>
              <a:t> je de </a:t>
            </a:r>
            <a:r>
              <a:rPr lang="fr" err="1">
                <a:highlight>
                  <a:srgbClr val="FFFFFF"/>
                </a:highlight>
              </a:rPr>
              <a:t>nodige</a:t>
            </a:r>
            <a:r>
              <a:rPr lang="fr">
                <a:highlight>
                  <a:srgbClr val="FFFFFF"/>
                </a:highlight>
              </a:rPr>
              <a:t> </a:t>
            </a:r>
            <a:r>
              <a:rPr lang="fr" err="1">
                <a:highlight>
                  <a:srgbClr val="FFFFFF"/>
                </a:highlight>
              </a:rPr>
              <a:t>bewijzen</a:t>
            </a:r>
            <a:r>
              <a:rPr lang="fr">
                <a:highlight>
                  <a:srgbClr val="FFFFFF"/>
                </a:highlight>
              </a:rPr>
              <a:t> kan </a:t>
            </a:r>
            <a:r>
              <a:rPr lang="fr" err="1">
                <a:highlight>
                  <a:srgbClr val="FFFFFF"/>
                </a:highlight>
              </a:rPr>
              <a:t>voorleggen</a:t>
            </a:r>
            <a:r>
              <a:rPr lang="fr">
                <a:highlight>
                  <a:srgbClr val="FFFFFF"/>
                </a:highlight>
              </a:rPr>
              <a:t>.</a:t>
            </a:r>
            <a:endParaRPr lang="f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5053343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28803-2C92-47E6-7482-0C573048DC1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65D3FE-7145-031B-3AA5-F517EB11EEC9}"/>
              </a:ext>
            </a:extLst>
          </p:cNvPr>
          <p:cNvSpPr>
            <a:spLocks noGrp="1" noRot="1" noChangeAspect="1"/>
          </p:cNvSpPr>
          <p:nvPr>
            <p:ph type="sldImg"/>
          </p:nvPr>
        </p:nvSpPr>
        <p:spPr>
          <a:xfrm>
            <a:off x="90488" y="744538"/>
            <a:ext cx="6616700" cy="3722687"/>
          </a:xfrm>
        </p:spPr>
      </p:sp>
      <p:sp>
        <p:nvSpPr>
          <p:cNvPr id="3" name="Tijdelijke aanduiding voor notities 2">
            <a:extLst>
              <a:ext uri="{FF2B5EF4-FFF2-40B4-BE49-F238E27FC236}">
                <a16:creationId xmlns:a16="http://schemas.microsoft.com/office/drawing/2014/main" id="{3B793909-5209-17FB-CE78-684D95210521}"/>
              </a:ext>
            </a:extLst>
          </p:cNvPr>
          <p:cNvSpPr>
            <a:spLocks noGrp="1"/>
          </p:cNvSpPr>
          <p:nvPr>
            <p:ph type="body" idx="1"/>
          </p:nvPr>
        </p:nvSpPr>
        <p:spPr/>
        <p:txBody>
          <a:bodyPr/>
          <a:lstStyle/>
          <a:p>
            <a:pPr marL="139700" indent="0">
              <a:buNone/>
            </a:pPr>
            <a:r>
              <a:rPr lang="nl-BE"/>
              <a:t>Optionele oefening</a:t>
            </a:r>
          </a:p>
        </p:txBody>
      </p:sp>
    </p:spTree>
    <p:extLst>
      <p:ext uri="{BB962C8B-B14F-4D97-AF65-F5344CB8AC3E}">
        <p14:creationId xmlns:p14="http://schemas.microsoft.com/office/powerpoint/2010/main" val="12842140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Als je genoeg tijd hebt, kun je gerust Immoweb openen met de bewoners en zoeken op basis van hun criteria.</a:t>
            </a:r>
          </a:p>
          <a:p>
            <a:pPr algn="just">
              <a:buNone/>
            </a:pPr>
            <a:r>
              <a:rPr lang="nl"/>
              <a:t>Neem de tijd om het volgende uit te leggen:</a:t>
            </a:r>
            <a:endParaRPr lang="fr"/>
          </a:p>
          <a:p>
            <a:pPr marL="171450" indent="-171450" algn="just"/>
            <a:r>
              <a:rPr lang="nl"/>
              <a:t>Sommige accommodaties die goedkoop lijken, zijn in werkelijkheid kamers in gedeelde appartementen (vooral in steden).</a:t>
            </a:r>
            <a:endParaRPr lang="fr"/>
          </a:p>
          <a:p>
            <a:pPr marL="171450" indent="-171450" algn="just"/>
            <a:r>
              <a:rPr lang="nl"/>
              <a:t>Waar staat het EPC label vermeld in de advertenties en wat is eventueel de link met de huurprijs?</a:t>
            </a:r>
            <a:endParaRPr lang="fr"/>
          </a:p>
          <a:p>
            <a:pPr marL="171450" indent="-171450" algn="just"/>
            <a:r>
              <a:rPr lang="nl"/>
              <a:t>Het verschil in aanbiedingen tussen "particuliere eigenaar" en "makelaar".</a:t>
            </a:r>
            <a:endParaRPr lang="fr"/>
          </a:p>
          <a:p>
            <a:pPr marL="171450" indent="-171450" algn="just"/>
            <a:r>
              <a:rPr lang="nl"/>
              <a:t>Beschrijving van de accommodatie: waar je op moet letten (hoogte van de kosten, enz.)</a:t>
            </a:r>
            <a:endParaRPr lang="fr"/>
          </a:p>
          <a:p>
            <a:pPr algn="just">
              <a:buNone/>
            </a:pPr>
            <a:endParaRPr lang="fr">
              <a:latin typeface="Arial"/>
              <a:ea typeface="Calibri"/>
              <a:cs typeface="Arial"/>
            </a:endParaRPr>
          </a:p>
        </p:txBody>
      </p:sp>
    </p:spTree>
    <p:extLst>
      <p:ext uri="{BB962C8B-B14F-4D97-AF65-F5344CB8AC3E}">
        <p14:creationId xmlns:p14="http://schemas.microsoft.com/office/powerpoint/2010/main" val="31835628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Nu je meer informatie hebt gekregen over hoe je zoekt naar een woning, gaan we over tot de volgende stap: een woning bezoeken. </a:t>
            </a:r>
            <a:endParaRPr lang="fr"/>
          </a:p>
          <a:p>
            <a:pPr algn="just">
              <a:buNone/>
            </a:pPr>
            <a:r>
              <a:rPr lang="nl-BE" i="1"/>
              <a:t> </a:t>
            </a:r>
            <a:r>
              <a:rPr lang="nl" i="1"/>
              <a:t>Vraag: Weet u hoe u een afspraak kunt maken om een woning te bezichtigen?</a:t>
            </a:r>
          </a:p>
          <a:p>
            <a:pPr algn="just">
              <a:buNone/>
            </a:pPr>
            <a:endParaRPr lang="fr">
              <a:latin typeface="Arial"/>
              <a:ea typeface="Calibri"/>
              <a:cs typeface="Arial"/>
            </a:endParaRPr>
          </a:p>
        </p:txBody>
      </p:sp>
    </p:spTree>
    <p:extLst>
      <p:ext uri="{BB962C8B-B14F-4D97-AF65-F5344CB8AC3E}">
        <p14:creationId xmlns:p14="http://schemas.microsoft.com/office/powerpoint/2010/main" val="3808971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FF87-1FDC-66B8-0497-574E177515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D2D63E-85DC-820C-5836-54CBE2CAD41B}"/>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D6160C22-167D-259A-1DAF-408B80128D0A}"/>
              </a:ext>
            </a:extLst>
          </p:cNvPr>
          <p:cNvSpPr>
            <a:spLocks noGrp="1"/>
          </p:cNvSpPr>
          <p:nvPr>
            <p:ph type="body" idx="1"/>
          </p:nvPr>
        </p:nvSpPr>
        <p:spPr/>
        <p:txBody>
          <a:bodyPr/>
          <a:lstStyle/>
          <a:p>
            <a:r>
              <a:rPr lang="fr"/>
              <a:t>De </a:t>
            </a:r>
            <a:r>
              <a:rPr lang="fr" err="1"/>
              <a:t>huurmarkt</a:t>
            </a:r>
            <a:r>
              <a:rPr lang="fr"/>
              <a:t> in </a:t>
            </a:r>
            <a:r>
              <a:rPr lang="fr" err="1"/>
              <a:t>België</a:t>
            </a:r>
            <a:r>
              <a:rPr lang="fr"/>
              <a:t> </a:t>
            </a:r>
            <a:r>
              <a:rPr lang="fr" err="1"/>
              <a:t>is</a:t>
            </a:r>
            <a:r>
              <a:rPr lang="fr"/>
              <a:t> </a:t>
            </a:r>
            <a:r>
              <a:rPr lang="fr" err="1"/>
              <a:t>verzadigd</a:t>
            </a:r>
            <a:r>
              <a:rPr lang="fr"/>
              <a:t>. Dit </a:t>
            </a:r>
            <a:r>
              <a:rPr lang="fr" err="1"/>
              <a:t>wil</a:t>
            </a:r>
            <a:r>
              <a:rPr lang="fr"/>
              <a:t> </a:t>
            </a:r>
            <a:r>
              <a:rPr lang="fr" err="1"/>
              <a:t>zeggen</a:t>
            </a:r>
            <a:r>
              <a:rPr lang="fr"/>
              <a:t> </a:t>
            </a:r>
            <a:r>
              <a:rPr lang="fr" err="1"/>
              <a:t>dat</a:t>
            </a:r>
            <a:r>
              <a:rPr lang="fr"/>
              <a:t> er </a:t>
            </a:r>
            <a:r>
              <a:rPr lang="fr" err="1"/>
              <a:t>meer</a:t>
            </a:r>
            <a:r>
              <a:rPr lang="fr"/>
              <a:t> </a:t>
            </a:r>
            <a:r>
              <a:rPr lang="fr" err="1"/>
              <a:t>vraag</a:t>
            </a:r>
            <a:r>
              <a:rPr lang="fr"/>
              <a:t> </a:t>
            </a:r>
            <a:r>
              <a:rPr lang="fr" err="1"/>
              <a:t>is</a:t>
            </a:r>
            <a:r>
              <a:rPr lang="fr"/>
              <a:t> dan </a:t>
            </a:r>
            <a:r>
              <a:rPr lang="fr" err="1"/>
              <a:t>aanbod</a:t>
            </a:r>
            <a:r>
              <a:rPr lang="fr"/>
              <a:t>.</a:t>
            </a:r>
            <a:endParaRPr lang="en-US"/>
          </a:p>
          <a:p>
            <a:r>
              <a:rPr lang="fr" err="1"/>
              <a:t>Gemiddeld</a:t>
            </a:r>
            <a:r>
              <a:rPr lang="fr"/>
              <a:t> </a:t>
            </a:r>
            <a:r>
              <a:rPr lang="fr" err="1"/>
              <a:t>zijn</a:t>
            </a:r>
            <a:r>
              <a:rPr lang="fr"/>
              <a:t> er </a:t>
            </a:r>
            <a:r>
              <a:rPr lang="fr" err="1"/>
              <a:t>voor</a:t>
            </a:r>
            <a:r>
              <a:rPr lang="fr"/>
              <a:t> </a:t>
            </a:r>
            <a:r>
              <a:rPr lang="fr" err="1"/>
              <a:t>elke</a:t>
            </a:r>
            <a:r>
              <a:rPr lang="fr"/>
              <a:t> </a:t>
            </a:r>
            <a:r>
              <a:rPr lang="fr" err="1"/>
              <a:t>huuraanbod</a:t>
            </a:r>
            <a:r>
              <a:rPr lang="fr"/>
              <a:t> </a:t>
            </a:r>
            <a:r>
              <a:rPr lang="fr" err="1"/>
              <a:t>zo’n</a:t>
            </a:r>
            <a:r>
              <a:rPr lang="fr"/>
              <a:t> </a:t>
            </a:r>
            <a:r>
              <a:rPr lang="fr" b="1"/>
              <a:t>30 </a:t>
            </a:r>
            <a:r>
              <a:rPr lang="fr" b="1" err="1"/>
              <a:t>tot</a:t>
            </a:r>
            <a:r>
              <a:rPr lang="fr" b="1"/>
              <a:t> 100 </a:t>
            </a:r>
            <a:r>
              <a:rPr lang="fr" b="1" err="1"/>
              <a:t>kandidaten</a:t>
            </a:r>
            <a:r>
              <a:rPr lang="fr" b="1"/>
              <a:t>. </a:t>
            </a:r>
            <a:r>
              <a:rPr lang="fr"/>
              <a:t> </a:t>
            </a:r>
            <a:r>
              <a:rPr lang="fr" err="1"/>
              <a:t>Zeker</a:t>
            </a:r>
            <a:r>
              <a:rPr lang="fr"/>
              <a:t> in </a:t>
            </a:r>
            <a:r>
              <a:rPr lang="fr" b="1"/>
              <a:t>de </a:t>
            </a:r>
            <a:r>
              <a:rPr lang="fr" b="1" err="1"/>
              <a:t>grootsteden</a:t>
            </a:r>
            <a:r>
              <a:rPr lang="fr" b="1"/>
              <a:t> </a:t>
            </a:r>
            <a:r>
              <a:rPr lang="fr" err="1"/>
              <a:t>is</a:t>
            </a:r>
            <a:r>
              <a:rPr lang="fr"/>
              <a:t> het </a:t>
            </a:r>
            <a:r>
              <a:rPr lang="fr" err="1"/>
              <a:t>kandidatenaantal</a:t>
            </a:r>
            <a:r>
              <a:rPr lang="fr"/>
              <a:t> </a:t>
            </a:r>
            <a:r>
              <a:rPr lang="fr" err="1"/>
              <a:t>enorm</a:t>
            </a:r>
            <a:r>
              <a:rPr lang="fr"/>
              <a:t> </a:t>
            </a:r>
            <a:r>
              <a:rPr lang="fr" err="1"/>
              <a:t>hoog</a:t>
            </a:r>
            <a:r>
              <a:rPr lang="fr"/>
              <a:t>. </a:t>
            </a:r>
            <a:endParaRPr lang="en-US"/>
          </a:p>
          <a:p>
            <a:r>
              <a:rPr lang="fr" err="1"/>
              <a:t>Ook</a:t>
            </a:r>
            <a:r>
              <a:rPr lang="fr"/>
              <a:t> de </a:t>
            </a:r>
            <a:r>
              <a:rPr lang="fr" err="1"/>
              <a:t>prijzen</a:t>
            </a:r>
            <a:r>
              <a:rPr lang="fr"/>
              <a:t> </a:t>
            </a:r>
            <a:r>
              <a:rPr lang="fr" err="1"/>
              <a:t>zijn</a:t>
            </a:r>
            <a:r>
              <a:rPr lang="fr"/>
              <a:t> de </a:t>
            </a:r>
            <a:r>
              <a:rPr lang="fr" err="1"/>
              <a:t>afgelopen</a:t>
            </a:r>
            <a:r>
              <a:rPr lang="fr"/>
              <a:t> </a:t>
            </a:r>
            <a:r>
              <a:rPr lang="fr" err="1"/>
              <a:t>jaren</a:t>
            </a:r>
            <a:r>
              <a:rPr lang="fr"/>
              <a:t> </a:t>
            </a:r>
            <a:r>
              <a:rPr lang="fr" err="1"/>
              <a:t>sterk</a:t>
            </a:r>
            <a:r>
              <a:rPr lang="fr"/>
              <a:t> </a:t>
            </a:r>
            <a:r>
              <a:rPr lang="fr" err="1"/>
              <a:t>gestegen</a:t>
            </a:r>
            <a:r>
              <a:rPr lang="fr"/>
              <a:t> </a:t>
            </a:r>
            <a:r>
              <a:rPr lang="fr" err="1"/>
              <a:t>waardoor</a:t>
            </a:r>
            <a:r>
              <a:rPr lang="fr"/>
              <a:t> </a:t>
            </a:r>
            <a:r>
              <a:rPr lang="fr" err="1"/>
              <a:t>betaalbaar</a:t>
            </a:r>
            <a:r>
              <a:rPr lang="fr"/>
              <a:t> </a:t>
            </a:r>
            <a:r>
              <a:rPr lang="fr" err="1"/>
              <a:t>wonen</a:t>
            </a:r>
            <a:r>
              <a:rPr lang="fr"/>
              <a:t> in </a:t>
            </a:r>
            <a:r>
              <a:rPr lang="fr" err="1"/>
              <a:t>verschillend</a:t>
            </a:r>
            <a:r>
              <a:rPr lang="fr"/>
              <a:t> </a:t>
            </a:r>
            <a:r>
              <a:rPr lang="fr" err="1"/>
              <a:t>regio’s</a:t>
            </a:r>
            <a:r>
              <a:rPr lang="fr"/>
              <a:t> in </a:t>
            </a:r>
            <a:r>
              <a:rPr lang="fr" err="1"/>
              <a:t>België</a:t>
            </a:r>
            <a:r>
              <a:rPr lang="fr"/>
              <a:t> onder </a:t>
            </a:r>
            <a:r>
              <a:rPr lang="fr" err="1"/>
              <a:t>druk</a:t>
            </a:r>
            <a:r>
              <a:rPr lang="fr"/>
              <a:t> </a:t>
            </a:r>
            <a:r>
              <a:rPr lang="fr" err="1"/>
              <a:t>staat</a:t>
            </a:r>
            <a:r>
              <a:rPr lang="fr"/>
              <a:t>. </a:t>
            </a:r>
            <a:endParaRPr lang="en-US"/>
          </a:p>
          <a:p>
            <a:r>
              <a:rPr lang="fr" err="1"/>
              <a:t>Daarnaast</a:t>
            </a:r>
            <a:r>
              <a:rPr lang="fr"/>
              <a:t> </a:t>
            </a:r>
            <a:r>
              <a:rPr lang="fr" err="1"/>
              <a:t>is</a:t>
            </a:r>
            <a:r>
              <a:rPr lang="fr"/>
              <a:t> er </a:t>
            </a:r>
            <a:r>
              <a:rPr lang="fr" err="1"/>
              <a:t>een</a:t>
            </a:r>
            <a:r>
              <a:rPr lang="fr"/>
              <a:t> </a:t>
            </a:r>
            <a:r>
              <a:rPr lang="fr" err="1"/>
              <a:t>groot</a:t>
            </a:r>
            <a:r>
              <a:rPr lang="fr"/>
              <a:t> </a:t>
            </a:r>
            <a:r>
              <a:rPr lang="fr" err="1"/>
              <a:t>tekort</a:t>
            </a:r>
            <a:r>
              <a:rPr lang="fr"/>
              <a:t> </a:t>
            </a:r>
            <a:r>
              <a:rPr lang="fr" err="1"/>
              <a:t>aan</a:t>
            </a:r>
            <a:r>
              <a:rPr lang="fr"/>
              <a:t> sociale </a:t>
            </a:r>
            <a:r>
              <a:rPr lang="fr" err="1"/>
              <a:t>woningen</a:t>
            </a:r>
            <a:r>
              <a:rPr lang="fr"/>
              <a:t> </a:t>
            </a:r>
            <a:r>
              <a:rPr lang="fr" err="1"/>
              <a:t>waardoor</a:t>
            </a:r>
            <a:r>
              <a:rPr lang="fr"/>
              <a:t> de </a:t>
            </a:r>
            <a:r>
              <a:rPr lang="fr" err="1"/>
              <a:t>wachtlijst</a:t>
            </a:r>
            <a:r>
              <a:rPr lang="fr"/>
              <a:t> op kan </a:t>
            </a:r>
            <a:r>
              <a:rPr lang="fr" err="1"/>
              <a:t>lopen</a:t>
            </a:r>
            <a:r>
              <a:rPr lang="fr"/>
              <a:t> </a:t>
            </a:r>
            <a:r>
              <a:rPr lang="fr" err="1"/>
              <a:t>tot</a:t>
            </a:r>
            <a:r>
              <a:rPr lang="fr"/>
              <a:t> 7 à 10 </a:t>
            </a:r>
            <a:r>
              <a:rPr lang="fr" err="1"/>
              <a:t>jaar</a:t>
            </a:r>
            <a:r>
              <a:rPr lang="fr"/>
              <a:t>. Het </a:t>
            </a:r>
            <a:r>
              <a:rPr lang="fr" err="1"/>
              <a:t>is</a:t>
            </a:r>
            <a:r>
              <a:rPr lang="fr"/>
              <a:t> dus </a:t>
            </a:r>
            <a:r>
              <a:rPr lang="fr" err="1"/>
              <a:t>belangrijk</a:t>
            </a:r>
            <a:r>
              <a:rPr lang="fr"/>
              <a:t> om te </a:t>
            </a:r>
            <a:r>
              <a:rPr lang="fr" err="1"/>
              <a:t>beseffen</a:t>
            </a:r>
            <a:r>
              <a:rPr lang="fr"/>
              <a:t> </a:t>
            </a:r>
            <a:r>
              <a:rPr lang="fr" err="1"/>
              <a:t>dat</a:t>
            </a:r>
            <a:r>
              <a:rPr lang="fr"/>
              <a:t> je </a:t>
            </a:r>
            <a:r>
              <a:rPr lang="fr" err="1"/>
              <a:t>zoektocht</a:t>
            </a:r>
            <a:r>
              <a:rPr lang="fr"/>
              <a:t> </a:t>
            </a:r>
            <a:r>
              <a:rPr lang="fr" err="1"/>
              <a:t>naar</a:t>
            </a:r>
            <a:r>
              <a:rPr lang="fr"/>
              <a:t> </a:t>
            </a:r>
            <a:r>
              <a:rPr lang="fr" err="1"/>
              <a:t>een</a:t>
            </a:r>
            <a:r>
              <a:rPr lang="fr"/>
              <a:t> </a:t>
            </a:r>
            <a:r>
              <a:rPr lang="fr" err="1"/>
              <a:t>woning</a:t>
            </a:r>
            <a:r>
              <a:rPr lang="fr"/>
              <a:t> niet </a:t>
            </a:r>
            <a:r>
              <a:rPr lang="fr" err="1"/>
              <a:t>eenvoudig</a:t>
            </a:r>
            <a:r>
              <a:rPr lang="fr"/>
              <a:t> </a:t>
            </a:r>
            <a:r>
              <a:rPr lang="fr" err="1"/>
              <a:t>zal</a:t>
            </a:r>
            <a:r>
              <a:rPr lang="fr"/>
              <a:t> </a:t>
            </a:r>
            <a:r>
              <a:rPr lang="fr" err="1"/>
              <a:t>zijn</a:t>
            </a:r>
            <a:r>
              <a:rPr lang="fr"/>
              <a:t>! </a:t>
            </a:r>
            <a:endParaRPr lang="en-US">
              <a:cs typeface="Arial"/>
            </a:endParaRPr>
          </a:p>
          <a:p>
            <a:endParaRPr lang="fr">
              <a:cs typeface="Arial"/>
            </a:endParaRPr>
          </a:p>
          <a:p>
            <a:r>
              <a:rPr lang="fr-FR" err="1">
                <a:cs typeface="Arial"/>
              </a:rPr>
              <a:t>Waar</a:t>
            </a:r>
            <a:r>
              <a:rPr lang="fr-FR">
                <a:cs typeface="Arial"/>
              </a:rPr>
              <a:t> </a:t>
            </a:r>
            <a:r>
              <a:rPr lang="fr-FR" err="1">
                <a:cs typeface="Arial"/>
              </a:rPr>
              <a:t>betaal</a:t>
            </a:r>
            <a:r>
              <a:rPr lang="fr-FR">
                <a:cs typeface="Arial"/>
              </a:rPr>
              <a:t> je </a:t>
            </a:r>
            <a:r>
              <a:rPr lang="fr-FR" err="1">
                <a:cs typeface="Arial"/>
              </a:rPr>
              <a:t>volgens</a:t>
            </a:r>
            <a:r>
              <a:rPr lang="fr-FR">
                <a:cs typeface="Arial"/>
              </a:rPr>
              <a:t> </a:t>
            </a:r>
            <a:r>
              <a:rPr lang="fr-FR" err="1">
                <a:cs typeface="Arial"/>
              </a:rPr>
              <a:t>jou</a:t>
            </a:r>
            <a:r>
              <a:rPr lang="fr-FR">
                <a:cs typeface="Arial"/>
              </a:rPr>
              <a:t> het </a:t>
            </a:r>
            <a:r>
              <a:rPr lang="fr-FR" err="1">
                <a:cs typeface="Arial"/>
              </a:rPr>
              <a:t>meest</a:t>
            </a:r>
            <a:r>
              <a:rPr lang="fr-FR">
                <a:cs typeface="Arial"/>
              </a:rPr>
              <a:t> </a:t>
            </a:r>
            <a:r>
              <a:rPr lang="fr-FR" err="1">
                <a:cs typeface="Arial"/>
              </a:rPr>
              <a:t>voor</a:t>
            </a:r>
            <a:r>
              <a:rPr lang="fr-FR">
                <a:cs typeface="Arial"/>
              </a:rPr>
              <a:t> </a:t>
            </a:r>
            <a:r>
              <a:rPr lang="fr-FR" err="1">
                <a:cs typeface="Arial"/>
              </a:rPr>
              <a:t>een</a:t>
            </a:r>
            <a:r>
              <a:rPr lang="fr-FR">
                <a:cs typeface="Arial"/>
              </a:rPr>
              <a:t> </a:t>
            </a:r>
            <a:r>
              <a:rPr lang="fr-FR" err="1">
                <a:cs typeface="Arial"/>
              </a:rPr>
              <a:t>woning</a:t>
            </a:r>
            <a:r>
              <a:rPr lang="fr-FR">
                <a:cs typeface="Arial"/>
              </a:rPr>
              <a:t>?</a:t>
            </a:r>
          </a:p>
        </p:txBody>
      </p:sp>
    </p:spTree>
    <p:extLst>
      <p:ext uri="{BB962C8B-B14F-4D97-AF65-F5344CB8AC3E}">
        <p14:creationId xmlns:p14="http://schemas.microsoft.com/office/powerpoint/2010/main" val="29661645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Volgens de advertentie kan er op </a:t>
            </a:r>
            <a:r>
              <a:rPr lang="nl" b="1">
                <a:solidFill>
                  <a:srgbClr val="C00000"/>
                </a:solidFill>
              </a:rPr>
              <a:t>drie verschillende manieren een afspraak worden gemaakt:</a:t>
            </a:r>
          </a:p>
          <a:p>
            <a:pPr marL="171450" indent="-171450" algn="just"/>
            <a:r>
              <a:rPr lang="nl"/>
              <a:t>Per e-mail. Zorg ervoor dat je een standaard e-mail hebt opgesteld die je met één klik kunt versturen, in plaats van dat je deze elke keer opnieuw moet schrijven. Probeer je bericht echter wel persoonlijk te maken en vermijd schrijffouten.</a:t>
            </a:r>
            <a:endParaRPr lang="fr"/>
          </a:p>
          <a:p>
            <a:pPr marL="171450" indent="-171450" algn="just"/>
            <a:r>
              <a:rPr lang="nl"/>
              <a:t>Telefonisch (de beste manier!). Oefen het telefoongesprek met iemand die de taal spreekt. Als je de taal nog niet spreekt, vraag dan aan iemand die dat wel doet om voor je of samen met je te bellen. Schrijf de vragen op die je absoluut wilt stellen.</a:t>
            </a:r>
          </a:p>
          <a:p>
            <a:pPr marL="171450" indent="-171450" algn="just"/>
            <a:r>
              <a:rPr lang="nl"/>
              <a:t>Online formulier op de website. Je kan een automatisch bericht laten versturen. Het is echter beter om dit bericht aan te passen en wat te personaliseren.</a:t>
            </a:r>
            <a:endParaRPr lang="fr"/>
          </a:p>
          <a:p>
            <a:pPr indent="0" algn="just">
              <a:buNone/>
            </a:pPr>
            <a:r>
              <a:rPr lang="nl"/>
              <a:t>Het is belangrijk dat u als potentiële huurder </a:t>
            </a:r>
            <a:r>
              <a:rPr lang="nl" b="1">
                <a:solidFill>
                  <a:srgbClr val="C00000"/>
                </a:solidFill>
              </a:rPr>
              <a:t>flexibel bent </a:t>
            </a:r>
            <a:r>
              <a:rPr lang="nl"/>
              <a:t>.</a:t>
            </a:r>
            <a:endParaRPr lang="fr"/>
          </a:p>
          <a:p>
            <a:pPr algn="just">
              <a:buNone/>
            </a:pPr>
            <a:endParaRPr lang="fr">
              <a:cs typeface="Arial"/>
            </a:endParaRPr>
          </a:p>
          <a:p>
            <a:pPr>
              <a:buNone/>
            </a:pPr>
            <a:endParaRPr lang="en-US">
              <a:latin typeface="Calibri"/>
              <a:ea typeface="Calibri"/>
              <a:cs typeface="Calibri"/>
            </a:endParaRPr>
          </a:p>
          <a:p>
            <a:pPr>
              <a:buNone/>
            </a:pPr>
            <a:endParaRPr lang="en-US">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2982318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
              <a:t>Laten we ons nu eens in de schoenen van een huurder plaatsen die een bezichtiging van een appartement wil inplannen. De verhuurder stuurt verschillende berichten en u moet aangeven of u het eens of oneens bent met wat daarin staat.</a:t>
            </a:r>
          </a:p>
          <a:p>
            <a:pPr algn="just">
              <a:buNone/>
            </a:pPr>
            <a:r>
              <a:rPr lang="nl"/>
              <a:t>Idee: </a:t>
            </a:r>
            <a:r>
              <a:rPr lang="nl" b="1">
                <a:solidFill>
                  <a:srgbClr val="C00000"/>
                </a:solidFill>
              </a:rPr>
              <a:t>vraag mensen om op te staan en naar links te gaan als ze het er niet mee eens zijn en naar rechts als ze het er wel mee eens zijn.</a:t>
            </a:r>
            <a:endParaRPr lang="nl">
              <a:solidFill>
                <a:srgbClr val="C00000"/>
              </a:solidFill>
            </a:endParaRPr>
          </a:p>
          <a:p>
            <a:pPr algn="just">
              <a:buNone/>
            </a:pPr>
            <a:endParaRPr lang="nl">
              <a:cs typeface="Arial"/>
            </a:endParaRPr>
          </a:p>
        </p:txBody>
      </p:sp>
    </p:spTree>
    <p:extLst>
      <p:ext uri="{BB962C8B-B14F-4D97-AF65-F5344CB8AC3E}">
        <p14:creationId xmlns:p14="http://schemas.microsoft.com/office/powerpoint/2010/main" val="22856617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Dat klopt natuurlijk niet; een verhuurder kan dat niet doen! </a:t>
            </a:r>
            <a:r>
              <a:rPr lang="nl-BE" b="1">
                <a:solidFill>
                  <a:srgbClr val="C00000"/>
                </a:solidFill>
              </a:rPr>
              <a:t>Je moet absoluut een woning bezichtigen voordat je een contract tekent. Teken nooit iets zonder dat je weet waar je voor tekent!</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5365479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De </a:t>
            </a:r>
            <a:r>
              <a:rPr lang="fr" err="1"/>
              <a:t>eigenaar</a:t>
            </a:r>
            <a:r>
              <a:rPr lang="fr"/>
              <a:t> </a:t>
            </a:r>
            <a:r>
              <a:rPr lang="fr" err="1"/>
              <a:t>stemt</a:t>
            </a:r>
            <a:r>
              <a:rPr lang="fr"/>
              <a:t> er </a:t>
            </a:r>
            <a:r>
              <a:rPr lang="fr" err="1"/>
              <a:t>uiteindelijk</a:t>
            </a:r>
            <a:r>
              <a:rPr lang="fr"/>
              <a:t> </a:t>
            </a:r>
            <a:r>
              <a:rPr lang="fr" err="1"/>
              <a:t>mee</a:t>
            </a:r>
            <a:r>
              <a:rPr lang="fr"/>
              <a:t> in om je het appartement te </a:t>
            </a:r>
            <a:r>
              <a:rPr lang="fr" err="1"/>
              <a:t>laten</a:t>
            </a:r>
            <a:r>
              <a:rPr lang="fr"/>
              <a:t> </a:t>
            </a:r>
            <a:r>
              <a:rPr lang="fr" err="1"/>
              <a:t>bezichtigen</a:t>
            </a:r>
            <a:r>
              <a:rPr lang="fr"/>
              <a:t>, maar </a:t>
            </a:r>
            <a:r>
              <a:rPr lang="fr" err="1"/>
              <a:t>vraagt</a:t>
            </a:r>
            <a:r>
              <a:rPr lang="fr"/>
              <a:t> je </a:t>
            </a:r>
            <a:r>
              <a:rPr lang="fr" err="1"/>
              <a:t>wel</a:t>
            </a:r>
            <a:r>
              <a:rPr lang="fr"/>
              <a:t> €100 te </a:t>
            </a:r>
            <a:r>
              <a:rPr lang="fr" err="1"/>
              <a:t>betalen</a:t>
            </a:r>
            <a:r>
              <a:rPr lang="fr"/>
              <a:t>. Ga je </a:t>
            </a:r>
            <a:r>
              <a:rPr lang="fr" err="1"/>
              <a:t>hiermee</a:t>
            </a:r>
            <a:r>
              <a:rPr lang="fr"/>
              <a:t> </a:t>
            </a:r>
            <a:r>
              <a:rPr lang="fr" err="1"/>
              <a:t>akkoord</a:t>
            </a:r>
            <a:r>
              <a:rPr lang="fr"/>
              <a:t>? </a:t>
            </a:r>
            <a:r>
              <a:rPr lang="fr" err="1"/>
              <a:t>Vind</a:t>
            </a:r>
            <a:r>
              <a:rPr lang="fr"/>
              <a:t> je dit </a:t>
            </a:r>
            <a:r>
              <a:rPr lang="fr" err="1"/>
              <a:t>normaal</a:t>
            </a:r>
            <a:r>
              <a:rPr lang="fr"/>
              <a:t>?</a:t>
            </a:r>
            <a:endParaRPr lang="en-US"/>
          </a:p>
        </p:txBody>
      </p:sp>
    </p:spTree>
    <p:extLst>
      <p:ext uri="{BB962C8B-B14F-4D97-AF65-F5344CB8AC3E}">
        <p14:creationId xmlns:p14="http://schemas.microsoft.com/office/powerpoint/2010/main" val="3198425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endParaRPr lang="fr">
              <a:cs typeface="Arial"/>
            </a:endParaRPr>
          </a:p>
          <a:p>
            <a:pPr algn="just">
              <a:buNone/>
            </a:pPr>
            <a:r>
              <a:rPr lang="fr"/>
              <a:t>Het </a:t>
            </a:r>
            <a:r>
              <a:rPr lang="fr" err="1"/>
              <a:t>is</a:t>
            </a:r>
            <a:r>
              <a:rPr lang="fr"/>
              <a:t> </a:t>
            </a:r>
            <a:r>
              <a:rPr lang="fr" err="1"/>
              <a:t>uiteraard</a:t>
            </a:r>
            <a:r>
              <a:rPr lang="fr"/>
              <a:t> </a:t>
            </a:r>
            <a:r>
              <a:rPr lang="fr" err="1"/>
              <a:t>illegaal</a:t>
            </a:r>
            <a:r>
              <a:rPr lang="fr"/>
              <a:t> om </a:t>
            </a:r>
            <a:r>
              <a:rPr lang="fr" err="1"/>
              <a:t>betaling</a:t>
            </a:r>
            <a:r>
              <a:rPr lang="fr"/>
              <a:t> te </a:t>
            </a:r>
            <a:r>
              <a:rPr lang="fr" err="1"/>
              <a:t>vragen</a:t>
            </a:r>
            <a:r>
              <a:rPr lang="fr"/>
              <a:t> </a:t>
            </a:r>
            <a:r>
              <a:rPr lang="fr" err="1"/>
              <a:t>voor</a:t>
            </a:r>
            <a:r>
              <a:rPr lang="fr"/>
              <a:t> het </a:t>
            </a:r>
            <a:r>
              <a:rPr lang="fr" err="1"/>
              <a:t>bezichtigen</a:t>
            </a:r>
            <a:r>
              <a:rPr lang="fr"/>
              <a:t> van </a:t>
            </a:r>
            <a:r>
              <a:rPr lang="fr" err="1"/>
              <a:t>een</a:t>
            </a:r>
            <a:r>
              <a:rPr lang="fr"/>
              <a:t> </a:t>
            </a:r>
            <a:r>
              <a:rPr lang="fr" err="1"/>
              <a:t>woning</a:t>
            </a:r>
            <a:r>
              <a:rPr lang="fr"/>
              <a:t>. Ga </a:t>
            </a:r>
            <a:r>
              <a:rPr lang="fr" err="1"/>
              <a:t>nooit</a:t>
            </a:r>
            <a:r>
              <a:rPr lang="fr"/>
              <a:t> </a:t>
            </a:r>
            <a:r>
              <a:rPr lang="fr" err="1"/>
              <a:t>akkoord</a:t>
            </a:r>
            <a:r>
              <a:rPr lang="fr"/>
              <a:t> met </a:t>
            </a:r>
            <a:r>
              <a:rPr lang="fr" err="1"/>
              <a:t>een</a:t>
            </a:r>
            <a:r>
              <a:rPr lang="fr"/>
              <a:t> </a:t>
            </a:r>
            <a:r>
              <a:rPr lang="fr" err="1"/>
              <a:t>betaling</a:t>
            </a:r>
            <a:r>
              <a:rPr lang="fr"/>
              <a:t> </a:t>
            </a:r>
            <a:r>
              <a:rPr lang="fr" err="1"/>
              <a:t>voordat</a:t>
            </a:r>
            <a:r>
              <a:rPr lang="fr"/>
              <a:t> u </a:t>
            </a:r>
            <a:r>
              <a:rPr lang="fr" err="1"/>
              <a:t>een</a:t>
            </a:r>
            <a:r>
              <a:rPr lang="fr"/>
              <a:t> </a:t>
            </a:r>
            <a:r>
              <a:rPr lang="fr" err="1"/>
              <a:t>woning</a:t>
            </a:r>
            <a:r>
              <a:rPr lang="fr"/>
              <a:t> </a:t>
            </a:r>
            <a:r>
              <a:rPr lang="fr" err="1"/>
              <a:t>heeft</a:t>
            </a:r>
            <a:r>
              <a:rPr lang="fr"/>
              <a:t> </a:t>
            </a:r>
            <a:r>
              <a:rPr lang="fr" err="1"/>
              <a:t>bezichtigd</a:t>
            </a:r>
            <a:r>
              <a:rPr lang="fr"/>
              <a:t>.</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9491386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BE"/>
              <a:t>Je hebt een afspraak gemaakt, gefeliciteerd, dat is al een prima begin! Hier zijn een paar tips om een goede indruk te maken:</a:t>
            </a:r>
            <a:endParaRPr lang="fr"/>
          </a:p>
          <a:p>
            <a:pPr marL="171450" indent="-171450" algn="just"/>
            <a:r>
              <a:rPr lang="nl"/>
              <a:t>Kom op tijd voor de bezichtiging. Dit wekt vertrouwen, een essentiële eigenschap voor een huurder. Probeer ongeveer tien minuten van tevoren aanwezig te zijn.</a:t>
            </a:r>
          </a:p>
          <a:p>
            <a:pPr marL="171450" indent="-171450" algn="just"/>
            <a:r>
              <a:rPr lang="nl"/>
              <a:t>Wees beleefd tegen de makelaar en/of de eigenaar.</a:t>
            </a:r>
          </a:p>
          <a:p>
            <a:pPr marL="171450" indent="-171450" algn="just"/>
            <a:r>
              <a:rPr lang="nl"/>
              <a:t>Aarzel niet om vragen te stellen. Het stellen van vragen toont uw interesse en betrokkenheid. Het bezoek is daarvoor de perfecte gelegenheid.</a:t>
            </a: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0618343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Probeer bij een bezoek aan een woning altijd </a:t>
            </a:r>
            <a:r>
              <a:rPr lang="nl-BE" b="1">
                <a:solidFill>
                  <a:srgbClr val="C00000"/>
                </a:solidFill>
              </a:rPr>
              <a:t>de taal van de eigenaar te spreken </a:t>
            </a:r>
            <a:r>
              <a:rPr lang="nl-BE"/>
              <a:t>(vaak Frans of Nederlands).</a:t>
            </a:r>
            <a:endParaRPr lang="fr"/>
          </a:p>
          <a:p>
            <a:pPr algn="just">
              <a:buNone/>
            </a:pPr>
            <a:r>
              <a:rPr lang="nl-BE"/>
              <a:t>Mocht dat niet het geval zijn, probeer dan iemand mee te nemen die de taal spreekt.</a:t>
            </a:r>
            <a:endParaRPr lang="fr"/>
          </a:p>
          <a:p>
            <a:pPr algn="just">
              <a:buNone/>
            </a:pPr>
            <a:r>
              <a:rPr lang="nl-BE"/>
              <a:t>Je hebt hoe dan ook een stapje voor als je vlot kan communiceren met de vastgoedmakelaar/eigenaar.  </a:t>
            </a:r>
            <a:endParaRPr lang="f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518596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b="1">
                <a:solidFill>
                  <a:srgbClr val="C00000"/>
                </a:solidFill>
              </a:rPr>
              <a:t>Bekijk de woning </a:t>
            </a:r>
            <a:r>
              <a:rPr lang="nl-BE"/>
              <a:t>tijdens de bezichtiging aandachtig . Dit is de enige gelegenheid om te zien hoe de woning die u mogelijk wilt huren eruitziet.</a:t>
            </a:r>
            <a:endParaRPr lang="fr"/>
          </a:p>
          <a:p>
            <a:pPr algn="just">
              <a:buNone/>
            </a:pPr>
            <a:r>
              <a:rPr lang="nl-BE"/>
              <a:t>Inspecteer het pand zorgvuldig: zijn er schimmelplekken op de muren? Wat voor verwarming is er? Zijn er nog andere gebreken?</a:t>
            </a:r>
            <a:endParaRPr lang="fr"/>
          </a:p>
          <a:p>
            <a:pPr algn="just">
              <a:buNone/>
            </a:pPr>
            <a:r>
              <a:rPr lang="nl-BE"/>
              <a:t>Als het niet in de advertentie vermeld stond, controleer dan het energielabel (EPC) van de woning: een A is zeer goed, een D of F is slecht. Hoe lager de EPC-score, hoe hoger uw energiekosten bijvoorbeeld zullen zijn.</a:t>
            </a:r>
          </a:p>
          <a:p>
            <a:pPr algn="just">
              <a:buNone/>
            </a:pPr>
            <a:r>
              <a:rPr lang="nl-BE"/>
              <a:t>Vraag aan het einde van uw bezoek wanneer u te horen krijgt of u bent geselecteerd.</a:t>
            </a:r>
          </a:p>
          <a:p>
            <a:pPr algn="just">
              <a:buNone/>
            </a:pPr>
            <a:endParaRPr lang="fr">
              <a:cs typeface="Arial"/>
            </a:endParaRP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525012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Na het bezoek kunt u gerust </a:t>
            </a:r>
            <a:r>
              <a:rPr lang="nl-BE" b="1">
                <a:solidFill>
                  <a:srgbClr val="C00000"/>
                </a:solidFill>
              </a:rPr>
              <a:t>alle documenten doorsturen die nuttig kunnen zijn voor de eigenaar </a:t>
            </a:r>
            <a:r>
              <a:rPr lang="nl-BE"/>
              <a:t>: contactgegevens, bewijs van inkomen, enz.</a:t>
            </a:r>
            <a:endParaRPr lang="fr"/>
          </a:p>
          <a:p>
            <a:pPr algn="just">
              <a:buNone/>
            </a:pPr>
            <a:r>
              <a:rPr lang="nl-BE"/>
              <a:t>Wees niet verbaasd als u na uw bezoek niet direct iets hoort van de eigenaar of makelaar. Mocht u na een week nog geen reactie hebben ontvangen, neem dan gerust opnieuw contact op met de eigenaar of het makelaarskantoor om te informeren naar de stand van zaken.</a:t>
            </a:r>
            <a:endParaRPr lang="f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6584126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Hieronder vindt u de </a:t>
            </a:r>
            <a:r>
              <a:rPr lang="nl-BE" b="1">
                <a:solidFill>
                  <a:srgbClr val="C00000"/>
                </a:solidFill>
              </a:rPr>
              <a:t>documenten die een verhuurder of makelaar u mogelijk na de bezichtiging zal vragen </a:t>
            </a:r>
            <a:r>
              <a:rPr lang="nl-BE"/>
              <a:t>: uw contactgegevens, uw gezinssamenstelling, bewijs van uw financiële middelen en, eventueel, een bewijs van betaling van de huur van de afgelopen 3 maanden (indien u al iets huurt). Leg in uw geval duidelijk uit dat u uit een opvangcentrum komt en dit bewijs daarom niet hebt.</a:t>
            </a:r>
            <a:endParaRPr lang="fr"/>
          </a:p>
          <a:p>
            <a:pPr algn="just">
              <a:buNone/>
            </a:pPr>
            <a:r>
              <a:rPr lang="nl-BE"/>
              <a:t>Tip: je kan al deze zaken ook al meenemen tijdens het bezoekmoment en meteen afgeven indien je interesse hebt. Dit toont dat je gemotiveerd en goed voorbereid bent.</a:t>
            </a:r>
            <a:endParaRPr lang="f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115075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b="1"/>
              <a:t>De dia is bedoeld </a:t>
            </a:r>
            <a:r>
              <a:rPr lang="nl"/>
              <a:t>om uit te leggen dat </a:t>
            </a:r>
            <a:r>
              <a:rPr lang="nl" b="1">
                <a:solidFill>
                  <a:srgbClr val="C00000"/>
                </a:solidFill>
              </a:rPr>
              <a:t>sommige regio's duurder zijn dan andere, en dat de prijzen variëren tussen provincies en zelfs binnen een provincie</a:t>
            </a:r>
            <a:r>
              <a:rPr lang="nl"/>
              <a:t>. Ook wordt benadrukt hoe </a:t>
            </a:r>
            <a:r>
              <a:rPr lang="nl" b="1">
                <a:solidFill>
                  <a:srgbClr val="C00000"/>
                </a:solidFill>
              </a:rPr>
              <a:t>moeilijk het is om in Brussel een woning te huren </a:t>
            </a:r>
            <a:r>
              <a:rPr lang="nl"/>
              <a:t>met een beperkt budget, aangezien de huurprijzen er erg hoog zijn.</a:t>
            </a:r>
          </a:p>
          <a:p>
            <a:pPr algn="just">
              <a:buNone/>
            </a:pPr>
            <a:r>
              <a:rPr lang="nl" b="1"/>
              <a:t>Let op </a:t>
            </a:r>
            <a:r>
              <a:rPr lang="nl"/>
              <a:t>: Als de deelnemers niet vertrouwd zijn met een kaart van België, leg dan eventueel kort uit waar de verschillende regio's zich bevinden, wat de belangrijkste steden zijn, enz.</a:t>
            </a:r>
            <a:endParaRPr lang="fr"/>
          </a:p>
          <a:p>
            <a:pPr algn="just">
              <a:buNone/>
            </a:pPr>
            <a:r>
              <a:rPr lang="nl" b="1"/>
              <a:t>Uitleg:</a:t>
            </a:r>
            <a:endParaRPr lang="fr"/>
          </a:p>
          <a:p>
            <a:pPr marL="171450" indent="-171450" algn="just"/>
            <a:r>
              <a:rPr lang="nl"/>
              <a:t>huurprijzen </a:t>
            </a:r>
            <a:r>
              <a:rPr lang="nl" b="1">
                <a:solidFill>
                  <a:srgbClr val="C00000"/>
                </a:solidFill>
              </a:rPr>
              <a:t>liggen veel hoger in Brussel </a:t>
            </a:r>
            <a:r>
              <a:rPr lang="nl"/>
              <a:t>(in 2024 betaalde de helft van de Brusselse inwoners die een huurcontract tekenden € 1.160 of minder voor een appartement, terwijl de andere helft een hoger bedrag betaalde).</a:t>
            </a:r>
            <a:endParaRPr lang="fr"/>
          </a:p>
          <a:p>
            <a:pPr marL="171450" indent="-171450" algn="just"/>
            <a:r>
              <a:rPr lang="nl" b="1">
                <a:solidFill>
                  <a:srgbClr val="C00000"/>
                </a:solidFill>
              </a:rPr>
              <a:t>Regio met de laagste huurprijzen = Wallonië </a:t>
            </a:r>
            <a:r>
              <a:rPr lang="nl"/>
              <a:t>(maar houd er rekening mee dat sommige provincies duur blijven, zoals Waals-Brabant, vanwege de nabijheid van Brussel. De provincie Henegouwen is de goedkoopste in Wallonië en België, met een gemiddelde huurprijs van € 775 voor een appartement in 2024, gevolgd door de provincie Luik met een gemiddelde huurprijs van € 776 voor een appartement in 2024).</a:t>
            </a:r>
            <a:endParaRPr lang="fr"/>
          </a:p>
          <a:p>
            <a:pPr indent="0" algn="just">
              <a:buNone/>
            </a:pPr>
            <a:r>
              <a:rPr lang="nl" b="1"/>
              <a:t>Advies om te geven:</a:t>
            </a:r>
            <a:endParaRPr lang="fr"/>
          </a:p>
          <a:p>
            <a:pPr marL="171450" indent="-171450" algn="just"/>
            <a:r>
              <a:rPr lang="nl"/>
              <a:t>Over het algemeen </a:t>
            </a:r>
            <a:r>
              <a:rPr lang="nl" b="1">
                <a:solidFill>
                  <a:srgbClr val="C00000"/>
                </a:solidFill>
              </a:rPr>
              <a:t>is het aan te raden in Wallonië of Brussel te wonen als er Frans gesproken wordt, en in Vlaanderen of Brussel als er Nederlands gesproken wordt.</a:t>
            </a:r>
          </a:p>
          <a:p>
            <a:pPr indent="0" algn="just">
              <a:buNone/>
            </a:pPr>
            <a:r>
              <a:rPr lang="nl" i="1"/>
              <a:t>Vraag: Wat is volgens u van invloed op de huurprijzen? Wat bepaalt hoeveel een eigenaar kan vragen?</a:t>
            </a:r>
            <a:endParaRPr lang="fr"/>
          </a:p>
          <a:p>
            <a:pPr algn="just">
              <a:buNone/>
            </a:pPr>
            <a:endParaRPr lang="fr">
              <a:cs typeface="Arial"/>
            </a:endParaRPr>
          </a:p>
          <a:p>
            <a:pPr>
              <a:buNone/>
            </a:pPr>
            <a:endParaRPr lang="en-US">
              <a:cs typeface="Arial"/>
            </a:endParaRPr>
          </a:p>
        </p:txBody>
      </p:sp>
    </p:spTree>
    <p:extLst>
      <p:ext uri="{BB962C8B-B14F-4D97-AF65-F5344CB8AC3E}">
        <p14:creationId xmlns:p14="http://schemas.microsoft.com/office/powerpoint/2010/main" val="5606623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cs typeface="Arial"/>
              </a:rPr>
              <a:t>Is dit </a:t>
            </a:r>
            <a:r>
              <a:rPr lang="fr" err="1">
                <a:cs typeface="Arial"/>
              </a:rPr>
              <a:t>normaal</a:t>
            </a:r>
            <a:r>
              <a:rPr lang="fr">
                <a:cs typeface="Arial"/>
              </a:rPr>
              <a:t> </a:t>
            </a:r>
            <a:r>
              <a:rPr lang="fr" err="1">
                <a:cs typeface="Arial"/>
              </a:rPr>
              <a:t>denk</a:t>
            </a:r>
            <a:r>
              <a:rPr lang="fr">
                <a:cs typeface="Arial"/>
              </a:rPr>
              <a:t> je? Kan </a:t>
            </a:r>
            <a:r>
              <a:rPr lang="fr" err="1">
                <a:cs typeface="Arial"/>
              </a:rPr>
              <a:t>een</a:t>
            </a:r>
            <a:r>
              <a:rPr lang="fr">
                <a:cs typeface="Arial"/>
              </a:rPr>
              <a:t> </a:t>
            </a:r>
            <a:r>
              <a:rPr lang="fr" err="1">
                <a:cs typeface="Arial"/>
              </a:rPr>
              <a:t>eigenaar</a:t>
            </a:r>
            <a:r>
              <a:rPr lang="fr">
                <a:cs typeface="Arial"/>
              </a:rPr>
              <a:t> je </a:t>
            </a:r>
            <a:r>
              <a:rPr lang="fr" err="1">
                <a:cs typeface="Arial"/>
              </a:rPr>
              <a:t>loonfiches</a:t>
            </a:r>
            <a:r>
              <a:rPr lang="fr">
                <a:cs typeface="Arial"/>
              </a:rPr>
              <a:t> van 3 </a:t>
            </a:r>
            <a:r>
              <a:rPr lang="fr" err="1">
                <a:cs typeface="Arial"/>
              </a:rPr>
              <a:t>maand</a:t>
            </a:r>
            <a:r>
              <a:rPr lang="fr">
                <a:cs typeface="Arial"/>
              </a:rPr>
              <a:t> </a:t>
            </a:r>
            <a:r>
              <a:rPr lang="fr" err="1">
                <a:cs typeface="Arial"/>
              </a:rPr>
              <a:t>vragen</a:t>
            </a:r>
            <a:r>
              <a:rPr lang="fr">
                <a:cs typeface="Arial"/>
              </a:rPr>
              <a:t>?</a:t>
            </a:r>
          </a:p>
          <a:p>
            <a:pPr>
              <a:buNone/>
            </a:pPr>
            <a:endParaRPr lang="en-US">
              <a:latin typeface="Calibri"/>
              <a:ea typeface="Calibri"/>
              <a:cs typeface="Calibri"/>
            </a:endParaRPr>
          </a:p>
        </p:txBody>
      </p:sp>
    </p:spTree>
    <p:extLst>
      <p:ext uri="{BB962C8B-B14F-4D97-AF65-F5344CB8AC3E}">
        <p14:creationId xmlns:p14="http://schemas.microsoft.com/office/powerpoint/2010/main" val="37738606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Ja, dat kan. Zoals eerder vermeld, kan een verhuurder of makelaar u daarom vragen.</a:t>
            </a:r>
          </a:p>
          <a:p>
            <a:pPr algn="just">
              <a:buNone/>
            </a:pPr>
            <a:r>
              <a:rPr lang="nl-BE"/>
              <a:t>Indien u echter </a:t>
            </a:r>
            <a:r>
              <a:rPr lang="nl-BE" b="1">
                <a:solidFill>
                  <a:srgbClr val="C00000"/>
                </a:solidFill>
              </a:rPr>
              <a:t>niet werkt, heeft u het recht om ander bewijs van inkomen voor te leggen</a:t>
            </a:r>
            <a:r>
              <a:rPr lang="nl-BE"/>
              <a:t>: bankafschriften, documenten van het OCMW, enz. Een verhuurder kan dit soort bewijs normaal gesproken niet weigeren. In de praktijk geven verhuurders echter altijd de voorkeur aan loonfiches, omdat ze zich gerustgesteld voelen als iemand een vast salaris heeft en niet afhankelijk is van een uitkering. Daarom heb je, idealiter en indien mogelijk, het </a:t>
            </a:r>
            <a:r>
              <a:rPr lang="nl-BE" b="1">
                <a:solidFill>
                  <a:srgbClr val="C00000"/>
                </a:solidFill>
              </a:rPr>
              <a:t>beste om een baan. Dit maakt de woningzoektocht heel wat makkelijker.</a:t>
            </a:r>
            <a:endParaRPr lang="fr">
              <a:solidFill>
                <a:srgbClr val="C00000"/>
              </a:solidFill>
              <a:cs typeface="Arial"/>
            </a:endParaRPr>
          </a:p>
          <a:p>
            <a:pPr algn="just">
              <a:buNone/>
            </a:pPr>
            <a:endParaRPr lang="fr">
              <a:latin typeface="Arial"/>
              <a:ea typeface="Calibri"/>
              <a:cs typeface="Arial"/>
            </a:endParaRPr>
          </a:p>
        </p:txBody>
      </p:sp>
    </p:spTree>
    <p:extLst>
      <p:ext uri="{BB962C8B-B14F-4D97-AF65-F5344CB8AC3E}">
        <p14:creationId xmlns:p14="http://schemas.microsoft.com/office/powerpoint/2010/main" val="4068935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De </a:t>
            </a:r>
            <a:r>
              <a:rPr lang="fr" err="1"/>
              <a:t>eigenaar</a:t>
            </a:r>
            <a:r>
              <a:rPr lang="fr"/>
              <a:t> </a:t>
            </a:r>
            <a:r>
              <a:rPr lang="fr" err="1"/>
              <a:t>heeft</a:t>
            </a:r>
            <a:r>
              <a:rPr lang="fr"/>
              <a:t> </a:t>
            </a:r>
            <a:r>
              <a:rPr lang="fr" err="1"/>
              <a:t>beslist</a:t>
            </a:r>
            <a:r>
              <a:rPr lang="fr"/>
              <a:t> </a:t>
            </a:r>
            <a:r>
              <a:rPr lang="fr" err="1"/>
              <a:t>dat</a:t>
            </a:r>
            <a:r>
              <a:rPr lang="fr"/>
              <a:t> </a:t>
            </a:r>
            <a:r>
              <a:rPr lang="fr" err="1"/>
              <a:t>jij</a:t>
            </a:r>
            <a:r>
              <a:rPr lang="fr"/>
              <a:t> de </a:t>
            </a:r>
            <a:r>
              <a:rPr lang="fr" err="1"/>
              <a:t>nieuwe</a:t>
            </a:r>
            <a:r>
              <a:rPr lang="fr"/>
              <a:t> </a:t>
            </a:r>
            <a:r>
              <a:rPr lang="fr" err="1"/>
              <a:t>huurder</a:t>
            </a:r>
            <a:r>
              <a:rPr lang="fr"/>
              <a:t> </a:t>
            </a:r>
            <a:r>
              <a:rPr lang="fr" err="1"/>
              <a:t>wordt</a:t>
            </a:r>
            <a:r>
              <a:rPr lang="fr"/>
              <a:t>, </a:t>
            </a:r>
            <a:r>
              <a:rPr lang="fr" err="1"/>
              <a:t>proficiat</a:t>
            </a:r>
            <a:r>
              <a:rPr lang="fr"/>
              <a:t>! Nu </a:t>
            </a:r>
            <a:r>
              <a:rPr lang="fr" err="1"/>
              <a:t>zijn</a:t>
            </a:r>
            <a:r>
              <a:rPr lang="fr"/>
              <a:t> er </a:t>
            </a:r>
            <a:r>
              <a:rPr lang="fr" err="1"/>
              <a:t>een</a:t>
            </a:r>
            <a:r>
              <a:rPr lang="fr"/>
              <a:t> </a:t>
            </a:r>
            <a:r>
              <a:rPr lang="fr" err="1"/>
              <a:t>aantal</a:t>
            </a:r>
            <a:r>
              <a:rPr lang="fr"/>
              <a:t> </a:t>
            </a:r>
            <a:r>
              <a:rPr lang="fr" err="1"/>
              <a:t>belangrijke</a:t>
            </a:r>
            <a:r>
              <a:rPr lang="fr"/>
              <a:t> </a:t>
            </a:r>
            <a:r>
              <a:rPr lang="fr" err="1"/>
              <a:t>stappen</a:t>
            </a:r>
            <a:r>
              <a:rPr lang="fr"/>
              <a:t> </a:t>
            </a:r>
            <a:r>
              <a:rPr lang="fr" err="1"/>
              <a:t>alvorens</a:t>
            </a:r>
            <a:r>
              <a:rPr lang="fr"/>
              <a:t> je </a:t>
            </a:r>
            <a:r>
              <a:rPr lang="fr" err="1"/>
              <a:t>helemaal</a:t>
            </a:r>
            <a:r>
              <a:rPr lang="fr"/>
              <a:t> in </a:t>
            </a:r>
            <a:r>
              <a:rPr lang="fr" err="1"/>
              <a:t>orde</a:t>
            </a:r>
            <a:r>
              <a:rPr lang="fr"/>
              <a:t> </a:t>
            </a:r>
            <a:r>
              <a:rPr lang="fr" err="1"/>
              <a:t>bent</a:t>
            </a:r>
            <a:r>
              <a:rPr lang="fr"/>
              <a:t>.</a:t>
            </a:r>
            <a:endParaRPr lang="en-US"/>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2742811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Het is in België verplicht om een huurcontract te ondertekenen. Een contract beschermt beide partijen. Het is belangrijk dat je een kopie van het contract ontvangt en dit bijhoudt. Bij onzekerheid kan je het contract laten nalezen door een sociaal assistent.  </a:t>
            </a:r>
            <a:endParaRPr lang="fr"/>
          </a:p>
          <a:p>
            <a:pPr algn="just">
              <a:buNone/>
            </a:pPr>
            <a:r>
              <a:rPr lang="nl-BE"/>
              <a:t>Een contract is niet zomaar een document. Hieronder vindt u </a:t>
            </a:r>
            <a:r>
              <a:rPr lang="nl-BE" b="1">
                <a:solidFill>
                  <a:srgbClr val="C00000"/>
                </a:solidFill>
              </a:rPr>
              <a:t>de informatie die het contract moet bevatten:</a:t>
            </a:r>
            <a:endParaRPr lang="fr">
              <a:solidFill>
                <a:srgbClr val="C00000"/>
              </a:solidFill>
            </a:endParaRPr>
          </a:p>
          <a:p>
            <a:pPr marL="171450" indent="-171450" algn="just"/>
            <a:r>
              <a:rPr lang="nl-BE"/>
              <a:t>Het contract moet de identiteit van beide partijen vermelden.</a:t>
            </a:r>
            <a:endParaRPr lang="fr"/>
          </a:p>
          <a:p>
            <a:pPr marL="171450" indent="-171450" algn="just"/>
            <a:r>
              <a:rPr lang="nl-BE"/>
              <a:t>De ingangsdatum van de huurovereenkomst</a:t>
            </a:r>
            <a:endParaRPr lang="fr"/>
          </a:p>
          <a:p>
            <a:pPr marL="171450" indent="-171450" algn="just"/>
            <a:r>
              <a:rPr lang="nl-BE"/>
              <a:t>De beschrijving van de accommodatie</a:t>
            </a:r>
            <a:endParaRPr lang="fr"/>
          </a:p>
          <a:p>
            <a:pPr marL="171450" indent="-171450" algn="just"/>
            <a:r>
              <a:rPr lang="nl-BE"/>
              <a:t>Het bedrag van de huurwaarborg</a:t>
            </a:r>
            <a:endParaRPr lang="fr"/>
          </a:p>
          <a:p>
            <a:pPr marL="171450" indent="-171450" algn="just"/>
            <a:r>
              <a:rPr lang="fr-FR"/>
              <a:t>De maandelijkse huur,</a:t>
            </a:r>
            <a:endParaRPr lang="fr"/>
          </a:p>
          <a:p>
            <a:pPr marL="171450" indent="-171450" algn="just"/>
            <a:r>
              <a:rPr lang="fr-FR"/>
              <a:t>De huurtermijn</a:t>
            </a:r>
            <a:endParaRPr lang="fr"/>
          </a:p>
          <a:p>
            <a:pPr marL="171450" indent="-171450" algn="just"/>
            <a:r>
              <a:rPr lang="fr-FR"/>
              <a:t>Vaste kosten, indien nodig</a:t>
            </a:r>
            <a:endParaRPr lang="fr"/>
          </a:p>
          <a:p>
            <a:pPr indent="0" algn="just">
              <a:buNone/>
            </a:pPr>
            <a:r>
              <a:rPr lang="nl-BE"/>
              <a:t>Bovendien moet de eigenaar het contract ook registreren bij de overheid. Daarvoor heeft hij/zij twee maanden de tijd.</a:t>
            </a:r>
            <a:endParaRPr lang="f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4123485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De huurwaarborg is een </a:t>
            </a:r>
            <a:r>
              <a:rPr lang="nl-BE" b="1">
                <a:solidFill>
                  <a:srgbClr val="C00000"/>
                </a:solidFill>
              </a:rPr>
              <a:t>geldbedrag dat u na het tekenen van het huurcontract moet opzij zetten. </a:t>
            </a:r>
            <a:r>
              <a:rPr lang="nl-BE"/>
              <a:t>In Vlaanderen bedraagt deze doorgaans maximaal drie maanden huur, en in Wallonië en Brussel twee maanden huur.</a:t>
            </a:r>
            <a:endParaRPr lang="fr"/>
          </a:p>
          <a:p>
            <a:pPr algn="just">
              <a:buNone/>
            </a:pPr>
            <a:r>
              <a:rPr lang="nl-BE"/>
              <a:t>De huurwaarborg moet altijd worden gestort op een geblokkeerde rekening op naam van zowel de verhuurder als de huurder. </a:t>
            </a:r>
            <a:r>
              <a:rPr lang="nl-BE" b="1">
                <a:solidFill>
                  <a:srgbClr val="C00000"/>
                </a:solidFill>
              </a:rPr>
              <a:t>Betaal de waarborgsom nooit contant.</a:t>
            </a:r>
            <a:endParaRPr lang="fr">
              <a:solidFill>
                <a:srgbClr val="C00000"/>
              </a:solidFill>
            </a:endParaRPr>
          </a:p>
          <a:p>
            <a:pPr algn="just">
              <a:buNone/>
            </a:pPr>
            <a:endParaRPr lang="nl-BE" b="1">
              <a:solidFill>
                <a:srgbClr val="C00000"/>
              </a:solidFill>
            </a:endParaRPr>
          </a:p>
          <a:p>
            <a:pPr algn="just">
              <a:buNone/>
            </a:pPr>
            <a:r>
              <a:rPr lang="nl-BE" b="1">
                <a:solidFill>
                  <a:srgbClr val="C00000"/>
                </a:solidFill>
              </a:rPr>
              <a:t>Weet je waar de huurwaarborg voor dient?</a:t>
            </a:r>
            <a:endParaRPr lang="fr">
              <a:solidFill>
                <a:srgbClr val="C00000"/>
              </a:solidFill>
              <a:cs typeface="Arial"/>
            </a:endParaRPr>
          </a:p>
          <a:p>
            <a:pPr algn="just">
              <a:buNone/>
            </a:pPr>
            <a:r>
              <a:rPr lang="nl-BE"/>
              <a:t>De huurwaarborg is </a:t>
            </a:r>
            <a:r>
              <a:rPr lang="nl-BE" b="1">
                <a:solidFill>
                  <a:srgbClr val="C00000"/>
                </a:solidFill>
              </a:rPr>
              <a:t>bedoeld om eventuele kleine schade aan de woning te dekken die u bij vertrek achter laat. </a:t>
            </a:r>
            <a:r>
              <a:rPr lang="nl-BE"/>
              <a:t>Als u de woning in goede staat achterlaat en aan uw verplichtingen als huurder voldoet, krijgt u normaal gesproken uw volledige huurwaarborg terug bij vertrek.</a:t>
            </a:r>
            <a:endParaRPr lang="fr"/>
          </a:p>
          <a:p>
            <a:pPr algn="just">
              <a:buNone/>
            </a:pPr>
            <a:r>
              <a:rPr lang="nl-BE"/>
              <a:t>Houd er rekening mee dat deze huurwaarborg een aanzienlijk deel van uw budget uitmaakt (2 tot 3 maanden huur plus de eerste maand huur). Als u de huurwaarborg niet kunt betalen, kunt u contact opnemen met het OCMW voor ondersteuning. Als een familielid u het geld leent, is het OCMW niet langer betrokken.</a:t>
            </a:r>
            <a:endParaRPr lang="fr"/>
          </a:p>
          <a:p>
            <a:pPr algn="just">
              <a:buNone/>
            </a:pPr>
            <a:endParaRPr lang="nl-BE">
              <a:cs typeface="Arial"/>
            </a:endParaRPr>
          </a:p>
          <a:p>
            <a:pPr algn="just">
              <a:buNone/>
            </a:pPr>
            <a:endParaRPr lang="fr">
              <a:cs typeface="Arial"/>
            </a:endParaRPr>
          </a:p>
          <a:p>
            <a:pPr algn="just">
              <a:buNone/>
            </a:pPr>
            <a:endParaRPr lang="fr"/>
          </a:p>
          <a:p>
            <a:pPr algn="just">
              <a:buNone/>
            </a:pPr>
            <a:endParaRPr lang="en-US"/>
          </a:p>
        </p:txBody>
      </p:sp>
    </p:spTree>
    <p:extLst>
      <p:ext uri="{BB962C8B-B14F-4D97-AF65-F5344CB8AC3E}">
        <p14:creationId xmlns:p14="http://schemas.microsoft.com/office/powerpoint/2010/main" val="7302849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De verhuurder vertelt je dat alles in orde is en dat je alleen de borg hoeft te betalen; een contract is niet nodig.</a:t>
            </a:r>
            <a:endParaRPr lang="en-US"/>
          </a:p>
          <a:p>
            <a:pPr algn="just">
              <a:buNone/>
            </a:pPr>
            <a:r>
              <a:rPr lang="fr"/>
              <a:t> </a:t>
            </a:r>
            <a:endParaRPr lang="fr">
              <a:cs typeface="Arial"/>
            </a:endParaRPr>
          </a:p>
          <a:p>
            <a:pPr algn="just">
              <a:buNone/>
            </a:pPr>
            <a:r>
              <a:rPr lang="fr"/>
              <a:t>Lijkt dit je normaal?</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20785486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Nee, in </a:t>
            </a:r>
            <a:r>
              <a:rPr lang="fr" err="1"/>
              <a:t>België</a:t>
            </a:r>
            <a:r>
              <a:rPr lang="fr"/>
              <a:t> </a:t>
            </a:r>
            <a:r>
              <a:rPr lang="fr" err="1"/>
              <a:t>is</a:t>
            </a:r>
            <a:r>
              <a:rPr lang="fr"/>
              <a:t> het </a:t>
            </a:r>
            <a:r>
              <a:rPr lang="fr" err="1"/>
              <a:t>verplicht</a:t>
            </a:r>
            <a:r>
              <a:rPr lang="fr"/>
              <a:t> om </a:t>
            </a:r>
            <a:r>
              <a:rPr lang="fr" err="1"/>
              <a:t>een</a:t>
            </a:r>
            <a:r>
              <a:rPr lang="fr"/>
              <a:t> </a:t>
            </a:r>
            <a:r>
              <a:rPr lang="fr" err="1"/>
              <a:t>huurovereenkomst</a:t>
            </a:r>
            <a:r>
              <a:rPr lang="fr"/>
              <a:t> met de </a:t>
            </a:r>
            <a:r>
              <a:rPr lang="fr" err="1"/>
              <a:t>verhuurder</a:t>
            </a:r>
            <a:r>
              <a:rPr lang="fr"/>
              <a:t> te </a:t>
            </a:r>
            <a:r>
              <a:rPr lang="fr" err="1"/>
              <a:t>tekenen</a:t>
            </a:r>
            <a:r>
              <a:rPr lang="fr"/>
              <a:t>. </a:t>
            </a:r>
            <a:r>
              <a:rPr lang="fr" err="1"/>
              <a:t>Deze</a:t>
            </a:r>
            <a:r>
              <a:rPr lang="fr"/>
              <a:t> </a:t>
            </a:r>
            <a:r>
              <a:rPr lang="fr" err="1"/>
              <a:t>overeenkomst</a:t>
            </a:r>
            <a:r>
              <a:rPr lang="fr"/>
              <a:t> </a:t>
            </a:r>
            <a:r>
              <a:rPr lang="fr" err="1"/>
              <a:t>beschermt</a:t>
            </a:r>
            <a:r>
              <a:rPr lang="fr"/>
              <a:t> </a:t>
            </a:r>
            <a:r>
              <a:rPr lang="fr" err="1"/>
              <a:t>beide</a:t>
            </a:r>
            <a:r>
              <a:rPr lang="fr"/>
              <a:t> </a:t>
            </a:r>
            <a:r>
              <a:rPr lang="fr" err="1"/>
              <a:t>partijen</a:t>
            </a:r>
            <a:r>
              <a:rPr lang="fr"/>
              <a:t>.</a:t>
            </a:r>
            <a:endParaRPr lang="en-US"/>
          </a:p>
          <a:p>
            <a:pPr algn="just">
              <a:buNone/>
            </a:pPr>
            <a:r>
              <a:rPr lang="fr" err="1">
                <a:latin typeface="Arial"/>
                <a:ea typeface="Calibri"/>
                <a:cs typeface="Arial"/>
              </a:rPr>
              <a:t>Wederom</a:t>
            </a:r>
            <a:r>
              <a:rPr lang="fr">
                <a:latin typeface="Arial"/>
                <a:ea typeface="Calibri"/>
                <a:cs typeface="Arial"/>
              </a:rPr>
              <a:t>: </a:t>
            </a:r>
            <a:r>
              <a:rPr lang="fr" err="1">
                <a:latin typeface="Arial"/>
                <a:ea typeface="Calibri"/>
                <a:cs typeface="Arial"/>
              </a:rPr>
              <a:t>nooit</a:t>
            </a:r>
            <a:r>
              <a:rPr lang="fr">
                <a:latin typeface="Arial"/>
                <a:ea typeface="Calibri"/>
                <a:cs typeface="Arial"/>
              </a:rPr>
              <a:t> </a:t>
            </a:r>
            <a:r>
              <a:rPr lang="fr" err="1">
                <a:latin typeface="Arial"/>
                <a:ea typeface="Calibri"/>
                <a:cs typeface="Arial"/>
              </a:rPr>
              <a:t>iets</a:t>
            </a:r>
            <a:r>
              <a:rPr lang="fr">
                <a:latin typeface="Arial"/>
                <a:ea typeface="Calibri"/>
                <a:cs typeface="Arial"/>
              </a:rPr>
              <a:t> </a:t>
            </a:r>
            <a:r>
              <a:rPr lang="fr" err="1">
                <a:latin typeface="Arial"/>
                <a:ea typeface="Calibri"/>
                <a:cs typeface="Arial"/>
              </a:rPr>
              <a:t>betalen</a:t>
            </a:r>
            <a:r>
              <a:rPr lang="fr">
                <a:latin typeface="Arial"/>
                <a:ea typeface="Calibri"/>
                <a:cs typeface="Arial"/>
              </a:rPr>
              <a:t> </a:t>
            </a:r>
            <a:r>
              <a:rPr lang="fr" err="1">
                <a:latin typeface="Arial"/>
                <a:ea typeface="Calibri"/>
                <a:cs typeface="Arial"/>
              </a:rPr>
              <a:t>alvorens</a:t>
            </a:r>
            <a:r>
              <a:rPr lang="fr">
                <a:latin typeface="Arial"/>
                <a:ea typeface="Calibri"/>
                <a:cs typeface="Arial"/>
              </a:rPr>
              <a:t> je het </a:t>
            </a:r>
            <a:r>
              <a:rPr lang="fr" err="1">
                <a:latin typeface="Arial"/>
                <a:ea typeface="Calibri"/>
                <a:cs typeface="Arial"/>
              </a:rPr>
              <a:t>contract</a:t>
            </a:r>
            <a:r>
              <a:rPr lang="fr">
                <a:latin typeface="Arial"/>
                <a:ea typeface="Calibri"/>
                <a:cs typeface="Arial"/>
              </a:rPr>
              <a:t> </a:t>
            </a:r>
            <a:r>
              <a:rPr lang="fr" err="1">
                <a:latin typeface="Arial"/>
                <a:ea typeface="Calibri"/>
                <a:cs typeface="Arial"/>
              </a:rPr>
              <a:t>hebt</a:t>
            </a:r>
            <a:r>
              <a:rPr lang="fr">
                <a:latin typeface="Arial"/>
                <a:ea typeface="Calibri"/>
                <a:cs typeface="Arial"/>
              </a:rPr>
              <a:t> </a:t>
            </a:r>
            <a:r>
              <a:rPr lang="fr" err="1">
                <a:latin typeface="Arial"/>
                <a:ea typeface="Calibri"/>
                <a:cs typeface="Arial"/>
              </a:rPr>
              <a:t>ondertekent</a:t>
            </a:r>
            <a:r>
              <a:rPr lang="fr">
                <a:latin typeface="Arial"/>
                <a:ea typeface="Calibri"/>
                <a:cs typeface="Arial"/>
              </a:rPr>
              <a:t>! </a:t>
            </a:r>
          </a:p>
          <a:p>
            <a:pPr>
              <a:buNone/>
            </a:pPr>
            <a:endParaRPr lang="en-US">
              <a:latin typeface="Calibri"/>
              <a:ea typeface="Calibri"/>
              <a:cs typeface="Calibri"/>
            </a:endParaRPr>
          </a:p>
        </p:txBody>
      </p:sp>
    </p:spTree>
    <p:extLst>
      <p:ext uri="{BB962C8B-B14F-4D97-AF65-F5344CB8AC3E}">
        <p14:creationId xmlns:p14="http://schemas.microsoft.com/office/powerpoint/2010/main" val="8168946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Je hebt het bedrag van de huurwaarborg niet direct beschikbaar en je probeert de verhuurder gerust te stellen door te zeggen dat het OCMW tussenbeiden komt (maar dat dit tijd kost). Hij antwoordt: Sorry, ik accepteer geen huurwaarborgen van het OCMW.</a:t>
            </a:r>
            <a:endParaRPr lang="fr"/>
          </a:p>
          <a:p>
            <a:pPr algn="just">
              <a:buNone/>
            </a:pPr>
            <a:r>
              <a:rPr lang="nl-BE"/>
              <a:t>Lijkt dit normaal?</a:t>
            </a:r>
          </a:p>
          <a:p>
            <a:pPr algn="just">
              <a:buNone/>
            </a:pPr>
            <a:endParaRPr lang="fr" b="1">
              <a:latin typeface="Arial"/>
              <a:ea typeface="Calibri"/>
              <a:cs typeface="Arial"/>
            </a:endParaRPr>
          </a:p>
        </p:txBody>
      </p:sp>
    </p:spTree>
    <p:extLst>
      <p:ext uri="{BB962C8B-B14F-4D97-AF65-F5344CB8AC3E}">
        <p14:creationId xmlns:p14="http://schemas.microsoft.com/office/powerpoint/2010/main" val="40786085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BE"/>
              <a:t>Nee, </a:t>
            </a:r>
            <a:r>
              <a:rPr lang="nl-BE" b="1">
                <a:solidFill>
                  <a:srgbClr val="C00000"/>
                </a:solidFill>
              </a:rPr>
              <a:t>volgens de Belgische wetgeving mag een verhuurder de huurwaarborg van het OCMW niet weigeren </a:t>
            </a:r>
            <a:r>
              <a:rPr lang="nl-BE"/>
              <a:t>. Als hij dat wel doet, is er sprake van inkomensdiscriminatie, wat in België verboden is.</a:t>
            </a:r>
            <a:endParaRPr lang="en-US"/>
          </a:p>
          <a:p>
            <a:pPr algn="just">
              <a:buNone/>
            </a:pPr>
            <a:r>
              <a:rPr lang="nl-BE"/>
              <a:t>PAS OP VOOR DISCRIMINATIE: </a:t>
            </a:r>
            <a:r>
              <a:rPr lang="nl-BE" b="1">
                <a:solidFill>
                  <a:srgbClr val="C00000"/>
                </a:solidFill>
              </a:rPr>
              <a:t>Discriminatie op grond van inkomen, nationaliteit, vermeend ras, huidskleur, afkomst, nationale of etnische oorsprong, gezondheidstoestand, handicap, enz. is VERBODEN in België.</a:t>
            </a:r>
          </a:p>
          <a:p>
            <a:pPr algn="just">
              <a:buNone/>
            </a:pPr>
            <a:r>
              <a:rPr lang="nl-BE"/>
              <a:t>Een eigenaar mag van een kandidaat-huurder oordelen of die genoeg verdient om de maandelijkse huurprijs te betalen, maar hij mag niet weigeren enkel en alleen omdat het inkomen een vervangingsinkomen is. </a:t>
            </a:r>
            <a:endParaRPr lang="en-US"/>
          </a:p>
          <a:p>
            <a:pPr algn="just">
              <a:buNone/>
            </a:pPr>
            <a:r>
              <a:rPr lang="nl-BE"/>
              <a:t> Als u denkt dat u gediscrimineerd wordt, aarzel dan niet om contact op te nemen met UNIA (Wallonië en Brussel) en het Instituut voor de Gelijkheid van Vrouwen en Mannen (Vlaanderen) om deze discriminatie te melden.</a:t>
            </a:r>
            <a:endParaRPr lang="en-US"/>
          </a:p>
          <a:p>
            <a:pPr algn="just">
              <a:buNone/>
            </a:pPr>
            <a:endParaRPr lang="en-US">
              <a:cs typeface="Arial"/>
            </a:endParaRPr>
          </a:p>
          <a:p>
            <a:pPr algn="just">
              <a:buNone/>
            </a:pPr>
            <a:endParaRPr lang="en-US">
              <a:cs typeface="Arial"/>
            </a:endParaRPr>
          </a:p>
        </p:txBody>
      </p:sp>
    </p:spTree>
    <p:extLst>
      <p:ext uri="{BB962C8B-B14F-4D97-AF65-F5344CB8AC3E}">
        <p14:creationId xmlns:p14="http://schemas.microsoft.com/office/powerpoint/2010/main" val="32374317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BE" b="1">
                <a:solidFill>
                  <a:srgbClr val="C00000"/>
                </a:solidFill>
              </a:rPr>
              <a:t>Met de plaatsbeschrijving kunt u eventuele gebreken in de woning bij aankomst vastleggen. </a:t>
            </a:r>
            <a:r>
              <a:rPr lang="nl-BE"/>
              <a:t>Zo hoeft u niet te betalen voor gebreken die er al waren voordat u introk, en krijgt u uw borg terug aan het einde van de huurperiode. </a:t>
            </a:r>
            <a:r>
              <a:rPr lang="nl-BE" b="1">
                <a:solidFill>
                  <a:srgbClr val="C00000"/>
                </a:solidFill>
              </a:rPr>
              <a:t>De plaatsbeschrijving is daarom erg belangrijk als u uw huurwaarborg wilt terugkrijgen.</a:t>
            </a:r>
            <a:endParaRPr lang="nl-BE">
              <a:solidFill>
                <a:srgbClr val="C00000"/>
              </a:solidFill>
            </a:endParaRPr>
          </a:p>
          <a:p>
            <a:pPr algn="just">
              <a:buNone/>
            </a:pPr>
            <a:r>
              <a:rPr lang="nl-BE"/>
              <a:t>Je zal samen met de eigenaar of een expert een ronde doen van de woning. Trek van alle kleine gebreken een foto als bewijs. Na afloop van de rondleiding in de woning moet een gedetailleerd document worden opgesteld dat door beide partijen (huurder en verhuurder) worden ondertekend. Dit document helpt ook om geschillen aan het einde van de huurperiode te voorkomen. </a:t>
            </a:r>
            <a:r>
              <a:rPr lang="nl-BE" b="1">
                <a:solidFill>
                  <a:srgbClr val="C00000"/>
                </a:solidFill>
              </a:rPr>
              <a:t>Dit moet gebeuren voordat u de accommodatie betrekt, of uiterlijk in de eerste maand van uw verblijf.</a:t>
            </a:r>
            <a:endParaRPr lang="nl-BE">
              <a:solidFill>
                <a:srgbClr val="C00000"/>
              </a:solidFill>
            </a:endParaRPr>
          </a:p>
          <a:p>
            <a:pPr algn="just">
              <a:buNone/>
            </a:pPr>
            <a:r>
              <a:rPr lang="nl-BE"/>
              <a:t>Tijdens de inventarisatie is het </a:t>
            </a:r>
            <a:r>
              <a:rPr lang="nl-BE" b="1">
                <a:solidFill>
                  <a:srgbClr val="C00000"/>
                </a:solidFill>
              </a:rPr>
              <a:t>van groot belang om de accommodatie grondig te inspecteren, omdat elk klein gebrek in het inventarisatiedocument moet worden vermeld.</a:t>
            </a:r>
          </a:p>
          <a:p>
            <a:pPr algn="just">
              <a:buNone/>
            </a:pPr>
            <a:endParaRPr lang="nl-BE">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46384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just"/>
            <a:r>
              <a:rPr lang="nl" b="1">
                <a:solidFill>
                  <a:srgbClr val="C00000"/>
                </a:solidFill>
              </a:rPr>
              <a:t>Of de woning zich op het platteland of in de stad bevindt, heeft invloed op de maandelijkse huurprijs. </a:t>
            </a:r>
            <a:r>
              <a:rPr lang="nl"/>
              <a:t>Huurprijzen </a:t>
            </a:r>
            <a:r>
              <a:rPr lang="nl" b="1">
                <a:solidFill>
                  <a:srgbClr val="C00000"/>
                </a:solidFill>
              </a:rPr>
              <a:t>liggen in steden altijd hoger </a:t>
            </a:r>
            <a:r>
              <a:rPr lang="nl"/>
              <a:t>dan op het platteland, aangezien in een stad alles aanwezig is: winkels, openbaar vervoer, enz.</a:t>
            </a:r>
          </a:p>
          <a:p>
            <a:pPr marL="171450" indent="-171450" algn="just"/>
            <a:r>
              <a:rPr lang="nl" b="1">
                <a:solidFill>
                  <a:srgbClr val="C00000"/>
                </a:solidFill>
              </a:rPr>
              <a:t>Zowel de stad als het platteland hebben voor- en nadelen:</a:t>
            </a:r>
            <a:endParaRPr lang="fr">
              <a:solidFill>
                <a:srgbClr val="C00000"/>
              </a:solidFill>
            </a:endParaRPr>
          </a:p>
          <a:p>
            <a:pPr marL="1085850" lvl="1" indent="-171450" algn="just"/>
            <a:r>
              <a:rPr lang="nl"/>
              <a:t>Voordelen van de stad: openbaar vervoer, winkels in de buurt, soms meer diversiteit</a:t>
            </a:r>
            <a:endParaRPr lang="fr"/>
          </a:p>
          <a:p>
            <a:pPr marL="1085850" lvl="1" indent="-171450" algn="just"/>
            <a:r>
              <a:rPr lang="nl"/>
              <a:t>Nadelen van de stad: meer lawaai, vervuiling, ...</a:t>
            </a:r>
            <a:endParaRPr lang="fr"/>
          </a:p>
          <a:p>
            <a:pPr marL="1085850" lvl="1" indent="-171450" algn="just"/>
            <a:r>
              <a:rPr lang="nl"/>
              <a:t>Voordelen van het platteland: rust en stilte, natuur, ...</a:t>
            </a:r>
            <a:endParaRPr lang="fr"/>
          </a:p>
          <a:p>
            <a:pPr marL="1085850" lvl="1" indent="-171450" algn="just"/>
            <a:r>
              <a:rPr lang="nl"/>
              <a:t>Nadelen van wonen op het platteland: beperkt openbaar vervoer, weinig winkels in de buurt, vaak een auto nodig (het belang van een rijbewijs).</a:t>
            </a:r>
            <a:endParaRPr lang="fr"/>
          </a:p>
          <a:p>
            <a:pPr lvl="1" indent="0" algn="just">
              <a:buNone/>
            </a:pPr>
            <a:r>
              <a:rPr lang="nl" i="1"/>
              <a:t>Vraag: We hebben gezien dat de huurprijs wordt beïnvloed door de locatie van de woning. Weet u welke andere factoren een invloed hebben op de prijs die u maandelijks betaalt?</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9270880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fr"/>
              <a:t>De </a:t>
            </a:r>
            <a:r>
              <a:rPr lang="fr" err="1"/>
              <a:t>verhuurder</a:t>
            </a:r>
            <a:r>
              <a:rPr lang="fr"/>
              <a:t> </a:t>
            </a:r>
            <a:r>
              <a:rPr lang="fr" err="1"/>
              <a:t>vraagt</a:t>
            </a:r>
            <a:r>
              <a:rPr lang="fr"/>
              <a:t> of u </a:t>
            </a:r>
            <a:r>
              <a:rPr lang="fr" err="1"/>
              <a:t>een</a:t>
            </a:r>
            <a:r>
              <a:rPr lang="fr"/>
              <a:t> </a:t>
            </a:r>
            <a:r>
              <a:rPr lang="fr" err="1"/>
              <a:t>afspraak</a:t>
            </a:r>
            <a:r>
              <a:rPr lang="fr"/>
              <a:t> </a:t>
            </a:r>
            <a:r>
              <a:rPr lang="fr" err="1"/>
              <a:t>kunt</a:t>
            </a:r>
            <a:r>
              <a:rPr lang="fr"/>
              <a:t> </a:t>
            </a:r>
            <a:r>
              <a:rPr lang="fr" err="1"/>
              <a:t>maken</a:t>
            </a:r>
            <a:r>
              <a:rPr lang="fr"/>
              <a:t> </a:t>
            </a:r>
            <a:r>
              <a:rPr lang="fr" err="1"/>
              <a:t>voor</a:t>
            </a:r>
            <a:r>
              <a:rPr lang="fr"/>
              <a:t> </a:t>
            </a:r>
            <a:r>
              <a:rPr lang="fr" err="1"/>
              <a:t>een</a:t>
            </a:r>
            <a:r>
              <a:rPr lang="fr"/>
              <a:t> </a:t>
            </a:r>
            <a:r>
              <a:rPr lang="fr" err="1"/>
              <a:t>plaatsbeschrijving</a:t>
            </a:r>
            <a:r>
              <a:rPr lang="fr"/>
              <a:t> en </a:t>
            </a:r>
            <a:r>
              <a:rPr lang="fr" err="1"/>
              <a:t>laat</a:t>
            </a:r>
            <a:r>
              <a:rPr lang="fr"/>
              <a:t> u </a:t>
            </a:r>
            <a:r>
              <a:rPr lang="fr" err="1"/>
              <a:t>weten</a:t>
            </a:r>
            <a:r>
              <a:rPr lang="fr"/>
              <a:t> </a:t>
            </a:r>
            <a:r>
              <a:rPr lang="fr" err="1"/>
              <a:t>dat</a:t>
            </a:r>
            <a:r>
              <a:rPr lang="fr"/>
              <a:t> dit €100 </a:t>
            </a:r>
            <a:r>
              <a:rPr lang="fr" err="1"/>
              <a:t>kost</a:t>
            </a:r>
            <a:r>
              <a:rPr lang="fr"/>
              <a:t>. Gaat u </a:t>
            </a:r>
            <a:r>
              <a:rPr lang="fr" err="1"/>
              <a:t>hiermee</a:t>
            </a:r>
            <a:r>
              <a:rPr lang="fr"/>
              <a:t> </a:t>
            </a:r>
            <a:r>
              <a:rPr lang="fr" err="1"/>
              <a:t>akkoord</a:t>
            </a:r>
            <a:r>
              <a:rPr lang="fr"/>
              <a:t>?</a:t>
            </a:r>
            <a:endParaRPr lang="en-US"/>
          </a:p>
          <a:p>
            <a:pPr>
              <a:buNone/>
            </a:pPr>
            <a:endParaRPr lang="en-US">
              <a:latin typeface="Calibri"/>
              <a:ea typeface="Calibri"/>
              <a:cs typeface="Calibri"/>
            </a:endParaRPr>
          </a:p>
        </p:txBody>
      </p:sp>
    </p:spTree>
    <p:extLst>
      <p:ext uri="{BB962C8B-B14F-4D97-AF65-F5344CB8AC3E}">
        <p14:creationId xmlns:p14="http://schemas.microsoft.com/office/powerpoint/2010/main" val="3841783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BE" b="1">
                <a:solidFill>
                  <a:srgbClr val="C00000"/>
                </a:solidFill>
              </a:rPr>
              <a:t>Het is inderdaad mogelijk dat er kosten verbonden zijn aan de plaatsbeschrijving</a:t>
            </a:r>
            <a:r>
              <a:rPr lang="nl-BE"/>
              <a:t>. Dit komt doordat deze soms wordt </a:t>
            </a:r>
            <a:r>
              <a:rPr lang="nl-BE" b="1">
                <a:solidFill>
                  <a:srgbClr val="C00000"/>
                </a:solidFill>
              </a:rPr>
              <a:t>uitgevoerd door een expert; het is hun werk en ze worden daarvoor betaald. </a:t>
            </a:r>
            <a:r>
              <a:rPr lang="nl-BE"/>
              <a:t>Dit is vooral gebruikelijk wanneer de woning via een makelaar wordt verhuurd. De prijs varieert afhankelijk van de grootte van de woning, de expert en andere factoren. De </a:t>
            </a:r>
            <a:r>
              <a:rPr lang="nl-BE" b="1">
                <a:solidFill>
                  <a:srgbClr val="C00000"/>
                </a:solidFill>
              </a:rPr>
              <a:t>kosten worden altijd gedeeld tussen u en de verhuurder. Soms kan de eigenaar ook beslissen om de plaatsbeschrijving onderling te regelen, in dat geval zal je niets moeten betalen.</a:t>
            </a:r>
            <a:endParaRPr lang="fr">
              <a:solidFill>
                <a:srgbClr val="C00000"/>
              </a:solidFill>
            </a:endParaRPr>
          </a:p>
          <a:p>
            <a:pPr algn="just">
              <a:buNone/>
            </a:pPr>
            <a:r>
              <a:rPr lang="nl-BE"/>
              <a:t>U dient hiermee akkoord te gaan, aangezien een plaatsbeschrijving verplicht is bij uw verhuis en aan het einde van uw huurcontract/bij uw vertrek.</a:t>
            </a:r>
            <a:endParaRPr lang="fr"/>
          </a:p>
          <a:p>
            <a:pPr algn="just">
              <a:buNone/>
            </a:pPr>
            <a:r>
              <a:rPr lang="nl-BE"/>
              <a:t>Belangrijk: de plaatsbeschrijving vindt altijd plaats nadat het contract is getekend. Zorg ervoor dat dit het geval is.</a:t>
            </a: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201703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fr"/>
              <a:t>Je hebt een woning gevonden, het huurcontract ondertekent, een plaatsbeschrijving gedaan en je huurwaarborg in orde gebracht. Nu ben je klaar voor je verhuis!</a:t>
            </a:r>
            <a:endParaRPr lang="en-US"/>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6815293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Zodra u in uw nieuwe woning bent ingetrokken, is het </a:t>
            </a:r>
            <a:r>
              <a:rPr lang="nl-BE" b="1">
                <a:solidFill>
                  <a:srgbClr val="C00000"/>
                </a:solidFill>
              </a:rPr>
              <a:t>essentieel om zo snel mogelijk een afspraak te maken met de gemeente om uw adres officieel te laten registreren. Dit moet binnen 8 dagen na uw verhuis </a:t>
            </a:r>
            <a:r>
              <a:rPr lang="nl-BE"/>
              <a:t>gebeuren .</a:t>
            </a:r>
          </a:p>
          <a:p>
            <a:pPr algn="just">
              <a:buNone/>
            </a:pPr>
            <a:r>
              <a:rPr lang="nl-BE"/>
              <a:t>Nadat u uw adres bij de gemeente heeft geregistreerd, komt een politieagent bij u langs; dit kan ongeveer tien dagen duren.</a:t>
            </a:r>
          </a:p>
          <a:p>
            <a:pPr algn="just">
              <a:buNone/>
            </a:pPr>
            <a:r>
              <a:rPr lang="nl-BE"/>
              <a:t>Daarna wordt uw adres officieel geregistreerd.</a:t>
            </a:r>
          </a:p>
          <a:p>
            <a:pPr algn="just">
              <a:buNone/>
            </a:pPr>
            <a:endParaRPr lang="fr">
              <a:cs typeface="Arial"/>
            </a:endParaRPr>
          </a:p>
          <a:p>
            <a:pPr algn="just">
              <a:buNone/>
            </a:pPr>
            <a:endParaRPr lang="fr">
              <a:cs typeface="Arial"/>
            </a:endParaRPr>
          </a:p>
        </p:txBody>
      </p:sp>
    </p:spTree>
    <p:extLst>
      <p:ext uri="{BB962C8B-B14F-4D97-AF65-F5344CB8AC3E}">
        <p14:creationId xmlns:p14="http://schemas.microsoft.com/office/powerpoint/2010/main" val="1559048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Na je verhuismoet je ook </a:t>
            </a:r>
            <a:r>
              <a:rPr lang="nl-BE" b="1">
                <a:solidFill>
                  <a:srgbClr val="C00000"/>
                </a:solidFill>
              </a:rPr>
              <a:t>contracten afsluiten voor elektriciteit, gas en water. </a:t>
            </a:r>
            <a:r>
              <a:rPr lang="nl-BE"/>
              <a:t>Doe dit zo snel mogelijk.</a:t>
            </a:r>
          </a:p>
          <a:p>
            <a:pPr algn="just">
              <a:buNone/>
            </a:pPr>
            <a:r>
              <a:rPr lang="nl-BE"/>
              <a:t>Het is belangrijk om te weten dat er verschillende soorten contracten bestaan, met verschillende leveranciers en verschillende formules.</a:t>
            </a:r>
          </a:p>
          <a:p>
            <a:pPr algn="just">
              <a:buNone/>
            </a:pPr>
            <a:r>
              <a:rPr lang="nl-BE"/>
              <a:t>Neem de tijd om de optie te kiezen die het beste bij je past.</a:t>
            </a:r>
          </a:p>
          <a:p>
            <a:pPr algn="just">
              <a:buNone/>
            </a:pPr>
            <a:r>
              <a:rPr lang="fr" err="1"/>
              <a:t>Gelukkig</a:t>
            </a:r>
            <a:r>
              <a:rPr lang="fr"/>
              <a:t> </a:t>
            </a:r>
            <a:r>
              <a:rPr lang="fr" err="1"/>
              <a:t>bestaan</a:t>
            </a:r>
            <a:r>
              <a:rPr lang="fr"/>
              <a:t> er </a:t>
            </a:r>
            <a:r>
              <a:rPr lang="fr" err="1"/>
              <a:t>websites</a:t>
            </a:r>
            <a:r>
              <a:rPr lang="fr"/>
              <a:t> </a:t>
            </a:r>
            <a:r>
              <a:rPr lang="fr" err="1"/>
              <a:t>waarop</a:t>
            </a:r>
            <a:r>
              <a:rPr lang="fr"/>
              <a:t> je </a:t>
            </a:r>
            <a:r>
              <a:rPr lang="fr" err="1"/>
              <a:t>een</a:t>
            </a:r>
            <a:r>
              <a:rPr lang="fr"/>
              <a:t> </a:t>
            </a:r>
            <a:r>
              <a:rPr lang="fr" err="1"/>
              <a:t>vergelijking</a:t>
            </a:r>
            <a:r>
              <a:rPr lang="fr"/>
              <a:t> kan </a:t>
            </a:r>
            <a:r>
              <a:rPr lang="fr" err="1"/>
              <a:t>maken</a:t>
            </a:r>
            <a:r>
              <a:rPr lang="fr"/>
              <a:t> </a:t>
            </a:r>
            <a:r>
              <a:rPr lang="fr" err="1"/>
              <a:t>tussen</a:t>
            </a:r>
            <a:r>
              <a:rPr lang="fr"/>
              <a:t> de </a:t>
            </a:r>
            <a:r>
              <a:rPr lang="fr" err="1"/>
              <a:t>verschillende</a:t>
            </a:r>
            <a:r>
              <a:rPr lang="fr"/>
              <a:t> </a:t>
            </a:r>
            <a:r>
              <a:rPr lang="fr" err="1"/>
              <a:t>contracten</a:t>
            </a:r>
            <a:r>
              <a:rPr lang="fr"/>
              <a:t> en </a:t>
            </a:r>
            <a:r>
              <a:rPr lang="fr" err="1"/>
              <a:t>snel</a:t>
            </a:r>
            <a:r>
              <a:rPr lang="fr"/>
              <a:t> het </a:t>
            </a:r>
            <a:r>
              <a:rPr lang="fr" err="1"/>
              <a:t>jouwe</a:t>
            </a:r>
            <a:r>
              <a:rPr lang="fr"/>
              <a:t> kan </a:t>
            </a:r>
            <a:r>
              <a:rPr lang="fr" err="1"/>
              <a:t>afsluiten</a:t>
            </a:r>
            <a:r>
              <a:rPr lang="fr"/>
              <a:t>. </a:t>
            </a:r>
            <a:r>
              <a:rPr lang="fr" err="1"/>
              <a:t>Zie</a:t>
            </a:r>
            <a:r>
              <a:rPr lang="fr"/>
              <a:t> de </a:t>
            </a:r>
            <a:r>
              <a:rPr lang="fr" err="1"/>
              <a:t>infogids</a:t>
            </a:r>
            <a:endParaRPr lang="en-US">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5068098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nl-BE"/>
              <a:t>Een </a:t>
            </a:r>
            <a:r>
              <a:rPr lang="nl-BE" err="1"/>
              <a:t>brandverzekering</a:t>
            </a:r>
            <a:r>
              <a:rPr lang="nl-BE"/>
              <a:t> </a:t>
            </a:r>
            <a:r>
              <a:rPr lang="nl-BE" err="1"/>
              <a:t>is</a:t>
            </a:r>
            <a:r>
              <a:rPr lang="nl-BE"/>
              <a:t> </a:t>
            </a:r>
            <a:r>
              <a:rPr lang="nl-BE" b="1" err="1">
                <a:solidFill>
                  <a:srgbClr val="C00000"/>
                </a:solidFill>
              </a:rPr>
              <a:t>verplicht</a:t>
            </a:r>
            <a:r>
              <a:rPr lang="nl-BE" b="1">
                <a:solidFill>
                  <a:srgbClr val="C00000"/>
                </a:solidFill>
              </a:rPr>
              <a:t> in </a:t>
            </a:r>
            <a:r>
              <a:rPr lang="nl-BE" b="1" err="1">
                <a:solidFill>
                  <a:srgbClr val="C00000"/>
                </a:solidFill>
              </a:rPr>
              <a:t>België</a:t>
            </a:r>
            <a:r>
              <a:rPr lang="nl-BE" b="1">
                <a:solidFill>
                  <a:srgbClr val="C00000"/>
                </a:solidFill>
              </a:rPr>
              <a:t> </a:t>
            </a:r>
            <a:r>
              <a:rPr lang="nl-BE"/>
              <a:t>. Kort gezegd </a:t>
            </a:r>
            <a:r>
              <a:rPr lang="nl-BE" b="1">
                <a:solidFill>
                  <a:srgbClr val="C00000"/>
                </a:solidFill>
              </a:rPr>
              <a:t>beschermt deze u als huurder tegen schade veroorzaakt door brand, overstroming, enz. </a:t>
            </a:r>
            <a:r>
              <a:rPr lang="nl-BE"/>
              <a:t>U bent in dergelijke gevallen dus niet aansprakelijk voor kosten die verband houden met het gebouw. U kunt een brandverzekering afsluiten bij uw bank of een andere verzekeringsmaatschappij. De premies variëren.</a:t>
            </a: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29924892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D717-8161-641E-441C-C0BDF40FD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52629-EF54-F1B8-C560-3C774E3F5AD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E1564C1-6AC8-6458-806F-AEDB4AC7A7ED}"/>
              </a:ext>
            </a:extLst>
          </p:cNvPr>
          <p:cNvSpPr>
            <a:spLocks noGrp="1"/>
          </p:cNvSpPr>
          <p:nvPr>
            <p:ph type="body" idx="1"/>
          </p:nvPr>
        </p:nvSpPr>
        <p:spPr/>
        <p:txBody>
          <a:bodyPr/>
          <a:lstStyle/>
          <a:p>
            <a:pPr algn="just">
              <a:buNone/>
            </a:pPr>
            <a:r>
              <a:rPr lang="nl-BE">
                <a:highlight>
                  <a:srgbClr val="FFFFFF"/>
                </a:highlight>
              </a:rPr>
              <a:t>Een heel belangrijk punt: zodra je in de woning verblijft, heb je rechten en plichten, en dat geldt ook voor de verhuurder.</a:t>
            </a:r>
            <a:endParaRPr lang="fr">
              <a:highlight>
                <a:srgbClr val="FFFFFF"/>
              </a:highlight>
            </a:endParaRPr>
          </a:p>
          <a:p>
            <a:pPr algn="just">
              <a:buNone/>
            </a:pPr>
            <a:r>
              <a:rPr lang="nl-BE" b="1">
                <a:solidFill>
                  <a:srgbClr val="C00000"/>
                </a:solidFill>
                <a:highlight>
                  <a:srgbClr val="FFFFFF"/>
                </a:highlight>
              </a:rPr>
              <a:t>De huurder is verantwoordelijk voor alle kleine reparaties en onderhoudswerkzaamheden gedurende de huurperiode </a:t>
            </a:r>
            <a:r>
              <a:rPr lang="nl-BE">
                <a:highlight>
                  <a:srgbClr val="FFFFFF"/>
                </a:highlight>
              </a:rPr>
              <a:t>. Alleen kleine reparaties die noodzakelijk zijn vanwege normale slijtage of overmacht vallen niet onder de verantwoordelijkheid van de huurder.</a:t>
            </a:r>
            <a:endParaRPr lang="fr">
              <a:highlight>
                <a:srgbClr val="FFFFFF"/>
              </a:highlight>
            </a:endParaRPr>
          </a:p>
          <a:p>
            <a:pPr algn="just">
              <a:buNone/>
            </a:pPr>
            <a:r>
              <a:rPr lang="nl-BE">
                <a:highlight>
                  <a:srgbClr val="FFFFFF"/>
                </a:highlight>
              </a:rPr>
              <a:t>De eigenaar, op hun beurt, is </a:t>
            </a:r>
            <a:r>
              <a:rPr lang="nl-BE" b="1">
                <a:solidFill>
                  <a:srgbClr val="C00000"/>
                </a:solidFill>
                <a:highlight>
                  <a:srgbClr val="FFFFFF"/>
                </a:highlight>
              </a:rPr>
              <a:t>verantwoordelijk voor alle overige reparaties die nodig zijn voor het normale gebruik van het gehuurde pand</a:t>
            </a:r>
            <a:r>
              <a:rPr lang="nl-BE">
                <a:highlight>
                  <a:srgbClr val="FFFFFF"/>
                </a:highlight>
              </a:rPr>
              <a:t>. Huurders blijven echter verantwoordelijk voor reparaties die voortvloeien uit oneigenlijk gebruik van het pand.</a:t>
            </a:r>
            <a:endParaRPr lang="fr">
              <a:highlight>
                <a:srgbClr val="FFFFFF"/>
              </a:highlight>
            </a:endParaRPr>
          </a:p>
          <a:p>
            <a:pPr algn="just">
              <a:buNone/>
            </a:pPr>
            <a:r>
              <a:rPr lang="nl-BE">
                <a:highlight>
                  <a:srgbClr val="FFFFFF"/>
                </a:highlight>
              </a:rPr>
              <a:t>De huurder is bijvoorbeeld verantwoordelijk voor:</a:t>
            </a:r>
            <a:endParaRPr lang="fr">
              <a:highlight>
                <a:srgbClr val="FFFFFF"/>
              </a:highlight>
            </a:endParaRPr>
          </a:p>
          <a:p>
            <a:pPr marL="171450" indent="-171450" algn="just"/>
            <a:r>
              <a:rPr lang="nl-BE">
                <a:highlight>
                  <a:srgbClr val="FFFFFF"/>
                </a:highlight>
              </a:rPr>
              <a:t>het onderhoud en de periodieke inspectie van de ketel;</a:t>
            </a:r>
            <a:endParaRPr lang="fr">
              <a:highlight>
                <a:srgbClr val="FFFFFF"/>
              </a:highlight>
            </a:endParaRPr>
          </a:p>
          <a:p>
            <a:pPr marL="171450" indent="-171450" algn="just"/>
            <a:r>
              <a:rPr lang="fr-FR" err="1">
                <a:highlight>
                  <a:srgbClr val="FFFFFF"/>
                </a:highlight>
              </a:rPr>
              <a:t>schoorsteenvegen</a:t>
            </a:r>
            <a:r>
              <a:rPr lang="fr-FR">
                <a:highlight>
                  <a:srgbClr val="FFFFFF"/>
                </a:highlight>
              </a:rPr>
              <a:t>;</a:t>
            </a:r>
            <a:endParaRPr lang="fr">
              <a:highlight>
                <a:srgbClr val="FFFFFF"/>
              </a:highlight>
            </a:endParaRPr>
          </a:p>
          <a:p>
            <a:pPr marL="171450" indent="-171450" algn="just"/>
            <a:r>
              <a:rPr lang="nl-BE">
                <a:highlight>
                  <a:srgbClr val="FFFFFF"/>
                </a:highlight>
              </a:rPr>
              <a:t>Ontkalken van kranen en reinigen van afdichtingen en filters;</a:t>
            </a:r>
            <a:endParaRPr lang="fr">
              <a:highlight>
                <a:srgbClr val="FFFFFF"/>
              </a:highlight>
            </a:endParaRPr>
          </a:p>
          <a:p>
            <a:pPr marL="171450" indent="-171450" algn="just"/>
            <a:r>
              <a:rPr lang="nl-BE">
                <a:highlight>
                  <a:srgbClr val="FFFFFF"/>
                </a:highlight>
              </a:rPr>
              <a:t>het vervangen van gloeilampen en batterijen in de geleverde apparatuur;</a:t>
            </a:r>
            <a:endParaRPr lang="fr">
              <a:highlight>
                <a:srgbClr val="FFFFFF"/>
              </a:highlight>
            </a:endParaRPr>
          </a:p>
          <a:p>
            <a:pPr marL="171450" indent="-171450" algn="just"/>
            <a:r>
              <a:rPr lang="nl-BE">
                <a:highlight>
                  <a:srgbClr val="FFFFFF"/>
                </a:highlight>
              </a:rPr>
              <a:t>het in de was zetten of oliën van de parketvloer;</a:t>
            </a:r>
            <a:endParaRPr lang="fr">
              <a:highlight>
                <a:srgbClr val="FFFFFF"/>
              </a:highlight>
            </a:endParaRPr>
          </a:p>
          <a:p>
            <a:pPr marL="171450" indent="-171450" algn="just"/>
            <a:r>
              <a:rPr lang="fr-FR" err="1">
                <a:highlight>
                  <a:srgbClr val="FFFFFF"/>
                </a:highlight>
              </a:rPr>
              <a:t>maaien</a:t>
            </a:r>
            <a:r>
              <a:rPr lang="fr-FR">
                <a:highlight>
                  <a:srgbClr val="FFFFFF"/>
                </a:highlight>
              </a:rPr>
              <a:t> en </a:t>
            </a:r>
            <a:r>
              <a:rPr lang="fr-FR" err="1">
                <a:highlight>
                  <a:srgbClr val="FFFFFF"/>
                </a:highlight>
              </a:rPr>
              <a:t>tuinonderhoud</a:t>
            </a:r>
            <a:r>
              <a:rPr lang="fr-FR">
                <a:highlight>
                  <a:srgbClr val="FFFFFF"/>
                </a:highlight>
              </a:rPr>
              <a:t>;</a:t>
            </a:r>
            <a:endParaRPr lang="fr">
              <a:highlight>
                <a:srgbClr val="FFFFFF"/>
              </a:highlight>
            </a:endParaRPr>
          </a:p>
          <a:p>
            <a:pPr marL="171450" indent="-171450" algn="just"/>
            <a:r>
              <a:rPr lang="fr-FR">
                <a:highlight>
                  <a:srgbClr val="FFFFFF"/>
                </a:highlight>
              </a:rPr>
              <a:t>...</a:t>
            </a:r>
            <a:endParaRPr lang="fr">
              <a:highlight>
                <a:srgbClr val="FFFFFF"/>
              </a:highlight>
            </a:endParaRPr>
          </a:p>
          <a:p>
            <a:pPr indent="0" algn="just">
              <a:buNone/>
            </a:pPr>
            <a:r>
              <a:rPr lang="nl-BE">
                <a:highlight>
                  <a:srgbClr val="FFFFFF"/>
                </a:highlight>
              </a:rPr>
              <a:t>De volgende zaken vallen bijvoorbeeld onder de verantwoordelijkheid van de eigenaar:</a:t>
            </a:r>
            <a:endParaRPr lang="fr">
              <a:highlight>
                <a:srgbClr val="FFFFFF"/>
              </a:highlight>
            </a:endParaRPr>
          </a:p>
          <a:p>
            <a:pPr marL="171450" indent="-171450" algn="just"/>
            <a:r>
              <a:rPr lang="nl-BE">
                <a:highlight>
                  <a:srgbClr val="FFFFFF"/>
                </a:highlight>
              </a:rPr>
              <a:t>de vervanging van de defecte boiler;</a:t>
            </a:r>
            <a:endParaRPr lang="fr">
              <a:highlight>
                <a:srgbClr val="FFFFFF"/>
              </a:highlight>
            </a:endParaRPr>
          </a:p>
          <a:p>
            <a:pPr marL="171450" indent="-171450" algn="just"/>
            <a:r>
              <a:rPr lang="nl-BE">
                <a:highlight>
                  <a:srgbClr val="FFFFFF"/>
                </a:highlight>
              </a:rPr>
              <a:t>het repareren van versleten kranen;</a:t>
            </a:r>
            <a:endParaRPr lang="fr">
              <a:highlight>
                <a:srgbClr val="FFFFFF"/>
              </a:highlight>
            </a:endParaRPr>
          </a:p>
          <a:p>
            <a:pPr marL="171450" indent="-171450" algn="just"/>
            <a:r>
              <a:rPr lang="fr-FR" err="1">
                <a:highlight>
                  <a:srgbClr val="FFFFFF"/>
                </a:highlight>
              </a:rPr>
              <a:t>dakreparatie</a:t>
            </a:r>
            <a:r>
              <a:rPr lang="fr-FR">
                <a:highlight>
                  <a:srgbClr val="FFFFFF"/>
                </a:highlight>
              </a:rPr>
              <a:t>;</a:t>
            </a:r>
            <a:endParaRPr lang="fr">
              <a:highlight>
                <a:srgbClr val="FFFFFF"/>
              </a:highlight>
            </a:endParaRPr>
          </a:p>
          <a:p>
            <a:pPr marL="171450" indent="-171450" algn="just"/>
            <a:r>
              <a:rPr lang="fr-FR">
                <a:highlight>
                  <a:srgbClr val="FFFFFF"/>
                </a:highlight>
              </a:rPr>
              <a:t>het </a:t>
            </a:r>
            <a:r>
              <a:rPr lang="fr-FR" err="1">
                <a:highlight>
                  <a:srgbClr val="FFFFFF"/>
                </a:highlight>
              </a:rPr>
              <a:t>reinigen</a:t>
            </a:r>
            <a:r>
              <a:rPr lang="fr-FR">
                <a:highlight>
                  <a:srgbClr val="FFFFFF"/>
                </a:highlight>
              </a:rPr>
              <a:t> van </a:t>
            </a:r>
            <a:r>
              <a:rPr lang="fr-FR" err="1">
                <a:highlight>
                  <a:srgbClr val="FFFFFF"/>
                </a:highlight>
              </a:rPr>
              <a:t>waterreservoirs</a:t>
            </a:r>
            <a:r>
              <a:rPr lang="fr-FR">
                <a:highlight>
                  <a:srgbClr val="FFFFFF"/>
                </a:highlight>
              </a:rPr>
              <a:t>;</a:t>
            </a:r>
            <a:endParaRPr lang="fr">
              <a:highlight>
                <a:srgbClr val="FFFFFF"/>
              </a:highlight>
            </a:endParaRPr>
          </a:p>
          <a:p>
            <a:pPr marL="171450" indent="-171450" algn="just"/>
            <a:r>
              <a:rPr lang="nl-BE">
                <a:highlight>
                  <a:srgbClr val="FFFFFF"/>
                </a:highlight>
              </a:rPr>
              <a:t>het oplossen van eventuele problemen met betrekking tot de leeftijd en de staat van het gehuurde pand;</a:t>
            </a:r>
            <a:endParaRPr lang="fr">
              <a:highlight>
                <a:srgbClr val="FFFFFF"/>
              </a:highlight>
            </a:endParaRPr>
          </a:p>
          <a:p>
            <a:pPr marL="171450" indent="-171450" algn="just"/>
            <a:r>
              <a:rPr lang="nl-BE">
                <a:highlight>
                  <a:srgbClr val="FFFFFF"/>
                </a:highlight>
              </a:rPr>
              <a:t>het repareren van kapotte afvoerbuizen;</a:t>
            </a:r>
            <a:endParaRPr lang="fr">
              <a:highlight>
                <a:srgbClr val="FFFFFF"/>
              </a:highlight>
            </a:endParaRPr>
          </a:p>
          <a:p>
            <a:pPr marL="171450" indent="-171450" algn="just"/>
            <a:r>
              <a:rPr lang="fr-FR">
                <a:highlight>
                  <a:srgbClr val="FFFFFF"/>
                </a:highlight>
              </a:rPr>
              <a:t>...</a:t>
            </a:r>
            <a:endParaRPr lang="fr">
              <a:highlight>
                <a:srgbClr val="FFFFFF"/>
              </a:highlight>
            </a:endParaRPr>
          </a:p>
          <a:p>
            <a:pPr indent="0">
              <a:buNone/>
            </a:pPr>
            <a:endParaRPr lang="fr">
              <a:highlight>
                <a:srgbClr val="FFFFFF"/>
              </a:highlight>
            </a:endParaRPr>
          </a:p>
          <a:p>
            <a:pPr marL="0" indent="0" algn="just">
              <a:buNone/>
            </a:pPr>
            <a:endParaRPr lang="fr">
              <a:highlight>
                <a:srgbClr val="FFFFFF"/>
              </a:highlight>
              <a:latin typeface="Arial"/>
              <a:ea typeface="Calibri"/>
              <a:cs typeface="Arial"/>
            </a:endParaRPr>
          </a:p>
          <a:p>
            <a:pPr algn="just">
              <a:buNone/>
            </a:pPr>
            <a:endParaRPr lang="fr">
              <a:latin typeface="Arial"/>
              <a:ea typeface="Calibri"/>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54186253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nl-NL"/>
              <a:t>We zijn nu aan het einde gekomen van de interactieve sessie. </a:t>
            </a:r>
            <a:br>
              <a:rPr lang="nl-NL">
                <a:cs typeface="+mn-lt"/>
              </a:rPr>
            </a:br>
            <a:endParaRPr lang="nl-NL">
              <a:cs typeface="Arial"/>
            </a:endParaRPr>
          </a:p>
          <a:p>
            <a:r>
              <a:rPr lang="nl-NL"/>
              <a:t>Om deze sessie in de toekomst te verbeteren voor alle andere deelnemers, willen we u graag enkele vragen stellen over uw ervaringen.</a:t>
            </a:r>
          </a:p>
          <a:p>
            <a:r>
              <a:rPr lang="nl-NL"/>
              <a:t>Uw antwoorden hebben geen invloed op de asielprocedure en zijn anoniem (uw naam staat niet op het formulier). Het doel is alleen om ons te helpen deze interactieve sessie waar nodig te verbeteren. </a:t>
            </a:r>
            <a:br>
              <a:rPr lang="nl-NL">
                <a:cs typeface="+mn-lt"/>
              </a:rPr>
            </a:br>
            <a:endParaRPr lang="nl-NL">
              <a:cs typeface="Arial"/>
            </a:endParaRPr>
          </a:p>
          <a:p>
            <a:r>
              <a:rPr lang="nl-NL"/>
              <a:t>Op de volgende dia staat een QR-code waarmee u de vragen in verschillende talen kunt beantwoorden. U hoeft alleen maar de QR-code te scannen om toegang te krijgen. </a:t>
            </a:r>
            <a:br>
              <a:rPr lang="nl-NL">
                <a:cs typeface="+mn-lt"/>
              </a:rPr>
            </a:br>
            <a:endParaRPr lang="nl-NL">
              <a:cs typeface="Arial"/>
            </a:endParaRPr>
          </a:p>
          <a:p>
            <a:r>
              <a:rPr lang="nl-NL"/>
              <a:t>Als u hulp nodig heeft bij het invullen van het formulier, kan ik u helpen met de hulp van de tolk.</a:t>
            </a:r>
            <a:br>
              <a:rPr lang="nl-NL">
                <a:cs typeface="+mn-lt"/>
              </a:rPr>
            </a:br>
            <a:endParaRPr lang="nl-NL">
              <a:cs typeface="Arial"/>
            </a:endParaRPr>
          </a:p>
          <a:p>
            <a:r>
              <a:rPr lang="nl-NL"/>
              <a:t>Voor mensen die geen gsm hebben, is het mogelijk om meerdere formulieren in te vullen met dezelfde gsm. </a:t>
            </a:r>
            <a:br>
              <a:rPr lang="nl-NL">
                <a:cs typeface="+mn-lt"/>
              </a:rPr>
            </a:br>
            <a:endParaRPr lang="nl-NL">
              <a:cs typeface="Arial"/>
            </a:endParaRP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71</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b="1">
                <a:solidFill>
                  <a:srgbClr val="C00000"/>
                </a:solidFill>
              </a:rPr>
              <a:t>Eerste type accommodatie: kamers in gedeelde woningen</a:t>
            </a:r>
            <a:endParaRPr lang="fr">
              <a:solidFill>
                <a:srgbClr val="C00000"/>
              </a:solidFill>
            </a:endParaRPr>
          </a:p>
          <a:p>
            <a:pPr algn="just">
              <a:buNone/>
            </a:pPr>
            <a:r>
              <a:rPr lang="nl" i="1"/>
              <a:t>Vraag: Weet je wat een gedeeld appartement is?</a:t>
            </a:r>
            <a:endParaRPr lang="fr"/>
          </a:p>
          <a:p>
            <a:pPr algn="just">
              <a:buNone/>
            </a:pPr>
            <a:r>
              <a:rPr lang="nl"/>
              <a:t>Uitleg: Een gedeeld appartement is </a:t>
            </a:r>
            <a:r>
              <a:rPr lang="nl" b="1">
                <a:solidFill>
                  <a:srgbClr val="C00000"/>
                </a:solidFill>
              </a:rPr>
              <a:t>een woning of appartement dat door meerdere mensen wordt gehuurd en waarbij de huurkosten worden gedeeld </a:t>
            </a:r>
            <a:r>
              <a:rPr lang="nl"/>
              <a:t>. Dit betekent dat je alleen je eigen kamer (en soms je badkamer) huurt, en de rest van de ruimte deelt met de andere huurders. Hierdoor </a:t>
            </a:r>
            <a:r>
              <a:rPr lang="nl" b="1">
                <a:solidFill>
                  <a:srgbClr val="C00000"/>
                </a:solidFill>
              </a:rPr>
              <a:t>kun je in de stad wonen en tegelijkertijd minder betalen. Een ander voordeel is dat je, zeker als je met mensen samenwoont die Nederlands spreken, sneller de taal zal leren.</a:t>
            </a:r>
            <a:endParaRPr lang="fr">
              <a:solidFill>
                <a:srgbClr val="C00000"/>
              </a:solidFill>
            </a:endParaRPr>
          </a:p>
          <a:p>
            <a:pPr algn="just">
              <a:buNone/>
            </a:pPr>
            <a:r>
              <a:rPr lang="nl"/>
              <a:t>In België komt het steeds vaker voor dat mensen een kamer delen met anderen. Dit </a:t>
            </a:r>
            <a:r>
              <a:rPr lang="nl" b="1">
                <a:solidFill>
                  <a:srgbClr val="C00000"/>
                </a:solidFill>
              </a:rPr>
              <a:t>type huisvesting is geschikt voor alleenstaanden, maar niet voor gezinnen. De eigenaar moet bovendien akkoord gaan met dit samenwonen!</a:t>
            </a:r>
            <a:endParaRPr lang="fr"/>
          </a:p>
          <a:p>
            <a:pPr algn="just">
              <a:buNone/>
            </a:pPr>
            <a:endParaRPr lang="fr">
              <a:cs typeface="Arial"/>
            </a:endParaRPr>
          </a:p>
          <a:p>
            <a:pPr algn="just">
              <a:buNone/>
            </a:pPr>
            <a:endParaRPr lang="fr">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3224999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r>
              <a:rPr lang="nl"/>
              <a:t>Een </a:t>
            </a:r>
            <a:r>
              <a:rPr lang="nl" kern="1200">
                <a:effectLst/>
              </a:rPr>
              <a:t>studio is </a:t>
            </a:r>
            <a:r>
              <a:rPr lang="nl"/>
              <a:t>vaak een </a:t>
            </a:r>
            <a:r>
              <a:rPr lang="nl" b="1">
                <a:solidFill>
                  <a:srgbClr val="C00000"/>
                </a:solidFill>
              </a:rPr>
              <a:t>grote ruimte met daarin de slaapkamer</a:t>
            </a:r>
            <a:r>
              <a:rPr lang="nl" b="1" kern="1200">
                <a:solidFill>
                  <a:srgbClr val="C00000"/>
                </a:solidFill>
                <a:effectLst/>
              </a:rPr>
              <a:t>, </a:t>
            </a:r>
            <a:r>
              <a:rPr lang="nl" b="1">
                <a:solidFill>
                  <a:srgbClr val="C00000"/>
                </a:solidFill>
              </a:rPr>
              <a:t>keuken en woonkamer. </a:t>
            </a:r>
            <a:r>
              <a:rPr lang="nl"/>
              <a:t>Denk aan een een heel klein appartement.</a:t>
            </a:r>
            <a:endParaRPr lang="nl-BE"/>
          </a:p>
          <a:p>
            <a:pPr algn="just"/>
            <a:r>
              <a:rPr lang="nl"/>
              <a:t>Dit type accommodatie is</a:t>
            </a:r>
            <a:r>
              <a:rPr lang="nl">
                <a:solidFill>
                  <a:srgbClr val="C00000"/>
                </a:solidFill>
              </a:rPr>
              <a:t> </a:t>
            </a:r>
            <a:r>
              <a:rPr lang="nl" b="1">
                <a:solidFill>
                  <a:srgbClr val="C00000"/>
                </a:solidFill>
              </a:rPr>
              <a:t>geschikt voor een alleenstaande of een stel</a:t>
            </a:r>
            <a:r>
              <a:rPr lang="nl" b="1" kern="1200">
                <a:solidFill>
                  <a:srgbClr val="C00000"/>
                </a:solidFill>
                <a:effectLst/>
              </a:rPr>
              <a:t>, </a:t>
            </a:r>
            <a:r>
              <a:rPr lang="nl" b="1">
                <a:solidFill>
                  <a:srgbClr val="C00000"/>
                </a:solidFill>
              </a:rPr>
              <a:t>niet voor een gezin </a:t>
            </a:r>
            <a:r>
              <a:rPr lang="nl"/>
              <a:t>omdat er vaak geen aparte slaapkamers zijn. </a:t>
            </a:r>
            <a:endParaRPr lang="nl-BE"/>
          </a:p>
          <a:p>
            <a:pPr algn="just"/>
            <a:r>
              <a:rPr lang="nl"/>
              <a:t>Zie de gemiddelde huurprijzen in de verschillende regio's van het land</a:t>
            </a:r>
            <a:r>
              <a:rPr lang="nl" kern="1200">
                <a:effectLst/>
              </a:rPr>
              <a:t>.</a:t>
            </a:r>
          </a:p>
          <a:p>
            <a:endParaRPr lang="nl-BE" sz="1100" kern="1200">
              <a:solidFill>
                <a:schemeClr val="tx1"/>
              </a:solidFill>
              <a:effectLst/>
              <a:latin typeface="+mn-lt"/>
              <a:cs typeface="Arial"/>
            </a:endParaRPr>
          </a:p>
        </p:txBody>
      </p:sp>
    </p:spTree>
    <p:extLst>
      <p:ext uri="{BB962C8B-B14F-4D97-AF65-F5344CB8AC3E}">
        <p14:creationId xmlns:p14="http://schemas.microsoft.com/office/powerpoint/2010/main" val="399440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just">
              <a:buNone/>
            </a:pPr>
            <a:r>
              <a:rPr lang="nl"/>
              <a:t>Een appartement bestaat doorgaans uit meerdere ruimtes: een woonkamer, een keuken, een badkamer en een of meer aparte slaapkamers. </a:t>
            </a:r>
            <a:r>
              <a:rPr lang="nl" b="1">
                <a:solidFill>
                  <a:srgbClr val="C00000"/>
                </a:solidFill>
              </a:rPr>
              <a:t>Afhankelijk van de grootte </a:t>
            </a:r>
            <a:r>
              <a:rPr lang="nl"/>
              <a:t>(1 slaapkamer, 2 slaapkamers, 3 slaapkamers, enz.) is het </a:t>
            </a:r>
            <a:r>
              <a:rPr lang="nl" b="1">
                <a:solidFill>
                  <a:srgbClr val="C00000"/>
                </a:solidFill>
              </a:rPr>
              <a:t>geschikt voor een alleenstaande, een stel of een gezin. </a:t>
            </a:r>
            <a:endParaRPr lang="fr">
              <a:solidFill>
                <a:srgbClr val="C00000"/>
              </a:solidFill>
            </a:endParaRPr>
          </a:p>
          <a:p>
            <a:pPr algn="just">
              <a:buNone/>
            </a:pPr>
            <a:r>
              <a:rPr lang="nl"/>
              <a:t>Zie de gemiddelde huurprijzen in de verschillende regio's van het land. Brussel = extreem duur.</a:t>
            </a:r>
            <a:endParaRPr lang="fr"/>
          </a:p>
          <a:p>
            <a:pPr algn="just">
              <a:buNone/>
            </a:pPr>
            <a:endParaRPr lang="fr">
              <a:cs typeface="Arial"/>
            </a:endParaRPr>
          </a:p>
          <a:p>
            <a:pPr>
              <a:buNone/>
            </a:pPr>
            <a:br>
              <a:rPr lang="en-US">
                <a:cs typeface="+mn-lt"/>
              </a:rPr>
            </a:br>
            <a:endParaRPr lang="en-US">
              <a:cs typeface="Arial"/>
            </a:endParaRPr>
          </a:p>
          <a:p>
            <a:pPr>
              <a:buNone/>
            </a:pPr>
            <a:endParaRPr lang="en-US">
              <a:latin typeface="Calibri"/>
              <a:ea typeface="Calibri"/>
              <a:cs typeface="Calibri"/>
            </a:endParaRPr>
          </a:p>
        </p:txBody>
      </p:sp>
    </p:spTree>
    <p:extLst>
      <p:ext uri="{BB962C8B-B14F-4D97-AF65-F5344CB8AC3E}">
        <p14:creationId xmlns:p14="http://schemas.microsoft.com/office/powerpoint/2010/main" val="139122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B03172-5DFB-DCE3-752F-4C0003142B93}"/>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endParaRPr lang="fr-BE"/>
          </a:p>
        </p:txBody>
      </p:sp>
      <p:sp>
        <p:nvSpPr>
          <p:cNvPr id="3" name="Sous-titre 2">
            <a:extLst>
              <a:ext uri="{FF2B5EF4-FFF2-40B4-BE49-F238E27FC236}">
                <a16:creationId xmlns:a16="http://schemas.microsoft.com/office/drawing/2014/main" id="{6388F4B5-E069-38C0-68EB-C43A11E96E9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882335F8-150B-8BEE-3BE5-52EFC3F16E4D}"/>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5" name="Espace réservé du pied de page 4">
            <a:extLst>
              <a:ext uri="{FF2B5EF4-FFF2-40B4-BE49-F238E27FC236}">
                <a16:creationId xmlns:a16="http://schemas.microsoft.com/office/drawing/2014/main" id="{F63BC0F3-8AA7-ACAD-9B9D-2DC3005DFCC9}"/>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BD3DD61F-A75E-466A-5B3B-BB2F7FB269D7}"/>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390589803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6DC33-A58E-2119-D73E-E9458080A92B}"/>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C1A2FF1-3557-B934-4D2D-8758D715D9F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AE430E8-154E-AE9E-E3D8-D40420E98FA1}"/>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5" name="Espace réservé du pied de page 4">
            <a:extLst>
              <a:ext uri="{FF2B5EF4-FFF2-40B4-BE49-F238E27FC236}">
                <a16:creationId xmlns:a16="http://schemas.microsoft.com/office/drawing/2014/main" id="{1C50839D-AC23-BB96-8067-CAF00CA0F12C}"/>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0782BCB-69F0-711D-7534-E534BD2E798A}"/>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34639017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15A67B2-9820-5FC7-B897-11F5F0256737}"/>
              </a:ext>
            </a:extLst>
          </p:cNvPr>
          <p:cNvSpPr>
            <a:spLocks noGrp="1"/>
          </p:cNvSpPr>
          <p:nvPr>
            <p:ph type="title" orient="vert"/>
          </p:nvPr>
        </p:nvSpPr>
        <p:spPr>
          <a:xfrm>
            <a:off x="6543675" y="273844"/>
            <a:ext cx="1971675" cy="4358879"/>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C568F985-F4D4-D80C-F404-C1DDE1388CCF}"/>
              </a:ext>
            </a:extLst>
          </p:cNvPr>
          <p:cNvSpPr>
            <a:spLocks noGrp="1"/>
          </p:cNvSpPr>
          <p:nvPr>
            <p:ph type="body" orient="vert" idx="1"/>
          </p:nvPr>
        </p:nvSpPr>
        <p:spPr>
          <a:xfrm>
            <a:off x="628650" y="273844"/>
            <a:ext cx="5800725" cy="435887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21D8819-F587-EA92-57A8-699708F55FDB}"/>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5" name="Espace réservé du pied de page 4">
            <a:extLst>
              <a:ext uri="{FF2B5EF4-FFF2-40B4-BE49-F238E27FC236}">
                <a16:creationId xmlns:a16="http://schemas.microsoft.com/office/drawing/2014/main" id="{4739DD46-DBE9-8BC3-C5C1-32D0FDC83983}"/>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67C5941-DD49-B723-4767-0416F537FE1C}"/>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10573619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el">
    <p:bg>
      <p:bgPr>
        <a:solidFill>
          <a:srgbClr val="CF192C"/>
        </a:solidFill>
        <a:effectLst/>
      </p:bgPr>
    </p:bg>
    <p:spTree>
      <p:nvGrpSpPr>
        <p:cNvPr id="1" name="Shape 9"/>
        <p:cNvGrpSpPr/>
        <p:nvPr/>
      </p:nvGrpSpPr>
      <p:grpSpPr>
        <a:xfrm>
          <a:off x="0" y="0"/>
          <a:ext cx="0" cy="0"/>
          <a:chOff x="0" y="0"/>
          <a:chExt cx="0" cy="0"/>
        </a:xfrm>
      </p:grpSpPr>
      <p:sp>
        <p:nvSpPr>
          <p:cNvPr id="11" name="Shape 11"/>
          <p:cNvSpPr txBox="1">
            <a:spLocks noGrp="1"/>
          </p:cNvSpPr>
          <p:nvPr>
            <p:ph type="ctrTitle"/>
          </p:nvPr>
        </p:nvSpPr>
        <p:spPr>
          <a:xfrm>
            <a:off x="685800" y="3287213"/>
            <a:ext cx="7772400" cy="1159800"/>
          </a:xfrm>
          <a:prstGeom prst="rect">
            <a:avLst/>
          </a:prstGeom>
        </p:spPr>
        <p:txBody>
          <a:bodyPr spcFirstLastPara="1" wrap="square" lIns="91425" tIns="91425" rIns="91425" bIns="91425" anchor="b" anchorCtr="0"/>
          <a:lstStyle>
            <a:lvl1pPr lvl="0">
              <a:spcBef>
                <a:spcPts val="0"/>
              </a:spcBef>
              <a:spcAft>
                <a:spcPts val="0"/>
              </a:spcAft>
              <a:buClr>
                <a:srgbClr val="FFFFFF"/>
              </a:buClr>
              <a:buSzPts val="6000"/>
              <a:buNone/>
              <a:defRPr sz="6000">
                <a:solidFill>
                  <a:srgbClr val="FFFFFF"/>
                </a:solidFill>
              </a:defRPr>
            </a:lvl1pPr>
            <a:lvl2pPr lvl="1">
              <a:spcBef>
                <a:spcPts val="0"/>
              </a:spcBef>
              <a:spcAft>
                <a:spcPts val="0"/>
              </a:spcAft>
              <a:buClr>
                <a:srgbClr val="FFFFFF"/>
              </a:buClr>
              <a:buSzPts val="6000"/>
              <a:buNone/>
              <a:defRPr sz="6000">
                <a:solidFill>
                  <a:srgbClr val="FFFFFF"/>
                </a:solidFill>
              </a:defRPr>
            </a:lvl2pPr>
            <a:lvl3pPr lvl="2">
              <a:spcBef>
                <a:spcPts val="0"/>
              </a:spcBef>
              <a:spcAft>
                <a:spcPts val="0"/>
              </a:spcAft>
              <a:buClr>
                <a:srgbClr val="FFFFFF"/>
              </a:buClr>
              <a:buSzPts val="6000"/>
              <a:buNone/>
              <a:defRPr sz="6000">
                <a:solidFill>
                  <a:srgbClr val="FFFFFF"/>
                </a:solidFill>
              </a:defRPr>
            </a:lvl3pPr>
            <a:lvl4pPr lvl="3">
              <a:spcBef>
                <a:spcPts val="0"/>
              </a:spcBef>
              <a:spcAft>
                <a:spcPts val="0"/>
              </a:spcAft>
              <a:buClr>
                <a:srgbClr val="FFFFFF"/>
              </a:buClr>
              <a:buSzPts val="6000"/>
              <a:buNone/>
              <a:defRPr sz="6000">
                <a:solidFill>
                  <a:srgbClr val="FFFFFF"/>
                </a:solidFill>
              </a:defRPr>
            </a:lvl4pPr>
            <a:lvl5pPr lvl="4">
              <a:spcBef>
                <a:spcPts val="0"/>
              </a:spcBef>
              <a:spcAft>
                <a:spcPts val="0"/>
              </a:spcAft>
              <a:buClr>
                <a:srgbClr val="FFFFFF"/>
              </a:buClr>
              <a:buSzPts val="6000"/>
              <a:buNone/>
              <a:defRPr sz="6000">
                <a:solidFill>
                  <a:srgbClr val="FFFFFF"/>
                </a:solidFill>
              </a:defRPr>
            </a:lvl5pPr>
            <a:lvl6pPr lvl="5">
              <a:spcBef>
                <a:spcPts val="0"/>
              </a:spcBef>
              <a:spcAft>
                <a:spcPts val="0"/>
              </a:spcAft>
              <a:buClr>
                <a:srgbClr val="FFFFFF"/>
              </a:buClr>
              <a:buSzPts val="6000"/>
              <a:buNone/>
              <a:defRPr sz="6000">
                <a:solidFill>
                  <a:srgbClr val="FFFFFF"/>
                </a:solidFill>
              </a:defRPr>
            </a:lvl6pPr>
            <a:lvl7pPr lvl="6">
              <a:spcBef>
                <a:spcPts val="0"/>
              </a:spcBef>
              <a:spcAft>
                <a:spcPts val="0"/>
              </a:spcAft>
              <a:buClr>
                <a:srgbClr val="FFFFFF"/>
              </a:buClr>
              <a:buSzPts val="6000"/>
              <a:buNone/>
              <a:defRPr sz="6000">
                <a:solidFill>
                  <a:srgbClr val="FFFFFF"/>
                </a:solidFill>
              </a:defRPr>
            </a:lvl7pPr>
            <a:lvl8pPr lvl="7">
              <a:spcBef>
                <a:spcPts val="0"/>
              </a:spcBef>
              <a:spcAft>
                <a:spcPts val="0"/>
              </a:spcAft>
              <a:buClr>
                <a:srgbClr val="FFFFFF"/>
              </a:buClr>
              <a:buSzPts val="6000"/>
              <a:buNone/>
              <a:defRPr sz="6000">
                <a:solidFill>
                  <a:srgbClr val="FFFFFF"/>
                </a:solidFill>
              </a:defRPr>
            </a:lvl8pPr>
            <a:lvl9pPr lvl="8">
              <a:spcBef>
                <a:spcPts val="0"/>
              </a:spcBef>
              <a:spcAft>
                <a:spcPts val="0"/>
              </a:spcAft>
              <a:buClr>
                <a:srgbClr val="FFFFFF"/>
              </a:buClr>
              <a:buSzPts val="6000"/>
              <a:buNone/>
              <a:defRPr sz="6000">
                <a:solidFill>
                  <a:srgbClr val="FFFFFF"/>
                </a:solidFill>
              </a:defRPr>
            </a:lvl9pPr>
          </a:lstStyle>
          <a:p>
            <a:endParaRPr/>
          </a:p>
        </p:txBody>
      </p:sp>
    </p:spTree>
    <p:extLst>
      <p:ext uri="{BB962C8B-B14F-4D97-AF65-F5344CB8AC3E}">
        <p14:creationId xmlns:p14="http://schemas.microsoft.com/office/powerpoint/2010/main" val="4158722823"/>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ubtitel">
    <p:bg>
      <p:bgPr>
        <a:solidFill>
          <a:srgbClr val="CF192C"/>
        </a:solidFill>
        <a:effectLst/>
      </p:bgPr>
    </p:bg>
    <p:spTree>
      <p:nvGrpSpPr>
        <p:cNvPr id="1" name="Shape 12"/>
        <p:cNvGrpSpPr/>
        <p:nvPr/>
      </p:nvGrpSpPr>
      <p:grpSpPr>
        <a:xfrm>
          <a:off x="0" y="0"/>
          <a:ext cx="0" cy="0"/>
          <a:chOff x="0" y="0"/>
          <a:chExt cx="0" cy="0"/>
        </a:xfrm>
      </p:grpSpPr>
      <p:sp>
        <p:nvSpPr>
          <p:cNvPr id="14" name="Shape 14"/>
          <p:cNvSpPr txBox="1">
            <a:spLocks noGrp="1"/>
          </p:cNvSpPr>
          <p:nvPr>
            <p:ph type="ctrTitle"/>
          </p:nvPr>
        </p:nvSpPr>
        <p:spPr>
          <a:xfrm>
            <a:off x="685800" y="2726342"/>
            <a:ext cx="7772400" cy="1159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a:solidFill>
                  <a:schemeClr val="bg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 name="Shape 15"/>
          <p:cNvSpPr txBox="1">
            <a:spLocks noGrp="1"/>
          </p:cNvSpPr>
          <p:nvPr>
            <p:ph type="subTitle" idx="1"/>
          </p:nvPr>
        </p:nvSpPr>
        <p:spPr>
          <a:xfrm>
            <a:off x="685800" y="3830653"/>
            <a:ext cx="7772400" cy="784800"/>
          </a:xfrm>
          <a:prstGeom prst="rect">
            <a:avLst/>
          </a:prstGeom>
        </p:spPr>
        <p:txBody>
          <a:bodyPr spcFirstLastPara="1" wrap="square" lIns="91425" tIns="91425" rIns="91425" bIns="91425" anchor="t" anchorCtr="0"/>
          <a:lstStyle>
            <a:lvl1pPr marL="0" lvl="0" indent="0" rtl="0">
              <a:spcBef>
                <a:spcPts val="0"/>
              </a:spcBef>
              <a:spcAft>
                <a:spcPts val="0"/>
              </a:spcAft>
              <a:buClr>
                <a:srgbClr val="FFFFFF"/>
              </a:buClr>
              <a:buSzPts val="1800"/>
              <a:buNone/>
              <a:defRPr>
                <a:solidFill>
                  <a:srgbClr val="FFFFFF"/>
                </a:solidFill>
              </a:defRPr>
            </a:lvl1pPr>
            <a:lvl2pPr lvl="1" rtl="0">
              <a:spcBef>
                <a:spcPts val="0"/>
              </a:spcBef>
              <a:spcAft>
                <a:spcPts val="0"/>
              </a:spcAft>
              <a:buClr>
                <a:srgbClr val="FFFFFF"/>
              </a:buClr>
              <a:buSzPts val="3000"/>
              <a:buNone/>
              <a:defRPr sz="3000">
                <a:solidFill>
                  <a:srgbClr val="FFFFFF"/>
                </a:solidFill>
              </a:defRPr>
            </a:lvl2pPr>
            <a:lvl3pPr lvl="2" rtl="0">
              <a:spcBef>
                <a:spcPts val="0"/>
              </a:spcBef>
              <a:spcAft>
                <a:spcPts val="0"/>
              </a:spcAft>
              <a:buClr>
                <a:srgbClr val="FFFFFF"/>
              </a:buClr>
              <a:buSzPts val="3000"/>
              <a:buNone/>
              <a:defRPr sz="3000">
                <a:solidFill>
                  <a:srgbClr val="FFFFFF"/>
                </a:solidFill>
              </a:defRPr>
            </a:lvl3pPr>
            <a:lvl4pPr lvl="3" rtl="0">
              <a:spcBef>
                <a:spcPts val="0"/>
              </a:spcBef>
              <a:spcAft>
                <a:spcPts val="0"/>
              </a:spcAft>
              <a:buClr>
                <a:srgbClr val="FFFFFF"/>
              </a:buClr>
              <a:buSzPts val="3000"/>
              <a:buNone/>
              <a:defRPr sz="3000">
                <a:solidFill>
                  <a:srgbClr val="FFFFFF"/>
                </a:solidFill>
              </a:defRPr>
            </a:lvl4pPr>
            <a:lvl5pPr lvl="4" rtl="0">
              <a:spcBef>
                <a:spcPts val="0"/>
              </a:spcBef>
              <a:spcAft>
                <a:spcPts val="0"/>
              </a:spcAft>
              <a:buClr>
                <a:srgbClr val="FFFFFF"/>
              </a:buClr>
              <a:buSzPts val="3000"/>
              <a:buNone/>
              <a:defRPr sz="3000">
                <a:solidFill>
                  <a:srgbClr val="FFFFFF"/>
                </a:solidFill>
              </a:defRPr>
            </a:lvl5pPr>
            <a:lvl6pPr lvl="5" rtl="0">
              <a:spcBef>
                <a:spcPts val="0"/>
              </a:spcBef>
              <a:spcAft>
                <a:spcPts val="0"/>
              </a:spcAft>
              <a:buClr>
                <a:srgbClr val="FFFFFF"/>
              </a:buClr>
              <a:buSzPts val="3000"/>
              <a:buNone/>
              <a:defRPr sz="3000">
                <a:solidFill>
                  <a:srgbClr val="FFFFFF"/>
                </a:solidFill>
              </a:defRPr>
            </a:lvl6pPr>
            <a:lvl7pPr lvl="6" rtl="0">
              <a:spcBef>
                <a:spcPts val="0"/>
              </a:spcBef>
              <a:spcAft>
                <a:spcPts val="0"/>
              </a:spcAft>
              <a:buClr>
                <a:srgbClr val="FFFFFF"/>
              </a:buClr>
              <a:buSzPts val="3000"/>
              <a:buNone/>
              <a:defRPr sz="3000">
                <a:solidFill>
                  <a:srgbClr val="FFFFFF"/>
                </a:solidFill>
              </a:defRPr>
            </a:lvl7pPr>
            <a:lvl8pPr lvl="7" rtl="0">
              <a:spcBef>
                <a:spcPts val="0"/>
              </a:spcBef>
              <a:spcAft>
                <a:spcPts val="0"/>
              </a:spcAft>
              <a:buClr>
                <a:srgbClr val="FFFFFF"/>
              </a:buClr>
              <a:buSzPts val="3000"/>
              <a:buNone/>
              <a:defRPr sz="3000">
                <a:solidFill>
                  <a:srgbClr val="FFFFFF"/>
                </a:solidFill>
              </a:defRPr>
            </a:lvl8pPr>
            <a:lvl9pPr lvl="8" rtl="0">
              <a:spcBef>
                <a:spcPts val="0"/>
              </a:spcBef>
              <a:spcAft>
                <a:spcPts val="0"/>
              </a:spcAft>
              <a:buClr>
                <a:srgbClr val="FFFFFF"/>
              </a:buClr>
              <a:buSzPts val="3000"/>
              <a:buNone/>
              <a:defRPr sz="3000">
                <a:solidFill>
                  <a:srgbClr val="FFFFFF"/>
                </a:solidFill>
              </a:defRPr>
            </a:lvl9pPr>
          </a:lstStyle>
          <a:p>
            <a:endParaRPr/>
          </a:p>
        </p:txBody>
      </p:sp>
    </p:spTree>
    <p:extLst>
      <p:ext uri="{BB962C8B-B14F-4D97-AF65-F5344CB8AC3E}">
        <p14:creationId xmlns:p14="http://schemas.microsoft.com/office/powerpoint/2010/main" val="3583558940"/>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el + 1 kolom">
    <p:spTree>
      <p:nvGrpSpPr>
        <p:cNvPr id="1" name="Shape 26"/>
        <p:cNvGrpSpPr/>
        <p:nvPr/>
      </p:nvGrpSpPr>
      <p:grpSpPr>
        <a:xfrm>
          <a:off x="0" y="0"/>
          <a:ext cx="0" cy="0"/>
          <a:chOff x="0" y="0"/>
          <a:chExt cx="0" cy="0"/>
        </a:xfrm>
      </p:grpSpPr>
      <p:sp>
        <p:nvSpPr>
          <p:cNvPr id="27" name="Shape 27"/>
          <p:cNvSpPr/>
          <p:nvPr/>
        </p:nvSpPr>
        <p:spPr>
          <a:xfrm>
            <a:off x="390735" y="379877"/>
            <a:ext cx="8362529" cy="4383746"/>
          </a:xfrm>
          <a:custGeom>
            <a:avLst/>
            <a:gdLst/>
            <a:ahLst/>
            <a:cxnLst/>
            <a:rect l="0" t="0" r="0" b="0"/>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rgbClr val="CF192C"/>
            </a:solidFill>
            <a:prstDash val="dot"/>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28" name="Shape 28"/>
          <p:cNvSpPr txBox="1">
            <a:spLocks noGrp="1"/>
          </p:cNvSpPr>
          <p:nvPr>
            <p:ph type="title"/>
          </p:nvPr>
        </p:nvSpPr>
        <p:spPr>
          <a:xfrm>
            <a:off x="922000" y="553572"/>
            <a:ext cx="7520250" cy="857400"/>
          </a:xfrm>
          <a:prstGeom prst="rect">
            <a:avLst/>
          </a:prstGeom>
        </p:spPr>
        <p:txBody>
          <a:bodyPr spcFirstLastPara="1" wrap="square" lIns="91425" tIns="91425" rIns="91425" bIns="91425" anchor="t" anchorCtr="0"/>
          <a:lstStyle>
            <a:lvl1pPr lvl="0">
              <a:spcBef>
                <a:spcPts val="0"/>
              </a:spcBef>
              <a:spcAft>
                <a:spcPts val="0"/>
              </a:spcAft>
              <a:buSzPts val="5800"/>
              <a:buNone/>
              <a:defRPr/>
            </a:lvl1pPr>
            <a:lvl2pPr lvl="1">
              <a:spcBef>
                <a:spcPts val="0"/>
              </a:spcBef>
              <a:spcAft>
                <a:spcPts val="0"/>
              </a:spcAft>
              <a:buSzPts val="5800"/>
              <a:buNone/>
              <a:defRPr/>
            </a:lvl2pPr>
            <a:lvl3pPr lvl="2">
              <a:spcBef>
                <a:spcPts val="0"/>
              </a:spcBef>
              <a:spcAft>
                <a:spcPts val="0"/>
              </a:spcAft>
              <a:buSzPts val="5800"/>
              <a:buNone/>
              <a:defRPr/>
            </a:lvl3pPr>
            <a:lvl4pPr lvl="3">
              <a:spcBef>
                <a:spcPts val="0"/>
              </a:spcBef>
              <a:spcAft>
                <a:spcPts val="0"/>
              </a:spcAft>
              <a:buSzPts val="5800"/>
              <a:buNone/>
              <a:defRPr/>
            </a:lvl4pPr>
            <a:lvl5pPr lvl="4">
              <a:spcBef>
                <a:spcPts val="0"/>
              </a:spcBef>
              <a:spcAft>
                <a:spcPts val="0"/>
              </a:spcAft>
              <a:buSzPts val="5800"/>
              <a:buNone/>
              <a:defRPr/>
            </a:lvl5pPr>
            <a:lvl6pPr lvl="5">
              <a:spcBef>
                <a:spcPts val="0"/>
              </a:spcBef>
              <a:spcAft>
                <a:spcPts val="0"/>
              </a:spcAft>
              <a:buSzPts val="5800"/>
              <a:buNone/>
              <a:defRPr/>
            </a:lvl6pPr>
            <a:lvl7pPr lvl="6">
              <a:spcBef>
                <a:spcPts val="0"/>
              </a:spcBef>
              <a:spcAft>
                <a:spcPts val="0"/>
              </a:spcAft>
              <a:buSzPts val="5800"/>
              <a:buNone/>
              <a:defRPr/>
            </a:lvl7pPr>
            <a:lvl8pPr lvl="7">
              <a:spcBef>
                <a:spcPts val="0"/>
              </a:spcBef>
              <a:spcAft>
                <a:spcPts val="0"/>
              </a:spcAft>
              <a:buSzPts val="5800"/>
              <a:buNone/>
              <a:defRPr/>
            </a:lvl8pPr>
            <a:lvl9pPr lvl="8">
              <a:spcBef>
                <a:spcPts val="0"/>
              </a:spcBef>
              <a:spcAft>
                <a:spcPts val="0"/>
              </a:spcAft>
              <a:buSzPts val="5800"/>
              <a:buNone/>
              <a:defRPr/>
            </a:lvl9pPr>
          </a:lstStyle>
          <a:p>
            <a:endParaRPr/>
          </a:p>
        </p:txBody>
      </p:sp>
      <p:sp>
        <p:nvSpPr>
          <p:cNvPr id="29" name="Shape 29"/>
          <p:cNvSpPr txBox="1">
            <a:spLocks noGrp="1"/>
          </p:cNvSpPr>
          <p:nvPr>
            <p:ph type="body" idx="1"/>
          </p:nvPr>
        </p:nvSpPr>
        <p:spPr>
          <a:xfrm>
            <a:off x="921999" y="1584667"/>
            <a:ext cx="7520251" cy="3027600"/>
          </a:xfrm>
          <a:prstGeom prst="rect">
            <a:avLst/>
          </a:prstGeom>
        </p:spPr>
        <p:txBody>
          <a:bodyPr spcFirstLastPara="1" wrap="square" lIns="91425" tIns="91425" rIns="91425" bIns="91425" anchor="t" anchorCtr="0"/>
          <a:lstStyle>
            <a:lvl1pPr marL="180000" lvl="0" indent="-180000">
              <a:spcBef>
                <a:spcPts val="0"/>
              </a:spcBef>
              <a:spcAft>
                <a:spcPts val="0"/>
              </a:spcAft>
              <a:buClr>
                <a:srgbClr val="CF192C"/>
              </a:buClr>
              <a:buSzPct val="80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000" y="4680000"/>
            <a:ext cx="308566" cy="308566"/>
          </a:xfrm>
          <a:prstGeom prst="rect">
            <a:avLst/>
          </a:prstGeom>
        </p:spPr>
      </p:pic>
    </p:spTree>
    <p:extLst>
      <p:ext uri="{BB962C8B-B14F-4D97-AF65-F5344CB8AC3E}">
        <p14:creationId xmlns:p14="http://schemas.microsoft.com/office/powerpoint/2010/main" val="1407459784"/>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co gekleurd">
    <p:bg>
      <p:bgPr>
        <a:solidFill>
          <a:srgbClr val="CF192C"/>
        </a:solidFill>
        <a:effectLst/>
      </p:bgPr>
    </p:bg>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3787865562"/>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Afsluiten">
    <p:bg>
      <p:bgPr>
        <a:solidFill>
          <a:srgbClr val="CF192C"/>
        </a:solidFill>
        <a:effectLst/>
      </p:bgPr>
    </p:bg>
    <p:spTree>
      <p:nvGrpSpPr>
        <p:cNvPr id="1" name="Shape 43"/>
        <p:cNvGrpSpPr/>
        <p:nvPr/>
      </p:nvGrpSpPr>
      <p:grpSpPr>
        <a:xfrm>
          <a:off x="0" y="0"/>
          <a:ext cx="0" cy="0"/>
          <a:chOff x="0" y="0"/>
          <a:chExt cx="0" cy="0"/>
        </a:xfrm>
      </p:grpSpPr>
      <p:sp>
        <p:nvSpPr>
          <p:cNvPr id="44" name="Shape 44"/>
          <p:cNvSpPr/>
          <p:nvPr userDrawn="1"/>
        </p:nvSpPr>
        <p:spPr>
          <a:xfrm>
            <a:off x="390735" y="379877"/>
            <a:ext cx="8362529" cy="4383746"/>
          </a:xfrm>
          <a:custGeom>
            <a:avLst/>
            <a:gdLst/>
            <a:ahLst/>
            <a:cxnLst/>
            <a:rect l="0" t="0" r="0" b="0"/>
            <a:pathLst>
              <a:path w="285508" h="149667" fill="none" extrusionOk="0">
                <a:moveTo>
                  <a:pt x="252882" y="0"/>
                </a:moveTo>
                <a:lnTo>
                  <a:pt x="13220" y="0"/>
                </a:lnTo>
                <a:lnTo>
                  <a:pt x="13220" y="0"/>
                </a:lnTo>
                <a:lnTo>
                  <a:pt x="11826" y="61"/>
                </a:lnTo>
                <a:lnTo>
                  <a:pt x="10552" y="243"/>
                </a:lnTo>
                <a:lnTo>
                  <a:pt x="9279" y="607"/>
                </a:lnTo>
                <a:lnTo>
                  <a:pt x="8066" y="1031"/>
                </a:lnTo>
                <a:lnTo>
                  <a:pt x="6914" y="1577"/>
                </a:lnTo>
                <a:lnTo>
                  <a:pt x="5822" y="2244"/>
                </a:lnTo>
                <a:lnTo>
                  <a:pt x="4791" y="3032"/>
                </a:lnTo>
                <a:lnTo>
                  <a:pt x="3881" y="3881"/>
                </a:lnTo>
                <a:lnTo>
                  <a:pt x="3032" y="4791"/>
                </a:lnTo>
                <a:lnTo>
                  <a:pt x="2244" y="5822"/>
                </a:lnTo>
                <a:lnTo>
                  <a:pt x="1577" y="6914"/>
                </a:lnTo>
                <a:lnTo>
                  <a:pt x="1031" y="8066"/>
                </a:lnTo>
                <a:lnTo>
                  <a:pt x="607" y="9279"/>
                </a:lnTo>
                <a:lnTo>
                  <a:pt x="243" y="10552"/>
                </a:lnTo>
                <a:lnTo>
                  <a:pt x="61" y="11826"/>
                </a:lnTo>
                <a:lnTo>
                  <a:pt x="0" y="13220"/>
                </a:lnTo>
                <a:lnTo>
                  <a:pt x="0" y="136447"/>
                </a:lnTo>
                <a:lnTo>
                  <a:pt x="0" y="136447"/>
                </a:lnTo>
                <a:lnTo>
                  <a:pt x="61" y="137841"/>
                </a:lnTo>
                <a:lnTo>
                  <a:pt x="243" y="139115"/>
                </a:lnTo>
                <a:lnTo>
                  <a:pt x="607" y="140388"/>
                </a:lnTo>
                <a:lnTo>
                  <a:pt x="1031" y="141601"/>
                </a:lnTo>
                <a:lnTo>
                  <a:pt x="1577" y="142753"/>
                </a:lnTo>
                <a:lnTo>
                  <a:pt x="2244" y="143845"/>
                </a:lnTo>
                <a:lnTo>
                  <a:pt x="3032" y="144876"/>
                </a:lnTo>
                <a:lnTo>
                  <a:pt x="3881" y="145786"/>
                </a:lnTo>
                <a:lnTo>
                  <a:pt x="4791" y="146635"/>
                </a:lnTo>
                <a:lnTo>
                  <a:pt x="5822" y="147423"/>
                </a:lnTo>
                <a:lnTo>
                  <a:pt x="6914" y="148090"/>
                </a:lnTo>
                <a:lnTo>
                  <a:pt x="8066" y="148636"/>
                </a:lnTo>
                <a:lnTo>
                  <a:pt x="9279" y="149060"/>
                </a:lnTo>
                <a:lnTo>
                  <a:pt x="10552" y="149424"/>
                </a:lnTo>
                <a:lnTo>
                  <a:pt x="11826" y="149606"/>
                </a:lnTo>
                <a:lnTo>
                  <a:pt x="13220" y="149667"/>
                </a:lnTo>
                <a:lnTo>
                  <a:pt x="272288" y="149667"/>
                </a:lnTo>
                <a:lnTo>
                  <a:pt x="272288" y="149667"/>
                </a:lnTo>
                <a:lnTo>
                  <a:pt x="273682" y="149606"/>
                </a:lnTo>
                <a:lnTo>
                  <a:pt x="274956" y="149424"/>
                </a:lnTo>
                <a:lnTo>
                  <a:pt x="276229" y="149060"/>
                </a:lnTo>
                <a:lnTo>
                  <a:pt x="277442" y="148636"/>
                </a:lnTo>
                <a:lnTo>
                  <a:pt x="278594" y="148090"/>
                </a:lnTo>
                <a:lnTo>
                  <a:pt x="279686" y="147423"/>
                </a:lnTo>
                <a:lnTo>
                  <a:pt x="280717" y="146635"/>
                </a:lnTo>
                <a:lnTo>
                  <a:pt x="281627" y="145786"/>
                </a:lnTo>
                <a:lnTo>
                  <a:pt x="282476" y="144876"/>
                </a:lnTo>
                <a:lnTo>
                  <a:pt x="283264" y="143845"/>
                </a:lnTo>
                <a:lnTo>
                  <a:pt x="283931" y="142753"/>
                </a:lnTo>
                <a:lnTo>
                  <a:pt x="284477" y="141601"/>
                </a:lnTo>
                <a:lnTo>
                  <a:pt x="284901" y="140388"/>
                </a:lnTo>
                <a:lnTo>
                  <a:pt x="285265" y="139115"/>
                </a:lnTo>
                <a:lnTo>
                  <a:pt x="285447" y="137841"/>
                </a:lnTo>
                <a:lnTo>
                  <a:pt x="285508" y="136447"/>
                </a:lnTo>
                <a:lnTo>
                  <a:pt x="285508" y="32626"/>
                </a:lnTo>
              </a:path>
            </a:pathLst>
          </a:custGeom>
          <a:noFill/>
          <a:ln w="19050" cap="flat" cmpd="sng">
            <a:solidFill>
              <a:schemeClr val="bg1"/>
            </a:solidFill>
            <a:prstDash val="dot"/>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45" name="Shape 45"/>
          <p:cNvSpPr txBox="1">
            <a:spLocks noGrp="1"/>
          </p:cNvSpPr>
          <p:nvPr>
            <p:ph type="body" idx="1"/>
          </p:nvPr>
        </p:nvSpPr>
        <p:spPr>
          <a:xfrm>
            <a:off x="457200" y="4253909"/>
            <a:ext cx="8229600" cy="519600"/>
          </a:xfrm>
          <a:prstGeom prst="rect">
            <a:avLst/>
          </a:prstGeom>
        </p:spPr>
        <p:txBody>
          <a:bodyPr spcFirstLastPara="1" wrap="square" lIns="91425" tIns="91425" rIns="91425" bIns="91425" anchor="t" anchorCtr="0"/>
          <a:lstStyle>
            <a:lvl1pPr marL="457200" lvl="0" indent="-228600" algn="ctr">
              <a:spcBef>
                <a:spcPts val="360"/>
              </a:spcBef>
              <a:spcAft>
                <a:spcPts val="0"/>
              </a:spcAft>
              <a:buSzPts val="1400"/>
              <a:buNone/>
              <a:defRPr sz="1400" b="1">
                <a:solidFill>
                  <a:schemeClr val="bg1"/>
                </a:solidFill>
              </a:defRPr>
            </a:lvl1pPr>
          </a:lstStyle>
          <a:p>
            <a:endParaRPr/>
          </a:p>
        </p:txBody>
      </p:sp>
    </p:spTree>
    <p:extLst>
      <p:ext uri="{BB962C8B-B14F-4D97-AF65-F5344CB8AC3E}">
        <p14:creationId xmlns:p14="http://schemas.microsoft.com/office/powerpoint/2010/main" val="408691424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3BB65A-2240-DA75-0F48-4AF51A139507}"/>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9C019AE4-9EAE-7742-1C91-E87BD30E7BD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3A48E31A-5047-F660-F634-96D031F238A6}"/>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5" name="Espace réservé du pied de page 4">
            <a:extLst>
              <a:ext uri="{FF2B5EF4-FFF2-40B4-BE49-F238E27FC236}">
                <a16:creationId xmlns:a16="http://schemas.microsoft.com/office/drawing/2014/main" id="{744C9A77-1B13-A1B0-1392-EC50665A47D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ABD71634-D682-FA5C-3473-6017C6BB6842}"/>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79925903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0B3634-1FE3-4713-8DE2-150D5D06184A}"/>
              </a:ext>
            </a:extLst>
          </p:cNvPr>
          <p:cNvSpPr>
            <a:spLocks noGrp="1"/>
          </p:cNvSpPr>
          <p:nvPr>
            <p:ph type="title"/>
          </p:nvPr>
        </p:nvSpPr>
        <p:spPr>
          <a:xfrm>
            <a:off x="623888" y="1282304"/>
            <a:ext cx="7886700" cy="2139553"/>
          </a:xfrm>
        </p:spPr>
        <p:txBody>
          <a:bodyPr anchor="b"/>
          <a:lstStyle>
            <a:lvl1pPr>
              <a:defRPr sz="45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5201B577-F085-B9A9-AE11-849033E265D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FE91A56-4F96-6255-B395-0830EB24A9C1}"/>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5" name="Espace réservé du pied de page 4">
            <a:extLst>
              <a:ext uri="{FF2B5EF4-FFF2-40B4-BE49-F238E27FC236}">
                <a16:creationId xmlns:a16="http://schemas.microsoft.com/office/drawing/2014/main" id="{F16D77F3-9388-B879-9261-33CA45FBAE8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E1376E7B-906F-B841-E643-61D62C09C3C2}"/>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15385044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B7D3BF-F3A3-F98E-FD1F-BC6975F6E653}"/>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7B54DD4F-5CAF-D891-60BB-CB7EBC1B97D5}"/>
              </a:ext>
            </a:extLst>
          </p:cNvPr>
          <p:cNvSpPr>
            <a:spLocks noGrp="1"/>
          </p:cNvSpPr>
          <p:nvPr>
            <p:ph sz="half" idx="1"/>
          </p:nvPr>
        </p:nvSpPr>
        <p:spPr>
          <a:xfrm>
            <a:off x="6286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E180647E-8DDE-50B6-E6C8-ECA0E06A55C4}"/>
              </a:ext>
            </a:extLst>
          </p:cNvPr>
          <p:cNvSpPr>
            <a:spLocks noGrp="1"/>
          </p:cNvSpPr>
          <p:nvPr>
            <p:ph sz="half" idx="2"/>
          </p:nvPr>
        </p:nvSpPr>
        <p:spPr>
          <a:xfrm>
            <a:off x="46291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1EE6E865-0D5C-83E0-CC5B-09F3762ED313}"/>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6" name="Espace réservé du pied de page 5">
            <a:extLst>
              <a:ext uri="{FF2B5EF4-FFF2-40B4-BE49-F238E27FC236}">
                <a16:creationId xmlns:a16="http://schemas.microsoft.com/office/drawing/2014/main" id="{55EB81A2-738F-617A-29FE-D2AA350D855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C1033E32-AA09-7F33-14C3-5E7753697160}"/>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383818600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5573A8-A7B4-CBE2-A375-A59FDE795B31}"/>
              </a:ext>
            </a:extLst>
          </p:cNvPr>
          <p:cNvSpPr>
            <a:spLocks noGrp="1"/>
          </p:cNvSpPr>
          <p:nvPr>
            <p:ph type="title"/>
          </p:nvPr>
        </p:nvSpPr>
        <p:spPr>
          <a:xfrm>
            <a:off x="629841" y="273844"/>
            <a:ext cx="7886700" cy="994172"/>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4956886-4428-F453-EB88-D97639ACBB5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0D690E0-68B8-6FA6-2BE9-9BB3AE4875F9}"/>
              </a:ext>
            </a:extLst>
          </p:cNvPr>
          <p:cNvSpPr>
            <a:spLocks noGrp="1"/>
          </p:cNvSpPr>
          <p:nvPr>
            <p:ph sz="half" idx="2"/>
          </p:nvPr>
        </p:nvSpPr>
        <p:spPr>
          <a:xfrm>
            <a:off x="629842" y="1878806"/>
            <a:ext cx="3868340"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D62A97FA-7E8A-7EE0-3580-CBDD94215D16}"/>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A73FF38-CA0F-F0BF-153D-324CEED0F956}"/>
              </a:ext>
            </a:extLst>
          </p:cNvPr>
          <p:cNvSpPr>
            <a:spLocks noGrp="1"/>
          </p:cNvSpPr>
          <p:nvPr>
            <p:ph sz="quarter" idx="4"/>
          </p:nvPr>
        </p:nvSpPr>
        <p:spPr>
          <a:xfrm>
            <a:off x="4629150" y="1878806"/>
            <a:ext cx="3887391"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33B9CFD7-59A8-D622-A972-777B0C4E72EC}"/>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8" name="Espace réservé du pied de page 7">
            <a:extLst>
              <a:ext uri="{FF2B5EF4-FFF2-40B4-BE49-F238E27FC236}">
                <a16:creationId xmlns:a16="http://schemas.microsoft.com/office/drawing/2014/main" id="{B7997E4D-1E94-C243-ABA5-F3A9526CF196}"/>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5732F0DF-8D11-50DC-F1FE-30274459B328}"/>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29960944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B29DA-5357-4D83-B60A-D431EB6E8B3E}"/>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5CCDE6C7-8CEB-FDE3-4B72-18F3EF1B88CD}"/>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4" name="Espace réservé du pied de page 3">
            <a:extLst>
              <a:ext uri="{FF2B5EF4-FFF2-40B4-BE49-F238E27FC236}">
                <a16:creationId xmlns:a16="http://schemas.microsoft.com/office/drawing/2014/main" id="{01C9A364-4D22-2D93-6221-8225EF3CB2F2}"/>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C8F092A5-8ACE-894A-E979-57C686BCBFB3}"/>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035297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2C49034-9D02-052E-37AC-00AAD1DC84FF}"/>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3" name="Espace réservé du pied de page 2">
            <a:extLst>
              <a:ext uri="{FF2B5EF4-FFF2-40B4-BE49-F238E27FC236}">
                <a16:creationId xmlns:a16="http://schemas.microsoft.com/office/drawing/2014/main" id="{DB84469A-C53A-52A7-8627-884A18EEA696}"/>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12D56ED7-BF33-6BC5-E5BF-FB24BD1F7FD4}"/>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68947591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94E7E2-2581-F0CF-621F-EB59B1CA0F6C}"/>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128108A1-6900-63EB-A7F2-5C9BED4E25E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29FC6045-F70C-8282-0237-4B4DB38648C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33ACF-492D-3143-1201-8BEA079A18E6}"/>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6" name="Espace réservé du pied de page 5">
            <a:extLst>
              <a:ext uri="{FF2B5EF4-FFF2-40B4-BE49-F238E27FC236}">
                <a16:creationId xmlns:a16="http://schemas.microsoft.com/office/drawing/2014/main" id="{6E5B04D0-C105-8C3C-564A-CCB2418119A5}"/>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189BAAE3-BBD7-A6C2-744C-39D7DF3F10B5}"/>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2054695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7D3BF9-F92F-DCF4-AE0A-BC0F6AC4BEE2}"/>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0E07DCF1-CFBA-2856-36A1-CB6E42D212C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Espace réservé du texte 3">
            <a:extLst>
              <a:ext uri="{FF2B5EF4-FFF2-40B4-BE49-F238E27FC236}">
                <a16:creationId xmlns:a16="http://schemas.microsoft.com/office/drawing/2014/main" id="{4AB95FCA-AAAE-AB80-F11E-BA315EE83B6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86B1C53-0055-CB9F-8CFB-B5DFC269D394}"/>
              </a:ext>
            </a:extLst>
          </p:cNvPr>
          <p:cNvSpPr>
            <a:spLocks noGrp="1"/>
          </p:cNvSpPr>
          <p:nvPr>
            <p:ph type="dt" sz="half" idx="10"/>
          </p:nvPr>
        </p:nvSpPr>
        <p:spPr/>
        <p:txBody>
          <a:bodyPr/>
          <a:lstStyle/>
          <a:p>
            <a:fld id="{03ADCB3F-0456-443B-B581-98673661E02E}" type="datetimeFigureOut">
              <a:rPr lang="fr-BE" smtClean="0"/>
              <a:t>14-07-26</a:t>
            </a:fld>
            <a:endParaRPr lang="fr-BE"/>
          </a:p>
        </p:txBody>
      </p:sp>
      <p:sp>
        <p:nvSpPr>
          <p:cNvPr id="6" name="Espace réservé du pied de page 5">
            <a:extLst>
              <a:ext uri="{FF2B5EF4-FFF2-40B4-BE49-F238E27FC236}">
                <a16:creationId xmlns:a16="http://schemas.microsoft.com/office/drawing/2014/main" id="{8AF8263A-D9F2-DD4C-F690-A1C38C3BD31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7AD12171-A200-C077-773C-984FAB7E372F}"/>
              </a:ext>
            </a:extLst>
          </p:cNvPr>
          <p:cNvSpPr>
            <a:spLocks noGrp="1"/>
          </p:cNvSpPr>
          <p:nvPr>
            <p:ph type="sldNum" sz="quarter" idx="12"/>
          </p:nvPr>
        </p:nvSpPr>
        <p:spPr/>
        <p:txBody>
          <a:bodyPr/>
          <a:lstStyle/>
          <a:p>
            <a:fld id="{49D66857-5C25-4F7D-8F9B-F3014B38DE15}" type="slidenum">
              <a:rPr lang="fr-BE" smtClean="0"/>
              <a:t>‹#›</a:t>
            </a:fld>
            <a:endParaRPr lang="fr-BE"/>
          </a:p>
        </p:txBody>
      </p:sp>
    </p:spTree>
    <p:extLst>
      <p:ext uri="{BB962C8B-B14F-4D97-AF65-F5344CB8AC3E}">
        <p14:creationId xmlns:p14="http://schemas.microsoft.com/office/powerpoint/2010/main" val="169085169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30B1DF5-CD4A-57C8-EDEB-B553BBEA3A0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6D05C02-E4FF-639D-A174-1D22550CA62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DE324258-DCC5-7773-C44D-681424F6FE1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03ADCB3F-0456-443B-B581-98673661E02E}" type="datetimeFigureOut">
              <a:rPr lang="fr-BE" smtClean="0"/>
              <a:t>14-07-26</a:t>
            </a:fld>
            <a:endParaRPr lang="fr-BE"/>
          </a:p>
        </p:txBody>
      </p:sp>
      <p:sp>
        <p:nvSpPr>
          <p:cNvPr id="5" name="Espace réservé du pied de page 4">
            <a:extLst>
              <a:ext uri="{FF2B5EF4-FFF2-40B4-BE49-F238E27FC236}">
                <a16:creationId xmlns:a16="http://schemas.microsoft.com/office/drawing/2014/main" id="{121D0F53-E3BA-FEA0-C5A2-F6E0F70A583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EB02339F-E53F-0575-13B8-481DA0197D6C}"/>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49D66857-5C25-4F7D-8F9B-F3014B38DE15}" type="slidenum">
              <a:rPr lang="fr-BE" smtClean="0"/>
              <a:t>‹#›</a:t>
            </a:fld>
            <a:endParaRPr lang="fr-BE"/>
          </a:p>
        </p:txBody>
      </p:sp>
    </p:spTree>
    <p:extLst>
      <p:ext uri="{BB962C8B-B14F-4D97-AF65-F5344CB8AC3E}">
        <p14:creationId xmlns:p14="http://schemas.microsoft.com/office/powerpoint/2010/main" val="36168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slow">
    <p:push dir="u"/>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5.svg"/><Relationship Id="rId7"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5.jpe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microsoft.com/office/2018/10/relationships/comments" Target="../comments/modernComment_194_BBDBCF32.xm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18/10/relationships/comments" Target="../comments/modernComment_196_FB0455E2.xml"/><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31.pn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sv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4.png"/><Relationship Id="rId7" Type="http://schemas.openxmlformats.org/officeDocument/2006/relationships/image" Target="../media/image43.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microsoft.com/office/2018/10/relationships/comments" Target="../comments/modernComment_2A9_DE4A7B0C.xml"/><Relationship Id="rId7" Type="http://schemas.openxmlformats.org/officeDocument/2006/relationships/image" Target="../media/image46.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6.sv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png"/><Relationship Id="rId7"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6.svg"/><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sv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60.jpeg"/><Relationship Id="rId4" Type="http://schemas.openxmlformats.org/officeDocument/2006/relationships/image" Target="../media/image7.svg"/></Relationships>
</file>

<file path=ppt/slides/_rels/slide3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7.svg"/><Relationship Id="rId7"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png"/><Relationship Id="rId9" Type="http://schemas.openxmlformats.org/officeDocument/2006/relationships/image" Target="../media/image65.png"/></Relationships>
</file>

<file path=ppt/slides/_rels/slide34.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5.svg"/><Relationship Id="rId7"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 Id="rId9"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73.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4.png"/><Relationship Id="rId4" Type="http://schemas.openxmlformats.org/officeDocument/2006/relationships/image" Target="../media/image71.svg"/></Relationships>
</file>

<file path=ppt/slides/_rels/slide36.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4.png"/><Relationship Id="rId4" Type="http://schemas.openxmlformats.org/officeDocument/2006/relationships/image" Target="../media/image71.svg"/></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80.png"/><Relationship Id="rId3" Type="http://schemas.microsoft.com/office/2018/10/relationships/comments" Target="../comments/modernComment_1A7_3F6219C6.xml"/><Relationship Id="rId7" Type="http://schemas.openxmlformats.org/officeDocument/2006/relationships/image" Target="../media/image79.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svg"/></Relationships>
</file>

<file path=ppt/slides/_rels/slide40.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83.png"/><Relationship Id="rId4" Type="http://schemas.openxmlformats.org/officeDocument/2006/relationships/image" Target="../media/image82.jpeg"/></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6.sv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86.svg"/><Relationship Id="rId5" Type="http://schemas.openxmlformats.org/officeDocument/2006/relationships/image" Target="../media/image87.jpeg"/><Relationship Id="rId4" Type="http://schemas.openxmlformats.org/officeDocument/2006/relationships/image" Target="../media/image85.png"/></Relationships>
</file>

<file path=ppt/slides/_rels/slide4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6.svg"/><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86.svg"/><Relationship Id="rId5" Type="http://schemas.openxmlformats.org/officeDocument/2006/relationships/image" Target="../media/image87.jpeg"/><Relationship Id="rId4" Type="http://schemas.openxmlformats.org/officeDocument/2006/relationships/image" Target="../media/image85.png"/></Relationships>
</file>

<file path=ppt/slides/_rels/slide45.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88.png"/></Relationships>
</file>

<file path=ppt/slides/_rels/slide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2.png"/></Relationships>
</file>

<file path=ppt/slides/_rels/slide4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4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2.jpeg"/><Relationship Id="rId4" Type="http://schemas.openxmlformats.org/officeDocument/2006/relationships/image" Target="../media/image81.jpeg"/></Relationships>
</file>

<file path=ppt/slides/_rels/slide4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6.svg"/><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86.svg"/><Relationship Id="rId5" Type="http://schemas.openxmlformats.org/officeDocument/2006/relationships/image" Target="../media/image87.jpe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8.jpeg"/><Relationship Id="rId4" Type="http://schemas.openxmlformats.org/officeDocument/2006/relationships/image" Target="../media/image97.jpeg"/></Relationships>
</file>

<file path=ppt/slides/_rels/slide5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96.svg"/><Relationship Id="rId7" Type="http://schemas.openxmlformats.org/officeDocument/2006/relationships/image" Target="../media/image102.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6.svg"/><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86.svg"/><Relationship Id="rId5" Type="http://schemas.openxmlformats.org/officeDocument/2006/relationships/image" Target="../media/image87.jpeg"/><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6.svg"/><Relationship Id="rId4" Type="http://schemas.openxmlformats.org/officeDocument/2006/relationships/image" Target="../media/image85.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86.svg"/><Relationship Id="rId5" Type="http://schemas.openxmlformats.org/officeDocument/2006/relationships/image" Target="../media/image87.jpeg"/><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5.png"/></Relationships>
</file>

<file path=ppt/slides/_rels/slide6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86.svg"/><Relationship Id="rId4" Type="http://schemas.openxmlformats.org/officeDocument/2006/relationships/image" Target="../media/image85.png"/></Relationships>
</file>

<file path=ppt/slides/_rels/slide63.xml.rels><?xml version="1.0" encoding="UTF-8" standalone="yes"?>
<Relationships xmlns="http://schemas.openxmlformats.org/package/2006/relationships"><Relationship Id="rId3" Type="http://schemas.openxmlformats.org/officeDocument/2006/relationships/image" Target="../media/image84.jpeg"/><Relationship Id="rId7"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86.svg"/><Relationship Id="rId5" Type="http://schemas.openxmlformats.org/officeDocument/2006/relationships/image" Target="../media/image87.jpeg"/><Relationship Id="rId4" Type="http://schemas.openxmlformats.org/officeDocument/2006/relationships/image" Target="../media/image85.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107.png"/></Relationships>
</file>

<file path=ppt/slides/_rels/slide66.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0.svg"/><Relationship Id="rId7" Type="http://schemas.openxmlformats.org/officeDocument/2006/relationships/image" Target="../media/image111.jpe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 Id="rId9"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3.png"/></Relationships>
</file>

<file path=ppt/slides/_rels/slide68.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media/image10.svg"/><Relationship Id="rId7" Type="http://schemas.openxmlformats.org/officeDocument/2006/relationships/image" Target="../media/image116.jpe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115.jpeg"/><Relationship Id="rId5" Type="http://schemas.openxmlformats.org/officeDocument/2006/relationships/image" Target="../media/image114.jpeg"/><Relationship Id="rId10" Type="http://schemas.openxmlformats.org/officeDocument/2006/relationships/image" Target="../media/image119.jpeg"/><Relationship Id="rId4" Type="http://schemas.openxmlformats.org/officeDocument/2006/relationships/image" Target="../media/image4.png"/><Relationship Id="rId9" Type="http://schemas.openxmlformats.org/officeDocument/2006/relationships/image" Target="../media/image118.jpeg"/></Relationships>
</file>

<file path=ppt/slides/_rels/slide6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6.jpeg"/></Relationships>
</file>

<file path=ppt/slides/_rels/slide7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png"/><Relationship Id="rId18" Type="http://schemas.openxmlformats.org/officeDocument/2006/relationships/image" Target="../media/image138.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32.png"/><Relationship Id="rId17" Type="http://schemas.openxmlformats.org/officeDocument/2006/relationships/image" Target="../media/image137.png"/><Relationship Id="rId2" Type="http://schemas.openxmlformats.org/officeDocument/2006/relationships/image" Target="../media/image122.png"/><Relationship Id="rId16"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5" Type="http://schemas.openxmlformats.org/officeDocument/2006/relationships/image" Target="../media/image135.png"/><Relationship Id="rId10" Type="http://schemas.openxmlformats.org/officeDocument/2006/relationships/image" Target="../media/image130.png"/><Relationship Id="rId19" Type="http://schemas.openxmlformats.org/officeDocument/2006/relationships/image" Target="../media/image139.png"/><Relationship Id="rId4" Type="http://schemas.openxmlformats.org/officeDocument/2006/relationships/image" Target="../media/image124.png"/><Relationship Id="rId9" Type="http://schemas.openxmlformats.org/officeDocument/2006/relationships/image" Target="../media/image129.png"/><Relationship Id="rId14" Type="http://schemas.openxmlformats.org/officeDocument/2006/relationships/image" Target="../media/image134.png"/></Relationships>
</file>

<file path=ppt/slides/_rels/slide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5.sv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A0AFC7C-7E81-FCB7-B220-7F9F4DA20D70}"/>
              </a:ext>
            </a:extLst>
          </p:cNvPr>
          <p:cNvPicPr>
            <a:picLocks noChangeAspect="1"/>
          </p:cNvPicPr>
          <p:nvPr/>
        </p:nvPicPr>
        <p:blipFill>
          <a:blip r:embed="rId3">
            <a:alphaModFix amt="35000"/>
          </a:blip>
          <a:stretch>
            <a:fillRect/>
          </a:stretch>
        </p:blipFill>
        <p:spPr>
          <a:xfrm>
            <a:off x="1422818" y="0"/>
            <a:ext cx="7722973" cy="5143500"/>
          </a:xfrm>
          <a:prstGeom prst="rect">
            <a:avLst/>
          </a:prstGeom>
        </p:spPr>
      </p:pic>
      <p:sp>
        <p:nvSpPr>
          <p:cNvPr id="4" name="Rectangle 3">
            <a:extLst>
              <a:ext uri="{FF2B5EF4-FFF2-40B4-BE49-F238E27FC236}">
                <a16:creationId xmlns:a16="http://schemas.microsoft.com/office/drawing/2014/main" id="{3D03B664-982F-93C9-69DD-99AE7162748F}"/>
              </a:ext>
            </a:extLst>
          </p:cNvPr>
          <p:cNvSpPr/>
          <p:nvPr/>
        </p:nvSpPr>
        <p:spPr>
          <a:xfrm>
            <a:off x="-1605" y="-2825"/>
            <a:ext cx="2088578" cy="5143595"/>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3300" b="1">
              <a:latin typeface="Aptos Display"/>
            </a:endParaRPr>
          </a:p>
        </p:txBody>
      </p:sp>
      <p:sp>
        <p:nvSpPr>
          <p:cNvPr id="6" name="TextBox 5">
            <a:extLst>
              <a:ext uri="{FF2B5EF4-FFF2-40B4-BE49-F238E27FC236}">
                <a16:creationId xmlns:a16="http://schemas.microsoft.com/office/drawing/2014/main" id="{B48E95AF-4A66-3E42-7E0D-90F4D65E4855}"/>
              </a:ext>
            </a:extLst>
          </p:cNvPr>
          <p:cNvSpPr txBox="1"/>
          <p:nvPr/>
        </p:nvSpPr>
        <p:spPr>
          <a:xfrm>
            <a:off x="2198843" y="3689011"/>
            <a:ext cx="7069005" cy="15465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4800" b="1">
                <a:solidFill>
                  <a:srgbClr val="544F98"/>
                </a:solidFill>
                <a:latin typeface="Aptos Display"/>
              </a:rPr>
              <a:t>OP ZOEK NAAR EEN WONING IN BELGIË</a:t>
            </a:r>
          </a:p>
        </p:txBody>
      </p:sp>
      <p:pic>
        <p:nvPicPr>
          <p:cNvPr id="2" name="Picture 1">
            <a:extLst>
              <a:ext uri="{FF2B5EF4-FFF2-40B4-BE49-F238E27FC236}">
                <a16:creationId xmlns:a16="http://schemas.microsoft.com/office/drawing/2014/main" id="{4059F8F2-EFCB-4702-3E3F-0CDBDAB4CC85}"/>
              </a:ext>
            </a:extLst>
          </p:cNvPr>
          <p:cNvPicPr>
            <a:picLocks noChangeAspect="1"/>
          </p:cNvPicPr>
          <p:nvPr/>
        </p:nvPicPr>
        <p:blipFill>
          <a:blip r:embed="rId4"/>
          <a:stretch>
            <a:fillRect/>
          </a:stretch>
        </p:blipFill>
        <p:spPr>
          <a:xfrm rot="-5400000">
            <a:off x="-1587906" y="1860881"/>
            <a:ext cx="4802852" cy="1422352"/>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4950A-5C74-8B80-71AE-21D331F5A339}"/>
            </a:ext>
          </a:extLst>
        </p:cNvPr>
        <p:cNvGrpSpPr/>
        <p:nvPr/>
      </p:nvGrpSpPr>
      <p:grpSpPr>
        <a:xfrm>
          <a:off x="0" y="0"/>
          <a:ext cx="0" cy="0"/>
          <a:chOff x="0" y="0"/>
          <a:chExt cx="0" cy="0"/>
        </a:xfrm>
      </p:grpSpPr>
      <p:pic>
        <p:nvPicPr>
          <p:cNvPr id="7" name="Picture 2" descr="rijhuis - Google zoeken">
            <a:extLst>
              <a:ext uri="{FF2B5EF4-FFF2-40B4-BE49-F238E27FC236}">
                <a16:creationId xmlns:a16="http://schemas.microsoft.com/office/drawing/2014/main" id="{DA41103E-6B36-B74C-6779-3CD6CD2B9E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3" r="12171" b="-288"/>
          <a:stretch>
            <a:fillRect/>
          </a:stretch>
        </p:blipFill>
        <p:spPr bwMode="auto">
          <a:xfrm>
            <a:off x="800100" y="795798"/>
            <a:ext cx="4808935" cy="366911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DB938A8-453B-8189-E563-1297BE0E6241}"/>
              </a:ext>
            </a:extLst>
          </p:cNvPr>
          <p:cNvSpPr>
            <a:spLocks noGrp="1"/>
          </p:cNvSpPr>
          <p:nvPr>
            <p:ph type="sldNum" sz="quarter" idx="12"/>
          </p:nvPr>
        </p:nvSpPr>
        <p:spPr/>
        <p:txBody>
          <a:bodyPr/>
          <a:lstStyle/>
          <a:p>
            <a:fld id="{49D66857-5C25-4F7D-8F9B-F3014B38DE15}" type="slidenum">
              <a:rPr lang="fr-BE" smtClean="0"/>
              <a:t>10</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D314952C-B5BA-83B6-C98C-9E0833F2CE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400000">
            <a:off x="4976195" y="1432519"/>
            <a:ext cx="1264920" cy="1249680"/>
          </a:xfrm>
          <a:prstGeom prst="rect">
            <a:avLst/>
          </a:prstGeom>
        </p:spPr>
      </p:pic>
      <p:sp>
        <p:nvSpPr>
          <p:cNvPr id="6" name="Rectangle : coins arrondis 3">
            <a:extLst>
              <a:ext uri="{FF2B5EF4-FFF2-40B4-BE49-F238E27FC236}">
                <a16:creationId xmlns:a16="http://schemas.microsoft.com/office/drawing/2014/main" id="{652A9463-E8BD-AC28-B6D9-3166CEEF8F99}"/>
              </a:ext>
            </a:extLst>
          </p:cNvPr>
          <p:cNvSpPr/>
          <p:nvPr/>
        </p:nvSpPr>
        <p:spPr>
          <a:xfrm>
            <a:off x="6219009" y="2056738"/>
            <a:ext cx="1480131" cy="67993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err="1">
                <a:latin typeface="Aptos Display"/>
              </a:rPr>
              <a:t>Rijhuis</a:t>
            </a:r>
          </a:p>
        </p:txBody>
      </p:sp>
      <p:sp>
        <p:nvSpPr>
          <p:cNvPr id="11" name="Rectangle : coins arrondis 3">
            <a:extLst>
              <a:ext uri="{FF2B5EF4-FFF2-40B4-BE49-F238E27FC236}">
                <a16:creationId xmlns:a16="http://schemas.microsoft.com/office/drawing/2014/main" id="{357333EA-658D-E577-12CF-2A91EDDE28A1}"/>
              </a:ext>
            </a:extLst>
          </p:cNvPr>
          <p:cNvSpPr/>
          <p:nvPr/>
        </p:nvSpPr>
        <p:spPr>
          <a:xfrm>
            <a:off x="6219008" y="3406324"/>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861 €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08310884-0418-2E94-3FE2-A1DAF198C3D3}"/>
              </a:ext>
            </a:extLst>
          </p:cNvPr>
          <p:cNvSpPr/>
          <p:nvPr/>
        </p:nvSpPr>
        <p:spPr>
          <a:xfrm>
            <a:off x="6219007" y="3962583"/>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2220 €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732ECC08-4679-408F-C4A2-A001A26BAC79}"/>
              </a:ext>
            </a:extLst>
          </p:cNvPr>
          <p:cNvSpPr/>
          <p:nvPr/>
        </p:nvSpPr>
        <p:spPr>
          <a:xfrm>
            <a:off x="6219006" y="2876591"/>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996 €</a:t>
            </a:r>
            <a:endParaRPr lang="en-US" sz="1200">
              <a:solidFill>
                <a:srgbClr val="544F98"/>
              </a:solidFill>
              <a:highlight>
                <a:srgbClr val="FFFFFF"/>
              </a:highlight>
            </a:endParaRPr>
          </a:p>
        </p:txBody>
      </p:sp>
      <p:pic>
        <p:nvPicPr>
          <p:cNvPr id="5" name="Picture 4">
            <a:extLst>
              <a:ext uri="{FF2B5EF4-FFF2-40B4-BE49-F238E27FC236}">
                <a16:creationId xmlns:a16="http://schemas.microsoft.com/office/drawing/2014/main" id="{FCC078FD-0626-088B-571C-A5F3E55B44A4}"/>
              </a:ext>
            </a:extLst>
          </p:cNvPr>
          <p:cNvPicPr>
            <a:picLocks noChangeAspect="1"/>
          </p:cNvPicPr>
          <p:nvPr/>
        </p:nvPicPr>
        <p:blipFill>
          <a:blip r:embed="rId5"/>
          <a:stretch>
            <a:fillRect/>
          </a:stretch>
        </p:blipFill>
        <p:spPr>
          <a:xfrm>
            <a:off x="8094643" y="4777362"/>
            <a:ext cx="914400" cy="257175"/>
          </a:xfrm>
          <a:prstGeom prst="rect">
            <a:avLst/>
          </a:prstGeom>
        </p:spPr>
      </p:pic>
      <p:sp>
        <p:nvSpPr>
          <p:cNvPr id="10" name="TextBox 11">
            <a:extLst>
              <a:ext uri="{FF2B5EF4-FFF2-40B4-BE49-F238E27FC236}">
                <a16:creationId xmlns:a16="http://schemas.microsoft.com/office/drawing/2014/main" id="{E32A3F61-4244-A0A9-8B34-79103B0FCE67}"/>
              </a:ext>
            </a:extLst>
          </p:cNvPr>
          <p:cNvSpPr txBox="1"/>
          <p:nvPr/>
        </p:nvSpPr>
        <p:spPr>
          <a:xfrm>
            <a:off x="2596573" y="1032109"/>
            <a:ext cx="1575102" cy="3129204"/>
          </a:xfrm>
          <a:prstGeom prst="rect">
            <a:avLst/>
          </a:prstGeom>
          <a:noFill/>
          <a:ln w="57150">
            <a:solidFill>
              <a:srgbClr val="FF000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a:p>
        </p:txBody>
      </p:sp>
      <p:pic>
        <p:nvPicPr>
          <p:cNvPr id="9" name="Graphic 8" descr="Ampoule et engrenage avec un remplissage uni">
            <a:extLst>
              <a:ext uri="{FF2B5EF4-FFF2-40B4-BE49-F238E27FC236}">
                <a16:creationId xmlns:a16="http://schemas.microsoft.com/office/drawing/2014/main" id="{F13BF70C-E311-6C4A-4577-2C76D868B7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3524533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10DDA-6D82-2E0B-85ED-7237C73EC51E}"/>
            </a:ext>
          </a:extLst>
        </p:cNvPr>
        <p:cNvGrpSpPr/>
        <p:nvPr/>
      </p:nvGrpSpPr>
      <p:grpSpPr>
        <a:xfrm>
          <a:off x="0" y="0"/>
          <a:ext cx="0" cy="0"/>
          <a:chOff x="0" y="0"/>
          <a:chExt cx="0" cy="0"/>
        </a:xfrm>
      </p:grpSpPr>
      <p:pic>
        <p:nvPicPr>
          <p:cNvPr id="5" name="Picture 2" descr="Terug">
            <a:extLst>
              <a:ext uri="{FF2B5EF4-FFF2-40B4-BE49-F238E27FC236}">
                <a16:creationId xmlns:a16="http://schemas.microsoft.com/office/drawing/2014/main" id="{81565CFB-0E3C-F0A3-6E7C-0251F59C5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137" r="7194" b="209"/>
          <a:stretch>
            <a:fillRect/>
          </a:stretch>
        </p:blipFill>
        <p:spPr bwMode="auto">
          <a:xfrm>
            <a:off x="756458" y="835775"/>
            <a:ext cx="4738207" cy="363959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719620C-5705-D7A7-FB49-93FF722D7218}"/>
              </a:ext>
            </a:extLst>
          </p:cNvPr>
          <p:cNvSpPr>
            <a:spLocks noGrp="1"/>
          </p:cNvSpPr>
          <p:nvPr>
            <p:ph type="sldNum" sz="quarter" idx="12"/>
          </p:nvPr>
        </p:nvSpPr>
        <p:spPr/>
        <p:txBody>
          <a:bodyPr/>
          <a:lstStyle/>
          <a:p>
            <a:fld id="{49D66857-5C25-4F7D-8F9B-F3014B38DE15}" type="slidenum">
              <a:rPr lang="fr-BE" smtClean="0"/>
              <a:t>11</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246580AB-054A-4FF9-2AF9-1D1DF84C8E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400000">
            <a:off x="4976195" y="1432519"/>
            <a:ext cx="1264920" cy="1249680"/>
          </a:xfrm>
          <a:prstGeom prst="rect">
            <a:avLst/>
          </a:prstGeom>
        </p:spPr>
      </p:pic>
      <p:sp>
        <p:nvSpPr>
          <p:cNvPr id="6" name="Rectangle : coins arrondis 3">
            <a:extLst>
              <a:ext uri="{FF2B5EF4-FFF2-40B4-BE49-F238E27FC236}">
                <a16:creationId xmlns:a16="http://schemas.microsoft.com/office/drawing/2014/main" id="{C92947DA-BE5B-BB62-97CF-E75C40B331E2}"/>
              </a:ext>
            </a:extLst>
          </p:cNvPr>
          <p:cNvSpPr/>
          <p:nvPr/>
        </p:nvSpPr>
        <p:spPr>
          <a:xfrm>
            <a:off x="6219009" y="2056738"/>
            <a:ext cx="1931686" cy="67993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err="1">
                <a:latin typeface="Aptos Display"/>
              </a:rPr>
              <a:t>Vrijstaand</a:t>
            </a:r>
          </a:p>
        </p:txBody>
      </p:sp>
      <p:sp>
        <p:nvSpPr>
          <p:cNvPr id="11" name="Rectangle : coins arrondis 3">
            <a:extLst>
              <a:ext uri="{FF2B5EF4-FFF2-40B4-BE49-F238E27FC236}">
                <a16:creationId xmlns:a16="http://schemas.microsoft.com/office/drawing/2014/main" id="{669B745E-F5CD-C33A-4ABF-9D64898B520A}"/>
              </a:ext>
            </a:extLst>
          </p:cNvPr>
          <p:cNvSpPr/>
          <p:nvPr/>
        </p:nvSpPr>
        <p:spPr>
          <a:xfrm>
            <a:off x="6219008" y="4069546"/>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1184 €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E5757C1C-CEE6-1EDC-4ED8-FBCB9D08C0DC}"/>
              </a:ext>
            </a:extLst>
          </p:cNvPr>
          <p:cNvSpPr/>
          <p:nvPr/>
        </p:nvSpPr>
        <p:spPr>
          <a:xfrm>
            <a:off x="6219007" y="2925416"/>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3400 €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84D4561D-A981-305A-9A12-3808A76D1E20}"/>
              </a:ext>
            </a:extLst>
          </p:cNvPr>
          <p:cNvSpPr/>
          <p:nvPr/>
        </p:nvSpPr>
        <p:spPr>
          <a:xfrm>
            <a:off x="6219006" y="3504535"/>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1244 €</a:t>
            </a:r>
            <a:endParaRPr lang="en-US" sz="1200">
              <a:solidFill>
                <a:srgbClr val="544F98"/>
              </a:solidFill>
              <a:highlight>
                <a:srgbClr val="FFFFFF"/>
              </a:highlight>
            </a:endParaRPr>
          </a:p>
        </p:txBody>
      </p:sp>
      <p:pic>
        <p:nvPicPr>
          <p:cNvPr id="7" name="Picture 6">
            <a:extLst>
              <a:ext uri="{FF2B5EF4-FFF2-40B4-BE49-F238E27FC236}">
                <a16:creationId xmlns:a16="http://schemas.microsoft.com/office/drawing/2014/main" id="{1B182E19-CAF5-DCBA-EAE6-355D70208C39}"/>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9" name="Graphic 8" descr="Ampoule et engrenage avec un remplissage uni">
            <a:extLst>
              <a:ext uri="{FF2B5EF4-FFF2-40B4-BE49-F238E27FC236}">
                <a16:creationId xmlns:a16="http://schemas.microsoft.com/office/drawing/2014/main" id="{2A1DC638-DEB3-C08B-1172-82D20049BA2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136246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42592-3D3F-440C-7C67-D904F556303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215656-2B12-8712-9145-B431C8F13D58}"/>
              </a:ext>
            </a:extLst>
          </p:cNvPr>
          <p:cNvSpPr>
            <a:spLocks noGrp="1"/>
          </p:cNvSpPr>
          <p:nvPr>
            <p:ph type="sldNum" sz="quarter" idx="12"/>
          </p:nvPr>
        </p:nvSpPr>
        <p:spPr/>
        <p:txBody>
          <a:bodyPr/>
          <a:lstStyle/>
          <a:p>
            <a:fld id="{49D66857-5C25-4F7D-8F9B-F3014B38DE15}" type="slidenum">
              <a:rPr lang="fr-BE" smtClean="0"/>
              <a:t>12</a:t>
            </a:fld>
            <a:endParaRPr lang="fr-BE"/>
          </a:p>
        </p:txBody>
      </p:sp>
      <p:pic>
        <p:nvPicPr>
          <p:cNvPr id="7" name="Graphic 6" descr="Ampoule et engrenage avec un remplissage uni">
            <a:extLst>
              <a:ext uri="{FF2B5EF4-FFF2-40B4-BE49-F238E27FC236}">
                <a16:creationId xmlns:a16="http://schemas.microsoft.com/office/drawing/2014/main" id="{941E5B40-6298-BD22-3124-5759AA4CAA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sp>
        <p:nvSpPr>
          <p:cNvPr id="10" name="Shape 101">
            <a:extLst>
              <a:ext uri="{FF2B5EF4-FFF2-40B4-BE49-F238E27FC236}">
                <a16:creationId xmlns:a16="http://schemas.microsoft.com/office/drawing/2014/main" id="{29A89F6F-B0C2-218A-540E-A0F4987CCAE4}"/>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Staat</a:t>
            </a:r>
            <a:endParaRPr lang="en-US" sz="4800" b="1" err="1">
              <a:solidFill>
                <a:srgbClr val="544F98"/>
              </a:solidFill>
              <a:latin typeface="Aptos Display" panose="02110004020202020204"/>
            </a:endParaRPr>
          </a:p>
        </p:txBody>
      </p:sp>
      <p:pic>
        <p:nvPicPr>
          <p:cNvPr id="3" name="Picture 2" descr="Balkons in zo'n slechte staat dat Tablis Wonen maatregelen neemt ...">
            <a:extLst>
              <a:ext uri="{FF2B5EF4-FFF2-40B4-BE49-F238E27FC236}">
                <a16:creationId xmlns:a16="http://schemas.microsoft.com/office/drawing/2014/main" id="{3589E141-7935-1C34-4056-00CABC20E2A5}"/>
              </a:ext>
            </a:extLst>
          </p:cNvPr>
          <p:cNvPicPr>
            <a:picLocks noChangeAspect="1"/>
          </p:cNvPicPr>
          <p:nvPr/>
        </p:nvPicPr>
        <p:blipFill>
          <a:blip r:embed="rId4"/>
          <a:stretch>
            <a:fillRect/>
          </a:stretch>
        </p:blipFill>
        <p:spPr>
          <a:xfrm>
            <a:off x="2385054" y="771230"/>
            <a:ext cx="2966840" cy="1949894"/>
          </a:xfrm>
          <a:prstGeom prst="rect">
            <a:avLst/>
          </a:prstGeom>
        </p:spPr>
      </p:pic>
      <p:pic>
        <p:nvPicPr>
          <p:cNvPr id="4" name="Picture 3" descr="7 appartementen Gent – Climasan">
            <a:extLst>
              <a:ext uri="{FF2B5EF4-FFF2-40B4-BE49-F238E27FC236}">
                <a16:creationId xmlns:a16="http://schemas.microsoft.com/office/drawing/2014/main" id="{179AE49C-6BD5-076C-11E5-FDCFC6A2DA9D}"/>
              </a:ext>
            </a:extLst>
          </p:cNvPr>
          <p:cNvPicPr>
            <a:picLocks noChangeAspect="1"/>
          </p:cNvPicPr>
          <p:nvPr/>
        </p:nvPicPr>
        <p:blipFill>
          <a:blip r:embed="rId5"/>
          <a:stretch>
            <a:fillRect/>
          </a:stretch>
        </p:blipFill>
        <p:spPr>
          <a:xfrm>
            <a:off x="218608" y="2985961"/>
            <a:ext cx="3374006" cy="1788148"/>
          </a:xfrm>
          <a:prstGeom prst="rect">
            <a:avLst/>
          </a:prstGeom>
        </p:spPr>
      </p:pic>
      <p:pic>
        <p:nvPicPr>
          <p:cNvPr id="6" name="Picture 5">
            <a:extLst>
              <a:ext uri="{FF2B5EF4-FFF2-40B4-BE49-F238E27FC236}">
                <a16:creationId xmlns:a16="http://schemas.microsoft.com/office/drawing/2014/main" id="{209D7205-BF1F-6ABB-AD41-60E2D6601DF0}"/>
              </a:ext>
            </a:extLst>
          </p:cNvPr>
          <p:cNvPicPr>
            <a:picLocks noChangeAspect="1"/>
          </p:cNvPicPr>
          <p:nvPr/>
        </p:nvPicPr>
        <p:blipFill>
          <a:blip r:embed="rId6"/>
          <a:stretch>
            <a:fillRect/>
          </a:stretch>
        </p:blipFill>
        <p:spPr>
          <a:xfrm>
            <a:off x="8094643" y="4777362"/>
            <a:ext cx="914400" cy="257175"/>
          </a:xfrm>
          <a:prstGeom prst="rect">
            <a:avLst/>
          </a:prstGeom>
        </p:spPr>
      </p:pic>
      <p:pic>
        <p:nvPicPr>
          <p:cNvPr id="5" name="Picture 4" descr="A blackened blooming fungus in the corner of the window A blackened blooming fungus in the corner of the window. Abstract Stock Photo">
            <a:extLst>
              <a:ext uri="{FF2B5EF4-FFF2-40B4-BE49-F238E27FC236}">
                <a16:creationId xmlns:a16="http://schemas.microsoft.com/office/drawing/2014/main" id="{B1E4A36F-DD18-1444-32AB-DD45ABA817BB}"/>
              </a:ext>
            </a:extLst>
          </p:cNvPr>
          <p:cNvPicPr>
            <a:picLocks noChangeAspect="1"/>
          </p:cNvPicPr>
          <p:nvPr/>
        </p:nvPicPr>
        <p:blipFill>
          <a:blip r:embed="rId7"/>
          <a:stretch>
            <a:fillRect/>
          </a:stretch>
        </p:blipFill>
        <p:spPr>
          <a:xfrm>
            <a:off x="4878609" y="2944354"/>
            <a:ext cx="2945915" cy="1822331"/>
          </a:xfrm>
          <a:prstGeom prst="rect">
            <a:avLst/>
          </a:prstGeom>
        </p:spPr>
      </p:pic>
      <p:pic>
        <p:nvPicPr>
          <p:cNvPr id="8" name="Picture 7" descr="Renovatieverplichtingen en EPC: the road to 2050">
            <a:extLst>
              <a:ext uri="{FF2B5EF4-FFF2-40B4-BE49-F238E27FC236}">
                <a16:creationId xmlns:a16="http://schemas.microsoft.com/office/drawing/2014/main" id="{F4CB4EDC-D03C-07EB-AE56-719D12D18CF1}"/>
              </a:ext>
            </a:extLst>
          </p:cNvPr>
          <p:cNvPicPr>
            <a:picLocks noChangeAspect="1"/>
          </p:cNvPicPr>
          <p:nvPr/>
        </p:nvPicPr>
        <p:blipFill>
          <a:blip r:embed="rId8"/>
          <a:stretch>
            <a:fillRect/>
          </a:stretch>
        </p:blipFill>
        <p:spPr>
          <a:xfrm>
            <a:off x="5839805" y="371866"/>
            <a:ext cx="1895475" cy="2286000"/>
          </a:xfrm>
          <a:prstGeom prst="rect">
            <a:avLst/>
          </a:prstGeom>
        </p:spPr>
      </p:pic>
    </p:spTree>
    <p:extLst>
      <p:ext uri="{BB962C8B-B14F-4D97-AF65-F5344CB8AC3E}">
        <p14:creationId xmlns:p14="http://schemas.microsoft.com/office/powerpoint/2010/main" val="1298144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1817457C-0FE1-4137-C498-FA880676C696}"/>
            </a:ext>
          </a:extLst>
        </p:cNvPr>
        <p:cNvGrpSpPr/>
        <p:nvPr/>
      </p:nvGrpSpPr>
      <p:grpSpPr>
        <a:xfrm>
          <a:off x="0" y="0"/>
          <a:ext cx="0" cy="0"/>
          <a:chOff x="0" y="0"/>
          <a:chExt cx="0" cy="0"/>
        </a:xfrm>
      </p:grpSpPr>
      <p:sp>
        <p:nvSpPr>
          <p:cNvPr id="3" name="Shape 101">
            <a:extLst>
              <a:ext uri="{FF2B5EF4-FFF2-40B4-BE49-F238E27FC236}">
                <a16:creationId xmlns:a16="http://schemas.microsoft.com/office/drawing/2014/main" id="{9A9067BE-5445-18B4-01C8-93C10B81B072}"/>
              </a:ext>
            </a:extLst>
          </p:cNvPr>
          <p:cNvSpPr txBox="1">
            <a:spLocks/>
          </p:cNvSpPr>
          <p:nvPr/>
        </p:nvSpPr>
        <p:spPr>
          <a:xfrm>
            <a:off x="1442700" y="1287780"/>
            <a:ext cx="6255330" cy="176467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nl-BE" sz="6000" b="1">
                <a:solidFill>
                  <a:schemeClr val="bg1"/>
                </a:solidFill>
                <a:latin typeface="Aptos"/>
              </a:rPr>
              <a:t>Oefening!</a:t>
            </a:r>
          </a:p>
        </p:txBody>
      </p:sp>
      <p:pic>
        <p:nvPicPr>
          <p:cNvPr id="5" name="Graphic 4" descr="Gribouille avec un remplissage uni">
            <a:extLst>
              <a:ext uri="{FF2B5EF4-FFF2-40B4-BE49-F238E27FC236}">
                <a16:creationId xmlns:a16="http://schemas.microsoft.com/office/drawing/2014/main" id="{123C9014-03CC-8C2A-8E9E-7D88375DD0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7960" y="2099310"/>
            <a:ext cx="2659380" cy="2705100"/>
          </a:xfrm>
          <a:prstGeom prst="rect">
            <a:avLst/>
          </a:prstGeom>
        </p:spPr>
      </p:pic>
      <p:pic>
        <p:nvPicPr>
          <p:cNvPr id="6" name="Picture 5">
            <a:extLst>
              <a:ext uri="{FF2B5EF4-FFF2-40B4-BE49-F238E27FC236}">
                <a16:creationId xmlns:a16="http://schemas.microsoft.com/office/drawing/2014/main" id="{00190DD3-D5E8-1EFB-0F05-4158AFDC3E7F}"/>
              </a:ext>
            </a:extLst>
          </p:cNvPr>
          <p:cNvPicPr>
            <a:picLocks noChangeAspect="1"/>
          </p:cNvPicPr>
          <p:nvPr/>
        </p:nvPicPr>
        <p:blipFill>
          <a:blip r:embed="rId4"/>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61686187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772D1E-98FC-3EEC-3123-FEEE0911C3A7}"/>
              </a:ext>
            </a:extLst>
          </p:cNvPr>
          <p:cNvSpPr>
            <a:spLocks noGrp="1"/>
          </p:cNvSpPr>
          <p:nvPr>
            <p:ph type="sldNum" sz="quarter" idx="12"/>
          </p:nvPr>
        </p:nvSpPr>
        <p:spPr/>
        <p:txBody>
          <a:bodyPr/>
          <a:lstStyle/>
          <a:p>
            <a:fld id="{49D66857-5C25-4F7D-8F9B-F3014B38DE15}" type="slidenum">
              <a:rPr lang="fr-BE" smtClean="0"/>
              <a:t>14</a:t>
            </a:fld>
            <a:endParaRPr lang="fr-BE"/>
          </a:p>
        </p:txBody>
      </p:sp>
      <p:pic>
        <p:nvPicPr>
          <p:cNvPr id="4" name="Graphic 3" descr="Gribouille avec un remplissage uni">
            <a:extLst>
              <a:ext uri="{FF2B5EF4-FFF2-40B4-BE49-F238E27FC236}">
                <a16:creationId xmlns:a16="http://schemas.microsoft.com/office/drawing/2014/main" id="{D777166A-96B4-77AE-1FA4-D70058315F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7960" y="2099310"/>
            <a:ext cx="2659380" cy="2705100"/>
          </a:xfrm>
          <a:prstGeom prst="rect">
            <a:avLst/>
          </a:prstGeom>
        </p:spPr>
      </p:pic>
      <p:pic>
        <p:nvPicPr>
          <p:cNvPr id="8" name="Graphic 7" descr="Porte-bloc contour">
            <a:extLst>
              <a:ext uri="{FF2B5EF4-FFF2-40B4-BE49-F238E27FC236}">
                <a16:creationId xmlns:a16="http://schemas.microsoft.com/office/drawing/2014/main" id="{736D9B5E-42A7-07AA-E4F8-2083ECCACA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64080" y="-3810"/>
            <a:ext cx="4815840" cy="4838700"/>
          </a:xfrm>
          <a:prstGeom prst="rect">
            <a:avLst/>
          </a:prstGeom>
        </p:spPr>
      </p:pic>
      <p:sp>
        <p:nvSpPr>
          <p:cNvPr id="9" name="Shape 101">
            <a:extLst>
              <a:ext uri="{FF2B5EF4-FFF2-40B4-BE49-F238E27FC236}">
                <a16:creationId xmlns:a16="http://schemas.microsoft.com/office/drawing/2014/main" id="{6D15FE9D-96D1-B846-ED83-735B174403A1}"/>
              </a:ext>
            </a:extLst>
          </p:cNvPr>
          <p:cNvSpPr txBox="1">
            <a:spLocks/>
          </p:cNvSpPr>
          <p:nvPr/>
        </p:nvSpPr>
        <p:spPr>
          <a:xfrm>
            <a:off x="3202920" y="1813560"/>
            <a:ext cx="2742510" cy="120079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RPr lang="fr-FR"/>
            </a:defPPr>
            <a:lvl1pPr marL="0" marR="0" lvl="0" algn="l" defTabSz="914400" rtl="0" eaLnBrk="1" latinLnBrk="0" hangingPunct="1">
              <a:lnSpc>
                <a:spcPct val="100000"/>
              </a:lnSpc>
              <a:spcBef>
                <a:spcPts val="0"/>
              </a:spcBef>
              <a:spcAft>
                <a:spcPts val="0"/>
              </a:spcAft>
              <a:buNone/>
              <a:defRPr sz="1400" b="0" i="0" u="none" strike="noStrike" kern="1200" cap="none">
                <a:solidFill>
                  <a:srgbClr val="000000"/>
                </a:solidFill>
                <a:latin typeface="Arial"/>
                <a:ea typeface="Arial"/>
                <a:cs typeface="Arial"/>
                <a:sym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2800">
                <a:solidFill>
                  <a:schemeClr val="bg1"/>
                </a:solidFill>
                <a:latin typeface="Aptos"/>
              </a:rPr>
              <a:t>Match de</a:t>
            </a:r>
          </a:p>
          <a:p>
            <a:pPr algn="ctr"/>
            <a:r>
              <a:rPr lang="fr-BE" sz="2800" b="1" err="1">
                <a:solidFill>
                  <a:schemeClr val="bg1"/>
                </a:solidFill>
                <a:latin typeface="Aptos"/>
              </a:rPr>
              <a:t>woning</a:t>
            </a:r>
            <a:r>
              <a:rPr lang="fr-BE" sz="2800">
                <a:solidFill>
                  <a:schemeClr val="bg1"/>
                </a:solidFill>
                <a:latin typeface="Aptos"/>
              </a:rPr>
              <a:t> met de </a:t>
            </a:r>
            <a:r>
              <a:rPr lang="fr-BE" sz="2800" b="1" err="1">
                <a:solidFill>
                  <a:schemeClr val="bg1"/>
                </a:solidFill>
                <a:latin typeface="Aptos"/>
              </a:rPr>
              <a:t>huurprijs</a:t>
            </a:r>
            <a:r>
              <a:rPr lang="fr-BE" sz="2800">
                <a:solidFill>
                  <a:schemeClr val="bg1"/>
                </a:solidFill>
                <a:latin typeface="Aptos"/>
              </a:rPr>
              <a:t>!</a:t>
            </a:r>
            <a:endParaRPr lang="fr-BE">
              <a:solidFill>
                <a:schemeClr val="bg1"/>
              </a:solidFill>
            </a:endParaRPr>
          </a:p>
        </p:txBody>
      </p:sp>
      <p:pic>
        <p:nvPicPr>
          <p:cNvPr id="5" name="Picture 4">
            <a:extLst>
              <a:ext uri="{FF2B5EF4-FFF2-40B4-BE49-F238E27FC236}">
                <a16:creationId xmlns:a16="http://schemas.microsoft.com/office/drawing/2014/main" id="{E2C09E37-D307-0507-5839-9DF00B9AD615}"/>
              </a:ext>
            </a:extLst>
          </p:cNvPr>
          <p:cNvPicPr>
            <a:picLocks noChangeAspect="1"/>
          </p:cNvPicPr>
          <p:nvPr/>
        </p:nvPicPr>
        <p:blipFill>
          <a:blip r:embed="rId5"/>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4231861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C5F67B0B-854F-54D4-825B-4A6148CDC8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646897-0142-2A69-CE74-183F967DC5D6}"/>
              </a:ext>
            </a:extLst>
          </p:cNvPr>
          <p:cNvSpPr>
            <a:spLocks noGrp="1"/>
          </p:cNvSpPr>
          <p:nvPr>
            <p:ph type="ctrTitle"/>
          </p:nvPr>
        </p:nvSpPr>
        <p:spPr>
          <a:xfrm>
            <a:off x="818322" y="3226209"/>
            <a:ext cx="7772400" cy="1159800"/>
          </a:xfrm>
        </p:spPr>
        <p:txBody>
          <a:bodyPr>
            <a:normAutofit fontScale="90000"/>
          </a:bodyPr>
          <a:lstStyle/>
          <a:p>
            <a:r>
              <a:rPr lang="en" sz="4400" err="1">
                <a:latin typeface="Raleway ExtraBold"/>
              </a:rPr>
              <a:t>Voorbereiding</a:t>
            </a:r>
            <a:r>
              <a:rPr lang="en" sz="4400">
                <a:latin typeface="Raleway ExtraBold"/>
              </a:rPr>
              <a:t> </a:t>
            </a:r>
            <a:r>
              <a:rPr lang="en" sz="4400" err="1">
                <a:latin typeface="Raleway ExtraBold"/>
              </a:rPr>
              <a:t>huizenzoektoch</a:t>
            </a:r>
            <a:r>
              <a:rPr lang="en" sz="5300" err="1">
                <a:latin typeface="Raleway ExtraBold"/>
              </a:rPr>
              <a:t>t</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97FD720A-4F49-C8A0-E9CF-471F8A347BC6}"/>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2</a:t>
            </a:r>
          </a:p>
        </p:txBody>
      </p:sp>
      <p:pic>
        <p:nvPicPr>
          <p:cNvPr id="6" name="Picture 5">
            <a:extLst>
              <a:ext uri="{FF2B5EF4-FFF2-40B4-BE49-F238E27FC236}">
                <a16:creationId xmlns:a16="http://schemas.microsoft.com/office/drawing/2014/main" id="{C0DA0257-D288-58D8-67B7-1832388119E5}"/>
              </a:ext>
            </a:extLst>
          </p:cNvPr>
          <p:cNvPicPr>
            <a:picLocks noChangeAspect="1"/>
          </p:cNvPicPr>
          <p:nvPr/>
        </p:nvPicPr>
        <p:blipFill>
          <a:blip r:embed="rId4"/>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3151744818"/>
      </p:ext>
    </p:extLst>
  </p:cSld>
  <p:clrMapOvr>
    <a:masterClrMapping/>
  </p:clrMapOvr>
  <p:transition spd="slow">
    <p:push dir="u"/>
  </p:transition>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44F98">
            <a:alpha val="24000"/>
          </a:srgbClr>
        </a:solidFill>
        <a:effectLst/>
      </p:bgPr>
    </p:bg>
    <p:spTree>
      <p:nvGrpSpPr>
        <p:cNvPr id="1" name="">
          <a:extLst>
            <a:ext uri="{FF2B5EF4-FFF2-40B4-BE49-F238E27FC236}">
              <a16:creationId xmlns:a16="http://schemas.microsoft.com/office/drawing/2014/main" id="{91D17F60-E5E9-DE44-CC61-839CD4D536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8E8220-E328-4F70-2488-4045F93FB979}"/>
              </a:ext>
            </a:extLst>
          </p:cNvPr>
          <p:cNvSpPr>
            <a:spLocks noGrp="1"/>
          </p:cNvSpPr>
          <p:nvPr>
            <p:ph type="sldNum" sz="quarter" idx="12"/>
          </p:nvPr>
        </p:nvSpPr>
        <p:spPr/>
        <p:txBody>
          <a:bodyPr/>
          <a:lstStyle/>
          <a:p>
            <a:fld id="{49D66857-5C25-4F7D-8F9B-F3014B38DE15}" type="slidenum">
              <a:rPr lang="fr-BE" smtClean="0"/>
              <a:t>16</a:t>
            </a:fld>
            <a:endParaRPr lang="fr-BE"/>
          </a:p>
        </p:txBody>
      </p:sp>
      <p:sp>
        <p:nvSpPr>
          <p:cNvPr id="10" name="Shape 101">
            <a:extLst>
              <a:ext uri="{FF2B5EF4-FFF2-40B4-BE49-F238E27FC236}">
                <a16:creationId xmlns:a16="http://schemas.microsoft.com/office/drawing/2014/main" id="{4EFBF821-1A35-A512-E865-DC8D461EE79D}"/>
              </a:ext>
            </a:extLst>
          </p:cNvPr>
          <p:cNvSpPr txBox="1">
            <a:spLocks/>
          </p:cNvSpPr>
          <p:nvPr/>
        </p:nvSpPr>
        <p:spPr>
          <a:xfrm>
            <a:off x="572473" y="3675454"/>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914400" indent="-914400">
              <a:spcBef>
                <a:spcPts val="0"/>
              </a:spcBef>
              <a:buAutoNum type="alphaUcPeriod"/>
            </a:pPr>
            <a:r>
              <a:rPr lang="en" sz="4800" b="1" err="1">
                <a:solidFill>
                  <a:srgbClr val="544F98"/>
                </a:solidFill>
                <a:latin typeface="Aptos Display" panose="02110004020202020204"/>
              </a:rPr>
              <a:t>Administratie</a:t>
            </a:r>
            <a:endParaRPr lang="en-US" err="1"/>
          </a:p>
        </p:txBody>
      </p:sp>
      <p:pic>
        <p:nvPicPr>
          <p:cNvPr id="5" name="Graphic 4" descr="Recherche de dossiers avec un remplissage uni">
            <a:extLst>
              <a:ext uri="{FF2B5EF4-FFF2-40B4-BE49-F238E27FC236}">
                <a16:creationId xmlns:a16="http://schemas.microsoft.com/office/drawing/2014/main" id="{ECCAEDD2-E583-3201-D93B-6242EE10D9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0451" y="93593"/>
            <a:ext cx="1055205" cy="1080053"/>
          </a:xfrm>
          <a:prstGeom prst="rect">
            <a:avLst/>
          </a:prstGeom>
        </p:spPr>
      </p:pic>
      <p:pic>
        <p:nvPicPr>
          <p:cNvPr id="4" name="Picture 3">
            <a:extLst>
              <a:ext uri="{FF2B5EF4-FFF2-40B4-BE49-F238E27FC236}">
                <a16:creationId xmlns:a16="http://schemas.microsoft.com/office/drawing/2014/main" id="{9757D450-B21D-343F-E555-90A0F095CE81}"/>
              </a:ext>
            </a:extLst>
          </p:cNvPr>
          <p:cNvPicPr>
            <a:picLocks noChangeAspect="1"/>
          </p:cNvPicPr>
          <p:nvPr/>
        </p:nvPicPr>
        <p:blipFill>
          <a:blip r:embed="rId4"/>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339663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1DCD3-7E37-2EFB-7AB0-851380F970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CFAC61-D257-1D86-C1F7-A3642CE1862C}"/>
              </a:ext>
            </a:extLst>
          </p:cNvPr>
          <p:cNvSpPr>
            <a:spLocks noGrp="1"/>
          </p:cNvSpPr>
          <p:nvPr>
            <p:ph type="sldNum" sz="quarter" idx="12"/>
          </p:nvPr>
        </p:nvSpPr>
        <p:spPr/>
        <p:txBody>
          <a:bodyPr/>
          <a:lstStyle/>
          <a:p>
            <a:fld id="{49D66857-5C25-4F7D-8F9B-F3014B38DE15}" type="slidenum">
              <a:rPr lang="fr-BE" smtClean="0"/>
              <a:t>17</a:t>
            </a:fld>
            <a:endParaRPr lang="fr-BE"/>
          </a:p>
        </p:txBody>
      </p:sp>
      <p:sp>
        <p:nvSpPr>
          <p:cNvPr id="10" name="Shape 101">
            <a:extLst>
              <a:ext uri="{FF2B5EF4-FFF2-40B4-BE49-F238E27FC236}">
                <a16:creationId xmlns:a16="http://schemas.microsoft.com/office/drawing/2014/main" id="{55C6DF09-266C-CFC3-912D-4ADEC5D9DBA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A-</a:t>
            </a:r>
            <a:r>
              <a:rPr lang="en" sz="4800" b="1" err="1">
                <a:solidFill>
                  <a:srgbClr val="544F98"/>
                </a:solidFill>
                <a:latin typeface="Aptos Display" panose="02110004020202020204"/>
              </a:rPr>
              <a:t>kaart</a:t>
            </a:r>
            <a:r>
              <a:rPr lang="en" sz="4800" b="1">
                <a:solidFill>
                  <a:srgbClr val="544F98"/>
                </a:solidFill>
                <a:latin typeface="Aptos Display" panose="02110004020202020204"/>
              </a:rPr>
              <a:t> of </a:t>
            </a:r>
            <a:r>
              <a:rPr lang="en" sz="4800" b="1" err="1">
                <a:solidFill>
                  <a:srgbClr val="544F98"/>
                </a:solidFill>
                <a:latin typeface="Aptos Display" panose="02110004020202020204"/>
              </a:rPr>
              <a:t>Oranje</a:t>
            </a:r>
            <a:r>
              <a:rPr lang="en" sz="4800" b="1">
                <a:solidFill>
                  <a:srgbClr val="544F98"/>
                </a:solidFill>
                <a:latin typeface="Aptos Display" panose="02110004020202020204"/>
              </a:rPr>
              <a:t> </a:t>
            </a:r>
            <a:r>
              <a:rPr lang="en" sz="4800" b="1" err="1">
                <a:solidFill>
                  <a:srgbClr val="544F98"/>
                </a:solidFill>
                <a:latin typeface="Aptos Display" panose="02110004020202020204"/>
              </a:rPr>
              <a:t>kaart</a:t>
            </a:r>
            <a:endParaRPr lang="en" sz="4800" b="1">
              <a:solidFill>
                <a:srgbClr val="544F98"/>
              </a:solidFill>
              <a:latin typeface="Aptos Display" panose="02110004020202020204"/>
            </a:endParaRPr>
          </a:p>
        </p:txBody>
      </p:sp>
      <p:pic>
        <p:nvPicPr>
          <p:cNvPr id="4" name="Picture 2" descr="Wanneer mag u werken? | Fedasil info - informatieplatform voor ...">
            <a:extLst>
              <a:ext uri="{FF2B5EF4-FFF2-40B4-BE49-F238E27FC236}">
                <a16:creationId xmlns:a16="http://schemas.microsoft.com/office/drawing/2014/main" id="{5DCD701D-7C88-ACED-F887-B235356266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831622" y="725026"/>
            <a:ext cx="2057906" cy="325726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1">
            <a:extLst>
              <a:ext uri="{FF2B5EF4-FFF2-40B4-BE49-F238E27FC236}">
                <a16:creationId xmlns:a16="http://schemas.microsoft.com/office/drawing/2014/main" id="{9F3079E6-D8E1-F619-0484-45075EAA2103}"/>
              </a:ext>
            </a:extLst>
          </p:cNvPr>
          <p:cNvPicPr>
            <a:picLocks noChangeAspect="1"/>
          </p:cNvPicPr>
          <p:nvPr/>
        </p:nvPicPr>
        <p:blipFill>
          <a:blip r:embed="rId5"/>
          <a:stretch>
            <a:fillRect/>
          </a:stretch>
        </p:blipFill>
        <p:spPr>
          <a:xfrm>
            <a:off x="581292" y="1950119"/>
            <a:ext cx="3407192" cy="2163567"/>
          </a:xfrm>
          <a:prstGeom prst="rect">
            <a:avLst/>
          </a:prstGeom>
        </p:spPr>
      </p:pic>
      <p:pic>
        <p:nvPicPr>
          <p:cNvPr id="9" name="Graphic 8" descr="Recherche de dossiers avec un remplissage uni">
            <a:extLst>
              <a:ext uri="{FF2B5EF4-FFF2-40B4-BE49-F238E27FC236}">
                <a16:creationId xmlns:a16="http://schemas.microsoft.com/office/drawing/2014/main" id="{12FFE452-D727-4BD3-42B5-4F58233C75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90451" y="110158"/>
            <a:ext cx="930966" cy="922684"/>
          </a:xfrm>
          <a:prstGeom prst="rect">
            <a:avLst/>
          </a:prstGeom>
        </p:spPr>
      </p:pic>
      <p:pic>
        <p:nvPicPr>
          <p:cNvPr id="5" name="Picture 4">
            <a:extLst>
              <a:ext uri="{FF2B5EF4-FFF2-40B4-BE49-F238E27FC236}">
                <a16:creationId xmlns:a16="http://schemas.microsoft.com/office/drawing/2014/main" id="{9B29E85D-1329-A6D4-0784-411C353043B6}"/>
              </a:ext>
            </a:extLst>
          </p:cNvPr>
          <p:cNvPicPr>
            <a:picLocks noChangeAspect="1"/>
          </p:cNvPicPr>
          <p:nvPr/>
        </p:nvPicPr>
        <p:blipFill>
          <a:blip r:embed="rId7"/>
          <a:stretch>
            <a:fillRect/>
          </a:stretch>
        </p:blipFill>
        <p:spPr>
          <a:xfrm>
            <a:off x="8094643" y="4777362"/>
            <a:ext cx="914400" cy="257175"/>
          </a:xfrm>
          <a:prstGeom prst="rect">
            <a:avLst/>
          </a:prstGeom>
        </p:spPr>
      </p:pic>
      <p:pic>
        <p:nvPicPr>
          <p:cNvPr id="3" name="Picture 2" descr="att imm">
            <a:extLst>
              <a:ext uri="{FF2B5EF4-FFF2-40B4-BE49-F238E27FC236}">
                <a16:creationId xmlns:a16="http://schemas.microsoft.com/office/drawing/2014/main" id="{E734BC0E-2DD0-D5A9-950D-B9DB0A97EAF5}"/>
              </a:ext>
            </a:extLst>
          </p:cNvPr>
          <p:cNvPicPr>
            <a:picLocks noChangeAspect="1"/>
          </p:cNvPicPr>
          <p:nvPr/>
        </p:nvPicPr>
        <p:blipFill>
          <a:blip r:embed="rId8"/>
          <a:stretch>
            <a:fillRect/>
          </a:stretch>
        </p:blipFill>
        <p:spPr>
          <a:xfrm>
            <a:off x="5860300" y="2361390"/>
            <a:ext cx="3009002" cy="2199916"/>
          </a:xfrm>
          <a:prstGeom prst="rect">
            <a:avLst/>
          </a:prstGeom>
        </p:spPr>
      </p:pic>
    </p:spTree>
    <p:extLst>
      <p:ext uri="{BB962C8B-B14F-4D97-AF65-F5344CB8AC3E}">
        <p14:creationId xmlns:p14="http://schemas.microsoft.com/office/powerpoint/2010/main" val="4211365346"/>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DDE92-D22E-B434-8231-9EA65C26530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531268-C422-D743-98FB-DB1357A9F6A7}"/>
              </a:ext>
            </a:extLst>
          </p:cNvPr>
          <p:cNvSpPr>
            <a:spLocks noGrp="1"/>
          </p:cNvSpPr>
          <p:nvPr>
            <p:ph type="sldNum" sz="quarter" idx="12"/>
          </p:nvPr>
        </p:nvSpPr>
        <p:spPr/>
        <p:txBody>
          <a:bodyPr/>
          <a:lstStyle/>
          <a:p>
            <a:fld id="{49D66857-5C25-4F7D-8F9B-F3014B38DE15}" type="slidenum">
              <a:rPr lang="fr-BE" smtClean="0"/>
              <a:t>18</a:t>
            </a:fld>
            <a:endParaRPr lang="fr-BE"/>
          </a:p>
        </p:txBody>
      </p:sp>
      <p:sp>
        <p:nvSpPr>
          <p:cNvPr id="10" name="Shape 101">
            <a:extLst>
              <a:ext uri="{FF2B5EF4-FFF2-40B4-BE49-F238E27FC236}">
                <a16:creationId xmlns:a16="http://schemas.microsoft.com/office/drawing/2014/main" id="{A2EC2746-C6A7-5EA3-7B6D-B2C893629EAF}"/>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Bankrekening</a:t>
            </a:r>
          </a:p>
        </p:txBody>
      </p:sp>
      <p:pic>
        <p:nvPicPr>
          <p:cNvPr id="5" name="Picture 8" descr="Bilder | Presse | Über uns – ING">
            <a:extLst>
              <a:ext uri="{FF2B5EF4-FFF2-40B4-BE49-F238E27FC236}">
                <a16:creationId xmlns:a16="http://schemas.microsoft.com/office/drawing/2014/main" id="{4F21C605-CD2E-84B4-13DE-5FD5C1B932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090" y="2859187"/>
            <a:ext cx="2376343" cy="133669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10" descr="Debit | Visa">
            <a:extLst>
              <a:ext uri="{FF2B5EF4-FFF2-40B4-BE49-F238E27FC236}">
                <a16:creationId xmlns:a16="http://schemas.microsoft.com/office/drawing/2014/main" id="{E351563E-465D-B889-D25E-DF9E6A697E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679" y="1832119"/>
            <a:ext cx="1988297" cy="11184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Debit card with maximum payment convenience - KBC Banking &amp; Insurance">
            <a:extLst>
              <a:ext uri="{FF2B5EF4-FFF2-40B4-BE49-F238E27FC236}">
                <a16:creationId xmlns:a16="http://schemas.microsoft.com/office/drawing/2014/main" id="{5E1A6B0B-07DD-2AAC-499F-A888BDAC9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324" y="1701852"/>
            <a:ext cx="1454001" cy="9224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De gratis zichtrekening van Argenta : GIRO+ rekening | Zichtrekeningen ...">
            <a:extLst>
              <a:ext uri="{FF2B5EF4-FFF2-40B4-BE49-F238E27FC236}">
                <a16:creationId xmlns:a16="http://schemas.microsoft.com/office/drawing/2014/main" id="{09A60BA1-F7D8-1B63-B3F3-083306C5F4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06738" y="3148255"/>
            <a:ext cx="1590367" cy="95970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Carte de débit – Bancontact/MisterCash et Maestro - Belfius">
            <a:extLst>
              <a:ext uri="{FF2B5EF4-FFF2-40B4-BE49-F238E27FC236}">
                <a16:creationId xmlns:a16="http://schemas.microsoft.com/office/drawing/2014/main" id="{68CDC4CC-0A6F-26F2-4474-24FDFCE3AC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7935" y="2771265"/>
            <a:ext cx="1782259" cy="1336694"/>
          </a:xfrm>
          <a:prstGeom prst="rect">
            <a:avLst/>
          </a:prstGeom>
          <a:noFill/>
          <a:extLst>
            <a:ext uri="{909E8E84-426E-40DD-AFC4-6F175D3DCCD1}">
              <a14:hiddenFill xmlns:a14="http://schemas.microsoft.com/office/drawing/2010/main">
                <a:solidFill>
                  <a:srgbClr val="FFFFFF"/>
                </a:solidFill>
              </a14:hiddenFill>
            </a:ext>
          </a:extLst>
        </p:spPr>
      </p:pic>
      <p:pic>
        <p:nvPicPr>
          <p:cNvPr id="18" name="Graphic 17" descr="Recherche de dossiers avec un remplissage uni">
            <a:extLst>
              <a:ext uri="{FF2B5EF4-FFF2-40B4-BE49-F238E27FC236}">
                <a16:creationId xmlns:a16="http://schemas.microsoft.com/office/drawing/2014/main" id="{8F32BBA4-8A6D-A2C7-3D69-91C1B2B5D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090451" y="110158"/>
            <a:ext cx="930966" cy="922684"/>
          </a:xfrm>
          <a:prstGeom prst="rect">
            <a:avLst/>
          </a:prstGeom>
        </p:spPr>
      </p:pic>
      <p:pic>
        <p:nvPicPr>
          <p:cNvPr id="4" name="Picture 3">
            <a:extLst>
              <a:ext uri="{FF2B5EF4-FFF2-40B4-BE49-F238E27FC236}">
                <a16:creationId xmlns:a16="http://schemas.microsoft.com/office/drawing/2014/main" id="{8E0A3F6A-F520-F23C-0994-C31F08371699}"/>
              </a:ext>
            </a:extLst>
          </p:cNvPr>
          <p:cNvPicPr>
            <a:picLocks noChangeAspect="1"/>
          </p:cNvPicPr>
          <p:nvPr/>
        </p:nvPicPr>
        <p:blipFill>
          <a:blip r:embed="rId9"/>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696030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0CBCC-080F-230F-BF3F-ADB648D680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A1537E-57CC-54BB-EE69-B31C5268BD65}"/>
              </a:ext>
            </a:extLst>
          </p:cNvPr>
          <p:cNvSpPr>
            <a:spLocks noGrp="1"/>
          </p:cNvSpPr>
          <p:nvPr>
            <p:ph type="sldNum" sz="quarter" idx="12"/>
          </p:nvPr>
        </p:nvSpPr>
        <p:spPr/>
        <p:txBody>
          <a:bodyPr/>
          <a:lstStyle/>
          <a:p>
            <a:fld id="{49D66857-5C25-4F7D-8F9B-F3014B38DE15}" type="slidenum">
              <a:rPr lang="fr-BE" smtClean="0"/>
              <a:t>19</a:t>
            </a:fld>
            <a:endParaRPr lang="fr-BE"/>
          </a:p>
        </p:txBody>
      </p:sp>
      <p:sp>
        <p:nvSpPr>
          <p:cNvPr id="10" name="Shape 101">
            <a:extLst>
              <a:ext uri="{FF2B5EF4-FFF2-40B4-BE49-F238E27FC236}">
                <a16:creationId xmlns:a16="http://schemas.microsoft.com/office/drawing/2014/main" id="{C88B2005-8D7F-D876-0D03-8C12DAF7E9FA}"/>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Bewijs</a:t>
            </a:r>
            <a:r>
              <a:rPr lang="en" sz="4800" b="1">
                <a:solidFill>
                  <a:srgbClr val="544F98"/>
                </a:solidFill>
                <a:latin typeface="Aptos Display" panose="02110004020202020204"/>
              </a:rPr>
              <a:t> </a:t>
            </a:r>
            <a:r>
              <a:rPr lang="en" sz="4800" b="1" err="1">
                <a:solidFill>
                  <a:srgbClr val="544F98"/>
                </a:solidFill>
                <a:latin typeface="Aptos Display" panose="02110004020202020204"/>
              </a:rPr>
              <a:t>inkomsten</a:t>
            </a:r>
            <a:endParaRPr lang="en" sz="4800" b="1" err="1">
              <a:solidFill>
                <a:srgbClr val="544F98"/>
              </a:solidFill>
            </a:endParaRPr>
          </a:p>
        </p:txBody>
      </p:sp>
      <p:pic>
        <p:nvPicPr>
          <p:cNvPr id="12" name="Graphic 11" descr="Recherche de dossiers avec un remplissage uni">
            <a:extLst>
              <a:ext uri="{FF2B5EF4-FFF2-40B4-BE49-F238E27FC236}">
                <a16:creationId xmlns:a16="http://schemas.microsoft.com/office/drawing/2014/main" id="{2E4DE06A-0573-2D48-3900-61461A4F61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90451" y="110158"/>
            <a:ext cx="930966" cy="922684"/>
          </a:xfrm>
          <a:prstGeom prst="rect">
            <a:avLst/>
          </a:prstGeom>
        </p:spPr>
      </p:pic>
      <p:pic>
        <p:nvPicPr>
          <p:cNvPr id="4" name="Picture 3">
            <a:extLst>
              <a:ext uri="{FF2B5EF4-FFF2-40B4-BE49-F238E27FC236}">
                <a16:creationId xmlns:a16="http://schemas.microsoft.com/office/drawing/2014/main" id="{D5D615C7-19DD-7DC3-ACF4-5F164FF877AA}"/>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3" name="Picture 2" descr="Analysis of Salary slip">
            <a:extLst>
              <a:ext uri="{FF2B5EF4-FFF2-40B4-BE49-F238E27FC236}">
                <a16:creationId xmlns:a16="http://schemas.microsoft.com/office/drawing/2014/main" id="{95364799-D6FB-23C5-F8BD-D2034D75535C}"/>
              </a:ext>
            </a:extLst>
          </p:cNvPr>
          <p:cNvPicPr>
            <a:picLocks noChangeAspect="1"/>
          </p:cNvPicPr>
          <p:nvPr/>
        </p:nvPicPr>
        <p:blipFill>
          <a:blip r:embed="rId5"/>
          <a:stretch>
            <a:fillRect/>
          </a:stretch>
        </p:blipFill>
        <p:spPr>
          <a:xfrm>
            <a:off x="2109787" y="1467379"/>
            <a:ext cx="4924425" cy="2886075"/>
          </a:xfrm>
          <a:prstGeom prst="rect">
            <a:avLst/>
          </a:prstGeom>
        </p:spPr>
      </p:pic>
    </p:spTree>
    <p:extLst>
      <p:ext uri="{BB962C8B-B14F-4D97-AF65-F5344CB8AC3E}">
        <p14:creationId xmlns:p14="http://schemas.microsoft.com/office/powerpoint/2010/main" val="340151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Shape 548">
            <a:extLst>
              <a:ext uri="{FF2B5EF4-FFF2-40B4-BE49-F238E27FC236}">
                <a16:creationId xmlns:a16="http://schemas.microsoft.com/office/drawing/2014/main" id="{06194C41-B81D-AB14-0662-C99EDF87DE26}"/>
              </a:ext>
            </a:extLst>
          </p:cNvPr>
          <p:cNvGrpSpPr>
            <a:grpSpLocks noChangeAspect="1"/>
          </p:cNvGrpSpPr>
          <p:nvPr/>
        </p:nvGrpSpPr>
        <p:grpSpPr>
          <a:xfrm>
            <a:off x="7933295" y="440870"/>
            <a:ext cx="979592" cy="724738"/>
            <a:chOff x="5255200" y="3006475"/>
            <a:chExt cx="511700" cy="378575"/>
          </a:xfrm>
        </p:grpSpPr>
        <p:sp>
          <p:nvSpPr>
            <p:cNvPr id="25" name="Shape 549">
              <a:extLst>
                <a:ext uri="{FF2B5EF4-FFF2-40B4-BE49-F238E27FC236}">
                  <a16:creationId xmlns:a16="http://schemas.microsoft.com/office/drawing/2014/main" id="{34FF98A0-E41D-EAD6-2059-67A84F0D2430}"/>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544F9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6" name="Shape 550">
              <a:extLst>
                <a:ext uri="{FF2B5EF4-FFF2-40B4-BE49-F238E27FC236}">
                  <a16:creationId xmlns:a16="http://schemas.microsoft.com/office/drawing/2014/main" id="{B866B3B1-9C7A-62F0-D2AD-070C8FEAC019}"/>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544F9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3" name="Picture 2">
            <a:extLst>
              <a:ext uri="{FF2B5EF4-FFF2-40B4-BE49-F238E27FC236}">
                <a16:creationId xmlns:a16="http://schemas.microsoft.com/office/drawing/2014/main" id="{4A06177C-A10F-A0EF-CF75-7C684C499E6B}"/>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2" name="Graphic 4" descr="Ampoule et engrenage avec un remplissage uni">
            <a:extLst>
              <a:ext uri="{FF2B5EF4-FFF2-40B4-BE49-F238E27FC236}">
                <a16:creationId xmlns:a16="http://schemas.microsoft.com/office/drawing/2014/main" id="{2B7273C6-7AED-26C8-95CC-B5940FC8FA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5517" y="2024903"/>
            <a:ext cx="914400" cy="914400"/>
          </a:xfrm>
          <a:prstGeom prst="rect">
            <a:avLst/>
          </a:prstGeom>
        </p:spPr>
      </p:pic>
      <p:pic>
        <p:nvPicPr>
          <p:cNvPr id="4" name="Graphic 6" descr="Recherche de dossiers avec un remplissage uni">
            <a:extLst>
              <a:ext uri="{FF2B5EF4-FFF2-40B4-BE49-F238E27FC236}">
                <a16:creationId xmlns:a16="http://schemas.microsoft.com/office/drawing/2014/main" id="{C977DD2B-8D59-0457-88E2-19E51816F05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55230" y="2026608"/>
            <a:ext cx="1055205" cy="1080053"/>
          </a:xfrm>
          <a:prstGeom prst="rect">
            <a:avLst/>
          </a:prstGeom>
        </p:spPr>
      </p:pic>
      <p:pic>
        <p:nvPicPr>
          <p:cNvPr id="5" name="Graphic 8" descr="Loupe avec un remplissage uni">
            <a:extLst>
              <a:ext uri="{FF2B5EF4-FFF2-40B4-BE49-F238E27FC236}">
                <a16:creationId xmlns:a16="http://schemas.microsoft.com/office/drawing/2014/main" id="{69ABCF89-5DE0-842F-2C1F-2690103B7E4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97804" y="2113093"/>
            <a:ext cx="914400" cy="914400"/>
          </a:xfrm>
          <a:prstGeom prst="rect">
            <a:avLst/>
          </a:prstGeom>
        </p:spPr>
      </p:pic>
      <p:pic>
        <p:nvPicPr>
          <p:cNvPr id="6" name="Graphic 10" descr="Œil contour">
            <a:extLst>
              <a:ext uri="{FF2B5EF4-FFF2-40B4-BE49-F238E27FC236}">
                <a16:creationId xmlns:a16="http://schemas.microsoft.com/office/drawing/2014/main" id="{AF5E965A-9473-56D3-8E60-E5EE5DDE15F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18944" y="1887022"/>
            <a:ext cx="1278834" cy="1278834"/>
          </a:xfrm>
          <a:prstGeom prst="rect">
            <a:avLst/>
          </a:prstGeom>
        </p:spPr>
      </p:pic>
      <p:pic>
        <p:nvPicPr>
          <p:cNvPr id="7" name="Graphic 12" descr="Contrat contour">
            <a:extLst>
              <a:ext uri="{FF2B5EF4-FFF2-40B4-BE49-F238E27FC236}">
                <a16:creationId xmlns:a16="http://schemas.microsoft.com/office/drawing/2014/main" id="{57A2810B-B2A4-71B8-5463-66A06586BCC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07144" y="2026472"/>
            <a:ext cx="914400" cy="914400"/>
          </a:xfrm>
          <a:prstGeom prst="rect">
            <a:avLst/>
          </a:prstGeom>
        </p:spPr>
      </p:pic>
      <p:pic>
        <p:nvPicPr>
          <p:cNvPr id="8" name="Graphic 14" descr="Boîte contour">
            <a:extLst>
              <a:ext uri="{FF2B5EF4-FFF2-40B4-BE49-F238E27FC236}">
                <a16:creationId xmlns:a16="http://schemas.microsoft.com/office/drawing/2014/main" id="{EFD395D6-74DE-4AC9-3B54-CE90BFEAD68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76210" y="2028265"/>
            <a:ext cx="914400" cy="914400"/>
          </a:xfrm>
          <a:prstGeom prst="rect">
            <a:avLst/>
          </a:prstGeom>
        </p:spPr>
      </p:pic>
      <p:sp>
        <p:nvSpPr>
          <p:cNvPr id="9" name="Arrow: Right 8">
            <a:extLst>
              <a:ext uri="{FF2B5EF4-FFF2-40B4-BE49-F238E27FC236}">
                <a16:creationId xmlns:a16="http://schemas.microsoft.com/office/drawing/2014/main" id="{5F9A2B58-260B-D4B4-6829-F5E2130A0EA8}"/>
              </a:ext>
            </a:extLst>
          </p:cNvPr>
          <p:cNvSpPr/>
          <p:nvPr/>
        </p:nvSpPr>
        <p:spPr>
          <a:xfrm>
            <a:off x="1604431" y="2388621"/>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Arrow: Right 9">
            <a:extLst>
              <a:ext uri="{FF2B5EF4-FFF2-40B4-BE49-F238E27FC236}">
                <a16:creationId xmlns:a16="http://schemas.microsoft.com/office/drawing/2014/main" id="{F18FBBB8-A7E0-4B01-804B-641652C421F7}"/>
              </a:ext>
            </a:extLst>
          </p:cNvPr>
          <p:cNvSpPr/>
          <p:nvPr/>
        </p:nvSpPr>
        <p:spPr>
          <a:xfrm>
            <a:off x="3007967" y="2346598"/>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row: Right 10">
            <a:extLst>
              <a:ext uri="{FF2B5EF4-FFF2-40B4-BE49-F238E27FC236}">
                <a16:creationId xmlns:a16="http://schemas.microsoft.com/office/drawing/2014/main" id="{4F58DDA2-F181-CD6C-ABFE-F4C4F1995407}"/>
              </a:ext>
            </a:extLst>
          </p:cNvPr>
          <p:cNvSpPr/>
          <p:nvPr/>
        </p:nvSpPr>
        <p:spPr>
          <a:xfrm>
            <a:off x="4461931" y="2388620"/>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row: Right 11">
            <a:extLst>
              <a:ext uri="{FF2B5EF4-FFF2-40B4-BE49-F238E27FC236}">
                <a16:creationId xmlns:a16="http://schemas.microsoft.com/office/drawing/2014/main" id="{B853B4EB-CBD8-87AF-F7B4-28E8D5AA99B2}"/>
              </a:ext>
            </a:extLst>
          </p:cNvPr>
          <p:cNvSpPr/>
          <p:nvPr/>
        </p:nvSpPr>
        <p:spPr>
          <a:xfrm>
            <a:off x="6243666" y="2388619"/>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Arrow: Right 12">
            <a:extLst>
              <a:ext uri="{FF2B5EF4-FFF2-40B4-BE49-F238E27FC236}">
                <a16:creationId xmlns:a16="http://schemas.microsoft.com/office/drawing/2014/main" id="{77FA1A5B-FC0C-3255-CA93-97E37F792816}"/>
              </a:ext>
            </a:extLst>
          </p:cNvPr>
          <p:cNvSpPr/>
          <p:nvPr/>
        </p:nvSpPr>
        <p:spPr>
          <a:xfrm>
            <a:off x="7420284" y="2388619"/>
            <a:ext cx="357023" cy="273017"/>
          </a:xfrm>
          <a:prstGeom prst="rightArrow">
            <a:avLst/>
          </a:prstGeom>
          <a:solidFill>
            <a:srgbClr val="544F98"/>
          </a:solid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20925721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CC6E-DB90-9968-D82D-804004BD8A6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99F471-9320-EB52-5257-4D9EE939A10D}"/>
              </a:ext>
            </a:extLst>
          </p:cNvPr>
          <p:cNvSpPr>
            <a:spLocks noGrp="1"/>
          </p:cNvSpPr>
          <p:nvPr>
            <p:ph type="sldNum" sz="quarter" idx="12"/>
          </p:nvPr>
        </p:nvSpPr>
        <p:spPr/>
        <p:txBody>
          <a:bodyPr/>
          <a:lstStyle/>
          <a:p>
            <a:fld id="{49D66857-5C25-4F7D-8F9B-F3014B38DE15}" type="slidenum">
              <a:rPr lang="fr-BE" smtClean="0"/>
              <a:t>20</a:t>
            </a:fld>
            <a:endParaRPr lang="fr-BE"/>
          </a:p>
        </p:txBody>
      </p:sp>
      <p:sp>
        <p:nvSpPr>
          <p:cNvPr id="10" name="Shape 101">
            <a:extLst>
              <a:ext uri="{FF2B5EF4-FFF2-40B4-BE49-F238E27FC236}">
                <a16:creationId xmlns:a16="http://schemas.microsoft.com/office/drawing/2014/main" id="{C58925E3-944A-D04E-E6F4-AC508955D0E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WoonCV</a:t>
            </a:r>
            <a:endParaRPr lang="en" sz="4800" b="1" err="1">
              <a:solidFill>
                <a:srgbClr val="544F98"/>
              </a:solidFill>
            </a:endParaRPr>
          </a:p>
        </p:txBody>
      </p:sp>
      <p:pic>
        <p:nvPicPr>
          <p:cNvPr id="4" name="Image 2">
            <a:extLst>
              <a:ext uri="{FF2B5EF4-FFF2-40B4-BE49-F238E27FC236}">
                <a16:creationId xmlns:a16="http://schemas.microsoft.com/office/drawing/2014/main" id="{E5D1FEB6-B988-D0B4-0D64-F799C7DAFE77}"/>
              </a:ext>
            </a:extLst>
          </p:cNvPr>
          <p:cNvPicPr>
            <a:picLocks noChangeAspect="1"/>
          </p:cNvPicPr>
          <p:nvPr/>
        </p:nvPicPr>
        <p:blipFill>
          <a:blip r:embed="rId3"/>
          <a:stretch>
            <a:fillRect/>
          </a:stretch>
        </p:blipFill>
        <p:spPr>
          <a:xfrm>
            <a:off x="3581735" y="1542261"/>
            <a:ext cx="2290131" cy="2939690"/>
          </a:xfrm>
          <a:prstGeom prst="rect">
            <a:avLst/>
          </a:prstGeom>
          <a:ln w="6350">
            <a:solidFill>
              <a:srgbClr val="544F98"/>
            </a:solidFill>
          </a:ln>
        </p:spPr>
      </p:pic>
      <p:pic>
        <p:nvPicPr>
          <p:cNvPr id="8" name="Image 4">
            <a:extLst>
              <a:ext uri="{FF2B5EF4-FFF2-40B4-BE49-F238E27FC236}">
                <a16:creationId xmlns:a16="http://schemas.microsoft.com/office/drawing/2014/main" id="{18F3421D-4C08-E7C4-2DE5-7325363A6BF6}"/>
              </a:ext>
            </a:extLst>
          </p:cNvPr>
          <p:cNvPicPr>
            <a:picLocks noChangeAspect="1"/>
          </p:cNvPicPr>
          <p:nvPr/>
        </p:nvPicPr>
        <p:blipFill>
          <a:blip r:embed="rId4"/>
          <a:stretch>
            <a:fillRect/>
          </a:stretch>
        </p:blipFill>
        <p:spPr>
          <a:xfrm>
            <a:off x="6195391" y="1546365"/>
            <a:ext cx="2111913" cy="2990438"/>
          </a:xfrm>
          <a:prstGeom prst="rect">
            <a:avLst/>
          </a:prstGeom>
          <a:ln w="6350">
            <a:solidFill>
              <a:srgbClr val="544F98"/>
            </a:solidFill>
          </a:ln>
        </p:spPr>
      </p:pic>
      <p:pic>
        <p:nvPicPr>
          <p:cNvPr id="13" name="Graphic 12" descr="Recherche de dossiers avec un remplissage uni">
            <a:extLst>
              <a:ext uri="{FF2B5EF4-FFF2-40B4-BE49-F238E27FC236}">
                <a16:creationId xmlns:a16="http://schemas.microsoft.com/office/drawing/2014/main" id="{F6D09DDE-3501-3497-7B11-64F6AC2F2A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0451" y="110158"/>
            <a:ext cx="930966" cy="922684"/>
          </a:xfrm>
          <a:prstGeom prst="rect">
            <a:avLst/>
          </a:prstGeom>
        </p:spPr>
      </p:pic>
      <p:pic>
        <p:nvPicPr>
          <p:cNvPr id="5" name="Picture 4">
            <a:extLst>
              <a:ext uri="{FF2B5EF4-FFF2-40B4-BE49-F238E27FC236}">
                <a16:creationId xmlns:a16="http://schemas.microsoft.com/office/drawing/2014/main" id="{9D756A9F-79E9-BBAC-8E10-36AAB56F2267}"/>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846412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44F98">
            <a:alpha val="24000"/>
          </a:srgbClr>
        </a:solidFill>
        <a:effectLst/>
      </p:bgPr>
    </p:bg>
    <p:spTree>
      <p:nvGrpSpPr>
        <p:cNvPr id="1" name="">
          <a:extLst>
            <a:ext uri="{FF2B5EF4-FFF2-40B4-BE49-F238E27FC236}">
              <a16:creationId xmlns:a16="http://schemas.microsoft.com/office/drawing/2014/main" id="{8FA7BE67-42BC-1CCC-33A4-F46E9BC1A8C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415081-1729-4287-C9E0-C4694AB7372C}"/>
              </a:ext>
            </a:extLst>
          </p:cNvPr>
          <p:cNvSpPr>
            <a:spLocks noGrp="1"/>
          </p:cNvSpPr>
          <p:nvPr>
            <p:ph type="sldNum" sz="quarter" idx="12"/>
          </p:nvPr>
        </p:nvSpPr>
        <p:spPr/>
        <p:txBody>
          <a:bodyPr/>
          <a:lstStyle/>
          <a:p>
            <a:fld id="{49D66857-5C25-4F7D-8F9B-F3014B38DE15}" type="slidenum">
              <a:rPr lang="fr-BE" smtClean="0"/>
              <a:t>21</a:t>
            </a:fld>
            <a:endParaRPr lang="fr-BE"/>
          </a:p>
        </p:txBody>
      </p:sp>
      <p:sp>
        <p:nvSpPr>
          <p:cNvPr id="10" name="Shape 101">
            <a:extLst>
              <a:ext uri="{FF2B5EF4-FFF2-40B4-BE49-F238E27FC236}">
                <a16:creationId xmlns:a16="http://schemas.microsoft.com/office/drawing/2014/main" id="{916DB121-9952-0566-BCFB-F23E8B1ADEBC}"/>
              </a:ext>
            </a:extLst>
          </p:cNvPr>
          <p:cNvSpPr txBox="1">
            <a:spLocks/>
          </p:cNvSpPr>
          <p:nvPr/>
        </p:nvSpPr>
        <p:spPr>
          <a:xfrm>
            <a:off x="572473" y="3675454"/>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B.  Budget </a:t>
            </a:r>
            <a:endParaRPr lang="en" sz="4800" b="1">
              <a:solidFill>
                <a:srgbClr val="544F98"/>
              </a:solidFill>
            </a:endParaRPr>
          </a:p>
        </p:txBody>
      </p:sp>
      <p:pic>
        <p:nvPicPr>
          <p:cNvPr id="5" name="Picture 4">
            <a:extLst>
              <a:ext uri="{FF2B5EF4-FFF2-40B4-BE49-F238E27FC236}">
                <a16:creationId xmlns:a16="http://schemas.microsoft.com/office/drawing/2014/main" id="{0EE564A7-DB59-709E-1222-50D773D30FB8}"/>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6" name="Graphic 5" descr="Recherche de dossiers avec un remplissage uni">
            <a:extLst>
              <a:ext uri="{FF2B5EF4-FFF2-40B4-BE49-F238E27FC236}">
                <a16:creationId xmlns:a16="http://schemas.microsoft.com/office/drawing/2014/main" id="{18613B5D-7891-CA76-CA03-90EAE05A6EE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110158"/>
            <a:ext cx="930966" cy="922684"/>
          </a:xfrm>
          <a:prstGeom prst="rect">
            <a:avLst/>
          </a:prstGeom>
        </p:spPr>
      </p:pic>
    </p:spTree>
    <p:extLst>
      <p:ext uri="{BB962C8B-B14F-4D97-AF65-F5344CB8AC3E}">
        <p14:creationId xmlns:p14="http://schemas.microsoft.com/office/powerpoint/2010/main" val="3739311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05143-A846-8343-A820-1F98F006A3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EB6722-76CD-B18E-2017-C7D9388ABEC1}"/>
              </a:ext>
            </a:extLst>
          </p:cNvPr>
          <p:cNvSpPr>
            <a:spLocks noGrp="1"/>
          </p:cNvSpPr>
          <p:nvPr>
            <p:ph type="sldNum" sz="quarter" idx="12"/>
          </p:nvPr>
        </p:nvSpPr>
        <p:spPr/>
        <p:txBody>
          <a:bodyPr/>
          <a:lstStyle/>
          <a:p>
            <a:fld id="{49D66857-5C25-4F7D-8F9B-F3014B38DE15}" type="slidenum">
              <a:rPr lang="fr-BE" smtClean="0"/>
              <a:t>22</a:t>
            </a:fld>
            <a:endParaRPr lang="fr-BE"/>
          </a:p>
        </p:txBody>
      </p:sp>
      <p:sp>
        <p:nvSpPr>
          <p:cNvPr id="10" name="Shape 101">
            <a:extLst>
              <a:ext uri="{FF2B5EF4-FFF2-40B4-BE49-F238E27FC236}">
                <a16:creationId xmlns:a16="http://schemas.microsoft.com/office/drawing/2014/main" id="{397F3176-188F-8D0E-2FEA-20E3F3F2EF9A}"/>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Je budget</a:t>
            </a:r>
          </a:p>
        </p:txBody>
      </p:sp>
      <p:sp>
        <p:nvSpPr>
          <p:cNvPr id="11" name="Rectangle : coins arrondis 3">
            <a:extLst>
              <a:ext uri="{FF2B5EF4-FFF2-40B4-BE49-F238E27FC236}">
                <a16:creationId xmlns:a16="http://schemas.microsoft.com/office/drawing/2014/main" id="{AD5205C3-3A06-23BF-0097-BC37CC89D4DC}"/>
              </a:ext>
            </a:extLst>
          </p:cNvPr>
          <p:cNvSpPr/>
          <p:nvPr/>
        </p:nvSpPr>
        <p:spPr>
          <a:xfrm>
            <a:off x="435429" y="2567278"/>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1340,47 €</a:t>
            </a:r>
            <a:r>
              <a:rPr lang="nl-BE" sz="4000">
                <a:solidFill>
                  <a:srgbClr val="434343"/>
                </a:solidFill>
                <a:latin typeface="Raleway"/>
              </a:rPr>
              <a:t> </a:t>
            </a:r>
            <a:endParaRPr lang="nl-BE">
              <a:solidFill>
                <a:srgbClr val="434343"/>
              </a:solidFill>
              <a:latin typeface="Raleway"/>
            </a:endParaRPr>
          </a:p>
        </p:txBody>
      </p:sp>
      <p:sp>
        <p:nvSpPr>
          <p:cNvPr id="16" name="Rectangle : coins arrondis 3">
            <a:extLst>
              <a:ext uri="{FF2B5EF4-FFF2-40B4-BE49-F238E27FC236}">
                <a16:creationId xmlns:a16="http://schemas.microsoft.com/office/drawing/2014/main" id="{9C9379A4-82E2-D868-48F7-FB4B4F03E88A}"/>
              </a:ext>
            </a:extLst>
          </p:cNvPr>
          <p:cNvSpPr/>
          <p:nvPr/>
        </p:nvSpPr>
        <p:spPr>
          <a:xfrm>
            <a:off x="3041468" y="2559657"/>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440 € - 670 € </a:t>
            </a:r>
            <a:r>
              <a:rPr lang="nl-BE" sz="2000" b="1" i="1">
                <a:solidFill>
                  <a:srgbClr val="544F98"/>
                </a:solidFill>
                <a:latin typeface="Aptos"/>
              </a:rPr>
              <a:t>(vaste kosten ~120-180€)</a:t>
            </a:r>
            <a:endParaRPr lang="en-US" sz="2000" b="1" i="1">
              <a:solidFill>
                <a:srgbClr val="544F98"/>
              </a:solidFill>
              <a:latin typeface="Aptos"/>
            </a:endParaRPr>
          </a:p>
        </p:txBody>
      </p:sp>
      <p:sp>
        <p:nvSpPr>
          <p:cNvPr id="17" name="Rectangle : coins arrondis 3">
            <a:extLst>
              <a:ext uri="{FF2B5EF4-FFF2-40B4-BE49-F238E27FC236}">
                <a16:creationId xmlns:a16="http://schemas.microsoft.com/office/drawing/2014/main" id="{68C4B003-34DB-FCEE-6CAC-752B83B743A9}"/>
              </a:ext>
            </a:extLst>
          </p:cNvPr>
          <p:cNvSpPr/>
          <p:nvPr/>
        </p:nvSpPr>
        <p:spPr>
          <a:xfrm>
            <a:off x="435428" y="3397857"/>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1811,57 €</a:t>
            </a:r>
            <a:r>
              <a:rPr lang="nl-BE" sz="4000">
                <a:solidFill>
                  <a:srgbClr val="434343"/>
                </a:solidFill>
                <a:latin typeface="Raleway"/>
              </a:rPr>
              <a:t> </a:t>
            </a:r>
            <a:endParaRPr lang="nl-BE">
              <a:solidFill>
                <a:srgbClr val="434343"/>
              </a:solidFill>
              <a:latin typeface="Raleway"/>
            </a:endParaRPr>
          </a:p>
        </p:txBody>
      </p:sp>
      <p:sp>
        <p:nvSpPr>
          <p:cNvPr id="18" name="Rectangle : coins arrondis 3">
            <a:extLst>
              <a:ext uri="{FF2B5EF4-FFF2-40B4-BE49-F238E27FC236}">
                <a16:creationId xmlns:a16="http://schemas.microsoft.com/office/drawing/2014/main" id="{C8284426-CB65-CF1F-6D4A-81A306D8B158}"/>
              </a:ext>
            </a:extLst>
          </p:cNvPr>
          <p:cNvSpPr/>
          <p:nvPr/>
        </p:nvSpPr>
        <p:spPr>
          <a:xfrm>
            <a:off x="3041467" y="3397856"/>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590 € - 900 € </a:t>
            </a:r>
            <a:r>
              <a:rPr lang="nl-BE" sz="2000" b="1" i="1">
                <a:solidFill>
                  <a:srgbClr val="544F98"/>
                </a:solidFill>
                <a:latin typeface="Aptos"/>
              </a:rPr>
              <a:t>(vaste kosten ~150-300€) </a:t>
            </a:r>
            <a:endParaRPr lang="en-US" sz="2000" b="1" i="1">
              <a:solidFill>
                <a:srgbClr val="544F98"/>
              </a:solidFill>
              <a:latin typeface="Aptos"/>
            </a:endParaRPr>
          </a:p>
        </p:txBody>
      </p:sp>
      <p:pic>
        <p:nvPicPr>
          <p:cNvPr id="4" name="Picture 3">
            <a:extLst>
              <a:ext uri="{FF2B5EF4-FFF2-40B4-BE49-F238E27FC236}">
                <a16:creationId xmlns:a16="http://schemas.microsoft.com/office/drawing/2014/main" id="{49578CA9-A3AD-F569-7250-8F840748B8D5}"/>
              </a:ext>
            </a:extLst>
          </p:cNvPr>
          <p:cNvPicPr>
            <a:picLocks noChangeAspect="1"/>
          </p:cNvPicPr>
          <p:nvPr/>
        </p:nvPicPr>
        <p:blipFill>
          <a:blip r:embed="rId3"/>
          <a:stretch>
            <a:fillRect/>
          </a:stretch>
        </p:blipFill>
        <p:spPr>
          <a:xfrm>
            <a:off x="8094643" y="4777362"/>
            <a:ext cx="914400" cy="257175"/>
          </a:xfrm>
          <a:prstGeom prst="rect">
            <a:avLst/>
          </a:prstGeom>
        </p:spPr>
      </p:pic>
      <p:sp>
        <p:nvSpPr>
          <p:cNvPr id="3" name="Rectangle : coins arrondis 3">
            <a:extLst>
              <a:ext uri="{FF2B5EF4-FFF2-40B4-BE49-F238E27FC236}">
                <a16:creationId xmlns:a16="http://schemas.microsoft.com/office/drawing/2014/main" id="{D157CF8C-E76D-CBA1-D06E-782FFBD75965}"/>
              </a:ext>
            </a:extLst>
          </p:cNvPr>
          <p:cNvSpPr/>
          <p:nvPr/>
        </p:nvSpPr>
        <p:spPr>
          <a:xfrm>
            <a:off x="3041468" y="1632317"/>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300 € - 450 € </a:t>
            </a:r>
            <a:r>
              <a:rPr lang="nl-BE" sz="2000" b="1" i="1">
                <a:solidFill>
                  <a:srgbClr val="544F98"/>
                </a:solidFill>
                <a:latin typeface="Aptos"/>
              </a:rPr>
              <a:t>(vaste kosten ~80-120€)</a:t>
            </a:r>
            <a:endParaRPr lang="en-US" sz="2000" b="1" i="1">
              <a:solidFill>
                <a:srgbClr val="544F98"/>
              </a:solidFill>
              <a:latin typeface="Aptos"/>
            </a:endParaRPr>
          </a:p>
        </p:txBody>
      </p:sp>
      <p:sp>
        <p:nvSpPr>
          <p:cNvPr id="6" name="Rectangle : coins arrondis 3">
            <a:extLst>
              <a:ext uri="{FF2B5EF4-FFF2-40B4-BE49-F238E27FC236}">
                <a16:creationId xmlns:a16="http://schemas.microsoft.com/office/drawing/2014/main" id="{076EE278-3757-3288-D96D-3148856EB1B5}"/>
              </a:ext>
            </a:extLst>
          </p:cNvPr>
          <p:cNvSpPr/>
          <p:nvPr/>
        </p:nvSpPr>
        <p:spPr>
          <a:xfrm>
            <a:off x="435429" y="1629155"/>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893,65€</a:t>
            </a:r>
            <a:r>
              <a:rPr lang="nl-BE" sz="4000">
                <a:solidFill>
                  <a:srgbClr val="434343"/>
                </a:solidFill>
                <a:latin typeface="Raleway"/>
              </a:rPr>
              <a:t> </a:t>
            </a:r>
            <a:endParaRPr lang="nl-BE">
              <a:solidFill>
                <a:srgbClr val="434343"/>
              </a:solidFill>
              <a:latin typeface="Raleway"/>
            </a:endParaRPr>
          </a:p>
        </p:txBody>
      </p:sp>
      <p:pic>
        <p:nvPicPr>
          <p:cNvPr id="8" name="Graphic 7" descr="Recherche de dossiers avec un remplissage uni">
            <a:extLst>
              <a:ext uri="{FF2B5EF4-FFF2-40B4-BE49-F238E27FC236}">
                <a16:creationId xmlns:a16="http://schemas.microsoft.com/office/drawing/2014/main" id="{23F08044-3A91-3267-BFAB-B9FC549CE6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93593"/>
            <a:ext cx="1055205" cy="1080053"/>
          </a:xfrm>
          <a:prstGeom prst="rect">
            <a:avLst/>
          </a:prstGeom>
        </p:spPr>
      </p:pic>
      <p:pic>
        <p:nvPicPr>
          <p:cNvPr id="7" name="Graphic 6" descr="Groupe avec un remplissage uni">
            <a:extLst>
              <a:ext uri="{FF2B5EF4-FFF2-40B4-BE49-F238E27FC236}">
                <a16:creationId xmlns:a16="http://schemas.microsoft.com/office/drawing/2014/main" id="{80F904FD-58AE-59B0-1706-CB5E0E96070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16580" y="1522268"/>
            <a:ext cx="914400" cy="914400"/>
          </a:xfrm>
          <a:prstGeom prst="rect">
            <a:avLst/>
          </a:prstGeom>
        </p:spPr>
      </p:pic>
      <p:pic>
        <p:nvPicPr>
          <p:cNvPr id="9" name="Graphic 8" descr="Homme avec un remplissage uni">
            <a:extLst>
              <a:ext uri="{FF2B5EF4-FFF2-40B4-BE49-F238E27FC236}">
                <a16:creationId xmlns:a16="http://schemas.microsoft.com/office/drawing/2014/main" id="{B017576F-A699-0ED1-2AD1-73289F0BF03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78678" y="2610543"/>
            <a:ext cx="592282" cy="592282"/>
          </a:xfrm>
          <a:prstGeom prst="rect">
            <a:avLst/>
          </a:prstGeom>
        </p:spPr>
      </p:pic>
      <p:pic>
        <p:nvPicPr>
          <p:cNvPr id="12" name="Graphic 11" descr="Femme avec enfant avec un remplissage uni">
            <a:extLst>
              <a:ext uri="{FF2B5EF4-FFF2-40B4-BE49-F238E27FC236}">
                <a16:creationId xmlns:a16="http://schemas.microsoft.com/office/drawing/2014/main" id="{A0168986-709A-1128-C42F-8CA969DAC15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16214" y="3395796"/>
            <a:ext cx="748145" cy="706581"/>
          </a:xfrm>
          <a:prstGeom prst="rect">
            <a:avLst/>
          </a:prstGeom>
        </p:spPr>
      </p:pic>
      <p:pic>
        <p:nvPicPr>
          <p:cNvPr id="5" name="Graphic 4" descr="Famille avec un garçon avec un remplissage uni">
            <a:extLst>
              <a:ext uri="{FF2B5EF4-FFF2-40B4-BE49-F238E27FC236}">
                <a16:creationId xmlns:a16="http://schemas.microsoft.com/office/drawing/2014/main" id="{80F4C243-CFCD-4C52-0F79-5A42C1DCA05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856007" y="3440861"/>
            <a:ext cx="677174" cy="612476"/>
          </a:xfrm>
          <a:prstGeom prst="rect">
            <a:avLst/>
          </a:prstGeom>
        </p:spPr>
      </p:pic>
    </p:spTree>
    <p:extLst>
      <p:ext uri="{BB962C8B-B14F-4D97-AF65-F5344CB8AC3E}">
        <p14:creationId xmlns:p14="http://schemas.microsoft.com/office/powerpoint/2010/main" val="453054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C853-0188-A127-7E35-0C529B0511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EF6F7F-8E37-91D3-EFBD-A3F74380FA2C}"/>
              </a:ext>
            </a:extLst>
          </p:cNvPr>
          <p:cNvSpPr>
            <a:spLocks noGrp="1"/>
          </p:cNvSpPr>
          <p:nvPr>
            <p:ph type="sldNum" sz="quarter" idx="12"/>
          </p:nvPr>
        </p:nvSpPr>
        <p:spPr/>
        <p:txBody>
          <a:bodyPr/>
          <a:lstStyle/>
          <a:p>
            <a:fld id="{49D66857-5C25-4F7D-8F9B-F3014B38DE15}" type="slidenum">
              <a:rPr lang="fr-BE" smtClean="0"/>
              <a:t>23</a:t>
            </a:fld>
            <a:endParaRPr lang="fr-BE"/>
          </a:p>
        </p:txBody>
      </p:sp>
      <p:sp>
        <p:nvSpPr>
          <p:cNvPr id="10" name="Shape 101">
            <a:extLst>
              <a:ext uri="{FF2B5EF4-FFF2-40B4-BE49-F238E27FC236}">
                <a16:creationId xmlns:a16="http://schemas.microsoft.com/office/drawing/2014/main" id="{D599752D-8E97-A218-B59C-223D65AB292F}"/>
              </a:ext>
            </a:extLst>
          </p:cNvPr>
          <p:cNvSpPr txBox="1">
            <a:spLocks/>
          </p:cNvSpPr>
          <p:nvPr/>
        </p:nvSpPr>
        <p:spPr>
          <a:xfrm>
            <a:off x="443234" y="370692"/>
            <a:ext cx="7865306" cy="1139932"/>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Bereken</a:t>
            </a:r>
            <a:r>
              <a:rPr lang="en" sz="4800" b="1">
                <a:solidFill>
                  <a:srgbClr val="544F98"/>
                </a:solidFill>
                <a:latin typeface="Aptos Display" panose="02110004020202020204"/>
              </a:rPr>
              <a:t> je budget - </a:t>
            </a:r>
            <a:r>
              <a:rPr lang="en" sz="4800" b="1" err="1">
                <a:solidFill>
                  <a:srgbClr val="544F98"/>
                </a:solidFill>
                <a:latin typeface="Aptos Display" panose="02110004020202020204"/>
              </a:rPr>
              <a:t>oefening</a:t>
            </a:r>
            <a:endParaRPr lang="en" sz="4800" b="1" err="1">
              <a:solidFill>
                <a:srgbClr val="544F98"/>
              </a:solidFill>
            </a:endParaRPr>
          </a:p>
        </p:txBody>
      </p:sp>
      <p:sp>
        <p:nvSpPr>
          <p:cNvPr id="11" name="Rectangle : coins arrondis 3">
            <a:extLst>
              <a:ext uri="{FF2B5EF4-FFF2-40B4-BE49-F238E27FC236}">
                <a16:creationId xmlns:a16="http://schemas.microsoft.com/office/drawing/2014/main" id="{A16D7D8F-5669-BB92-0219-F4E0DAC95155}"/>
              </a:ext>
            </a:extLst>
          </p:cNvPr>
          <p:cNvSpPr/>
          <p:nvPr/>
        </p:nvSpPr>
        <p:spPr>
          <a:xfrm>
            <a:off x="446212" y="2955467"/>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a:t>
            </a:r>
            <a:r>
              <a:rPr lang="nl-BE" sz="4000" b="1">
                <a:solidFill>
                  <a:schemeClr val="bg1"/>
                </a:solidFill>
                <a:latin typeface="Raleway"/>
              </a:rPr>
              <a:t> </a:t>
            </a:r>
            <a:endParaRPr lang="nl-BE" b="1">
              <a:solidFill>
                <a:schemeClr val="bg1"/>
              </a:solidFill>
              <a:latin typeface="Raleway"/>
            </a:endParaRPr>
          </a:p>
        </p:txBody>
      </p:sp>
      <p:sp>
        <p:nvSpPr>
          <p:cNvPr id="16" name="Rectangle : coins arrondis 3">
            <a:extLst>
              <a:ext uri="{FF2B5EF4-FFF2-40B4-BE49-F238E27FC236}">
                <a16:creationId xmlns:a16="http://schemas.microsoft.com/office/drawing/2014/main" id="{DEB9003C-D8A1-7CC4-F287-DFEF8D449AC7}"/>
              </a:ext>
            </a:extLst>
          </p:cNvPr>
          <p:cNvSpPr/>
          <p:nvPr/>
        </p:nvSpPr>
        <p:spPr>
          <a:xfrm>
            <a:off x="3052251" y="2947846"/>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 </a:t>
            </a:r>
            <a:r>
              <a:rPr lang="nl-BE" sz="2000" b="1" i="1">
                <a:solidFill>
                  <a:srgbClr val="544F98"/>
                </a:solidFill>
                <a:latin typeface="Aptos"/>
              </a:rPr>
              <a:t>(vaste kosten ~?€)</a:t>
            </a:r>
            <a:endParaRPr lang="en-US" sz="2000" b="1" i="1">
              <a:solidFill>
                <a:srgbClr val="544F98"/>
              </a:solidFill>
              <a:latin typeface="Aptos"/>
            </a:endParaRPr>
          </a:p>
        </p:txBody>
      </p:sp>
      <p:pic>
        <p:nvPicPr>
          <p:cNvPr id="4" name="Picture 3">
            <a:extLst>
              <a:ext uri="{FF2B5EF4-FFF2-40B4-BE49-F238E27FC236}">
                <a16:creationId xmlns:a16="http://schemas.microsoft.com/office/drawing/2014/main" id="{7D7C7691-14E5-A80D-AF45-4B4A0942ACA8}"/>
              </a:ext>
            </a:extLst>
          </p:cNvPr>
          <p:cNvPicPr>
            <a:picLocks noChangeAspect="1"/>
          </p:cNvPicPr>
          <p:nvPr/>
        </p:nvPicPr>
        <p:blipFill>
          <a:blip r:embed="rId4"/>
          <a:stretch>
            <a:fillRect/>
          </a:stretch>
        </p:blipFill>
        <p:spPr>
          <a:xfrm>
            <a:off x="8094643" y="4777362"/>
            <a:ext cx="914400" cy="257175"/>
          </a:xfrm>
          <a:prstGeom prst="rect">
            <a:avLst/>
          </a:prstGeom>
        </p:spPr>
      </p:pic>
      <p:sp>
        <p:nvSpPr>
          <p:cNvPr id="3" name="Rectangle : coins arrondis 3">
            <a:extLst>
              <a:ext uri="{FF2B5EF4-FFF2-40B4-BE49-F238E27FC236}">
                <a16:creationId xmlns:a16="http://schemas.microsoft.com/office/drawing/2014/main" id="{D86CE20B-D8BB-F393-9698-FC876349734F}"/>
              </a:ext>
            </a:extLst>
          </p:cNvPr>
          <p:cNvSpPr/>
          <p:nvPr/>
        </p:nvSpPr>
        <p:spPr>
          <a:xfrm>
            <a:off x="3052251" y="2020506"/>
            <a:ext cx="5710077" cy="69517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b="1">
                <a:solidFill>
                  <a:srgbClr val="544F98"/>
                </a:solidFill>
                <a:latin typeface="Aptos"/>
              </a:rPr>
              <a:t>    = ? € </a:t>
            </a:r>
            <a:r>
              <a:rPr lang="nl-BE" sz="2000" b="1" i="1">
                <a:solidFill>
                  <a:srgbClr val="544F98"/>
                </a:solidFill>
                <a:latin typeface="Aptos"/>
              </a:rPr>
              <a:t>(vaste kosten ~?€)</a:t>
            </a:r>
            <a:endParaRPr lang="en-US" sz="2000" b="1" i="1">
              <a:solidFill>
                <a:srgbClr val="544F98"/>
              </a:solidFill>
              <a:latin typeface="Aptos"/>
            </a:endParaRPr>
          </a:p>
        </p:txBody>
      </p:sp>
      <p:sp>
        <p:nvSpPr>
          <p:cNvPr id="6" name="Rectangle : coins arrondis 3">
            <a:extLst>
              <a:ext uri="{FF2B5EF4-FFF2-40B4-BE49-F238E27FC236}">
                <a16:creationId xmlns:a16="http://schemas.microsoft.com/office/drawing/2014/main" id="{EAAABBBD-6938-C2BC-E04C-AC2CB6C8917E}"/>
              </a:ext>
            </a:extLst>
          </p:cNvPr>
          <p:cNvSpPr/>
          <p:nvPr/>
        </p:nvSpPr>
        <p:spPr>
          <a:xfrm>
            <a:off x="446212" y="2017344"/>
            <a:ext cx="2502057" cy="6951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4000" b="1">
                <a:solidFill>
                  <a:schemeClr val="bg1"/>
                </a:solidFill>
                <a:latin typeface="Aptos"/>
              </a:rPr>
              <a:t>?</a:t>
            </a:r>
            <a:endParaRPr lang="nl-BE" sz="4000">
              <a:solidFill>
                <a:srgbClr val="434343"/>
              </a:solidFill>
              <a:latin typeface="Raleway"/>
            </a:endParaRPr>
          </a:p>
        </p:txBody>
      </p:sp>
      <p:pic>
        <p:nvPicPr>
          <p:cNvPr id="8" name="Graphic 7" descr="Recherche de dossiers avec un remplissage uni">
            <a:extLst>
              <a:ext uri="{FF2B5EF4-FFF2-40B4-BE49-F238E27FC236}">
                <a16:creationId xmlns:a16="http://schemas.microsoft.com/office/drawing/2014/main" id="{7AC0C58E-EEB7-9E0B-BAA5-0D21A9659D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0451" y="93593"/>
            <a:ext cx="1055205" cy="1080053"/>
          </a:xfrm>
          <a:prstGeom prst="rect">
            <a:avLst/>
          </a:prstGeom>
        </p:spPr>
      </p:pic>
      <p:pic>
        <p:nvPicPr>
          <p:cNvPr id="13" name="Graphic 12" descr="Homme et femme avec un remplissage uni">
            <a:extLst>
              <a:ext uri="{FF2B5EF4-FFF2-40B4-BE49-F238E27FC236}">
                <a16:creationId xmlns:a16="http://schemas.microsoft.com/office/drawing/2014/main" id="{DA577199-D89F-B83B-313B-53A0559055F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84507" y="2028286"/>
            <a:ext cx="612476" cy="677174"/>
          </a:xfrm>
          <a:prstGeom prst="rect">
            <a:avLst/>
          </a:prstGeom>
        </p:spPr>
      </p:pic>
      <p:pic>
        <p:nvPicPr>
          <p:cNvPr id="21" name="Graphic 20" descr="Enfants avec un remplissage uni">
            <a:extLst>
              <a:ext uri="{FF2B5EF4-FFF2-40B4-BE49-F238E27FC236}">
                <a16:creationId xmlns:a16="http://schemas.microsoft.com/office/drawing/2014/main" id="{F7413F6B-C943-214E-DDF8-C9BB83B66F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23659" y="3074239"/>
            <a:ext cx="763438" cy="709523"/>
          </a:xfrm>
          <a:prstGeom prst="rect">
            <a:avLst/>
          </a:prstGeom>
        </p:spPr>
      </p:pic>
      <p:pic>
        <p:nvPicPr>
          <p:cNvPr id="22" name="Graphic 21" descr="Homme et femme avec un remplissage uni">
            <a:extLst>
              <a:ext uri="{FF2B5EF4-FFF2-40B4-BE49-F238E27FC236}">
                <a16:creationId xmlns:a16="http://schemas.microsoft.com/office/drawing/2014/main" id="{0507FB20-05CC-F42F-327A-735857DAB1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73724" y="2944843"/>
            <a:ext cx="752655" cy="687957"/>
          </a:xfrm>
          <a:prstGeom prst="rect">
            <a:avLst/>
          </a:prstGeom>
        </p:spPr>
      </p:pic>
    </p:spTree>
    <p:extLst>
      <p:ext uri="{BB962C8B-B14F-4D97-AF65-F5344CB8AC3E}">
        <p14:creationId xmlns:p14="http://schemas.microsoft.com/office/powerpoint/2010/main" val="3729423116"/>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44F98">
            <a:alpha val="24000"/>
          </a:srgbClr>
        </a:solidFill>
        <a:effectLst/>
      </p:bgPr>
    </p:bg>
    <p:spTree>
      <p:nvGrpSpPr>
        <p:cNvPr id="1" name="">
          <a:extLst>
            <a:ext uri="{FF2B5EF4-FFF2-40B4-BE49-F238E27FC236}">
              <a16:creationId xmlns:a16="http://schemas.microsoft.com/office/drawing/2014/main" id="{64A79245-23BA-B5C7-392E-539259C233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7E2398-40E0-774F-202F-42F449820430}"/>
              </a:ext>
            </a:extLst>
          </p:cNvPr>
          <p:cNvSpPr>
            <a:spLocks noGrp="1"/>
          </p:cNvSpPr>
          <p:nvPr>
            <p:ph type="sldNum" sz="quarter" idx="12"/>
          </p:nvPr>
        </p:nvSpPr>
        <p:spPr/>
        <p:txBody>
          <a:bodyPr/>
          <a:lstStyle/>
          <a:p>
            <a:fld id="{49D66857-5C25-4F7D-8F9B-F3014B38DE15}" type="slidenum">
              <a:rPr lang="fr-BE" smtClean="0"/>
              <a:t>24</a:t>
            </a:fld>
            <a:endParaRPr lang="fr-BE"/>
          </a:p>
        </p:txBody>
      </p:sp>
      <p:sp>
        <p:nvSpPr>
          <p:cNvPr id="10" name="Shape 101">
            <a:extLst>
              <a:ext uri="{FF2B5EF4-FFF2-40B4-BE49-F238E27FC236}">
                <a16:creationId xmlns:a16="http://schemas.microsoft.com/office/drawing/2014/main" id="{C7C0E36C-B5FF-1981-8121-A7A26548C278}"/>
              </a:ext>
            </a:extLst>
          </p:cNvPr>
          <p:cNvSpPr txBox="1">
            <a:spLocks/>
          </p:cNvSpPr>
          <p:nvPr/>
        </p:nvSpPr>
        <p:spPr>
          <a:xfrm>
            <a:off x="549613" y="3340174"/>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Raleway ExtraBold"/>
              </a:rPr>
              <a:t>C. </a:t>
            </a:r>
            <a:r>
              <a:rPr lang="en" sz="4800" err="1">
                <a:solidFill>
                  <a:srgbClr val="544F98"/>
                </a:solidFill>
                <a:latin typeface="Raleway ExtraBold"/>
              </a:rPr>
              <a:t>Inschrijving</a:t>
            </a:r>
            <a:r>
              <a:rPr lang="en" sz="4800">
                <a:solidFill>
                  <a:srgbClr val="544F98"/>
                </a:solidFill>
                <a:latin typeface="Raleway ExtraBold"/>
              </a:rPr>
              <a:t> Sociale </a:t>
            </a:r>
            <a:r>
              <a:rPr lang="en" sz="4800" err="1">
                <a:solidFill>
                  <a:srgbClr val="544F98"/>
                </a:solidFill>
                <a:latin typeface="Raleway ExtraBold"/>
              </a:rPr>
              <a:t>huisvesting</a:t>
            </a:r>
            <a:endParaRPr lang="en" sz="4800" b="1" err="1">
              <a:solidFill>
                <a:srgbClr val="544F98"/>
              </a:solidFill>
            </a:endParaRPr>
          </a:p>
        </p:txBody>
      </p:sp>
      <p:pic>
        <p:nvPicPr>
          <p:cNvPr id="5" name="Picture 4">
            <a:extLst>
              <a:ext uri="{FF2B5EF4-FFF2-40B4-BE49-F238E27FC236}">
                <a16:creationId xmlns:a16="http://schemas.microsoft.com/office/drawing/2014/main" id="{67CBAB6F-DEA4-F385-6782-8AD72B5025E5}"/>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4" name="Graphic 11" descr="Recherche de dossiers avec un remplissage uni">
            <a:extLst>
              <a:ext uri="{FF2B5EF4-FFF2-40B4-BE49-F238E27FC236}">
                <a16:creationId xmlns:a16="http://schemas.microsoft.com/office/drawing/2014/main" id="{2E4DE06A-0573-2D48-3900-61461A4F616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110158"/>
            <a:ext cx="930966" cy="922684"/>
          </a:xfrm>
          <a:prstGeom prst="rect">
            <a:avLst/>
          </a:prstGeom>
        </p:spPr>
      </p:pic>
    </p:spTree>
    <p:extLst>
      <p:ext uri="{BB962C8B-B14F-4D97-AF65-F5344CB8AC3E}">
        <p14:creationId xmlns:p14="http://schemas.microsoft.com/office/powerpoint/2010/main" val="2020794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43289-9E47-FB77-88A2-292724F6000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AF54CF-B80B-EEF6-4D73-270B9CB80124}"/>
              </a:ext>
            </a:extLst>
          </p:cNvPr>
          <p:cNvSpPr>
            <a:spLocks noGrp="1"/>
          </p:cNvSpPr>
          <p:nvPr>
            <p:ph type="sldNum" sz="quarter" idx="12"/>
          </p:nvPr>
        </p:nvSpPr>
        <p:spPr/>
        <p:txBody>
          <a:bodyPr/>
          <a:lstStyle/>
          <a:p>
            <a:fld id="{49D66857-5C25-4F7D-8F9B-F3014B38DE15}" type="slidenum">
              <a:rPr lang="fr-BE" smtClean="0"/>
              <a:t>25</a:t>
            </a:fld>
            <a:endParaRPr lang="fr-BE"/>
          </a:p>
        </p:txBody>
      </p:sp>
      <p:sp>
        <p:nvSpPr>
          <p:cNvPr id="10" name="Shape 101">
            <a:extLst>
              <a:ext uri="{FF2B5EF4-FFF2-40B4-BE49-F238E27FC236}">
                <a16:creationId xmlns:a16="http://schemas.microsoft.com/office/drawing/2014/main" id="{262B8B55-F2B7-5CB8-3113-9F444589D62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Sociale </a:t>
            </a:r>
            <a:r>
              <a:rPr lang="en" sz="4800" b="1" err="1">
                <a:solidFill>
                  <a:srgbClr val="544F98"/>
                </a:solidFill>
                <a:latin typeface="Aptos Display" panose="02110004020202020204"/>
              </a:rPr>
              <a:t>woning</a:t>
            </a:r>
            <a:r>
              <a:rPr lang="en" sz="4800" b="1">
                <a:solidFill>
                  <a:srgbClr val="544F98"/>
                </a:solidFill>
                <a:latin typeface="Aptos Display" panose="02110004020202020204"/>
              </a:rPr>
              <a:t> &gt;&lt; LOI</a:t>
            </a:r>
            <a:endParaRPr lang="en-US"/>
          </a:p>
        </p:txBody>
      </p:sp>
      <p:pic>
        <p:nvPicPr>
          <p:cNvPr id="5" name="Picture 4">
            <a:extLst>
              <a:ext uri="{FF2B5EF4-FFF2-40B4-BE49-F238E27FC236}">
                <a16:creationId xmlns:a16="http://schemas.microsoft.com/office/drawing/2014/main" id="{4E5B2643-5699-ADCF-4242-CBCAD6497F22}"/>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14" name="Picture 13" descr="Léger | SLRB - BGHM">
            <a:extLst>
              <a:ext uri="{FF2B5EF4-FFF2-40B4-BE49-F238E27FC236}">
                <a16:creationId xmlns:a16="http://schemas.microsoft.com/office/drawing/2014/main" id="{AFCAE6A9-03A6-3FEF-ED4D-28A2CBA0CCD7}"/>
              </a:ext>
            </a:extLst>
          </p:cNvPr>
          <p:cNvPicPr>
            <a:picLocks noChangeAspect="1"/>
          </p:cNvPicPr>
          <p:nvPr/>
        </p:nvPicPr>
        <p:blipFill>
          <a:blip r:embed="rId4"/>
          <a:stretch>
            <a:fillRect/>
          </a:stretch>
        </p:blipFill>
        <p:spPr>
          <a:xfrm>
            <a:off x="461872" y="1558955"/>
            <a:ext cx="2483690" cy="1658969"/>
          </a:xfrm>
          <a:prstGeom prst="rect">
            <a:avLst/>
          </a:prstGeom>
        </p:spPr>
      </p:pic>
      <p:pic>
        <p:nvPicPr>
          <p:cNvPr id="15" name="Picture 14">
            <a:extLst>
              <a:ext uri="{FF2B5EF4-FFF2-40B4-BE49-F238E27FC236}">
                <a16:creationId xmlns:a16="http://schemas.microsoft.com/office/drawing/2014/main" id="{FA98EA07-9A00-EAAB-1993-DBDC2EFE340E}"/>
              </a:ext>
            </a:extLst>
          </p:cNvPr>
          <p:cNvPicPr>
            <a:picLocks noChangeAspect="1"/>
          </p:cNvPicPr>
          <p:nvPr/>
        </p:nvPicPr>
        <p:blipFill>
          <a:blip r:embed="rId5"/>
          <a:srcRect l="20588" t="28997" r="21827" b="10947"/>
          <a:stretch>
            <a:fillRect/>
          </a:stretch>
        </p:blipFill>
        <p:spPr>
          <a:xfrm>
            <a:off x="4690612" y="1563537"/>
            <a:ext cx="4308646" cy="2562121"/>
          </a:xfrm>
          <a:prstGeom prst="rect">
            <a:avLst/>
          </a:prstGeom>
        </p:spPr>
      </p:pic>
      <p:pic>
        <p:nvPicPr>
          <p:cNvPr id="16" name="Picture 15" descr="Des logements sociaux passifs inaugurés à Anderlecht">
            <a:extLst>
              <a:ext uri="{FF2B5EF4-FFF2-40B4-BE49-F238E27FC236}">
                <a16:creationId xmlns:a16="http://schemas.microsoft.com/office/drawing/2014/main" id="{4DA95ED1-38EA-5C3F-867B-26B5417AE791}"/>
              </a:ext>
            </a:extLst>
          </p:cNvPr>
          <p:cNvPicPr>
            <a:picLocks noChangeAspect="1"/>
          </p:cNvPicPr>
          <p:nvPr/>
        </p:nvPicPr>
        <p:blipFill>
          <a:blip r:embed="rId6"/>
          <a:stretch>
            <a:fillRect/>
          </a:stretch>
        </p:blipFill>
        <p:spPr>
          <a:xfrm>
            <a:off x="1409699" y="2851029"/>
            <a:ext cx="2820120" cy="1932318"/>
          </a:xfrm>
          <a:prstGeom prst="rect">
            <a:avLst/>
          </a:prstGeom>
        </p:spPr>
      </p:pic>
      <p:pic>
        <p:nvPicPr>
          <p:cNvPr id="6" name="Graphic 5" descr="Recherche de dossiers avec un remplissage uni">
            <a:extLst>
              <a:ext uri="{FF2B5EF4-FFF2-40B4-BE49-F238E27FC236}">
                <a16:creationId xmlns:a16="http://schemas.microsoft.com/office/drawing/2014/main" id="{625644AB-BB33-6024-32C5-4B028B99C43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090451" y="93593"/>
            <a:ext cx="1055205" cy="1080053"/>
          </a:xfrm>
          <a:prstGeom prst="rect">
            <a:avLst/>
          </a:prstGeom>
        </p:spPr>
      </p:pic>
    </p:spTree>
    <p:extLst>
      <p:ext uri="{BB962C8B-B14F-4D97-AF65-F5344CB8AC3E}">
        <p14:creationId xmlns:p14="http://schemas.microsoft.com/office/powerpoint/2010/main" val="57002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481A7-0AD2-D460-F647-9BB379A3EF8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B815FC-1610-AF83-EF99-94F0C4E6D6D0}"/>
              </a:ext>
            </a:extLst>
          </p:cNvPr>
          <p:cNvSpPr>
            <a:spLocks noGrp="1"/>
          </p:cNvSpPr>
          <p:nvPr>
            <p:ph type="sldNum" sz="quarter" idx="12"/>
          </p:nvPr>
        </p:nvSpPr>
        <p:spPr/>
        <p:txBody>
          <a:bodyPr/>
          <a:lstStyle/>
          <a:p>
            <a:fld id="{49D66857-5C25-4F7D-8F9B-F3014B38DE15}" type="slidenum">
              <a:rPr lang="fr-BE" smtClean="0"/>
              <a:t>26</a:t>
            </a:fld>
            <a:endParaRPr lang="fr-BE"/>
          </a:p>
        </p:txBody>
      </p:sp>
      <p:sp>
        <p:nvSpPr>
          <p:cNvPr id="10" name="Shape 101">
            <a:extLst>
              <a:ext uri="{FF2B5EF4-FFF2-40B4-BE49-F238E27FC236}">
                <a16:creationId xmlns:a16="http://schemas.microsoft.com/office/drawing/2014/main" id="{D87499BD-6181-4386-D93A-5CD9FB6834A4}"/>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rPr>
              <a:t>Inschrijven</a:t>
            </a:r>
            <a:r>
              <a:rPr lang="en" sz="4800" b="1">
                <a:solidFill>
                  <a:srgbClr val="544F98"/>
                </a:solidFill>
              </a:rPr>
              <a:t> </a:t>
            </a:r>
            <a:r>
              <a:rPr lang="en" sz="4800" b="1" err="1">
                <a:solidFill>
                  <a:srgbClr val="544F98"/>
                </a:solidFill>
              </a:rPr>
              <a:t>voor</a:t>
            </a:r>
            <a:r>
              <a:rPr lang="en" sz="4800" b="1">
                <a:solidFill>
                  <a:srgbClr val="544F98"/>
                </a:solidFill>
              </a:rPr>
              <a:t> </a:t>
            </a:r>
            <a:r>
              <a:rPr lang="en" sz="4800" b="1" err="1">
                <a:solidFill>
                  <a:srgbClr val="544F98"/>
                </a:solidFill>
              </a:rPr>
              <a:t>een</a:t>
            </a:r>
            <a:r>
              <a:rPr lang="en" sz="4800" b="1">
                <a:solidFill>
                  <a:srgbClr val="544F98"/>
                </a:solidFill>
              </a:rPr>
              <a:t> </a:t>
            </a:r>
            <a:r>
              <a:rPr lang="en" sz="4800" b="1" err="1">
                <a:solidFill>
                  <a:srgbClr val="544F98"/>
                </a:solidFill>
              </a:rPr>
              <a:t>sociale</a:t>
            </a:r>
            <a:r>
              <a:rPr lang="en" sz="4800" b="1">
                <a:solidFill>
                  <a:srgbClr val="544F98"/>
                </a:solidFill>
              </a:rPr>
              <a:t> </a:t>
            </a:r>
            <a:r>
              <a:rPr lang="en" sz="4800" b="1" err="1">
                <a:solidFill>
                  <a:srgbClr val="544F98"/>
                </a:solidFill>
              </a:rPr>
              <a:t>woning</a:t>
            </a:r>
          </a:p>
        </p:txBody>
      </p:sp>
      <p:sp>
        <p:nvSpPr>
          <p:cNvPr id="7" name="Shape 101">
            <a:extLst>
              <a:ext uri="{FF2B5EF4-FFF2-40B4-BE49-F238E27FC236}">
                <a16:creationId xmlns:a16="http://schemas.microsoft.com/office/drawing/2014/main" id="{3A26D3A5-EDB0-1FA0-31F0-2AA059CFED25}"/>
              </a:ext>
            </a:extLst>
          </p:cNvPr>
          <p:cNvSpPr txBox="1">
            <a:spLocks/>
          </p:cNvSpPr>
          <p:nvPr/>
        </p:nvSpPr>
        <p:spPr>
          <a:xfrm>
            <a:off x="2288520" y="1897380"/>
            <a:ext cx="4937070" cy="46488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RPr lang="fr-FR"/>
            </a:defPPr>
            <a:lvl1pPr marL="0" marR="0" lvl="0" algn="l" defTabSz="914400" rtl="0" eaLnBrk="1" latinLnBrk="0" hangingPunct="1">
              <a:lnSpc>
                <a:spcPct val="100000"/>
              </a:lnSpc>
              <a:spcBef>
                <a:spcPts val="0"/>
              </a:spcBef>
              <a:spcAft>
                <a:spcPts val="0"/>
              </a:spcAft>
              <a:buNone/>
              <a:defRPr sz="1400" b="0" i="0" u="none" strike="noStrike" kern="1200" cap="none">
                <a:solidFill>
                  <a:srgbClr val="000000"/>
                </a:solidFill>
                <a:latin typeface="Arial"/>
                <a:ea typeface="Arial"/>
                <a:cs typeface="Arial"/>
                <a:sym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sz="2000">
                <a:solidFill>
                  <a:srgbClr val="544F98"/>
                </a:solidFill>
                <a:latin typeface="Aptos"/>
              </a:rPr>
              <a:t>Lange wachtlijst : 5-10 jaar</a:t>
            </a:r>
          </a:p>
        </p:txBody>
      </p:sp>
      <p:pic>
        <p:nvPicPr>
          <p:cNvPr id="5" name="Picture 4">
            <a:extLst>
              <a:ext uri="{FF2B5EF4-FFF2-40B4-BE49-F238E27FC236}">
                <a16:creationId xmlns:a16="http://schemas.microsoft.com/office/drawing/2014/main" id="{A4547F74-00EA-B7FD-751D-16A529D2C3F3}"/>
              </a:ext>
            </a:extLst>
          </p:cNvPr>
          <p:cNvPicPr>
            <a:picLocks noChangeAspect="1"/>
          </p:cNvPicPr>
          <p:nvPr/>
        </p:nvPicPr>
        <p:blipFill>
          <a:blip r:embed="rId3"/>
          <a:stretch>
            <a:fillRect/>
          </a:stretch>
        </p:blipFill>
        <p:spPr>
          <a:xfrm>
            <a:off x="8094643" y="4777362"/>
            <a:ext cx="914400" cy="257175"/>
          </a:xfrm>
          <a:prstGeom prst="rect">
            <a:avLst/>
          </a:prstGeom>
        </p:spPr>
      </p:pic>
      <p:pic>
        <p:nvPicPr>
          <p:cNvPr id="8" name="Graphic 7" descr="Recherche de dossiers avec un remplissage uni">
            <a:extLst>
              <a:ext uri="{FF2B5EF4-FFF2-40B4-BE49-F238E27FC236}">
                <a16:creationId xmlns:a16="http://schemas.microsoft.com/office/drawing/2014/main" id="{BD359031-C22D-A321-8541-4310A1F4AA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90451" y="93593"/>
            <a:ext cx="1055205" cy="1080053"/>
          </a:xfrm>
          <a:prstGeom prst="rect">
            <a:avLst/>
          </a:prstGeom>
        </p:spPr>
      </p:pic>
      <p:pic>
        <p:nvPicPr>
          <p:cNvPr id="4" name="Picture 3" descr="Accueil">
            <a:extLst>
              <a:ext uri="{FF2B5EF4-FFF2-40B4-BE49-F238E27FC236}">
                <a16:creationId xmlns:a16="http://schemas.microsoft.com/office/drawing/2014/main" id="{F0D63D9A-EA0E-04D4-86CB-AE589B278E56}"/>
              </a:ext>
            </a:extLst>
          </p:cNvPr>
          <p:cNvPicPr>
            <a:picLocks noChangeAspect="1"/>
          </p:cNvPicPr>
          <p:nvPr/>
        </p:nvPicPr>
        <p:blipFill>
          <a:blip r:embed="rId5"/>
          <a:stretch>
            <a:fillRect/>
          </a:stretch>
        </p:blipFill>
        <p:spPr>
          <a:xfrm>
            <a:off x="466986" y="2575533"/>
            <a:ext cx="2228850" cy="1276350"/>
          </a:xfrm>
          <a:prstGeom prst="rect">
            <a:avLst/>
          </a:prstGeom>
        </p:spPr>
      </p:pic>
      <p:pic>
        <p:nvPicPr>
          <p:cNvPr id="12" name="Picture 11" descr="Société Wallonne du Logement">
            <a:extLst>
              <a:ext uri="{FF2B5EF4-FFF2-40B4-BE49-F238E27FC236}">
                <a16:creationId xmlns:a16="http://schemas.microsoft.com/office/drawing/2014/main" id="{CEA1AE2C-10A9-AD9E-DD7F-E8C658CCE7BA}"/>
              </a:ext>
            </a:extLst>
          </p:cNvPr>
          <p:cNvPicPr>
            <a:picLocks noChangeAspect="1"/>
          </p:cNvPicPr>
          <p:nvPr/>
        </p:nvPicPr>
        <p:blipFill>
          <a:blip r:embed="rId6"/>
          <a:stretch>
            <a:fillRect/>
          </a:stretch>
        </p:blipFill>
        <p:spPr>
          <a:xfrm>
            <a:off x="3659884" y="2788932"/>
            <a:ext cx="1824234" cy="849554"/>
          </a:xfrm>
          <a:prstGeom prst="rect">
            <a:avLst/>
          </a:prstGeom>
        </p:spPr>
      </p:pic>
      <p:pic>
        <p:nvPicPr>
          <p:cNvPr id="14" name="Picture 13" descr="AIS Sud-Hainaut | Agence Immobilière Sociale">
            <a:extLst>
              <a:ext uri="{FF2B5EF4-FFF2-40B4-BE49-F238E27FC236}">
                <a16:creationId xmlns:a16="http://schemas.microsoft.com/office/drawing/2014/main" id="{487C2D1F-FCD3-C1B0-CB81-BCF63F3D49DB}"/>
              </a:ext>
            </a:extLst>
          </p:cNvPr>
          <p:cNvPicPr>
            <a:picLocks noChangeAspect="1"/>
          </p:cNvPicPr>
          <p:nvPr/>
        </p:nvPicPr>
        <p:blipFill>
          <a:blip r:embed="rId7"/>
          <a:stretch>
            <a:fillRect/>
          </a:stretch>
        </p:blipFill>
        <p:spPr>
          <a:xfrm>
            <a:off x="3390248" y="3662297"/>
            <a:ext cx="2355677" cy="1083502"/>
          </a:xfrm>
          <a:prstGeom prst="rect">
            <a:avLst/>
          </a:prstGeom>
        </p:spPr>
      </p:pic>
      <p:pic>
        <p:nvPicPr>
          <p:cNvPr id="16" name="Picture 15" descr="FEDAIS - Fédération des Agences Immobilières Sociales">
            <a:extLst>
              <a:ext uri="{FF2B5EF4-FFF2-40B4-BE49-F238E27FC236}">
                <a16:creationId xmlns:a16="http://schemas.microsoft.com/office/drawing/2014/main" id="{D18A24A5-0332-B486-6C17-D06E1D3B8F7B}"/>
              </a:ext>
            </a:extLst>
          </p:cNvPr>
          <p:cNvPicPr>
            <a:picLocks noChangeAspect="1"/>
          </p:cNvPicPr>
          <p:nvPr/>
        </p:nvPicPr>
        <p:blipFill>
          <a:blip r:embed="rId8"/>
          <a:stretch>
            <a:fillRect/>
          </a:stretch>
        </p:blipFill>
        <p:spPr>
          <a:xfrm>
            <a:off x="295536" y="3938196"/>
            <a:ext cx="2571750" cy="523875"/>
          </a:xfrm>
          <a:prstGeom prst="rect">
            <a:avLst/>
          </a:prstGeom>
        </p:spPr>
      </p:pic>
      <p:pic>
        <p:nvPicPr>
          <p:cNvPr id="18" name="Picture 17" descr="Wonen in Vlaanderen · GitHub">
            <a:extLst>
              <a:ext uri="{FF2B5EF4-FFF2-40B4-BE49-F238E27FC236}">
                <a16:creationId xmlns:a16="http://schemas.microsoft.com/office/drawing/2014/main" id="{A6D92A3E-AA3D-6AB0-C9F0-B83F291756F2}"/>
              </a:ext>
            </a:extLst>
          </p:cNvPr>
          <p:cNvPicPr>
            <a:picLocks noChangeAspect="1"/>
          </p:cNvPicPr>
          <p:nvPr/>
        </p:nvPicPr>
        <p:blipFill>
          <a:blip r:embed="rId9"/>
          <a:stretch>
            <a:fillRect/>
          </a:stretch>
        </p:blipFill>
        <p:spPr>
          <a:xfrm>
            <a:off x="6456123" y="2295133"/>
            <a:ext cx="2369507" cy="2369507"/>
          </a:xfrm>
          <a:prstGeom prst="rect">
            <a:avLst/>
          </a:prstGeom>
        </p:spPr>
      </p:pic>
    </p:spTree>
    <p:extLst>
      <p:ext uri="{BB962C8B-B14F-4D97-AF65-F5344CB8AC3E}">
        <p14:creationId xmlns:p14="http://schemas.microsoft.com/office/powerpoint/2010/main" val="1341936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560985EE-8B64-5210-FCA4-7A140D4CB51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9A64D6-CDF3-FFB5-F06E-F36C5CE0626B}"/>
              </a:ext>
            </a:extLst>
          </p:cNvPr>
          <p:cNvSpPr>
            <a:spLocks noGrp="1"/>
          </p:cNvSpPr>
          <p:nvPr>
            <p:ph type="ctrTitle"/>
          </p:nvPr>
        </p:nvSpPr>
        <p:spPr>
          <a:xfrm>
            <a:off x="818322" y="3637689"/>
            <a:ext cx="7772400" cy="1159800"/>
          </a:xfrm>
        </p:spPr>
        <p:txBody>
          <a:bodyPr>
            <a:normAutofit/>
          </a:bodyPr>
          <a:lstStyle/>
          <a:p>
            <a:r>
              <a:rPr lang="en" sz="5300" b="1" err="1">
                <a:latin typeface="Aptos"/>
              </a:rPr>
              <a:t>Huizenzoektocht</a:t>
            </a:r>
            <a:endParaRPr lang="en-US" err="1"/>
          </a:p>
        </p:txBody>
      </p:sp>
      <p:sp>
        <p:nvSpPr>
          <p:cNvPr id="5" name="Shape 90">
            <a:extLst>
              <a:ext uri="{FF2B5EF4-FFF2-40B4-BE49-F238E27FC236}">
                <a16:creationId xmlns:a16="http://schemas.microsoft.com/office/drawing/2014/main" id="{F238C1D1-238A-9BAF-2AB4-0E2215B3AA76}"/>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3</a:t>
            </a:r>
          </a:p>
        </p:txBody>
      </p:sp>
      <p:pic>
        <p:nvPicPr>
          <p:cNvPr id="4" name="Picture 3">
            <a:extLst>
              <a:ext uri="{FF2B5EF4-FFF2-40B4-BE49-F238E27FC236}">
                <a16:creationId xmlns:a16="http://schemas.microsoft.com/office/drawing/2014/main" id="{F6A3C814-4629-8D9A-7231-6BD25E89C3FF}"/>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09350695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6239B-E3E6-44BC-5504-14198101C0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D9E6B2-E439-ED19-0DBC-E305E5E36740}"/>
              </a:ext>
            </a:extLst>
          </p:cNvPr>
          <p:cNvSpPr>
            <a:spLocks noGrp="1"/>
          </p:cNvSpPr>
          <p:nvPr>
            <p:ph type="sldNum" sz="quarter" idx="12"/>
          </p:nvPr>
        </p:nvSpPr>
        <p:spPr/>
        <p:txBody>
          <a:bodyPr/>
          <a:lstStyle/>
          <a:p>
            <a:fld id="{49D66857-5C25-4F7D-8F9B-F3014B38DE15}" type="slidenum">
              <a:rPr lang="fr-BE" smtClean="0"/>
              <a:t>28</a:t>
            </a:fld>
            <a:endParaRPr lang="fr-BE"/>
          </a:p>
        </p:txBody>
      </p:sp>
      <p:sp>
        <p:nvSpPr>
          <p:cNvPr id="10" name="Shape 101">
            <a:extLst>
              <a:ext uri="{FF2B5EF4-FFF2-40B4-BE49-F238E27FC236}">
                <a16:creationId xmlns:a16="http://schemas.microsoft.com/office/drawing/2014/main" id="{16A5C3A6-774D-B7B4-0568-199B9AE6E59B}"/>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Netwerk</a:t>
            </a:r>
            <a:endParaRPr lang="en-US" err="1"/>
          </a:p>
        </p:txBody>
      </p:sp>
      <p:pic>
        <p:nvPicPr>
          <p:cNvPr id="5" name="Afbeelding 5" descr="Afbeelding met kleding, muur, persoon, overdekt&#10;&#10;Door AI gegenereerde inhoud is mogelijk onjuist.">
            <a:extLst>
              <a:ext uri="{FF2B5EF4-FFF2-40B4-BE49-F238E27FC236}">
                <a16:creationId xmlns:a16="http://schemas.microsoft.com/office/drawing/2014/main" id="{B767D0AF-97F5-0CEA-CEFF-13F4758512B8}"/>
              </a:ext>
            </a:extLst>
          </p:cNvPr>
          <p:cNvPicPr>
            <a:picLocks noChangeAspect="1"/>
          </p:cNvPicPr>
          <p:nvPr/>
        </p:nvPicPr>
        <p:blipFill>
          <a:blip r:embed="rId3"/>
          <a:stretch>
            <a:fillRect/>
          </a:stretch>
        </p:blipFill>
        <p:spPr>
          <a:xfrm>
            <a:off x="2382369" y="1467368"/>
            <a:ext cx="4386151" cy="2924440"/>
          </a:xfrm>
          <a:prstGeom prst="rect">
            <a:avLst/>
          </a:prstGeom>
        </p:spPr>
      </p:pic>
      <p:pic>
        <p:nvPicPr>
          <p:cNvPr id="8" name="Graphic 7" descr="Loupe avec un remplissage uni">
            <a:extLst>
              <a:ext uri="{FF2B5EF4-FFF2-40B4-BE49-F238E27FC236}">
                <a16:creationId xmlns:a16="http://schemas.microsoft.com/office/drawing/2014/main" id="{495DC35C-471D-35F7-F6BD-DBDD974AB7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87630"/>
            <a:ext cx="914400" cy="914400"/>
          </a:xfrm>
          <a:prstGeom prst="rect">
            <a:avLst/>
          </a:prstGeom>
        </p:spPr>
      </p:pic>
      <p:pic>
        <p:nvPicPr>
          <p:cNvPr id="4" name="Picture 3">
            <a:extLst>
              <a:ext uri="{FF2B5EF4-FFF2-40B4-BE49-F238E27FC236}">
                <a16:creationId xmlns:a16="http://schemas.microsoft.com/office/drawing/2014/main" id="{6770ADB9-7F57-3F95-0032-A4D004A2EAB4}"/>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800300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CEED9-B40B-4199-E834-B844042233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8DBB39C-D9F8-D08E-7B87-FB7044A54AC0}"/>
              </a:ext>
            </a:extLst>
          </p:cNvPr>
          <p:cNvPicPr>
            <a:picLocks noChangeAspect="1"/>
          </p:cNvPicPr>
          <p:nvPr/>
        </p:nvPicPr>
        <p:blipFill>
          <a:blip r:embed="rId3"/>
          <a:stretch>
            <a:fillRect/>
          </a:stretch>
        </p:blipFill>
        <p:spPr>
          <a:xfrm>
            <a:off x="1041226" y="1250142"/>
            <a:ext cx="6724911" cy="3316491"/>
          </a:xfrm>
          <a:prstGeom prst="rect">
            <a:avLst/>
          </a:prstGeom>
        </p:spPr>
      </p:pic>
      <p:sp>
        <p:nvSpPr>
          <p:cNvPr id="2" name="Slide Number Placeholder 1">
            <a:extLst>
              <a:ext uri="{FF2B5EF4-FFF2-40B4-BE49-F238E27FC236}">
                <a16:creationId xmlns:a16="http://schemas.microsoft.com/office/drawing/2014/main" id="{E5B96424-6EA6-2022-B3B2-7D2CB3328554}"/>
              </a:ext>
            </a:extLst>
          </p:cNvPr>
          <p:cNvSpPr>
            <a:spLocks noGrp="1"/>
          </p:cNvSpPr>
          <p:nvPr>
            <p:ph type="sldNum" sz="quarter" idx="12"/>
          </p:nvPr>
        </p:nvSpPr>
        <p:spPr/>
        <p:txBody>
          <a:bodyPr/>
          <a:lstStyle/>
          <a:p>
            <a:fld id="{49D66857-5C25-4F7D-8F9B-F3014B38DE15}" type="slidenum">
              <a:rPr lang="fr-BE" smtClean="0"/>
              <a:t>29</a:t>
            </a:fld>
            <a:endParaRPr lang="fr-BE"/>
          </a:p>
        </p:txBody>
      </p:sp>
      <p:sp>
        <p:nvSpPr>
          <p:cNvPr id="10" name="Shape 101">
            <a:extLst>
              <a:ext uri="{FF2B5EF4-FFF2-40B4-BE49-F238E27FC236}">
                <a16:creationId xmlns:a16="http://schemas.microsoft.com/office/drawing/2014/main" id="{8385F17F-E3F0-B21D-9AB7-B7110F9B35F1}"/>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Websites</a:t>
            </a:r>
            <a:endParaRPr lang="en" sz="4800" b="1">
              <a:solidFill>
                <a:srgbClr val="544F98"/>
              </a:solidFill>
            </a:endParaRPr>
          </a:p>
        </p:txBody>
      </p:sp>
      <p:pic>
        <p:nvPicPr>
          <p:cNvPr id="8" name="Graphic 7" descr="Loupe avec un remplissage uni">
            <a:extLst>
              <a:ext uri="{FF2B5EF4-FFF2-40B4-BE49-F238E27FC236}">
                <a16:creationId xmlns:a16="http://schemas.microsoft.com/office/drawing/2014/main" id="{F1C13AB7-7A92-12BA-E229-B35302134E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87630"/>
            <a:ext cx="914400" cy="914400"/>
          </a:xfrm>
          <a:prstGeom prst="rect">
            <a:avLst/>
          </a:prstGeom>
        </p:spPr>
      </p:pic>
      <p:sp>
        <p:nvSpPr>
          <p:cNvPr id="7" name="Ovaal 1">
            <a:extLst>
              <a:ext uri="{FF2B5EF4-FFF2-40B4-BE49-F238E27FC236}">
                <a16:creationId xmlns:a16="http://schemas.microsoft.com/office/drawing/2014/main" id="{2166260F-0C22-D282-330B-7D16E900C5C6}"/>
              </a:ext>
            </a:extLst>
          </p:cNvPr>
          <p:cNvSpPr/>
          <p:nvPr/>
        </p:nvSpPr>
        <p:spPr>
          <a:xfrm>
            <a:off x="6294637" y="2334572"/>
            <a:ext cx="1350027" cy="712243"/>
          </a:xfrm>
          <a:prstGeom prst="ellipse">
            <a:avLst/>
          </a:prstGeom>
          <a:noFill/>
          <a:ln w="5715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7AB50FEE-C2ED-C5D5-F099-E9054366DCB7}"/>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32316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D1FEE2-CE3D-0627-06C0-0A8FF91E0F17}"/>
              </a:ext>
            </a:extLst>
          </p:cNvPr>
          <p:cNvSpPr>
            <a:spLocks noGrp="1"/>
          </p:cNvSpPr>
          <p:nvPr>
            <p:ph type="ctrTitle"/>
          </p:nvPr>
        </p:nvSpPr>
        <p:spPr>
          <a:xfrm>
            <a:off x="818322" y="3226209"/>
            <a:ext cx="7772400" cy="1159800"/>
          </a:xfrm>
        </p:spPr>
        <p:txBody>
          <a:bodyPr>
            <a:normAutofit fontScale="90000"/>
          </a:bodyPr>
          <a:lstStyle/>
          <a:p>
            <a:r>
              <a:rPr lang="en" sz="4400">
                <a:latin typeface="Raleway ExtraBold"/>
              </a:rPr>
              <a:t>Kennis </a:t>
            </a:r>
            <a:r>
              <a:rPr lang="en" sz="4400" err="1">
                <a:latin typeface="Raleway ExtraBold"/>
              </a:rPr>
              <a:t>Belgische</a:t>
            </a:r>
            <a:r>
              <a:rPr lang="en" sz="4400">
                <a:latin typeface="Raleway ExtraBold"/>
              </a:rPr>
              <a:t> </a:t>
            </a:r>
            <a:r>
              <a:rPr lang="en" sz="4400" err="1">
                <a:latin typeface="Raleway ExtraBold"/>
              </a:rPr>
              <a:t>huizenmarkt</a:t>
            </a:r>
            <a:r>
              <a:rPr lang="fr-FR" sz="4400" b="1"/>
              <a:t> </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C54DBFB3-C373-F441-1A7D-150F8E83A140}"/>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sym typeface="Raleway ExtraBold"/>
              </a:rPr>
              <a:t>1</a:t>
            </a:r>
            <a:endParaRPr sz="9600">
              <a:solidFill>
                <a:schemeClr val="bg1"/>
              </a:solidFill>
              <a:latin typeface="Raleway ExtraBold"/>
              <a:ea typeface="Raleway ExtraBold"/>
              <a:cs typeface="Raleway ExtraBold"/>
              <a:sym typeface="Raleway ExtraBold"/>
            </a:endParaRPr>
          </a:p>
        </p:txBody>
      </p:sp>
      <p:pic>
        <p:nvPicPr>
          <p:cNvPr id="7" name="Picture 6">
            <a:extLst>
              <a:ext uri="{FF2B5EF4-FFF2-40B4-BE49-F238E27FC236}">
                <a16:creationId xmlns:a16="http://schemas.microsoft.com/office/drawing/2014/main" id="{FABF8D9F-87AE-3EDB-4BD9-874295551A06}"/>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615555047"/>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30027-5999-6044-029F-50000A458B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355CBB-BD15-C76F-9BF9-B401698E0095}"/>
              </a:ext>
            </a:extLst>
          </p:cNvPr>
          <p:cNvSpPr>
            <a:spLocks noGrp="1"/>
          </p:cNvSpPr>
          <p:nvPr>
            <p:ph type="sldNum" sz="quarter" idx="12"/>
          </p:nvPr>
        </p:nvSpPr>
        <p:spPr/>
        <p:txBody>
          <a:bodyPr/>
          <a:lstStyle/>
          <a:p>
            <a:fld id="{49D66857-5C25-4F7D-8F9B-F3014B38DE15}" type="slidenum">
              <a:rPr lang="fr-BE" smtClean="0"/>
              <a:t>30</a:t>
            </a:fld>
            <a:endParaRPr lang="fr-BE"/>
          </a:p>
        </p:txBody>
      </p:sp>
      <p:sp>
        <p:nvSpPr>
          <p:cNvPr id="10" name="Shape 101">
            <a:extLst>
              <a:ext uri="{FF2B5EF4-FFF2-40B4-BE49-F238E27FC236}">
                <a16:creationId xmlns:a16="http://schemas.microsoft.com/office/drawing/2014/main" id="{69E11D39-D1E2-7406-AED4-B4D6FB5ABF78}"/>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Op straat</a:t>
            </a:r>
            <a:endParaRPr lang="en" sz="4800" b="1">
              <a:solidFill>
                <a:srgbClr val="544F98"/>
              </a:solidFill>
            </a:endParaRPr>
          </a:p>
        </p:txBody>
      </p:sp>
      <p:pic>
        <p:nvPicPr>
          <p:cNvPr id="8" name="Graphic 7" descr="Loupe avec un remplissage uni">
            <a:extLst>
              <a:ext uri="{FF2B5EF4-FFF2-40B4-BE49-F238E27FC236}">
                <a16:creationId xmlns:a16="http://schemas.microsoft.com/office/drawing/2014/main" id="{35CBF422-9FE6-9952-A22D-2BEBC59FEF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3" name="Picture 2">
            <a:extLst>
              <a:ext uri="{FF2B5EF4-FFF2-40B4-BE49-F238E27FC236}">
                <a16:creationId xmlns:a16="http://schemas.microsoft.com/office/drawing/2014/main" id="{9C37F231-E728-3110-8A86-71DA83D2147F}"/>
              </a:ext>
            </a:extLst>
          </p:cNvPr>
          <p:cNvPicPr>
            <a:picLocks noChangeAspect="1"/>
          </p:cNvPicPr>
          <p:nvPr/>
        </p:nvPicPr>
        <p:blipFill>
          <a:blip r:embed="rId4"/>
          <a:stretch>
            <a:fillRect/>
          </a:stretch>
        </p:blipFill>
        <p:spPr>
          <a:xfrm>
            <a:off x="1840020" y="1466021"/>
            <a:ext cx="5463959" cy="3081131"/>
          </a:xfrm>
          <a:prstGeom prst="rect">
            <a:avLst/>
          </a:prstGeom>
        </p:spPr>
      </p:pic>
      <p:pic>
        <p:nvPicPr>
          <p:cNvPr id="5" name="Picture 4">
            <a:extLst>
              <a:ext uri="{FF2B5EF4-FFF2-40B4-BE49-F238E27FC236}">
                <a16:creationId xmlns:a16="http://schemas.microsoft.com/office/drawing/2014/main" id="{64947B64-4A41-9BD6-FFA1-7ECEC1BBCEDD}"/>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9410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CEBBE-7E47-599E-F545-0FBCAEB936B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FFD5E6-9933-F69A-D530-659012D44941}"/>
              </a:ext>
            </a:extLst>
          </p:cNvPr>
          <p:cNvSpPr>
            <a:spLocks noGrp="1"/>
          </p:cNvSpPr>
          <p:nvPr>
            <p:ph type="sldNum" sz="quarter" idx="12"/>
          </p:nvPr>
        </p:nvSpPr>
        <p:spPr/>
        <p:txBody>
          <a:bodyPr/>
          <a:lstStyle/>
          <a:p>
            <a:fld id="{49D66857-5C25-4F7D-8F9B-F3014B38DE15}" type="slidenum">
              <a:rPr lang="fr-BE" smtClean="0"/>
              <a:t>31</a:t>
            </a:fld>
            <a:endParaRPr lang="fr-BE"/>
          </a:p>
        </p:txBody>
      </p:sp>
      <p:sp>
        <p:nvSpPr>
          <p:cNvPr id="10" name="Shape 101">
            <a:extLst>
              <a:ext uri="{FF2B5EF4-FFF2-40B4-BE49-F238E27FC236}">
                <a16:creationId xmlns:a16="http://schemas.microsoft.com/office/drawing/2014/main" id="{4EC8D57D-920E-4DF4-29E8-D944EB5807E9}"/>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Vastgoedkantoor</a:t>
            </a:r>
            <a:endParaRPr lang="en" sz="4800" b="1" err="1">
              <a:solidFill>
                <a:srgbClr val="544F98"/>
              </a:solidFill>
            </a:endParaRPr>
          </a:p>
        </p:txBody>
      </p:sp>
      <p:pic>
        <p:nvPicPr>
          <p:cNvPr id="8" name="Graphic 7" descr="Loupe avec un remplissage uni">
            <a:extLst>
              <a:ext uri="{FF2B5EF4-FFF2-40B4-BE49-F238E27FC236}">
                <a16:creationId xmlns:a16="http://schemas.microsoft.com/office/drawing/2014/main" id="{1E19F3D2-B433-9ED3-BDFD-1EB40B46C5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4" name="Afbeelding 2" descr="Afbeelding met kleding, jasje, persoon, tekst&#10;&#10;Door AI gegenereerde inhoud is mogelijk onjuist.">
            <a:extLst>
              <a:ext uri="{FF2B5EF4-FFF2-40B4-BE49-F238E27FC236}">
                <a16:creationId xmlns:a16="http://schemas.microsoft.com/office/drawing/2014/main" id="{77E34A99-9959-CA98-F0D7-FF8F96071F28}"/>
              </a:ext>
            </a:extLst>
          </p:cNvPr>
          <p:cNvPicPr>
            <a:picLocks noChangeAspect="1"/>
          </p:cNvPicPr>
          <p:nvPr/>
        </p:nvPicPr>
        <p:blipFill>
          <a:blip r:embed="rId4"/>
          <a:stretch>
            <a:fillRect/>
          </a:stretch>
        </p:blipFill>
        <p:spPr>
          <a:xfrm>
            <a:off x="2292499" y="1550859"/>
            <a:ext cx="4559001" cy="3039069"/>
          </a:xfrm>
          <a:prstGeom prst="rect">
            <a:avLst/>
          </a:prstGeom>
        </p:spPr>
      </p:pic>
      <p:pic>
        <p:nvPicPr>
          <p:cNvPr id="5" name="Picture 4">
            <a:extLst>
              <a:ext uri="{FF2B5EF4-FFF2-40B4-BE49-F238E27FC236}">
                <a16:creationId xmlns:a16="http://schemas.microsoft.com/office/drawing/2014/main" id="{DD64649C-A4D7-FDA4-9FB0-88C04CB86E97}"/>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516567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E0A0A-FDB3-560E-CD58-485D9636A2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A45D98D-861C-90B7-2F82-9C60B8B40DBA}"/>
              </a:ext>
            </a:extLst>
          </p:cNvPr>
          <p:cNvPicPr>
            <a:picLocks noChangeAspect="1"/>
          </p:cNvPicPr>
          <p:nvPr/>
        </p:nvPicPr>
        <p:blipFill>
          <a:blip r:embed="rId3"/>
          <a:stretch>
            <a:fillRect/>
          </a:stretch>
        </p:blipFill>
        <p:spPr>
          <a:xfrm>
            <a:off x="1777049" y="1470660"/>
            <a:ext cx="5315582" cy="3048000"/>
          </a:xfrm>
          <a:prstGeom prst="rect">
            <a:avLst/>
          </a:prstGeom>
        </p:spPr>
      </p:pic>
      <p:sp>
        <p:nvSpPr>
          <p:cNvPr id="2" name="Slide Number Placeholder 1">
            <a:extLst>
              <a:ext uri="{FF2B5EF4-FFF2-40B4-BE49-F238E27FC236}">
                <a16:creationId xmlns:a16="http://schemas.microsoft.com/office/drawing/2014/main" id="{2030BD9A-CB3E-1F9C-045B-77B30B1FC57E}"/>
              </a:ext>
            </a:extLst>
          </p:cNvPr>
          <p:cNvSpPr>
            <a:spLocks noGrp="1"/>
          </p:cNvSpPr>
          <p:nvPr>
            <p:ph type="sldNum" sz="quarter" idx="12"/>
          </p:nvPr>
        </p:nvSpPr>
        <p:spPr/>
        <p:txBody>
          <a:bodyPr/>
          <a:lstStyle/>
          <a:p>
            <a:fld id="{49D66857-5C25-4F7D-8F9B-F3014B38DE15}" type="slidenum">
              <a:rPr lang="fr-BE" smtClean="0"/>
              <a:t>32</a:t>
            </a:fld>
            <a:endParaRPr lang="fr-BE"/>
          </a:p>
        </p:txBody>
      </p:sp>
      <p:sp>
        <p:nvSpPr>
          <p:cNvPr id="10" name="Shape 101">
            <a:extLst>
              <a:ext uri="{FF2B5EF4-FFF2-40B4-BE49-F238E27FC236}">
                <a16:creationId xmlns:a16="http://schemas.microsoft.com/office/drawing/2014/main" id="{3C433860-9034-C611-909B-B1895FABD0EE}"/>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Facebook </a:t>
            </a:r>
            <a:r>
              <a:rPr lang="en" sz="4800" b="1" err="1">
                <a:solidFill>
                  <a:srgbClr val="544F98"/>
                </a:solidFill>
                <a:latin typeface="Aptos Display" panose="02110004020202020204"/>
              </a:rPr>
              <a:t>groepen</a:t>
            </a:r>
            <a:endParaRPr lang="en" sz="4800" b="1" err="1">
              <a:solidFill>
                <a:srgbClr val="544F98"/>
              </a:solidFill>
            </a:endParaRPr>
          </a:p>
        </p:txBody>
      </p:sp>
      <p:pic>
        <p:nvPicPr>
          <p:cNvPr id="8" name="Graphic 7" descr="Loupe avec un remplissage uni">
            <a:extLst>
              <a:ext uri="{FF2B5EF4-FFF2-40B4-BE49-F238E27FC236}">
                <a16:creationId xmlns:a16="http://schemas.microsoft.com/office/drawing/2014/main" id="{1B689A1B-2FA0-DE44-D8D3-D574E5A4846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87630"/>
            <a:ext cx="914400" cy="914400"/>
          </a:xfrm>
          <a:prstGeom prst="rect">
            <a:avLst/>
          </a:prstGeom>
        </p:spPr>
      </p:pic>
      <p:pic>
        <p:nvPicPr>
          <p:cNvPr id="7" name="Picture 2" descr="【SNS】Facebook（フェイスブック）に信用度スコアが導入される！？情報についてまとめてみた | info free style">
            <a:extLst>
              <a:ext uri="{FF2B5EF4-FFF2-40B4-BE49-F238E27FC236}">
                <a16:creationId xmlns:a16="http://schemas.microsoft.com/office/drawing/2014/main" id="{194DEA7C-86A3-2E13-1369-FF3BCEFBDC1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8201" t="12344" r="28138" b="12811"/>
          <a:stretch>
            <a:fillRect/>
          </a:stretch>
        </p:blipFill>
        <p:spPr bwMode="auto">
          <a:xfrm>
            <a:off x="6638225" y="4030306"/>
            <a:ext cx="740809" cy="736804"/>
          </a:xfrm>
          <a:prstGeom prst="ellipse">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A27FB03-1C89-D34B-B76A-5008B40E8F63}"/>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189671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FF61-8E79-FE0B-DB10-97DAFA293DB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C40896-4CB2-2DB1-8A44-B7AD46D8CC7D}"/>
              </a:ext>
            </a:extLst>
          </p:cNvPr>
          <p:cNvSpPr>
            <a:spLocks noGrp="1"/>
          </p:cNvSpPr>
          <p:nvPr>
            <p:ph type="sldNum" sz="quarter" idx="12"/>
          </p:nvPr>
        </p:nvSpPr>
        <p:spPr/>
        <p:txBody>
          <a:bodyPr/>
          <a:lstStyle/>
          <a:p>
            <a:fld id="{49D66857-5C25-4F7D-8F9B-F3014B38DE15}" type="slidenum">
              <a:rPr lang="fr-BE" smtClean="0"/>
              <a:t>33</a:t>
            </a:fld>
            <a:endParaRPr lang="fr-BE"/>
          </a:p>
        </p:txBody>
      </p:sp>
      <p:sp>
        <p:nvSpPr>
          <p:cNvPr id="10" name="Shape 101">
            <a:extLst>
              <a:ext uri="{FF2B5EF4-FFF2-40B4-BE49-F238E27FC236}">
                <a16:creationId xmlns:a16="http://schemas.microsoft.com/office/drawing/2014/main" id="{6E79A747-23F3-7F72-0153-ED1621B30C90}"/>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Co-housing community</a:t>
            </a:r>
            <a:endParaRPr lang="en" sz="4800" b="1">
              <a:solidFill>
                <a:srgbClr val="544F98"/>
              </a:solidFill>
            </a:endParaRPr>
          </a:p>
        </p:txBody>
      </p:sp>
      <p:pic>
        <p:nvPicPr>
          <p:cNvPr id="8" name="Graphic 7" descr="Loupe avec un remplissage uni">
            <a:extLst>
              <a:ext uri="{FF2B5EF4-FFF2-40B4-BE49-F238E27FC236}">
                <a16:creationId xmlns:a16="http://schemas.microsoft.com/office/drawing/2014/main" id="{07CB7E7E-C11B-7577-3624-4D59D86C10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sp>
        <p:nvSpPr>
          <p:cNvPr id="4" name="Shape 101">
            <a:extLst>
              <a:ext uri="{FF2B5EF4-FFF2-40B4-BE49-F238E27FC236}">
                <a16:creationId xmlns:a16="http://schemas.microsoft.com/office/drawing/2014/main" id="{A88DD77C-17F0-E8F4-F4DD-41E5568892C6}"/>
              </a:ext>
            </a:extLst>
          </p:cNvPr>
          <p:cNvSpPr txBox="1">
            <a:spLocks/>
          </p:cNvSpPr>
          <p:nvPr/>
        </p:nvSpPr>
        <p:spPr>
          <a:xfrm>
            <a:off x="1758433" y="1632337"/>
            <a:ext cx="4937070" cy="45535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RPr lang="fr-FR"/>
            </a:defPPr>
            <a:lvl1pPr marL="0" marR="0" lvl="0" algn="l" defTabSz="914400" rtl="0" eaLnBrk="1" latinLnBrk="0" hangingPunct="1">
              <a:lnSpc>
                <a:spcPct val="100000"/>
              </a:lnSpc>
              <a:spcBef>
                <a:spcPts val="0"/>
              </a:spcBef>
              <a:spcAft>
                <a:spcPts val="0"/>
              </a:spcAft>
              <a:buNone/>
              <a:defRPr sz="1400" b="0" i="0" u="none" strike="noStrike" kern="1200" cap="none">
                <a:solidFill>
                  <a:srgbClr val="000000"/>
                </a:solidFill>
                <a:latin typeface="Arial"/>
                <a:ea typeface="Arial"/>
                <a:cs typeface="Arial"/>
                <a:sym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sz="1800">
                <a:solidFill>
                  <a:srgbClr val="544F98"/>
                </a:solidFill>
                <a:latin typeface="Aptos"/>
              </a:rPr>
              <a:t>Vooral BXL</a:t>
            </a:r>
          </a:p>
        </p:txBody>
      </p:sp>
      <p:sp>
        <p:nvSpPr>
          <p:cNvPr id="11" name="Rectangle: Rounded Corners 10">
            <a:extLst>
              <a:ext uri="{FF2B5EF4-FFF2-40B4-BE49-F238E27FC236}">
                <a16:creationId xmlns:a16="http://schemas.microsoft.com/office/drawing/2014/main" id="{5E5B1A44-9342-B353-795B-5750A303F514}"/>
              </a:ext>
            </a:extLst>
          </p:cNvPr>
          <p:cNvSpPr/>
          <p:nvPr/>
        </p:nvSpPr>
        <p:spPr>
          <a:xfrm>
            <a:off x="1548687" y="2666399"/>
            <a:ext cx="1670690" cy="89216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EC86A36-60F8-5E5D-4A79-C647EEC4A8A3}"/>
              </a:ext>
            </a:extLst>
          </p:cNvPr>
          <p:cNvPicPr>
            <a:picLocks noChangeAspect="1"/>
          </p:cNvPicPr>
          <p:nvPr/>
        </p:nvPicPr>
        <p:blipFill>
          <a:blip r:embed="rId4"/>
          <a:stretch>
            <a:fillRect/>
          </a:stretch>
        </p:blipFill>
        <p:spPr>
          <a:xfrm>
            <a:off x="1662320" y="2914028"/>
            <a:ext cx="1446145" cy="408748"/>
          </a:xfrm>
          <a:prstGeom prst="rect">
            <a:avLst/>
          </a:prstGeom>
        </p:spPr>
      </p:pic>
      <p:pic>
        <p:nvPicPr>
          <p:cNvPr id="13" name="Picture 12">
            <a:extLst>
              <a:ext uri="{FF2B5EF4-FFF2-40B4-BE49-F238E27FC236}">
                <a16:creationId xmlns:a16="http://schemas.microsoft.com/office/drawing/2014/main" id="{07E669A9-AC12-839B-F993-B34531CBE0D4}"/>
              </a:ext>
            </a:extLst>
          </p:cNvPr>
          <p:cNvPicPr>
            <a:picLocks noChangeAspect="1"/>
          </p:cNvPicPr>
          <p:nvPr/>
        </p:nvPicPr>
        <p:blipFill>
          <a:blip r:embed="rId5"/>
          <a:stretch>
            <a:fillRect/>
          </a:stretch>
        </p:blipFill>
        <p:spPr>
          <a:xfrm>
            <a:off x="3677478" y="2182468"/>
            <a:ext cx="1419617" cy="1388302"/>
          </a:xfrm>
          <a:prstGeom prst="rect">
            <a:avLst/>
          </a:prstGeom>
        </p:spPr>
      </p:pic>
      <p:pic>
        <p:nvPicPr>
          <p:cNvPr id="14" name="Picture 13">
            <a:extLst>
              <a:ext uri="{FF2B5EF4-FFF2-40B4-BE49-F238E27FC236}">
                <a16:creationId xmlns:a16="http://schemas.microsoft.com/office/drawing/2014/main" id="{A8F9EE95-89AF-CD6D-737B-6047D563FF2B}"/>
              </a:ext>
            </a:extLst>
          </p:cNvPr>
          <p:cNvPicPr>
            <a:picLocks noChangeAspect="1"/>
          </p:cNvPicPr>
          <p:nvPr/>
        </p:nvPicPr>
        <p:blipFill>
          <a:blip r:embed="rId6"/>
          <a:stretch>
            <a:fillRect/>
          </a:stretch>
        </p:blipFill>
        <p:spPr>
          <a:xfrm>
            <a:off x="5340058" y="2787297"/>
            <a:ext cx="1527314" cy="418273"/>
          </a:xfrm>
          <a:prstGeom prst="rect">
            <a:avLst/>
          </a:prstGeom>
        </p:spPr>
      </p:pic>
      <p:pic>
        <p:nvPicPr>
          <p:cNvPr id="5" name="Picture 4">
            <a:extLst>
              <a:ext uri="{FF2B5EF4-FFF2-40B4-BE49-F238E27FC236}">
                <a16:creationId xmlns:a16="http://schemas.microsoft.com/office/drawing/2014/main" id="{26ECAE1F-4CB5-C363-D33D-11D0F157BA59}"/>
              </a:ext>
            </a:extLst>
          </p:cNvPr>
          <p:cNvPicPr>
            <a:picLocks noChangeAspect="1"/>
          </p:cNvPicPr>
          <p:nvPr/>
        </p:nvPicPr>
        <p:blipFill>
          <a:blip r:embed="rId7"/>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8E0E8F51-A6CC-B2EF-9B10-78C063E88C78}"/>
              </a:ext>
            </a:extLst>
          </p:cNvPr>
          <p:cNvPicPr>
            <a:picLocks noChangeAspect="1"/>
          </p:cNvPicPr>
          <p:nvPr/>
        </p:nvPicPr>
        <p:blipFill>
          <a:blip r:embed="rId8"/>
          <a:stretch>
            <a:fillRect/>
          </a:stretch>
        </p:blipFill>
        <p:spPr>
          <a:xfrm>
            <a:off x="3108803" y="3909099"/>
            <a:ext cx="1681620" cy="699501"/>
          </a:xfrm>
          <a:prstGeom prst="rect">
            <a:avLst/>
          </a:prstGeom>
        </p:spPr>
      </p:pic>
      <p:pic>
        <p:nvPicPr>
          <p:cNvPr id="6" name="Picture 5">
            <a:extLst>
              <a:ext uri="{FF2B5EF4-FFF2-40B4-BE49-F238E27FC236}">
                <a16:creationId xmlns:a16="http://schemas.microsoft.com/office/drawing/2014/main" id="{3E255952-1EBA-5170-BE87-537054ABB19D}"/>
              </a:ext>
            </a:extLst>
          </p:cNvPr>
          <p:cNvPicPr>
            <a:picLocks noChangeAspect="1"/>
          </p:cNvPicPr>
          <p:nvPr/>
        </p:nvPicPr>
        <p:blipFill>
          <a:blip r:embed="rId9"/>
          <a:stretch>
            <a:fillRect/>
          </a:stretch>
        </p:blipFill>
        <p:spPr>
          <a:xfrm>
            <a:off x="5303273" y="3787427"/>
            <a:ext cx="1590675" cy="590550"/>
          </a:xfrm>
          <a:prstGeom prst="rect">
            <a:avLst/>
          </a:prstGeom>
        </p:spPr>
      </p:pic>
      <p:sp>
        <p:nvSpPr>
          <p:cNvPr id="7" name="TextBox 6">
            <a:extLst>
              <a:ext uri="{FF2B5EF4-FFF2-40B4-BE49-F238E27FC236}">
                <a16:creationId xmlns:a16="http://schemas.microsoft.com/office/drawing/2014/main" id="{F93F64E3-6C53-8D34-7506-0DAC35A2B819}"/>
              </a:ext>
            </a:extLst>
          </p:cNvPr>
          <p:cNvSpPr txBox="1"/>
          <p:nvPr/>
        </p:nvSpPr>
        <p:spPr>
          <a:xfrm>
            <a:off x="7484301" y="3652120"/>
            <a:ext cx="45720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b="1">
                <a:solidFill>
                  <a:srgbClr val="544F98"/>
                </a:solidFill>
                <a:latin typeface="Aptos Display"/>
              </a:rPr>
              <a:t>...</a:t>
            </a:r>
          </a:p>
          <a:p>
            <a:pPr algn="ctr"/>
            <a:endParaRPr lang="en-US"/>
          </a:p>
        </p:txBody>
      </p:sp>
    </p:spTree>
    <p:extLst>
      <p:ext uri="{BB962C8B-B14F-4D97-AF65-F5344CB8AC3E}">
        <p14:creationId xmlns:p14="http://schemas.microsoft.com/office/powerpoint/2010/main" val="484705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ED658-D29B-0CAE-3E7A-55AAC344269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93E27D-29AD-644B-2C2B-F04D451D9025}"/>
              </a:ext>
            </a:extLst>
          </p:cNvPr>
          <p:cNvSpPr>
            <a:spLocks noGrp="1"/>
          </p:cNvSpPr>
          <p:nvPr>
            <p:ph type="sldNum" sz="quarter" idx="12"/>
          </p:nvPr>
        </p:nvSpPr>
        <p:spPr/>
        <p:txBody>
          <a:bodyPr/>
          <a:lstStyle/>
          <a:p>
            <a:fld id="{49D66857-5C25-4F7D-8F9B-F3014B38DE15}" type="slidenum">
              <a:rPr lang="fr-BE" smtClean="0"/>
              <a:t>34</a:t>
            </a:fld>
            <a:endParaRPr lang="fr-BE"/>
          </a:p>
        </p:txBody>
      </p:sp>
      <p:pic>
        <p:nvPicPr>
          <p:cNvPr id="7" name="Graphic 6" descr="Ampoule et engrenage avec un remplissage uni">
            <a:extLst>
              <a:ext uri="{FF2B5EF4-FFF2-40B4-BE49-F238E27FC236}">
                <a16:creationId xmlns:a16="http://schemas.microsoft.com/office/drawing/2014/main" id="{7C0E4447-AAAD-03C9-C6E0-3C69E2E53C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sp>
        <p:nvSpPr>
          <p:cNvPr id="10" name="Shape 101">
            <a:extLst>
              <a:ext uri="{FF2B5EF4-FFF2-40B4-BE49-F238E27FC236}">
                <a16:creationId xmlns:a16="http://schemas.microsoft.com/office/drawing/2014/main" id="{FBB436DA-FE96-DA9A-0D5A-A3C371E17FA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2400">
                <a:solidFill>
                  <a:srgbClr val="544F98"/>
                </a:solidFill>
                <a:latin typeface="Aptos"/>
              </a:rPr>
              <a:t>Geen </a:t>
            </a:r>
            <a:r>
              <a:rPr lang="en" sz="2400" b="1" err="1">
                <a:solidFill>
                  <a:srgbClr val="544F98"/>
                </a:solidFill>
                <a:latin typeface="Aptos"/>
              </a:rPr>
              <a:t>domicilie</a:t>
            </a:r>
            <a:r>
              <a:rPr lang="en" sz="2400" b="1">
                <a:solidFill>
                  <a:srgbClr val="544F98"/>
                </a:solidFill>
                <a:latin typeface="Aptos"/>
              </a:rPr>
              <a:t> </a:t>
            </a:r>
            <a:r>
              <a:rPr lang="en" sz="2400" err="1">
                <a:solidFill>
                  <a:srgbClr val="544F98"/>
                </a:solidFill>
                <a:latin typeface="Aptos"/>
              </a:rPr>
              <a:t>mogelijk</a:t>
            </a:r>
            <a:endParaRPr lang="en-US" sz="2400" err="1">
              <a:solidFill>
                <a:srgbClr val="544F98"/>
              </a:solidFill>
              <a:latin typeface="Aptos"/>
            </a:endParaRPr>
          </a:p>
        </p:txBody>
      </p:sp>
      <p:pic>
        <p:nvPicPr>
          <p:cNvPr id="6" name="Picture 2" descr="Studentenkamers bouwen is 'booming business' - Made in">
            <a:extLst>
              <a:ext uri="{FF2B5EF4-FFF2-40B4-BE49-F238E27FC236}">
                <a16:creationId xmlns:a16="http://schemas.microsoft.com/office/drawing/2014/main" id="{0ADE7BE6-2F1C-399D-1337-0E58E3A2B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449" t="3781" r="14814" b="9144"/>
          <a:stretch>
            <a:fillRect/>
          </a:stretch>
        </p:blipFill>
        <p:spPr bwMode="auto">
          <a:xfrm>
            <a:off x="6998924" y="2384012"/>
            <a:ext cx="1941008" cy="14570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15x Fijne vakantiehuizen in Duitsland waar de hond welkom is">
            <a:extLst>
              <a:ext uri="{FF2B5EF4-FFF2-40B4-BE49-F238E27FC236}">
                <a16:creationId xmlns:a16="http://schemas.microsoft.com/office/drawing/2014/main" id="{B31C2DAD-C660-915C-0716-865A19157AE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122"/>
          <a:stretch>
            <a:fillRect/>
          </a:stretch>
        </p:blipFill>
        <p:spPr bwMode="auto">
          <a:xfrm>
            <a:off x="286970" y="1395706"/>
            <a:ext cx="2077110" cy="1282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Home Improvement - Epoxy Garage Floor Rustoleum – The Paver Sealer Store">
            <a:extLst>
              <a:ext uri="{FF2B5EF4-FFF2-40B4-BE49-F238E27FC236}">
                <a16:creationId xmlns:a16="http://schemas.microsoft.com/office/drawing/2014/main" id="{37C0E77B-380B-5575-8F8E-BA947B4295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4627" b="8915"/>
          <a:stretch>
            <a:fillRect/>
          </a:stretch>
        </p:blipFill>
        <p:spPr bwMode="auto">
          <a:xfrm>
            <a:off x="4782033" y="1397727"/>
            <a:ext cx="1976537" cy="13844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Handelspand verhuurd in Lange Steenstraat 14, Kortrijk - Dewaele">
            <a:extLst>
              <a:ext uri="{FF2B5EF4-FFF2-40B4-BE49-F238E27FC236}">
                <a16:creationId xmlns:a16="http://schemas.microsoft.com/office/drawing/2014/main" id="{A221645A-B24F-721E-920B-092C4FC2A7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358" r="341" b="17808"/>
          <a:stretch>
            <a:fillRect/>
          </a:stretch>
        </p:blipFill>
        <p:spPr bwMode="auto">
          <a:xfrm>
            <a:off x="2588634" y="2387226"/>
            <a:ext cx="1986038" cy="1450461"/>
          </a:xfrm>
          <a:prstGeom prst="rect">
            <a:avLst/>
          </a:prstGeom>
          <a:noFill/>
          <a:extLst>
            <a:ext uri="{909E8E84-426E-40DD-AFC4-6F175D3DCCD1}">
              <a14:hiddenFill xmlns:a14="http://schemas.microsoft.com/office/drawing/2010/main">
                <a:solidFill>
                  <a:srgbClr val="FFFFFF"/>
                </a:solidFill>
              </a14:hiddenFill>
            </a:ext>
          </a:extLst>
        </p:spPr>
      </p:pic>
      <p:pic>
        <p:nvPicPr>
          <p:cNvPr id="35" name="Graphic 34" descr="Panneau d’interdiction contour">
            <a:extLst>
              <a:ext uri="{FF2B5EF4-FFF2-40B4-BE49-F238E27FC236}">
                <a16:creationId xmlns:a16="http://schemas.microsoft.com/office/drawing/2014/main" id="{591A1678-C7BB-C7A5-89DD-D3DCD4DE49E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89560" y="1047750"/>
            <a:ext cx="1981200" cy="1981200"/>
          </a:xfrm>
          <a:prstGeom prst="rect">
            <a:avLst/>
          </a:prstGeom>
        </p:spPr>
      </p:pic>
      <p:sp>
        <p:nvSpPr>
          <p:cNvPr id="37" name="Rectangle : coins arrondis 3">
            <a:extLst>
              <a:ext uri="{FF2B5EF4-FFF2-40B4-BE49-F238E27FC236}">
                <a16:creationId xmlns:a16="http://schemas.microsoft.com/office/drawing/2014/main" id="{E1620B7E-D0DF-E986-A513-64FE7EA3D94E}"/>
              </a:ext>
            </a:extLst>
          </p:cNvPr>
          <p:cNvSpPr/>
          <p:nvPr/>
        </p:nvSpPr>
        <p:spPr>
          <a:xfrm>
            <a:off x="474940" y="2924853"/>
            <a:ext cx="1692080"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err="1">
                <a:latin typeface="Aptos Display"/>
              </a:rPr>
              <a:t>Vakantiewoning</a:t>
            </a:r>
          </a:p>
        </p:txBody>
      </p:sp>
      <p:pic>
        <p:nvPicPr>
          <p:cNvPr id="38" name="Graphic 37" descr="Panneau d’interdiction contour">
            <a:extLst>
              <a:ext uri="{FF2B5EF4-FFF2-40B4-BE49-F238E27FC236}">
                <a16:creationId xmlns:a16="http://schemas.microsoft.com/office/drawing/2014/main" id="{8FFC5045-61F4-DB14-974A-7548543B7B4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567939" y="2122170"/>
            <a:ext cx="1981200" cy="1981200"/>
          </a:xfrm>
          <a:prstGeom prst="rect">
            <a:avLst/>
          </a:prstGeom>
        </p:spPr>
      </p:pic>
      <p:sp>
        <p:nvSpPr>
          <p:cNvPr id="39" name="Rectangle : coins arrondis 3">
            <a:extLst>
              <a:ext uri="{FF2B5EF4-FFF2-40B4-BE49-F238E27FC236}">
                <a16:creationId xmlns:a16="http://schemas.microsoft.com/office/drawing/2014/main" id="{E81695E1-1A57-FFDF-49E5-31060C970170}"/>
              </a:ext>
            </a:extLst>
          </p:cNvPr>
          <p:cNvSpPr/>
          <p:nvPr/>
        </p:nvSpPr>
        <p:spPr>
          <a:xfrm>
            <a:off x="2980508" y="3999837"/>
            <a:ext cx="120665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Aptos Display"/>
              </a:rPr>
              <a:t>Winkel</a:t>
            </a:r>
            <a:endParaRPr lang="en-US"/>
          </a:p>
        </p:txBody>
      </p:sp>
      <p:pic>
        <p:nvPicPr>
          <p:cNvPr id="40" name="Graphic 39" descr="Panneau d’interdiction contour">
            <a:extLst>
              <a:ext uri="{FF2B5EF4-FFF2-40B4-BE49-F238E27FC236}">
                <a16:creationId xmlns:a16="http://schemas.microsoft.com/office/drawing/2014/main" id="{097BF9F2-667D-EA13-6432-94C92CD943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15840" y="1078230"/>
            <a:ext cx="1981200" cy="1981200"/>
          </a:xfrm>
          <a:prstGeom prst="rect">
            <a:avLst/>
          </a:prstGeom>
        </p:spPr>
      </p:pic>
      <p:sp>
        <p:nvSpPr>
          <p:cNvPr id="41" name="Rectangle : coins arrondis 3">
            <a:extLst>
              <a:ext uri="{FF2B5EF4-FFF2-40B4-BE49-F238E27FC236}">
                <a16:creationId xmlns:a16="http://schemas.microsoft.com/office/drawing/2014/main" id="{2393CDC3-C341-610B-7C88-70A44A36DEC2}"/>
              </a:ext>
            </a:extLst>
          </p:cNvPr>
          <p:cNvSpPr/>
          <p:nvPr/>
        </p:nvSpPr>
        <p:spPr>
          <a:xfrm>
            <a:off x="5228408" y="2925417"/>
            <a:ext cx="122951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Aptos Display"/>
              </a:rPr>
              <a:t>Garage</a:t>
            </a:r>
          </a:p>
        </p:txBody>
      </p:sp>
      <p:sp>
        <p:nvSpPr>
          <p:cNvPr id="42" name="Rectangle : coins arrondis 3">
            <a:extLst>
              <a:ext uri="{FF2B5EF4-FFF2-40B4-BE49-F238E27FC236}">
                <a16:creationId xmlns:a16="http://schemas.microsoft.com/office/drawing/2014/main" id="{ED7E8FFA-C981-E101-3C58-A044E5FECD71}"/>
              </a:ext>
            </a:extLst>
          </p:cNvPr>
          <p:cNvSpPr/>
          <p:nvPr/>
        </p:nvSpPr>
        <p:spPr>
          <a:xfrm>
            <a:off x="7369627" y="3916016"/>
            <a:ext cx="1229517" cy="39799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latin typeface="Aptos Display"/>
              </a:rPr>
              <a:t>Kot</a:t>
            </a:r>
          </a:p>
        </p:txBody>
      </p:sp>
      <p:pic>
        <p:nvPicPr>
          <p:cNvPr id="43" name="Graphic 42" descr="Panneau d’interdiction contour">
            <a:extLst>
              <a:ext uri="{FF2B5EF4-FFF2-40B4-BE49-F238E27FC236}">
                <a16:creationId xmlns:a16="http://schemas.microsoft.com/office/drawing/2014/main" id="{0F2251F3-A8F9-EEFD-D766-AFF1F8EE41B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79919" y="2068829"/>
            <a:ext cx="1981200" cy="1981200"/>
          </a:xfrm>
          <a:prstGeom prst="rect">
            <a:avLst/>
          </a:prstGeom>
        </p:spPr>
      </p:pic>
      <p:pic>
        <p:nvPicPr>
          <p:cNvPr id="4" name="Picture 3">
            <a:extLst>
              <a:ext uri="{FF2B5EF4-FFF2-40B4-BE49-F238E27FC236}">
                <a16:creationId xmlns:a16="http://schemas.microsoft.com/office/drawing/2014/main" id="{E6279C7D-F3B5-B89F-FB77-9F5ED0FCE65D}"/>
              </a:ext>
            </a:extLst>
          </p:cNvPr>
          <p:cNvPicPr>
            <a:picLocks noChangeAspect="1"/>
          </p:cNvPicPr>
          <p:nvPr/>
        </p:nvPicPr>
        <p:blipFill>
          <a:blip r:embed="rId9"/>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970284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213C4-757E-4856-857B-4670BEABC2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4918FE-8B10-C1D5-ED38-FE291F900703}"/>
              </a:ext>
            </a:extLst>
          </p:cNvPr>
          <p:cNvSpPr>
            <a:spLocks noGrp="1"/>
          </p:cNvSpPr>
          <p:nvPr>
            <p:ph type="sldNum" sz="quarter" idx="12"/>
          </p:nvPr>
        </p:nvSpPr>
        <p:spPr/>
        <p:txBody>
          <a:bodyPr/>
          <a:lstStyle/>
          <a:p>
            <a:fld id="{49D66857-5C25-4F7D-8F9B-F3014B38DE15}" type="slidenum">
              <a:rPr lang="fr-BE" smtClean="0"/>
              <a:t>35</a:t>
            </a:fld>
            <a:endParaRPr lang="fr-BE"/>
          </a:p>
        </p:txBody>
      </p:sp>
      <p:sp>
        <p:nvSpPr>
          <p:cNvPr id="10" name="Shape 101">
            <a:extLst>
              <a:ext uri="{FF2B5EF4-FFF2-40B4-BE49-F238E27FC236}">
                <a16:creationId xmlns:a16="http://schemas.microsoft.com/office/drawing/2014/main" id="{5345F5A4-E03F-8104-9C82-0E5D69A992B9}"/>
              </a:ext>
            </a:extLst>
          </p:cNvPr>
          <p:cNvSpPr txBox="1">
            <a:spLocks/>
          </p:cNvSpPr>
          <p:nvPr/>
        </p:nvSpPr>
        <p:spPr>
          <a:xfrm>
            <a:off x="1490369" y="378521"/>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000" b="1">
                <a:solidFill>
                  <a:srgbClr val="544F98"/>
                </a:solidFill>
                <a:latin typeface="Aptos Display" panose="02110004020202020204"/>
              </a:rPr>
              <a:t>Let op </a:t>
            </a:r>
            <a:r>
              <a:rPr lang="en" sz="4000" b="1" err="1">
                <a:solidFill>
                  <a:srgbClr val="544F98"/>
                </a:solidFill>
                <a:latin typeface="Aptos Display" panose="02110004020202020204"/>
              </a:rPr>
              <a:t>voor</a:t>
            </a:r>
            <a:r>
              <a:rPr lang="en" sz="4000" b="1">
                <a:solidFill>
                  <a:srgbClr val="544F98"/>
                </a:solidFill>
                <a:latin typeface="Aptos Display" panose="02110004020202020204"/>
              </a:rPr>
              <a:t> scammers </a:t>
            </a:r>
            <a:r>
              <a:rPr lang="en" sz="4000" b="1" err="1">
                <a:solidFill>
                  <a:srgbClr val="544F98"/>
                </a:solidFill>
                <a:latin typeface="Aptos Display" panose="02110004020202020204"/>
              </a:rPr>
              <a:t>en</a:t>
            </a:r>
            <a:r>
              <a:rPr lang="en" sz="4000" b="1">
                <a:solidFill>
                  <a:srgbClr val="544F98"/>
                </a:solidFill>
                <a:latin typeface="Aptos Display" panose="02110004020202020204"/>
              </a:rPr>
              <a:t> </a:t>
            </a:r>
            <a:r>
              <a:rPr lang="en" sz="4000" b="1" err="1">
                <a:solidFill>
                  <a:srgbClr val="544F98"/>
                </a:solidFill>
                <a:latin typeface="Aptos Display" panose="02110004020202020204"/>
              </a:rPr>
              <a:t>misbruik</a:t>
            </a:r>
            <a:r>
              <a:rPr lang="en" sz="4000" b="1">
                <a:solidFill>
                  <a:srgbClr val="544F98"/>
                </a:solidFill>
                <a:latin typeface="Aptos Display" panose="02110004020202020204"/>
              </a:rPr>
              <a:t>! </a:t>
            </a:r>
            <a:endParaRPr lang="en" sz="4000" b="1">
              <a:solidFill>
                <a:srgbClr val="544F98"/>
              </a:solidFill>
            </a:endParaRPr>
          </a:p>
        </p:txBody>
      </p:sp>
      <p:pic>
        <p:nvPicPr>
          <p:cNvPr id="8" name="Graphic 7" descr="Loupe avec un remplissage uni">
            <a:extLst>
              <a:ext uri="{FF2B5EF4-FFF2-40B4-BE49-F238E27FC236}">
                <a16:creationId xmlns:a16="http://schemas.microsoft.com/office/drawing/2014/main" id="{2EBB7E5D-60CB-2D80-5C29-32ED97186C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6" name="Graphic 5" descr="Avertissement avec un remplissage uni">
            <a:extLst>
              <a:ext uri="{FF2B5EF4-FFF2-40B4-BE49-F238E27FC236}">
                <a16:creationId xmlns:a16="http://schemas.microsoft.com/office/drawing/2014/main" id="{F7AC0CDD-DA08-0381-C852-628BFC6AD92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1773" y="-1713"/>
            <a:ext cx="1361320" cy="1394904"/>
          </a:xfrm>
          <a:prstGeom prst="rect">
            <a:avLst/>
          </a:prstGeom>
        </p:spPr>
      </p:pic>
      <p:pic>
        <p:nvPicPr>
          <p:cNvPr id="4" name="Picture 3">
            <a:extLst>
              <a:ext uri="{FF2B5EF4-FFF2-40B4-BE49-F238E27FC236}">
                <a16:creationId xmlns:a16="http://schemas.microsoft.com/office/drawing/2014/main" id="{64C8362E-4D5E-E224-4ED4-88F35B8F2910}"/>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DB461B90-EC58-B0AC-A1E1-8B16B5344BF3}"/>
              </a:ext>
            </a:extLst>
          </p:cNvPr>
          <p:cNvPicPr>
            <a:picLocks noChangeAspect="1"/>
          </p:cNvPicPr>
          <p:nvPr/>
        </p:nvPicPr>
        <p:blipFill>
          <a:blip r:embed="rId6"/>
          <a:stretch>
            <a:fillRect/>
          </a:stretch>
        </p:blipFill>
        <p:spPr>
          <a:xfrm>
            <a:off x="129213" y="1572836"/>
            <a:ext cx="3355408" cy="3569918"/>
          </a:xfrm>
          <a:prstGeom prst="rect">
            <a:avLst/>
          </a:prstGeom>
        </p:spPr>
      </p:pic>
      <p:pic>
        <p:nvPicPr>
          <p:cNvPr id="7" name="Picture 6">
            <a:extLst>
              <a:ext uri="{FF2B5EF4-FFF2-40B4-BE49-F238E27FC236}">
                <a16:creationId xmlns:a16="http://schemas.microsoft.com/office/drawing/2014/main" id="{ED4076FD-DEF6-19AF-A076-8BF90EB144C5}"/>
              </a:ext>
            </a:extLst>
          </p:cNvPr>
          <p:cNvPicPr>
            <a:picLocks noChangeAspect="1"/>
          </p:cNvPicPr>
          <p:nvPr/>
        </p:nvPicPr>
        <p:blipFill>
          <a:blip r:embed="rId7"/>
          <a:stretch>
            <a:fillRect/>
          </a:stretch>
        </p:blipFill>
        <p:spPr>
          <a:xfrm>
            <a:off x="3886984" y="1397435"/>
            <a:ext cx="4673121" cy="3359845"/>
          </a:xfrm>
          <a:prstGeom prst="rect">
            <a:avLst/>
          </a:prstGeom>
        </p:spPr>
      </p:pic>
    </p:spTree>
    <p:extLst>
      <p:ext uri="{BB962C8B-B14F-4D97-AF65-F5344CB8AC3E}">
        <p14:creationId xmlns:p14="http://schemas.microsoft.com/office/powerpoint/2010/main" val="16198064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CE9B9-527C-9664-B55E-BA1504B075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A8C6A9-D0FA-2F5D-5C5D-1AE4F0AD03FB}"/>
              </a:ext>
            </a:extLst>
          </p:cNvPr>
          <p:cNvSpPr>
            <a:spLocks noGrp="1"/>
          </p:cNvSpPr>
          <p:nvPr>
            <p:ph type="sldNum" sz="quarter" idx="12"/>
          </p:nvPr>
        </p:nvSpPr>
        <p:spPr/>
        <p:txBody>
          <a:bodyPr/>
          <a:lstStyle/>
          <a:p>
            <a:fld id="{49D66857-5C25-4F7D-8F9B-F3014B38DE15}" type="slidenum">
              <a:rPr lang="fr-BE" smtClean="0"/>
              <a:t>36</a:t>
            </a:fld>
            <a:endParaRPr lang="fr-BE"/>
          </a:p>
        </p:txBody>
      </p:sp>
      <p:sp>
        <p:nvSpPr>
          <p:cNvPr id="10" name="Shape 101">
            <a:extLst>
              <a:ext uri="{FF2B5EF4-FFF2-40B4-BE49-F238E27FC236}">
                <a16:creationId xmlns:a16="http://schemas.microsoft.com/office/drawing/2014/main" id="{069EB230-4CED-5CD7-4B56-285D86E24EDF}"/>
              </a:ext>
            </a:extLst>
          </p:cNvPr>
          <p:cNvSpPr txBox="1">
            <a:spLocks/>
          </p:cNvSpPr>
          <p:nvPr/>
        </p:nvSpPr>
        <p:spPr>
          <a:xfrm>
            <a:off x="1389591"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000" b="1">
                <a:solidFill>
                  <a:srgbClr val="544F98"/>
                </a:solidFill>
                <a:latin typeface="Aptos Display" panose="02110004020202020204"/>
              </a:rPr>
              <a:t>Let op </a:t>
            </a:r>
            <a:r>
              <a:rPr lang="en" sz="4000" b="1" err="1">
                <a:solidFill>
                  <a:srgbClr val="544F98"/>
                </a:solidFill>
                <a:latin typeface="Aptos Display" panose="02110004020202020204"/>
              </a:rPr>
              <a:t>voor</a:t>
            </a:r>
            <a:r>
              <a:rPr lang="en" sz="4000" b="1">
                <a:solidFill>
                  <a:srgbClr val="544F98"/>
                </a:solidFill>
                <a:latin typeface="Aptos Display" panose="02110004020202020204"/>
              </a:rPr>
              <a:t> </a:t>
            </a:r>
            <a:r>
              <a:rPr lang="en" sz="4000" b="1" err="1">
                <a:solidFill>
                  <a:srgbClr val="544F98"/>
                </a:solidFill>
                <a:latin typeface="Aptos Display" panose="02110004020202020204"/>
              </a:rPr>
              <a:t>discriminatie</a:t>
            </a:r>
            <a:endParaRPr lang="en-US" err="1"/>
          </a:p>
        </p:txBody>
      </p:sp>
      <p:pic>
        <p:nvPicPr>
          <p:cNvPr id="8" name="Graphic 7" descr="Loupe avec un remplissage uni">
            <a:extLst>
              <a:ext uri="{FF2B5EF4-FFF2-40B4-BE49-F238E27FC236}">
                <a16:creationId xmlns:a16="http://schemas.microsoft.com/office/drawing/2014/main" id="{FB4035F3-5516-FF46-1BC8-1E6C44BBE1E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87630"/>
            <a:ext cx="914400" cy="914400"/>
          </a:xfrm>
          <a:prstGeom prst="rect">
            <a:avLst/>
          </a:prstGeom>
        </p:spPr>
      </p:pic>
      <p:pic>
        <p:nvPicPr>
          <p:cNvPr id="6" name="Graphic 5" descr="Avertissement avec un remplissage uni">
            <a:extLst>
              <a:ext uri="{FF2B5EF4-FFF2-40B4-BE49-F238E27FC236}">
                <a16:creationId xmlns:a16="http://schemas.microsoft.com/office/drawing/2014/main" id="{2C7D5DF7-17FD-0EB9-CE93-5B276405B9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0558" y="94477"/>
            <a:ext cx="986448" cy="1066455"/>
          </a:xfrm>
          <a:prstGeom prst="rect">
            <a:avLst/>
          </a:prstGeom>
        </p:spPr>
      </p:pic>
      <p:pic>
        <p:nvPicPr>
          <p:cNvPr id="4" name="Picture 3">
            <a:extLst>
              <a:ext uri="{FF2B5EF4-FFF2-40B4-BE49-F238E27FC236}">
                <a16:creationId xmlns:a16="http://schemas.microsoft.com/office/drawing/2014/main" id="{15C7180E-BE6C-9E26-E0D5-4C44BBEBF2DE}"/>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9" name="Picture 8" descr="UNIA (Centre interfédéral pour l’égalité des chances et la lutte contre ...">
            <a:extLst>
              <a:ext uri="{FF2B5EF4-FFF2-40B4-BE49-F238E27FC236}">
                <a16:creationId xmlns:a16="http://schemas.microsoft.com/office/drawing/2014/main" id="{6168447B-DABB-ED2A-9FFB-A9169819FD70}"/>
              </a:ext>
            </a:extLst>
          </p:cNvPr>
          <p:cNvPicPr>
            <a:picLocks noChangeAspect="1"/>
          </p:cNvPicPr>
          <p:nvPr/>
        </p:nvPicPr>
        <p:blipFill>
          <a:blip r:embed="rId6"/>
          <a:srcRect l="792" t="10181" r="-143" b="3571"/>
          <a:stretch>
            <a:fillRect/>
          </a:stretch>
        </p:blipFill>
        <p:spPr>
          <a:xfrm>
            <a:off x="1219200" y="2241446"/>
            <a:ext cx="2725392" cy="2365937"/>
          </a:xfrm>
          <a:prstGeom prst="rect">
            <a:avLst/>
          </a:prstGeom>
        </p:spPr>
      </p:pic>
      <p:sp>
        <p:nvSpPr>
          <p:cNvPr id="11" name="TextBox 10">
            <a:extLst>
              <a:ext uri="{FF2B5EF4-FFF2-40B4-BE49-F238E27FC236}">
                <a16:creationId xmlns:a16="http://schemas.microsoft.com/office/drawing/2014/main" id="{7248E039-9FB1-AE2A-993B-E1A531DFDEE0}"/>
              </a:ext>
            </a:extLst>
          </p:cNvPr>
          <p:cNvSpPr txBox="1"/>
          <p:nvPr/>
        </p:nvSpPr>
        <p:spPr>
          <a:xfrm>
            <a:off x="1098178" y="1752739"/>
            <a:ext cx="2866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err="1"/>
              <a:t>Wallonië</a:t>
            </a:r>
            <a:r>
              <a:rPr lang="en-US" b="1"/>
              <a:t> &amp; Brussel</a:t>
            </a:r>
          </a:p>
        </p:txBody>
      </p:sp>
      <p:sp>
        <p:nvSpPr>
          <p:cNvPr id="12" name="TextBox 11">
            <a:extLst>
              <a:ext uri="{FF2B5EF4-FFF2-40B4-BE49-F238E27FC236}">
                <a16:creationId xmlns:a16="http://schemas.microsoft.com/office/drawing/2014/main" id="{C0754211-5A80-167B-0E4F-1B826F92EF03}"/>
              </a:ext>
            </a:extLst>
          </p:cNvPr>
          <p:cNvSpPr txBox="1"/>
          <p:nvPr/>
        </p:nvSpPr>
        <p:spPr>
          <a:xfrm>
            <a:off x="5305506" y="1752739"/>
            <a:ext cx="2866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t>Vlaanderen​</a:t>
            </a:r>
          </a:p>
        </p:txBody>
      </p:sp>
      <p:pic>
        <p:nvPicPr>
          <p:cNvPr id="14" name="Picture 13" descr="Vlaams Mensenrechteninstituut | WAT WAT">
            <a:extLst>
              <a:ext uri="{FF2B5EF4-FFF2-40B4-BE49-F238E27FC236}">
                <a16:creationId xmlns:a16="http://schemas.microsoft.com/office/drawing/2014/main" id="{529A0116-EB50-62F9-CE8F-31EA13CAE98D}"/>
              </a:ext>
            </a:extLst>
          </p:cNvPr>
          <p:cNvPicPr>
            <a:picLocks noChangeAspect="1"/>
          </p:cNvPicPr>
          <p:nvPr/>
        </p:nvPicPr>
        <p:blipFill>
          <a:blip r:embed="rId7"/>
          <a:stretch>
            <a:fillRect/>
          </a:stretch>
        </p:blipFill>
        <p:spPr>
          <a:xfrm>
            <a:off x="5573269" y="2282256"/>
            <a:ext cx="2868819" cy="1515156"/>
          </a:xfrm>
          <a:prstGeom prst="rect">
            <a:avLst/>
          </a:prstGeom>
        </p:spPr>
      </p:pic>
    </p:spTree>
    <p:extLst>
      <p:ext uri="{BB962C8B-B14F-4D97-AF65-F5344CB8AC3E}">
        <p14:creationId xmlns:p14="http://schemas.microsoft.com/office/powerpoint/2010/main" val="3031759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A4C9B27F-5AD5-D159-7B61-82083D9A5DA0}"/>
            </a:ext>
          </a:extLst>
        </p:cNvPr>
        <p:cNvGrpSpPr/>
        <p:nvPr/>
      </p:nvGrpSpPr>
      <p:grpSpPr>
        <a:xfrm>
          <a:off x="0" y="0"/>
          <a:ext cx="0" cy="0"/>
          <a:chOff x="0" y="0"/>
          <a:chExt cx="0" cy="0"/>
        </a:xfrm>
      </p:grpSpPr>
      <p:sp>
        <p:nvSpPr>
          <p:cNvPr id="3" name="Shape 101">
            <a:extLst>
              <a:ext uri="{FF2B5EF4-FFF2-40B4-BE49-F238E27FC236}">
                <a16:creationId xmlns:a16="http://schemas.microsoft.com/office/drawing/2014/main" id="{0FAE5C18-34D8-7480-BDE4-DA7A48621441}"/>
              </a:ext>
            </a:extLst>
          </p:cNvPr>
          <p:cNvSpPr txBox="1">
            <a:spLocks/>
          </p:cNvSpPr>
          <p:nvPr/>
        </p:nvSpPr>
        <p:spPr>
          <a:xfrm>
            <a:off x="1442700" y="1287780"/>
            <a:ext cx="6255330" cy="176467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nl-BE" sz="6000" b="1">
                <a:solidFill>
                  <a:schemeClr val="bg1"/>
                </a:solidFill>
                <a:latin typeface="Aptos"/>
              </a:rPr>
              <a:t>Oefening!</a:t>
            </a:r>
          </a:p>
        </p:txBody>
      </p:sp>
      <p:pic>
        <p:nvPicPr>
          <p:cNvPr id="5" name="Graphic 4" descr="Gribouille avec un remplissage uni">
            <a:extLst>
              <a:ext uri="{FF2B5EF4-FFF2-40B4-BE49-F238E27FC236}">
                <a16:creationId xmlns:a16="http://schemas.microsoft.com/office/drawing/2014/main" id="{908F2552-4E74-D90B-1560-BE3FC16CA9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37960" y="2099310"/>
            <a:ext cx="2659380" cy="2705100"/>
          </a:xfrm>
          <a:prstGeom prst="rect">
            <a:avLst/>
          </a:prstGeom>
        </p:spPr>
      </p:pic>
      <p:pic>
        <p:nvPicPr>
          <p:cNvPr id="6" name="Picture 5">
            <a:extLst>
              <a:ext uri="{FF2B5EF4-FFF2-40B4-BE49-F238E27FC236}">
                <a16:creationId xmlns:a16="http://schemas.microsoft.com/office/drawing/2014/main" id="{880ED333-B4BE-4258-C3FE-8C8DA8370D6A}"/>
              </a:ext>
            </a:extLst>
          </p:cNvPr>
          <p:cNvPicPr>
            <a:picLocks noChangeAspect="1"/>
          </p:cNvPicPr>
          <p:nvPr/>
        </p:nvPicPr>
        <p:blipFill>
          <a:blip r:embed="rId4"/>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865106161"/>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4E8C6D6-E07D-1842-970B-F314CEF5B5C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01B1C1-4620-9FDE-F2A4-B4B8168188D1}"/>
              </a:ext>
            </a:extLst>
          </p:cNvPr>
          <p:cNvSpPr>
            <a:spLocks noGrp="1"/>
          </p:cNvSpPr>
          <p:nvPr>
            <p:ph type="sldNum" sz="quarter" idx="12"/>
          </p:nvPr>
        </p:nvSpPr>
        <p:spPr/>
        <p:txBody>
          <a:bodyPr/>
          <a:lstStyle/>
          <a:p>
            <a:fld id="{49D66857-5C25-4F7D-8F9B-F3014B38DE15}" type="slidenum">
              <a:rPr lang="fr-BE" smtClean="0"/>
              <a:t>38</a:t>
            </a:fld>
            <a:endParaRPr lang="fr-BE"/>
          </a:p>
        </p:txBody>
      </p:sp>
      <p:sp>
        <p:nvSpPr>
          <p:cNvPr id="5" name="Shape 324">
            <a:extLst>
              <a:ext uri="{FF2B5EF4-FFF2-40B4-BE49-F238E27FC236}">
                <a16:creationId xmlns:a16="http://schemas.microsoft.com/office/drawing/2014/main" id="{9F9D1E47-0AFC-B42C-D8C0-BC1F8E8789F6}"/>
              </a:ext>
            </a:extLst>
          </p:cNvPr>
          <p:cNvSpPr/>
          <p:nvPr/>
        </p:nvSpPr>
        <p:spPr>
          <a:xfrm>
            <a:off x="654547" y="1641320"/>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7" name="Afbeelding 6">
            <a:extLst>
              <a:ext uri="{FF2B5EF4-FFF2-40B4-BE49-F238E27FC236}">
                <a16:creationId xmlns:a16="http://schemas.microsoft.com/office/drawing/2014/main" id="{5CDF5F88-8B4F-B49B-075E-BE7AA8397EBA}"/>
              </a:ext>
            </a:extLst>
          </p:cNvPr>
          <p:cNvPicPr>
            <a:picLocks noChangeAspect="1"/>
          </p:cNvPicPr>
          <p:nvPr/>
        </p:nvPicPr>
        <p:blipFill>
          <a:blip r:embed="rId4"/>
          <a:stretch>
            <a:fillRect/>
          </a:stretch>
        </p:blipFill>
        <p:spPr>
          <a:xfrm>
            <a:off x="810297" y="2392459"/>
            <a:ext cx="1090580" cy="1063785"/>
          </a:xfrm>
          <a:prstGeom prst="rect">
            <a:avLst/>
          </a:prstGeom>
        </p:spPr>
      </p:pic>
      <p:sp>
        <p:nvSpPr>
          <p:cNvPr id="11" name="Shape 324">
            <a:extLst>
              <a:ext uri="{FF2B5EF4-FFF2-40B4-BE49-F238E27FC236}">
                <a16:creationId xmlns:a16="http://schemas.microsoft.com/office/drawing/2014/main" id="{4449FC2F-D333-9654-CB91-F36F0C0E1775}"/>
              </a:ext>
            </a:extLst>
          </p:cNvPr>
          <p:cNvSpPr/>
          <p:nvPr/>
        </p:nvSpPr>
        <p:spPr>
          <a:xfrm>
            <a:off x="2226787" y="1641320"/>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3" name="Afbeelding 9">
            <a:extLst>
              <a:ext uri="{FF2B5EF4-FFF2-40B4-BE49-F238E27FC236}">
                <a16:creationId xmlns:a16="http://schemas.microsoft.com/office/drawing/2014/main" id="{4A372BCE-B774-1E32-49B5-67F228AB2BF8}"/>
              </a:ext>
            </a:extLst>
          </p:cNvPr>
          <p:cNvPicPr>
            <a:picLocks noChangeAspect="1"/>
          </p:cNvPicPr>
          <p:nvPr/>
        </p:nvPicPr>
        <p:blipFill>
          <a:blip r:embed="rId5"/>
          <a:srcRect l="15098" r="16228"/>
          <a:stretch>
            <a:fillRect/>
          </a:stretch>
        </p:blipFill>
        <p:spPr>
          <a:xfrm>
            <a:off x="2337951" y="2129790"/>
            <a:ext cx="1177659" cy="1575561"/>
          </a:xfrm>
          <a:prstGeom prst="rect">
            <a:avLst/>
          </a:prstGeom>
        </p:spPr>
      </p:pic>
      <p:sp>
        <p:nvSpPr>
          <p:cNvPr id="15" name="Shape 324">
            <a:extLst>
              <a:ext uri="{FF2B5EF4-FFF2-40B4-BE49-F238E27FC236}">
                <a16:creationId xmlns:a16="http://schemas.microsoft.com/office/drawing/2014/main" id="{DCAD7044-A52A-83B2-3D4E-67F2F47A262A}"/>
              </a:ext>
            </a:extLst>
          </p:cNvPr>
          <p:cNvSpPr/>
          <p:nvPr/>
        </p:nvSpPr>
        <p:spPr>
          <a:xfrm>
            <a:off x="3798712" y="1629191"/>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 name="Afbeelding 12">
            <a:extLst>
              <a:ext uri="{FF2B5EF4-FFF2-40B4-BE49-F238E27FC236}">
                <a16:creationId xmlns:a16="http://schemas.microsoft.com/office/drawing/2014/main" id="{87B57A05-ABD2-ED01-25F9-20152F531C33}"/>
              </a:ext>
            </a:extLst>
          </p:cNvPr>
          <p:cNvPicPr>
            <a:picLocks noChangeAspect="1"/>
          </p:cNvPicPr>
          <p:nvPr/>
        </p:nvPicPr>
        <p:blipFill>
          <a:blip r:embed="rId6"/>
          <a:stretch>
            <a:fillRect/>
          </a:stretch>
        </p:blipFill>
        <p:spPr>
          <a:xfrm>
            <a:off x="4005978" y="2697479"/>
            <a:ext cx="1052735" cy="135923"/>
          </a:xfrm>
          <a:prstGeom prst="rect">
            <a:avLst/>
          </a:prstGeom>
        </p:spPr>
      </p:pic>
      <p:sp>
        <p:nvSpPr>
          <p:cNvPr id="19" name="Shape 324">
            <a:extLst>
              <a:ext uri="{FF2B5EF4-FFF2-40B4-BE49-F238E27FC236}">
                <a16:creationId xmlns:a16="http://schemas.microsoft.com/office/drawing/2014/main" id="{30AB7791-D1AB-2E19-92FC-00A560AD9F60}"/>
              </a:ext>
            </a:extLst>
          </p:cNvPr>
          <p:cNvSpPr/>
          <p:nvPr/>
        </p:nvSpPr>
        <p:spPr>
          <a:xfrm>
            <a:off x="5370952" y="1622410"/>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 name="Afbeelding 16">
            <a:extLst>
              <a:ext uri="{FF2B5EF4-FFF2-40B4-BE49-F238E27FC236}">
                <a16:creationId xmlns:a16="http://schemas.microsoft.com/office/drawing/2014/main" id="{6174415E-605F-5DEC-F933-4B8CA28952DB}"/>
              </a:ext>
            </a:extLst>
          </p:cNvPr>
          <p:cNvPicPr>
            <a:picLocks noChangeAspect="1"/>
          </p:cNvPicPr>
          <p:nvPr/>
        </p:nvPicPr>
        <p:blipFill>
          <a:blip r:embed="rId7"/>
          <a:srcRect l="40183"/>
          <a:stretch>
            <a:fillRect/>
          </a:stretch>
        </p:blipFill>
        <p:spPr>
          <a:xfrm>
            <a:off x="5481075" y="2028600"/>
            <a:ext cx="1178699" cy="1676751"/>
          </a:xfrm>
          <a:prstGeom prst="rect">
            <a:avLst/>
          </a:prstGeom>
        </p:spPr>
      </p:pic>
      <p:sp>
        <p:nvSpPr>
          <p:cNvPr id="23" name="Shape 324">
            <a:extLst>
              <a:ext uri="{FF2B5EF4-FFF2-40B4-BE49-F238E27FC236}">
                <a16:creationId xmlns:a16="http://schemas.microsoft.com/office/drawing/2014/main" id="{0D906730-A4DE-3373-7F46-51A0667F4C83}"/>
              </a:ext>
            </a:extLst>
          </p:cNvPr>
          <p:cNvSpPr/>
          <p:nvPr/>
        </p:nvSpPr>
        <p:spPr>
          <a:xfrm>
            <a:off x="6942877" y="1619267"/>
            <a:ext cx="1402080" cy="2590320"/>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434343"/>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5" name="Afbeelding 19">
            <a:extLst>
              <a:ext uri="{FF2B5EF4-FFF2-40B4-BE49-F238E27FC236}">
                <a16:creationId xmlns:a16="http://schemas.microsoft.com/office/drawing/2014/main" id="{3EB083AE-5E88-B078-C33F-AFF72DF3BDCC}"/>
              </a:ext>
            </a:extLst>
          </p:cNvPr>
          <p:cNvPicPr>
            <a:picLocks noChangeAspect="1"/>
          </p:cNvPicPr>
          <p:nvPr/>
        </p:nvPicPr>
        <p:blipFill>
          <a:blip r:embed="rId8"/>
          <a:srcRect r="12678"/>
          <a:stretch>
            <a:fillRect/>
          </a:stretch>
        </p:blipFill>
        <p:spPr>
          <a:xfrm>
            <a:off x="7061002" y="2412745"/>
            <a:ext cx="1168598" cy="1124524"/>
          </a:xfrm>
          <a:prstGeom prst="rect">
            <a:avLst/>
          </a:prstGeom>
        </p:spPr>
      </p:pic>
      <p:sp>
        <p:nvSpPr>
          <p:cNvPr id="27" name="Ovaal 20">
            <a:extLst>
              <a:ext uri="{FF2B5EF4-FFF2-40B4-BE49-F238E27FC236}">
                <a16:creationId xmlns:a16="http://schemas.microsoft.com/office/drawing/2014/main" id="{3D831E58-F39B-207D-2E7F-08F367B018E2}"/>
              </a:ext>
            </a:extLst>
          </p:cNvPr>
          <p:cNvSpPr/>
          <p:nvPr/>
        </p:nvSpPr>
        <p:spPr>
          <a:xfrm>
            <a:off x="2905545" y="2331721"/>
            <a:ext cx="483329" cy="224790"/>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 name="Ovaal 21">
            <a:extLst>
              <a:ext uri="{FF2B5EF4-FFF2-40B4-BE49-F238E27FC236}">
                <a16:creationId xmlns:a16="http://schemas.microsoft.com/office/drawing/2014/main" id="{8F5E1A21-7816-FB9F-7EE6-BD4F98BF017B}"/>
              </a:ext>
            </a:extLst>
          </p:cNvPr>
          <p:cNvSpPr/>
          <p:nvPr/>
        </p:nvSpPr>
        <p:spPr>
          <a:xfrm>
            <a:off x="3890621" y="2642185"/>
            <a:ext cx="483329" cy="224790"/>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 name="Ovaal 22">
            <a:extLst>
              <a:ext uri="{FF2B5EF4-FFF2-40B4-BE49-F238E27FC236}">
                <a16:creationId xmlns:a16="http://schemas.microsoft.com/office/drawing/2014/main" id="{D08AF5A1-762B-63D4-4BA4-732A7F539868}"/>
              </a:ext>
            </a:extLst>
          </p:cNvPr>
          <p:cNvSpPr/>
          <p:nvPr/>
        </p:nvSpPr>
        <p:spPr>
          <a:xfrm>
            <a:off x="6043248" y="2211728"/>
            <a:ext cx="483329" cy="224790"/>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Ovaal 23">
            <a:extLst>
              <a:ext uri="{FF2B5EF4-FFF2-40B4-BE49-F238E27FC236}">
                <a16:creationId xmlns:a16="http://schemas.microsoft.com/office/drawing/2014/main" id="{303AAAE2-0FE8-9B7E-B632-25D25DBCF9BC}"/>
              </a:ext>
            </a:extLst>
          </p:cNvPr>
          <p:cNvSpPr/>
          <p:nvPr/>
        </p:nvSpPr>
        <p:spPr>
          <a:xfrm>
            <a:off x="7061002" y="2999324"/>
            <a:ext cx="1054318" cy="210353"/>
          </a:xfrm>
          <a:prstGeom prst="ellipse">
            <a:avLst/>
          </a:prstGeom>
          <a:noFill/>
          <a:ln>
            <a:solidFill>
              <a:srgbClr val="CE012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5" name="Shape 101">
            <a:extLst>
              <a:ext uri="{FF2B5EF4-FFF2-40B4-BE49-F238E27FC236}">
                <a16:creationId xmlns:a16="http://schemas.microsoft.com/office/drawing/2014/main" id="{BE2AE0F4-1445-B11D-001F-B220C66AFFEB}"/>
              </a:ext>
            </a:extLst>
          </p:cNvPr>
          <p:cNvSpPr txBox="1">
            <a:spLocks/>
          </p:cNvSpPr>
          <p:nvPr/>
        </p:nvSpPr>
        <p:spPr>
          <a:xfrm>
            <a:off x="1442700" y="525780"/>
            <a:ext cx="6255330" cy="176467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algn="ctr"/>
            <a:r>
              <a:rPr lang="nl-BE" sz="3200" b="1">
                <a:solidFill>
                  <a:schemeClr val="bg1"/>
                </a:solidFill>
                <a:latin typeface="Aptos"/>
              </a:rPr>
              <a:t>Zoek een woning</a:t>
            </a:r>
          </a:p>
        </p:txBody>
      </p:sp>
      <p:pic>
        <p:nvPicPr>
          <p:cNvPr id="4" name="Picture 3">
            <a:extLst>
              <a:ext uri="{FF2B5EF4-FFF2-40B4-BE49-F238E27FC236}">
                <a16:creationId xmlns:a16="http://schemas.microsoft.com/office/drawing/2014/main" id="{43DD386F-F0B9-37ED-F02F-FE5AF7F72CEB}"/>
              </a:ext>
            </a:extLst>
          </p:cNvPr>
          <p:cNvPicPr>
            <a:picLocks noChangeAspect="1"/>
          </p:cNvPicPr>
          <p:nvPr/>
        </p:nvPicPr>
        <p:blipFill>
          <a:blip r:embed="rId9"/>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1063393734"/>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1337C009-C257-190E-3265-E52FDEE736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9741463-A232-DF5A-DBAE-B26848F50DA6}"/>
              </a:ext>
            </a:extLst>
          </p:cNvPr>
          <p:cNvSpPr>
            <a:spLocks noGrp="1"/>
          </p:cNvSpPr>
          <p:nvPr>
            <p:ph type="ctrTitle"/>
          </p:nvPr>
        </p:nvSpPr>
        <p:spPr>
          <a:xfrm>
            <a:off x="818322" y="3637689"/>
            <a:ext cx="7772400" cy="1159800"/>
          </a:xfrm>
        </p:spPr>
        <p:txBody>
          <a:bodyPr>
            <a:normAutofit fontScale="90000"/>
          </a:bodyPr>
          <a:lstStyle/>
          <a:p>
            <a:r>
              <a:rPr lang="en" sz="5300" b="1" err="1">
                <a:latin typeface="Aptos"/>
              </a:rPr>
              <a:t>Bezoek</a:t>
            </a:r>
            <a:r>
              <a:rPr lang="en" sz="5300" b="1">
                <a:latin typeface="Aptos"/>
              </a:rPr>
              <a:t> </a:t>
            </a:r>
            <a:r>
              <a:rPr lang="en" sz="5300" b="1" err="1">
                <a:latin typeface="Aptos"/>
              </a:rPr>
              <a:t>aan</a:t>
            </a:r>
            <a:r>
              <a:rPr lang="en" sz="5300" b="1">
                <a:latin typeface="Aptos"/>
              </a:rPr>
              <a:t> de woning</a:t>
            </a:r>
            <a:br>
              <a:rPr lang="fr-FR" b="1"/>
            </a:br>
            <a:endParaRPr lang="fr-FR" i="1">
              <a:latin typeface="Raleway" pitchFamily="2" charset="0"/>
            </a:endParaRPr>
          </a:p>
        </p:txBody>
      </p:sp>
      <p:sp>
        <p:nvSpPr>
          <p:cNvPr id="5" name="Shape 90">
            <a:extLst>
              <a:ext uri="{FF2B5EF4-FFF2-40B4-BE49-F238E27FC236}">
                <a16:creationId xmlns:a16="http://schemas.microsoft.com/office/drawing/2014/main" id="{C36AA144-6B98-99C3-4C2B-3D4FE67688C3}"/>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4</a:t>
            </a:r>
          </a:p>
        </p:txBody>
      </p:sp>
      <p:pic>
        <p:nvPicPr>
          <p:cNvPr id="4" name="Picture 3">
            <a:extLst>
              <a:ext uri="{FF2B5EF4-FFF2-40B4-BE49-F238E27FC236}">
                <a16:creationId xmlns:a16="http://schemas.microsoft.com/office/drawing/2014/main" id="{D2F8B50A-72DE-8CE7-E152-86ECC546DF61}"/>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314435184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D35C6-9126-48FC-99A6-CEC61E91279E}"/>
            </a:ext>
          </a:extLst>
        </p:cNvPr>
        <p:cNvGrpSpPr/>
        <p:nvPr/>
      </p:nvGrpSpPr>
      <p:grpSpPr>
        <a:xfrm>
          <a:off x="0" y="0"/>
          <a:ext cx="0" cy="0"/>
          <a:chOff x="0" y="0"/>
          <a:chExt cx="0" cy="0"/>
        </a:xfrm>
      </p:grpSpPr>
      <p:sp>
        <p:nvSpPr>
          <p:cNvPr id="3" name="Shape 101">
            <a:extLst>
              <a:ext uri="{FF2B5EF4-FFF2-40B4-BE49-F238E27FC236}">
                <a16:creationId xmlns:a16="http://schemas.microsoft.com/office/drawing/2014/main" id="{444725A6-3365-D702-B9C2-179F68504FF9}"/>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rPr>
              <a:t>Vraag</a:t>
            </a:r>
            <a:r>
              <a:rPr lang="en" sz="4800" b="1">
                <a:solidFill>
                  <a:srgbClr val="544F98"/>
                </a:solidFill>
              </a:rPr>
              <a:t> &gt; </a:t>
            </a:r>
            <a:r>
              <a:rPr lang="en" sz="4800" b="1" err="1">
                <a:solidFill>
                  <a:srgbClr val="544F98"/>
                </a:solidFill>
              </a:rPr>
              <a:t>aanbod</a:t>
            </a:r>
            <a:endParaRPr lang="en-US" sz="4800" b="1" err="1">
              <a:solidFill>
                <a:srgbClr val="544F98"/>
              </a:solidFill>
            </a:endParaRPr>
          </a:p>
        </p:txBody>
      </p:sp>
      <p:pic>
        <p:nvPicPr>
          <p:cNvPr id="12" name="Picture 4" descr="Hard Lines Poem">
            <a:extLst>
              <a:ext uri="{FF2B5EF4-FFF2-40B4-BE49-F238E27FC236}">
                <a16:creationId xmlns:a16="http://schemas.microsoft.com/office/drawing/2014/main" id="{CB8780E3-9C7B-3A0F-D197-92149C1576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1398" y="1845856"/>
            <a:ext cx="6161204" cy="1458152"/>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Ampoule et engrenage avec un remplissage uni">
            <a:extLst>
              <a:ext uri="{FF2B5EF4-FFF2-40B4-BE49-F238E27FC236}">
                <a16:creationId xmlns:a16="http://schemas.microsoft.com/office/drawing/2014/main" id="{7BD26B6F-EDE0-68A2-B2C8-628E95CC3E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85760" y="209550"/>
            <a:ext cx="914400" cy="914400"/>
          </a:xfrm>
          <a:prstGeom prst="rect">
            <a:avLst/>
          </a:prstGeom>
        </p:spPr>
      </p:pic>
      <p:sp>
        <p:nvSpPr>
          <p:cNvPr id="4" name="Rectangle : coins arrondis 3">
            <a:extLst>
              <a:ext uri="{FF2B5EF4-FFF2-40B4-BE49-F238E27FC236}">
                <a16:creationId xmlns:a16="http://schemas.microsoft.com/office/drawing/2014/main" id="{C7EBF87E-C7A4-28E5-3F75-9563882C30DB}"/>
              </a:ext>
            </a:extLst>
          </p:cNvPr>
          <p:cNvSpPr/>
          <p:nvPr/>
        </p:nvSpPr>
        <p:spPr>
          <a:xfrm>
            <a:off x="1494609" y="3383280"/>
            <a:ext cx="6153694" cy="724989"/>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latin typeface="Aptos Display"/>
              </a:rPr>
              <a:t>30 – 100 </a:t>
            </a:r>
            <a:r>
              <a:rPr lang="en-US" sz="3600" err="1">
                <a:latin typeface="Aptos Display"/>
              </a:rPr>
              <a:t>kandidaten</a:t>
            </a:r>
            <a:endParaRPr lang="en-US" sz="4400" err="1"/>
          </a:p>
        </p:txBody>
      </p:sp>
      <p:pic>
        <p:nvPicPr>
          <p:cNvPr id="6" name="Picture 5">
            <a:extLst>
              <a:ext uri="{FF2B5EF4-FFF2-40B4-BE49-F238E27FC236}">
                <a16:creationId xmlns:a16="http://schemas.microsoft.com/office/drawing/2014/main" id="{0A975E56-F9F0-12E5-7A3A-0135A16AD79F}"/>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882028901"/>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45B73-AC45-6899-5B3C-211DB345A5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56A6C3-9497-11EA-F40A-9EAA50661C02}"/>
              </a:ext>
            </a:extLst>
          </p:cNvPr>
          <p:cNvSpPr>
            <a:spLocks noGrp="1"/>
          </p:cNvSpPr>
          <p:nvPr>
            <p:ph type="sldNum" sz="quarter" idx="12"/>
          </p:nvPr>
        </p:nvSpPr>
        <p:spPr/>
        <p:txBody>
          <a:bodyPr/>
          <a:lstStyle/>
          <a:p>
            <a:fld id="{49D66857-5C25-4F7D-8F9B-F3014B38DE15}" type="slidenum">
              <a:rPr lang="fr-BE" smtClean="0"/>
              <a:t>40</a:t>
            </a:fld>
            <a:endParaRPr lang="fr-BE"/>
          </a:p>
        </p:txBody>
      </p:sp>
      <p:sp>
        <p:nvSpPr>
          <p:cNvPr id="10" name="Shape 101">
            <a:extLst>
              <a:ext uri="{FF2B5EF4-FFF2-40B4-BE49-F238E27FC236}">
                <a16:creationId xmlns:a16="http://schemas.microsoft.com/office/drawing/2014/main" id="{BFED4139-14C8-E132-9E8F-A479623F74C5}"/>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Afspraak</a:t>
            </a:r>
            <a:r>
              <a:rPr lang="en" sz="4800" b="1">
                <a:solidFill>
                  <a:srgbClr val="544F98"/>
                </a:solidFill>
                <a:latin typeface="Aptos Display" panose="02110004020202020204"/>
              </a:rPr>
              <a:t> </a:t>
            </a:r>
            <a:r>
              <a:rPr lang="en" sz="4800" b="1" err="1">
                <a:solidFill>
                  <a:srgbClr val="544F98"/>
                </a:solidFill>
                <a:latin typeface="Aptos Display" panose="02110004020202020204"/>
              </a:rPr>
              <a:t>maken</a:t>
            </a:r>
            <a:endParaRPr lang="en" sz="4800" b="1" err="1">
              <a:solidFill>
                <a:srgbClr val="544F98"/>
              </a:solidFill>
            </a:endParaRPr>
          </a:p>
        </p:txBody>
      </p:sp>
      <p:pic>
        <p:nvPicPr>
          <p:cNvPr id="4" name="Picture 2" descr="Blue mail icon or email Royalty Free Vector Image">
            <a:extLst>
              <a:ext uri="{FF2B5EF4-FFF2-40B4-BE49-F238E27FC236}">
                <a16:creationId xmlns:a16="http://schemas.microsoft.com/office/drawing/2014/main" id="{470014A7-630E-DBF9-90BD-2DBAE6A3FA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191"/>
          <a:stretch>
            <a:fillRect/>
          </a:stretch>
        </p:blipFill>
        <p:spPr bwMode="auto">
          <a:xfrm>
            <a:off x="701750" y="1737869"/>
            <a:ext cx="2266875" cy="21742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green phone logo 10 free Cliparts | Download images on Clipground 2025">
            <a:extLst>
              <a:ext uri="{FF2B5EF4-FFF2-40B4-BE49-F238E27FC236}">
                <a16:creationId xmlns:a16="http://schemas.microsoft.com/office/drawing/2014/main" id="{261F9618-11D3-9B2F-CBF5-C375A7E83A8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614"/>
          <a:stretch>
            <a:fillRect/>
          </a:stretch>
        </p:blipFill>
        <p:spPr bwMode="auto">
          <a:xfrm>
            <a:off x="2833323" y="1737869"/>
            <a:ext cx="2161590" cy="2063379"/>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3">
            <a:extLst>
              <a:ext uri="{FF2B5EF4-FFF2-40B4-BE49-F238E27FC236}">
                <a16:creationId xmlns:a16="http://schemas.microsoft.com/office/drawing/2014/main" id="{DB98CCEB-4EAF-B14C-F368-098806C675EA}"/>
              </a:ext>
            </a:extLst>
          </p:cNvPr>
          <p:cNvPicPr>
            <a:picLocks noChangeAspect="1"/>
          </p:cNvPicPr>
          <p:nvPr/>
        </p:nvPicPr>
        <p:blipFill>
          <a:blip r:embed="rId5"/>
          <a:stretch>
            <a:fillRect/>
          </a:stretch>
        </p:blipFill>
        <p:spPr>
          <a:xfrm>
            <a:off x="4994913" y="1737869"/>
            <a:ext cx="3316156" cy="2280868"/>
          </a:xfrm>
          <a:prstGeom prst="rect">
            <a:avLst/>
          </a:prstGeom>
        </p:spPr>
      </p:pic>
      <p:pic>
        <p:nvPicPr>
          <p:cNvPr id="13" name="Graphic 12" descr="Œil contour">
            <a:extLst>
              <a:ext uri="{FF2B5EF4-FFF2-40B4-BE49-F238E27FC236}">
                <a16:creationId xmlns:a16="http://schemas.microsoft.com/office/drawing/2014/main" id="{D3A2C28B-CA00-A2FA-4FE7-F00BCA85990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68040" y="-130037"/>
            <a:ext cx="1278834" cy="1278834"/>
          </a:xfrm>
          <a:prstGeom prst="rect">
            <a:avLst/>
          </a:prstGeom>
        </p:spPr>
      </p:pic>
      <p:pic>
        <p:nvPicPr>
          <p:cNvPr id="5" name="Picture 4">
            <a:extLst>
              <a:ext uri="{FF2B5EF4-FFF2-40B4-BE49-F238E27FC236}">
                <a16:creationId xmlns:a16="http://schemas.microsoft.com/office/drawing/2014/main" id="{40679662-3E15-823B-CD05-4F0F41FB17BE}"/>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895341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B544E-679E-89F2-691F-78FEC2CADDA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87C1694-7CA1-EC1E-AE76-93FDBF136D23}"/>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8E18F075-AD3A-084A-AC1E-5EE4DFC9072F}"/>
              </a:ext>
            </a:extLst>
          </p:cNvPr>
          <p:cNvSpPr>
            <a:spLocks noGrp="1"/>
          </p:cNvSpPr>
          <p:nvPr>
            <p:ph type="sldNum" sz="quarter" idx="12"/>
          </p:nvPr>
        </p:nvSpPr>
        <p:spPr/>
        <p:txBody>
          <a:bodyPr/>
          <a:lstStyle/>
          <a:p>
            <a:fld id="{49D66857-5C25-4F7D-8F9B-F3014B38DE15}" type="slidenum">
              <a:rPr lang="fr-BE" smtClean="0"/>
              <a:t>41</a:t>
            </a:fld>
            <a:endParaRPr lang="fr-BE"/>
          </a:p>
        </p:txBody>
      </p:sp>
      <p:sp>
        <p:nvSpPr>
          <p:cNvPr id="5" name="Rectangle : coins arrondis 3">
            <a:extLst>
              <a:ext uri="{FF2B5EF4-FFF2-40B4-BE49-F238E27FC236}">
                <a16:creationId xmlns:a16="http://schemas.microsoft.com/office/drawing/2014/main" id="{84C3FBBD-01CE-7379-1103-3C9CF5E0D31B}"/>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nl-BE" sz="2000">
                <a:solidFill>
                  <a:schemeClr val="tx1">
                    <a:lumMod val="76000"/>
                    <a:lumOff val="24000"/>
                  </a:schemeClr>
                </a:solidFill>
                <a:latin typeface="Aptos"/>
                <a:cs typeface="Arial"/>
              </a:rPr>
              <a:t>Je kan niet naar het appartement komen kijken. Ik stuur je het contract zo. </a:t>
            </a:r>
            <a:r>
              <a:rPr lang="nl-BE" sz="2000">
                <a:solidFill>
                  <a:schemeClr val="tx1">
                    <a:lumMod val="76000"/>
                    <a:lumOff val="24000"/>
                  </a:schemeClr>
                </a:solidFill>
                <a:latin typeface="Aptos"/>
              </a:rPr>
              <a:t> </a:t>
            </a:r>
            <a:br>
              <a:rPr lang="nl-BE" sz="2000">
                <a:latin typeface="Aptos"/>
              </a:rPr>
            </a:br>
            <a:r>
              <a:rPr lang="nl-BE" sz="2000">
                <a:solidFill>
                  <a:schemeClr val="tx1">
                    <a:lumMod val="65000"/>
                    <a:lumOff val="35000"/>
                  </a:schemeClr>
                </a:solidFill>
                <a:latin typeface="Aptos"/>
              </a:rPr>
              <a:t>                                                                         12:36 </a:t>
            </a:r>
            <a:endParaRPr lang="nl-BE">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3C58F71C-00A5-8975-9A08-22AC6D46C6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15" name="Graphic 14" descr="Gribouille avec un remplissage uni">
            <a:extLst>
              <a:ext uri="{FF2B5EF4-FFF2-40B4-BE49-F238E27FC236}">
                <a16:creationId xmlns:a16="http://schemas.microsoft.com/office/drawing/2014/main" id="{DEA51C87-E3AE-6172-478A-F44798F8867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4" name="Picture 3">
            <a:extLst>
              <a:ext uri="{FF2B5EF4-FFF2-40B4-BE49-F238E27FC236}">
                <a16:creationId xmlns:a16="http://schemas.microsoft.com/office/drawing/2014/main" id="{F5134403-062C-7E76-8DCF-8CE4514359D5}"/>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46862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81F73-6852-C071-DEFE-2403459FFBC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1231F2B-0759-184D-EB82-FB2CE2033E15}"/>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3B605437-9E26-EF3E-225A-7EAFD8D20AF1}"/>
              </a:ext>
            </a:extLst>
          </p:cNvPr>
          <p:cNvSpPr>
            <a:spLocks noGrp="1"/>
          </p:cNvSpPr>
          <p:nvPr>
            <p:ph type="sldNum" sz="quarter" idx="12"/>
          </p:nvPr>
        </p:nvSpPr>
        <p:spPr/>
        <p:txBody>
          <a:bodyPr/>
          <a:lstStyle/>
          <a:p>
            <a:fld id="{49D66857-5C25-4F7D-8F9B-F3014B38DE15}" type="slidenum">
              <a:rPr lang="fr-BE" smtClean="0"/>
              <a:t>42</a:t>
            </a:fld>
            <a:endParaRPr lang="fr-BE"/>
          </a:p>
        </p:txBody>
      </p:sp>
      <p:sp>
        <p:nvSpPr>
          <p:cNvPr id="5" name="Rectangle : coins arrondis 3">
            <a:extLst>
              <a:ext uri="{FF2B5EF4-FFF2-40B4-BE49-F238E27FC236}">
                <a16:creationId xmlns:a16="http://schemas.microsoft.com/office/drawing/2014/main" id="{8DB5C817-5F4F-752F-DF21-D4B7BF77448E}"/>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nl-BE" sz="2000">
                <a:solidFill>
                  <a:schemeClr val="tx1">
                    <a:lumMod val="76000"/>
                    <a:lumOff val="24000"/>
                  </a:schemeClr>
                </a:solidFill>
                <a:latin typeface="Aptos"/>
              </a:rPr>
              <a:t>Je kan niet naar het appartement komen kijken. Ik stuur je het contract zo.</a:t>
            </a:r>
            <a:br>
              <a:rPr lang="nl-BE" sz="2000">
                <a:latin typeface="Aptos"/>
              </a:rPr>
            </a:br>
            <a:r>
              <a:rPr lang="nl-BE" sz="2000">
                <a:solidFill>
                  <a:schemeClr val="tx1">
                    <a:lumMod val="65000"/>
                    <a:lumOff val="35000"/>
                  </a:schemeClr>
                </a:solidFill>
                <a:latin typeface="Aptos"/>
              </a:rPr>
              <a:t>                                                                         12:36 </a:t>
            </a:r>
            <a:endParaRPr lang="nl-BE">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4CB2F601-E7E7-7823-CFF3-3BFD23A081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4519AABF-194E-C64C-3917-146E147DE9F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8272C7FF-0262-F62E-72EF-F44E65B555C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81BB0F52-8A8E-9ADA-3D9A-7E7D45F2DFFF}"/>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318521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2C31C-4D68-B40E-22F1-B56A0BB834DF}"/>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DD83CA37-802F-165C-1100-40AE1250C671}"/>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180BE6AF-D467-3F17-5DDB-826F2CD9D5F9}"/>
              </a:ext>
            </a:extLst>
          </p:cNvPr>
          <p:cNvSpPr>
            <a:spLocks noGrp="1"/>
          </p:cNvSpPr>
          <p:nvPr>
            <p:ph type="sldNum" sz="quarter" idx="12"/>
          </p:nvPr>
        </p:nvSpPr>
        <p:spPr/>
        <p:txBody>
          <a:bodyPr/>
          <a:lstStyle/>
          <a:p>
            <a:fld id="{49D66857-5C25-4F7D-8F9B-F3014B38DE15}" type="slidenum">
              <a:rPr lang="fr-BE" smtClean="0"/>
              <a:t>43</a:t>
            </a:fld>
            <a:endParaRPr lang="fr-BE"/>
          </a:p>
        </p:txBody>
      </p:sp>
      <p:sp>
        <p:nvSpPr>
          <p:cNvPr id="5" name="Rectangle : coins arrondis 3">
            <a:extLst>
              <a:ext uri="{FF2B5EF4-FFF2-40B4-BE49-F238E27FC236}">
                <a16:creationId xmlns:a16="http://schemas.microsoft.com/office/drawing/2014/main" id="{63AE98D2-8FE0-A24B-5EED-B90B64C0AC70}"/>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a:solidFill>
                  <a:schemeClr val="tx1">
                    <a:lumMod val="76000"/>
                    <a:lumOff val="24000"/>
                  </a:schemeClr>
                </a:solidFill>
                <a:latin typeface="Aptos"/>
                <a:cs typeface="Arial"/>
              </a:rPr>
              <a:t>Je moet 100 euro betalen om het appartement te bezoeken. </a:t>
            </a:r>
            <a:br>
              <a:rPr lang="nl-BE" sz="2000">
                <a:latin typeface="Aptos"/>
              </a:rPr>
            </a:br>
            <a:r>
              <a:rPr lang="nl-BE" sz="2000">
                <a:solidFill>
                  <a:schemeClr val="tx1">
                    <a:lumMod val="65000"/>
                    <a:lumOff val="35000"/>
                  </a:schemeClr>
                </a:solidFill>
                <a:latin typeface="Aptos"/>
              </a:rPr>
              <a:t>                                                                         22:54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500A546E-0F62-3975-8287-D4CB50AE4D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3D26990A-3EB1-4106-CFD5-200D15BC488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C4DA959B-4A98-13D9-EDFC-B6AC5A24A066}"/>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801337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6A761-B08C-AA21-6C1A-7880A45473E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9A8170A-D8DE-2D5A-4A1E-1EEADD9D186B}"/>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C6D06822-0FAB-FB4C-F840-7B2A648183EA}"/>
              </a:ext>
            </a:extLst>
          </p:cNvPr>
          <p:cNvSpPr>
            <a:spLocks noGrp="1"/>
          </p:cNvSpPr>
          <p:nvPr>
            <p:ph type="sldNum" sz="quarter" idx="12"/>
          </p:nvPr>
        </p:nvSpPr>
        <p:spPr/>
        <p:txBody>
          <a:bodyPr/>
          <a:lstStyle/>
          <a:p>
            <a:fld id="{49D66857-5C25-4F7D-8F9B-F3014B38DE15}" type="slidenum">
              <a:rPr lang="fr-BE" smtClean="0"/>
              <a:t>44</a:t>
            </a:fld>
            <a:endParaRPr lang="fr-BE"/>
          </a:p>
        </p:txBody>
      </p:sp>
      <p:sp>
        <p:nvSpPr>
          <p:cNvPr id="5" name="Rectangle : coins arrondis 3">
            <a:extLst>
              <a:ext uri="{FF2B5EF4-FFF2-40B4-BE49-F238E27FC236}">
                <a16:creationId xmlns:a16="http://schemas.microsoft.com/office/drawing/2014/main" id="{FDAAF94F-B607-448E-0703-499B17C40197}"/>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000">
                <a:solidFill>
                  <a:schemeClr val="tx1">
                    <a:lumMod val="76000"/>
                    <a:lumOff val="24000"/>
                  </a:schemeClr>
                </a:solidFill>
                <a:latin typeface="Aptos"/>
              </a:rPr>
              <a:t>Je moet 100 euro betalen om het appartement te bezoeken. </a:t>
            </a:r>
            <a:br>
              <a:rPr lang="nl-BE" sz="2000">
                <a:latin typeface="Aptos"/>
              </a:rPr>
            </a:br>
            <a:r>
              <a:rPr lang="nl-BE" sz="2000">
                <a:solidFill>
                  <a:schemeClr val="tx1">
                    <a:lumMod val="65000"/>
                    <a:lumOff val="35000"/>
                  </a:schemeClr>
                </a:solidFill>
                <a:latin typeface="Aptos"/>
              </a:rPr>
              <a:t>                                                                         22:54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A259CE5B-D679-9CA0-0A02-61807262E1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7776F704-9C95-A9EE-D624-4ECC8644E3C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A4B6DE73-B79E-EA49-72E8-979D28DE2F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9176A05C-F7E3-449A-89D0-EECB86697943}"/>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670900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A148A-63FC-8509-42D4-773DBA8AF7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0662A9-BCAC-AE14-9BF3-D81662BBC877}"/>
              </a:ext>
            </a:extLst>
          </p:cNvPr>
          <p:cNvSpPr>
            <a:spLocks noGrp="1"/>
          </p:cNvSpPr>
          <p:nvPr>
            <p:ph type="sldNum" sz="quarter" idx="12"/>
          </p:nvPr>
        </p:nvSpPr>
        <p:spPr/>
        <p:txBody>
          <a:bodyPr/>
          <a:lstStyle/>
          <a:p>
            <a:fld id="{49D66857-5C25-4F7D-8F9B-F3014B38DE15}" type="slidenum">
              <a:rPr lang="fr-BE" smtClean="0"/>
              <a:t>45</a:t>
            </a:fld>
            <a:endParaRPr lang="fr-BE"/>
          </a:p>
        </p:txBody>
      </p:sp>
      <p:sp>
        <p:nvSpPr>
          <p:cNvPr id="10" name="Shape 101">
            <a:extLst>
              <a:ext uri="{FF2B5EF4-FFF2-40B4-BE49-F238E27FC236}">
                <a16:creationId xmlns:a16="http://schemas.microsoft.com/office/drawing/2014/main" id="{BC15C51D-6677-E62E-BC57-B1E30EEF46B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Tijdens</a:t>
            </a:r>
            <a:r>
              <a:rPr lang="en" sz="4800" b="1">
                <a:solidFill>
                  <a:srgbClr val="544F98"/>
                </a:solidFill>
                <a:latin typeface="Aptos Display" panose="02110004020202020204"/>
              </a:rPr>
              <a:t> het bezoek</a:t>
            </a:r>
            <a:endParaRPr lang="en" sz="4800" b="1">
              <a:solidFill>
                <a:srgbClr val="544F98"/>
              </a:solidFill>
            </a:endParaRPr>
          </a:p>
        </p:txBody>
      </p:sp>
      <p:pic>
        <p:nvPicPr>
          <p:cNvPr id="13" name="Graphic 12" descr="Œil contour">
            <a:extLst>
              <a:ext uri="{FF2B5EF4-FFF2-40B4-BE49-F238E27FC236}">
                <a16:creationId xmlns:a16="http://schemas.microsoft.com/office/drawing/2014/main" id="{A00D3AEB-9052-78BA-732D-4C1B6C8EE3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5" name="Picture 6" descr="Vraagteken - FERO V | FEROV">
            <a:extLst>
              <a:ext uri="{FF2B5EF4-FFF2-40B4-BE49-F238E27FC236}">
                <a16:creationId xmlns:a16="http://schemas.microsoft.com/office/drawing/2014/main" id="{E1C8A5F2-AFCB-1CCE-7FEB-05C6A2CCAA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60" r="32506"/>
          <a:stretch>
            <a:fillRect/>
          </a:stretch>
        </p:blipFill>
        <p:spPr bwMode="auto">
          <a:xfrm>
            <a:off x="4727941" y="1658076"/>
            <a:ext cx="1808481" cy="23207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miley Face Digital Download SVG PNG JPG Dxf Ai Pdf - Etsy">
            <a:extLst>
              <a:ext uri="{FF2B5EF4-FFF2-40B4-BE49-F238E27FC236}">
                <a16:creationId xmlns:a16="http://schemas.microsoft.com/office/drawing/2014/main" id="{B653668E-880C-7D7C-F355-07A7A6F13E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4951" y="1656443"/>
            <a:ext cx="1944624" cy="24307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lock Drawing Images | Free download on ClipArtMag">
            <a:extLst>
              <a:ext uri="{FF2B5EF4-FFF2-40B4-BE49-F238E27FC236}">
                <a16:creationId xmlns:a16="http://schemas.microsoft.com/office/drawing/2014/main" id="{5724844A-4EC4-2366-1EFC-6329EF69D9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724" y="1869803"/>
            <a:ext cx="1693554" cy="20040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FE0D0F6-1F60-1284-6EA2-E5A9B69D294E}"/>
              </a:ext>
            </a:extLst>
          </p:cNvPr>
          <p:cNvPicPr>
            <a:picLocks noChangeAspect="1"/>
          </p:cNvPicPr>
          <p:nvPr/>
        </p:nvPicPr>
        <p:blipFill>
          <a:blip r:embed="rId7"/>
          <a:stretch>
            <a:fillRect/>
          </a:stretch>
        </p:blipFill>
        <p:spPr>
          <a:xfrm>
            <a:off x="8094643" y="4777362"/>
            <a:ext cx="914400" cy="257175"/>
          </a:xfrm>
          <a:prstGeom prst="rect">
            <a:avLst/>
          </a:prstGeom>
        </p:spPr>
      </p:pic>
      <p:pic>
        <p:nvPicPr>
          <p:cNvPr id="3" name="Graphic 2" descr="Chemise formelle contour">
            <a:extLst>
              <a:ext uri="{FF2B5EF4-FFF2-40B4-BE49-F238E27FC236}">
                <a16:creationId xmlns:a16="http://schemas.microsoft.com/office/drawing/2014/main" id="{EA395901-BBF5-5670-F050-22CA707D977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36871" y="1929492"/>
            <a:ext cx="1823357" cy="1845129"/>
          </a:xfrm>
          <a:prstGeom prst="rect">
            <a:avLst/>
          </a:prstGeom>
        </p:spPr>
      </p:pic>
    </p:spTree>
    <p:extLst>
      <p:ext uri="{BB962C8B-B14F-4D97-AF65-F5344CB8AC3E}">
        <p14:creationId xmlns:p14="http://schemas.microsoft.com/office/powerpoint/2010/main" val="12580858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CB77-688B-36BF-537B-AEF1670901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0D1944-F892-2127-51F8-906D00669560}"/>
              </a:ext>
            </a:extLst>
          </p:cNvPr>
          <p:cNvSpPr>
            <a:spLocks noGrp="1"/>
          </p:cNvSpPr>
          <p:nvPr>
            <p:ph type="sldNum" sz="quarter" idx="12"/>
          </p:nvPr>
        </p:nvSpPr>
        <p:spPr/>
        <p:txBody>
          <a:bodyPr/>
          <a:lstStyle/>
          <a:p>
            <a:fld id="{49D66857-5C25-4F7D-8F9B-F3014B38DE15}" type="slidenum">
              <a:rPr lang="fr-BE" smtClean="0"/>
              <a:t>46</a:t>
            </a:fld>
            <a:endParaRPr lang="fr-BE"/>
          </a:p>
        </p:txBody>
      </p:sp>
      <p:sp>
        <p:nvSpPr>
          <p:cNvPr id="10" name="Shape 101">
            <a:extLst>
              <a:ext uri="{FF2B5EF4-FFF2-40B4-BE49-F238E27FC236}">
                <a16:creationId xmlns:a16="http://schemas.microsoft.com/office/drawing/2014/main" id="{7DC5E372-790E-D40D-3557-B348C6187638}"/>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Tijdens</a:t>
            </a:r>
            <a:r>
              <a:rPr lang="en" sz="4800" b="1">
                <a:solidFill>
                  <a:srgbClr val="544F98"/>
                </a:solidFill>
                <a:latin typeface="Aptos Display" panose="02110004020202020204"/>
              </a:rPr>
              <a:t> het </a:t>
            </a:r>
            <a:r>
              <a:rPr lang="en" sz="4800" b="1" err="1">
                <a:solidFill>
                  <a:srgbClr val="544F98"/>
                </a:solidFill>
                <a:latin typeface="Aptos Display" panose="02110004020202020204"/>
              </a:rPr>
              <a:t>bezoek</a:t>
            </a:r>
            <a:endParaRPr lang="en" sz="4800" b="1" err="1">
              <a:solidFill>
                <a:srgbClr val="544F98"/>
              </a:solidFill>
            </a:endParaRPr>
          </a:p>
        </p:txBody>
      </p:sp>
      <p:pic>
        <p:nvPicPr>
          <p:cNvPr id="13" name="Graphic 12" descr="Œil contour">
            <a:extLst>
              <a:ext uri="{FF2B5EF4-FFF2-40B4-BE49-F238E27FC236}">
                <a16:creationId xmlns:a16="http://schemas.microsoft.com/office/drawing/2014/main" id="{72C70E0D-FCED-4D04-CAA0-E13F399C4F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4" name="Picture 8" descr="Glastattoo Hallo in mehreren Sprachen von KLEBEHELD®.DE">
            <a:extLst>
              <a:ext uri="{FF2B5EF4-FFF2-40B4-BE49-F238E27FC236}">
                <a16:creationId xmlns:a16="http://schemas.microsoft.com/office/drawing/2014/main" id="{6D4E2136-4F7E-94EF-5A88-2F3DE5F7DC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020" y="1210458"/>
            <a:ext cx="4505960" cy="33794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C5D590C-6777-364B-9CC6-6AFC79B50E1E}"/>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2796303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3BDA5-46C9-1F5B-164A-941B8DA2742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99494F-5779-67C6-C9F3-9399DAB1AA36}"/>
              </a:ext>
            </a:extLst>
          </p:cNvPr>
          <p:cNvSpPr>
            <a:spLocks noGrp="1"/>
          </p:cNvSpPr>
          <p:nvPr>
            <p:ph type="sldNum" sz="quarter" idx="12"/>
          </p:nvPr>
        </p:nvSpPr>
        <p:spPr/>
        <p:txBody>
          <a:bodyPr/>
          <a:lstStyle/>
          <a:p>
            <a:fld id="{49D66857-5C25-4F7D-8F9B-F3014B38DE15}" type="slidenum">
              <a:rPr lang="fr-BE" smtClean="0"/>
              <a:t>47</a:t>
            </a:fld>
            <a:endParaRPr lang="fr-BE"/>
          </a:p>
        </p:txBody>
      </p:sp>
      <p:sp>
        <p:nvSpPr>
          <p:cNvPr id="10" name="Shape 101">
            <a:extLst>
              <a:ext uri="{FF2B5EF4-FFF2-40B4-BE49-F238E27FC236}">
                <a16:creationId xmlns:a16="http://schemas.microsoft.com/office/drawing/2014/main" id="{1A4BF700-37BC-99E6-1470-2AAC76F8893C}"/>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Tijdens</a:t>
            </a:r>
            <a:r>
              <a:rPr lang="en" sz="4800" b="1">
                <a:solidFill>
                  <a:srgbClr val="544F98"/>
                </a:solidFill>
                <a:latin typeface="Aptos Display" panose="02110004020202020204"/>
              </a:rPr>
              <a:t> het </a:t>
            </a:r>
            <a:r>
              <a:rPr lang="en" sz="4800" b="1" err="1">
                <a:solidFill>
                  <a:srgbClr val="544F98"/>
                </a:solidFill>
                <a:latin typeface="Aptos Display" panose="02110004020202020204"/>
              </a:rPr>
              <a:t>bezoek</a:t>
            </a:r>
            <a:endParaRPr lang="en" sz="4800" b="1" err="1">
              <a:solidFill>
                <a:srgbClr val="544F98"/>
              </a:solidFill>
            </a:endParaRPr>
          </a:p>
        </p:txBody>
      </p:sp>
      <p:pic>
        <p:nvPicPr>
          <p:cNvPr id="13" name="Graphic 12" descr="Œil contour">
            <a:extLst>
              <a:ext uri="{FF2B5EF4-FFF2-40B4-BE49-F238E27FC236}">
                <a16:creationId xmlns:a16="http://schemas.microsoft.com/office/drawing/2014/main" id="{B2DEE945-D1BF-1641-4FD1-9425351A41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5" name="Picture 2" descr="Schimmel in huis: oorzaak, gevolg en hoe bestrijden?">
            <a:extLst>
              <a:ext uri="{FF2B5EF4-FFF2-40B4-BE49-F238E27FC236}">
                <a16:creationId xmlns:a16="http://schemas.microsoft.com/office/drawing/2014/main" id="{7AE488EA-A97A-D5A4-5C32-CEC14CF540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8443" y="2218093"/>
            <a:ext cx="2851584" cy="14733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18 Photos Of Toilets That Are Guaranteed To Infuriate Every Single ...">
            <a:extLst>
              <a:ext uri="{FF2B5EF4-FFF2-40B4-BE49-F238E27FC236}">
                <a16:creationId xmlns:a16="http://schemas.microsoft.com/office/drawing/2014/main" id="{F7D38C85-0885-A0C1-2B34-0793CFFB2B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153" y="2218093"/>
            <a:ext cx="2209978" cy="14733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Renovatieverplichtingen en EPC: the road to 2050">
            <a:extLst>
              <a:ext uri="{FF2B5EF4-FFF2-40B4-BE49-F238E27FC236}">
                <a16:creationId xmlns:a16="http://schemas.microsoft.com/office/drawing/2014/main" id="{92D5608B-A10B-E732-46DF-704C65AE1B5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3370"/>
          <a:stretch>
            <a:fillRect/>
          </a:stretch>
        </p:blipFill>
        <p:spPr bwMode="auto">
          <a:xfrm>
            <a:off x="6365051" y="1848732"/>
            <a:ext cx="1892118" cy="22824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7625656-353B-F67A-86CB-5AE03A31286C}"/>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344535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3AE56-B14C-F165-C117-17BE2F7AEC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9D2E53-16B6-4041-AA13-3C427CF3231E}"/>
              </a:ext>
            </a:extLst>
          </p:cNvPr>
          <p:cNvSpPr>
            <a:spLocks noGrp="1"/>
          </p:cNvSpPr>
          <p:nvPr>
            <p:ph type="sldNum" sz="quarter" idx="12"/>
          </p:nvPr>
        </p:nvSpPr>
        <p:spPr/>
        <p:txBody>
          <a:bodyPr/>
          <a:lstStyle/>
          <a:p>
            <a:fld id="{49D66857-5C25-4F7D-8F9B-F3014B38DE15}" type="slidenum">
              <a:rPr lang="fr-BE" smtClean="0"/>
              <a:t>48</a:t>
            </a:fld>
            <a:endParaRPr lang="fr-BE"/>
          </a:p>
        </p:txBody>
      </p:sp>
      <p:sp>
        <p:nvSpPr>
          <p:cNvPr id="10" name="Shape 101">
            <a:extLst>
              <a:ext uri="{FF2B5EF4-FFF2-40B4-BE49-F238E27FC236}">
                <a16:creationId xmlns:a16="http://schemas.microsoft.com/office/drawing/2014/main" id="{A3A974E7-3CCA-27BE-F6ED-2A0C29A29EBF}"/>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Na de </a:t>
            </a:r>
            <a:r>
              <a:rPr lang="en" sz="4800" b="1" err="1">
                <a:solidFill>
                  <a:srgbClr val="544F98"/>
                </a:solidFill>
                <a:latin typeface="Aptos Display" panose="02110004020202020204"/>
              </a:rPr>
              <a:t>afspraak</a:t>
            </a:r>
            <a:endParaRPr lang="en-US" err="1"/>
          </a:p>
        </p:txBody>
      </p:sp>
      <p:pic>
        <p:nvPicPr>
          <p:cNvPr id="13" name="Graphic 12" descr="Œil contour">
            <a:extLst>
              <a:ext uri="{FF2B5EF4-FFF2-40B4-BE49-F238E27FC236}">
                <a16:creationId xmlns:a16="http://schemas.microsoft.com/office/drawing/2014/main" id="{0D0FBCA4-66B8-95A1-EADA-F125F491CD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pic>
        <p:nvPicPr>
          <p:cNvPr id="4" name="Picture 2" descr="Blue mail icon or email Royalty Free Vector Image">
            <a:extLst>
              <a:ext uri="{FF2B5EF4-FFF2-40B4-BE49-F238E27FC236}">
                <a16:creationId xmlns:a16="http://schemas.microsoft.com/office/drawing/2014/main" id="{FD2D2EC9-E97E-E499-4FE5-AC602A9414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191"/>
          <a:stretch>
            <a:fillRect/>
          </a:stretch>
        </p:blipFill>
        <p:spPr bwMode="auto">
          <a:xfrm>
            <a:off x="944824" y="1737869"/>
            <a:ext cx="2266875" cy="217424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green phone logo 10 free Cliparts | Download images on Clipground 2025">
            <a:extLst>
              <a:ext uri="{FF2B5EF4-FFF2-40B4-BE49-F238E27FC236}">
                <a16:creationId xmlns:a16="http://schemas.microsoft.com/office/drawing/2014/main" id="{A05BCE4B-7179-7ED9-9FAC-7E87FB6CD4E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1614"/>
          <a:stretch>
            <a:fillRect/>
          </a:stretch>
        </p:blipFill>
        <p:spPr bwMode="auto">
          <a:xfrm>
            <a:off x="3296647" y="1848731"/>
            <a:ext cx="2161590" cy="206337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Smiley Face Digital Download SVG PNG JPG Dxf Ai Pdf - Etsy">
            <a:extLst>
              <a:ext uri="{FF2B5EF4-FFF2-40B4-BE49-F238E27FC236}">
                <a16:creationId xmlns:a16="http://schemas.microsoft.com/office/drawing/2014/main" id="{814228BF-6552-16A6-E0E6-633FAE7764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5071" y="1573418"/>
            <a:ext cx="2164874" cy="27060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E81AA72-C835-2EC4-52E7-23444285495E}"/>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13053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3A200-F077-BCD8-B594-30B20161E5E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3667EA-6EEB-54B4-9F2B-4A135D140534}"/>
              </a:ext>
            </a:extLst>
          </p:cNvPr>
          <p:cNvSpPr>
            <a:spLocks noGrp="1"/>
          </p:cNvSpPr>
          <p:nvPr>
            <p:ph type="sldNum" sz="quarter" idx="12"/>
          </p:nvPr>
        </p:nvSpPr>
        <p:spPr/>
        <p:txBody>
          <a:bodyPr/>
          <a:lstStyle/>
          <a:p>
            <a:fld id="{49D66857-5C25-4F7D-8F9B-F3014B38DE15}" type="slidenum">
              <a:rPr lang="fr-BE" smtClean="0"/>
              <a:t>49</a:t>
            </a:fld>
            <a:endParaRPr lang="fr-BE"/>
          </a:p>
        </p:txBody>
      </p:sp>
      <p:sp>
        <p:nvSpPr>
          <p:cNvPr id="10" name="Shape 101">
            <a:extLst>
              <a:ext uri="{FF2B5EF4-FFF2-40B4-BE49-F238E27FC236}">
                <a16:creationId xmlns:a16="http://schemas.microsoft.com/office/drawing/2014/main" id="{3CC78104-8B69-F1DD-A8ED-C058517ADBA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Na de </a:t>
            </a:r>
            <a:r>
              <a:rPr lang="en" sz="4800" b="1" err="1">
                <a:solidFill>
                  <a:srgbClr val="544F98"/>
                </a:solidFill>
                <a:latin typeface="Aptos Display" panose="02110004020202020204"/>
              </a:rPr>
              <a:t>afspraak</a:t>
            </a:r>
            <a:endParaRPr lang="en-US" err="1"/>
          </a:p>
        </p:txBody>
      </p:sp>
      <p:pic>
        <p:nvPicPr>
          <p:cNvPr id="13" name="Graphic 12" descr="Œil contour">
            <a:extLst>
              <a:ext uri="{FF2B5EF4-FFF2-40B4-BE49-F238E27FC236}">
                <a16:creationId xmlns:a16="http://schemas.microsoft.com/office/drawing/2014/main" id="{9AE2ABDF-546E-78CA-8A1B-51B551829D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8040" y="-130037"/>
            <a:ext cx="1278834" cy="1278834"/>
          </a:xfrm>
          <a:prstGeom prst="rect">
            <a:avLst/>
          </a:prstGeom>
        </p:spPr>
      </p:pic>
      <p:sp>
        <p:nvSpPr>
          <p:cNvPr id="5" name="Espace réservé du texte 2">
            <a:extLst>
              <a:ext uri="{FF2B5EF4-FFF2-40B4-BE49-F238E27FC236}">
                <a16:creationId xmlns:a16="http://schemas.microsoft.com/office/drawing/2014/main" id="{668A9263-0D2B-BB8E-024B-84F0FFEA7DDB}"/>
              </a:ext>
            </a:extLst>
          </p:cNvPr>
          <p:cNvSpPr txBox="1">
            <a:spLocks/>
          </p:cNvSpPr>
          <p:nvPr/>
        </p:nvSpPr>
        <p:spPr>
          <a:xfrm>
            <a:off x="466457" y="1597919"/>
            <a:ext cx="752025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b="1" err="1">
                <a:solidFill>
                  <a:srgbClr val="544F98"/>
                </a:solidFill>
              </a:rPr>
              <a:t>Persoonlijke</a:t>
            </a:r>
            <a:r>
              <a:rPr lang="fr-FR" b="1">
                <a:solidFill>
                  <a:srgbClr val="544F98"/>
                </a:solidFill>
              </a:rPr>
              <a:t> </a:t>
            </a:r>
            <a:r>
              <a:rPr lang="fr-FR" b="1" err="1">
                <a:solidFill>
                  <a:srgbClr val="544F98"/>
                </a:solidFill>
              </a:rPr>
              <a:t>gegevens</a:t>
            </a:r>
            <a:r>
              <a:rPr lang="fr-FR">
                <a:solidFill>
                  <a:srgbClr val="544F98"/>
                </a:solidFill>
              </a:rPr>
              <a:t>: </a:t>
            </a:r>
            <a:r>
              <a:rPr lang="fr-FR" err="1">
                <a:solidFill>
                  <a:srgbClr val="544F98"/>
                </a:solidFill>
              </a:rPr>
              <a:t>naam</a:t>
            </a:r>
            <a:r>
              <a:rPr lang="fr-FR">
                <a:solidFill>
                  <a:srgbClr val="544F98"/>
                </a:solidFill>
              </a:rPr>
              <a:t>, </a:t>
            </a:r>
            <a:r>
              <a:rPr lang="fr-FR" err="1">
                <a:solidFill>
                  <a:srgbClr val="544F98"/>
                </a:solidFill>
              </a:rPr>
              <a:t>voornaam</a:t>
            </a:r>
            <a:r>
              <a:rPr lang="fr-FR">
                <a:solidFill>
                  <a:srgbClr val="544F98"/>
                </a:solidFill>
              </a:rPr>
              <a:t>, </a:t>
            </a:r>
            <a:r>
              <a:rPr lang="fr-FR" err="1">
                <a:solidFill>
                  <a:srgbClr val="544F98"/>
                </a:solidFill>
              </a:rPr>
              <a:t>adres</a:t>
            </a:r>
            <a:r>
              <a:rPr lang="fr-FR">
                <a:solidFill>
                  <a:srgbClr val="544F98"/>
                </a:solidFill>
              </a:rPr>
              <a:t>, </a:t>
            </a:r>
            <a:r>
              <a:rPr lang="fr-FR" err="1">
                <a:solidFill>
                  <a:srgbClr val="544F98"/>
                </a:solidFill>
              </a:rPr>
              <a:t>telefoonnummer</a:t>
            </a:r>
            <a:r>
              <a:rPr lang="fr-FR">
                <a:solidFill>
                  <a:srgbClr val="544F98"/>
                </a:solidFill>
              </a:rPr>
              <a:t>, </a:t>
            </a:r>
            <a:r>
              <a:rPr lang="fr-FR" err="1">
                <a:solidFill>
                  <a:srgbClr val="544F98"/>
                </a:solidFill>
              </a:rPr>
              <a:t>geboortedatum</a:t>
            </a:r>
            <a:endParaRPr lang="fr-FR">
              <a:solidFill>
                <a:srgbClr val="544F98"/>
              </a:solidFill>
            </a:endParaRPr>
          </a:p>
          <a:p>
            <a:r>
              <a:rPr lang="fr-FR" b="1" err="1">
                <a:solidFill>
                  <a:srgbClr val="544F98"/>
                </a:solidFill>
              </a:rPr>
              <a:t>Gezinssamenstelling</a:t>
            </a:r>
          </a:p>
          <a:p>
            <a:r>
              <a:rPr lang="fr-FR" b="1" err="1">
                <a:solidFill>
                  <a:srgbClr val="544F98"/>
                </a:solidFill>
              </a:rPr>
              <a:t>Bewijs</a:t>
            </a:r>
            <a:r>
              <a:rPr lang="fr-FR" b="1">
                <a:solidFill>
                  <a:srgbClr val="544F98"/>
                </a:solidFill>
              </a:rPr>
              <a:t> </a:t>
            </a:r>
            <a:r>
              <a:rPr lang="fr-FR" b="1" err="1">
                <a:solidFill>
                  <a:srgbClr val="544F98"/>
                </a:solidFill>
              </a:rPr>
              <a:t>financiële</a:t>
            </a:r>
            <a:r>
              <a:rPr lang="fr-FR" b="1">
                <a:solidFill>
                  <a:srgbClr val="544F98"/>
                </a:solidFill>
              </a:rPr>
              <a:t> </a:t>
            </a:r>
            <a:r>
              <a:rPr lang="fr-FR" b="1" err="1">
                <a:solidFill>
                  <a:srgbClr val="544F98"/>
                </a:solidFill>
              </a:rPr>
              <a:t>middelen</a:t>
            </a:r>
            <a:r>
              <a:rPr lang="fr-FR" b="1">
                <a:solidFill>
                  <a:srgbClr val="544F98"/>
                </a:solidFill>
              </a:rPr>
              <a:t> </a:t>
            </a:r>
            <a:r>
              <a:rPr lang="fr-FR">
                <a:solidFill>
                  <a:srgbClr val="544F98"/>
                </a:solidFill>
              </a:rPr>
              <a:t>(</a:t>
            </a:r>
            <a:r>
              <a:rPr lang="fr-FR" err="1">
                <a:solidFill>
                  <a:srgbClr val="544F98"/>
                </a:solidFill>
              </a:rPr>
              <a:t>bankafschriften</a:t>
            </a:r>
            <a:r>
              <a:rPr lang="fr-FR">
                <a:solidFill>
                  <a:srgbClr val="544F98"/>
                </a:solidFill>
              </a:rPr>
              <a:t>, </a:t>
            </a:r>
            <a:r>
              <a:rPr lang="fr-FR" err="1">
                <a:solidFill>
                  <a:srgbClr val="544F98"/>
                </a:solidFill>
              </a:rPr>
              <a:t>loonstroken</a:t>
            </a:r>
            <a:r>
              <a:rPr lang="fr-FR">
                <a:solidFill>
                  <a:srgbClr val="544F98"/>
                </a:solidFill>
              </a:rPr>
              <a:t>, </a:t>
            </a:r>
            <a:r>
              <a:rPr lang="fr-FR" err="1">
                <a:solidFill>
                  <a:srgbClr val="544F98"/>
                </a:solidFill>
              </a:rPr>
              <a:t>bewijs</a:t>
            </a:r>
            <a:r>
              <a:rPr lang="fr-FR">
                <a:solidFill>
                  <a:srgbClr val="544F98"/>
                </a:solidFill>
              </a:rPr>
              <a:t> van </a:t>
            </a:r>
            <a:r>
              <a:rPr lang="fr-FR" err="1">
                <a:solidFill>
                  <a:srgbClr val="544F98"/>
                </a:solidFill>
              </a:rPr>
              <a:t>uitkeringen</a:t>
            </a:r>
            <a:r>
              <a:rPr lang="fr-FR">
                <a:solidFill>
                  <a:srgbClr val="544F98"/>
                </a:solidFill>
              </a:rPr>
              <a:t>, ...) </a:t>
            </a:r>
          </a:p>
          <a:p>
            <a:r>
              <a:rPr lang="fr-FR" b="1">
                <a:solidFill>
                  <a:srgbClr val="544F98"/>
                </a:solidFill>
              </a:rPr>
              <a:t>In </a:t>
            </a:r>
            <a:r>
              <a:rPr lang="fr-FR" b="1" err="1">
                <a:solidFill>
                  <a:srgbClr val="544F98"/>
                </a:solidFill>
              </a:rPr>
              <a:t>geval</a:t>
            </a:r>
            <a:r>
              <a:rPr lang="fr-FR" b="1">
                <a:solidFill>
                  <a:srgbClr val="544F98"/>
                </a:solidFill>
              </a:rPr>
              <a:t> van </a:t>
            </a:r>
            <a:r>
              <a:rPr lang="fr-FR" b="1" err="1">
                <a:solidFill>
                  <a:srgbClr val="544F98"/>
                </a:solidFill>
              </a:rPr>
              <a:t>een</a:t>
            </a:r>
            <a:r>
              <a:rPr lang="fr-FR" b="1">
                <a:solidFill>
                  <a:srgbClr val="544F98"/>
                </a:solidFill>
              </a:rPr>
              <a:t> </a:t>
            </a:r>
            <a:r>
              <a:rPr lang="fr-FR" b="1" err="1">
                <a:solidFill>
                  <a:srgbClr val="544F98"/>
                </a:solidFill>
              </a:rPr>
              <a:t>vorige</a:t>
            </a:r>
            <a:r>
              <a:rPr lang="fr-FR" b="1">
                <a:solidFill>
                  <a:srgbClr val="544F98"/>
                </a:solidFill>
              </a:rPr>
              <a:t> </a:t>
            </a:r>
            <a:r>
              <a:rPr lang="fr-FR" b="1" err="1">
                <a:solidFill>
                  <a:srgbClr val="544F98"/>
                </a:solidFill>
              </a:rPr>
              <a:t>huur</a:t>
            </a:r>
            <a:r>
              <a:rPr lang="fr-FR" b="1">
                <a:solidFill>
                  <a:srgbClr val="544F98"/>
                </a:solidFill>
              </a:rPr>
              <a:t>:</a:t>
            </a:r>
            <a:r>
              <a:rPr lang="fr-FR">
                <a:solidFill>
                  <a:srgbClr val="544F98"/>
                </a:solidFill>
              </a:rPr>
              <a:t> </a:t>
            </a:r>
            <a:r>
              <a:rPr lang="fr-FR" err="1">
                <a:solidFill>
                  <a:srgbClr val="544F98"/>
                </a:solidFill>
              </a:rPr>
              <a:t>dbewijs</a:t>
            </a:r>
            <a:r>
              <a:rPr lang="fr-FR">
                <a:solidFill>
                  <a:srgbClr val="544F98"/>
                </a:solidFill>
              </a:rPr>
              <a:t> </a:t>
            </a:r>
            <a:r>
              <a:rPr lang="fr-FR" err="1">
                <a:solidFill>
                  <a:srgbClr val="544F98"/>
                </a:solidFill>
              </a:rPr>
              <a:t>betaling</a:t>
            </a:r>
            <a:r>
              <a:rPr lang="fr-FR">
                <a:solidFill>
                  <a:srgbClr val="544F98"/>
                </a:solidFill>
              </a:rPr>
              <a:t> </a:t>
            </a:r>
            <a:r>
              <a:rPr lang="fr-FR" err="1">
                <a:solidFill>
                  <a:srgbClr val="544F98"/>
                </a:solidFill>
              </a:rPr>
              <a:t>laatste</a:t>
            </a:r>
            <a:r>
              <a:rPr lang="fr-FR">
                <a:solidFill>
                  <a:srgbClr val="544F98"/>
                </a:solidFill>
              </a:rPr>
              <a:t> 3 </a:t>
            </a:r>
            <a:r>
              <a:rPr lang="fr-FR" err="1">
                <a:solidFill>
                  <a:srgbClr val="544F98"/>
                </a:solidFill>
              </a:rPr>
              <a:t>maanden</a:t>
            </a:r>
            <a:r>
              <a:rPr lang="fr-FR">
                <a:solidFill>
                  <a:srgbClr val="544F98"/>
                </a:solidFill>
              </a:rPr>
              <a:t> </a:t>
            </a:r>
            <a:r>
              <a:rPr lang="fr-FR" err="1">
                <a:solidFill>
                  <a:srgbClr val="544F98"/>
                </a:solidFill>
              </a:rPr>
              <a:t>huur</a:t>
            </a:r>
          </a:p>
          <a:p>
            <a:endParaRPr lang="fr-FR"/>
          </a:p>
          <a:p>
            <a:endParaRPr lang="fr-FR"/>
          </a:p>
          <a:p>
            <a:endParaRPr lang="fr-FR"/>
          </a:p>
        </p:txBody>
      </p:sp>
      <p:pic>
        <p:nvPicPr>
          <p:cNvPr id="4" name="Picture 3">
            <a:extLst>
              <a:ext uri="{FF2B5EF4-FFF2-40B4-BE49-F238E27FC236}">
                <a16:creationId xmlns:a16="http://schemas.microsoft.com/office/drawing/2014/main" id="{79FD4C35-6209-86AB-C185-74AAE266BC0E}"/>
              </a:ext>
            </a:extLst>
          </p:cNvPr>
          <p:cNvPicPr>
            <a:picLocks noChangeAspect="1"/>
          </p:cNvPicPr>
          <p:nvPr/>
        </p:nvPicPr>
        <p:blipFill>
          <a:blip r:embed="rId4"/>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298847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084D4A-3937-93D1-166B-98899EB5B0A9}"/>
              </a:ext>
            </a:extLst>
          </p:cNvPr>
          <p:cNvSpPr>
            <a:spLocks noGrp="1"/>
          </p:cNvSpPr>
          <p:nvPr>
            <p:ph type="sldNum" sz="quarter" idx="12"/>
          </p:nvPr>
        </p:nvSpPr>
        <p:spPr/>
        <p:txBody>
          <a:bodyPr/>
          <a:lstStyle/>
          <a:p>
            <a:fld id="{49D66857-5C25-4F7D-8F9B-F3014B38DE15}" type="slidenum">
              <a:rPr lang="fr-BE" smtClean="0"/>
              <a:t>5</a:t>
            </a:fld>
            <a:endParaRPr lang="fr-BE"/>
          </a:p>
        </p:txBody>
      </p:sp>
      <p:sp>
        <p:nvSpPr>
          <p:cNvPr id="4" name="Shape 101">
            <a:extLst>
              <a:ext uri="{FF2B5EF4-FFF2-40B4-BE49-F238E27FC236}">
                <a16:creationId xmlns:a16="http://schemas.microsoft.com/office/drawing/2014/main" id="{BAC7C722-9256-7227-3CEA-993DCE612499}"/>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rPr>
              <a:t>Huurprijzen</a:t>
            </a:r>
            <a:endParaRPr lang="en-US" sz="4800" b="1" err="1">
              <a:solidFill>
                <a:srgbClr val="544F98"/>
              </a:solidFill>
            </a:endParaRPr>
          </a:p>
          <a:p>
            <a:pPr>
              <a:spcBef>
                <a:spcPts val="0"/>
              </a:spcBef>
            </a:pPr>
            <a:endParaRPr lang="en" sz="1600" i="1">
              <a:solidFill>
                <a:srgbClr val="544F98"/>
              </a:solidFill>
              <a:latin typeface="Aptos"/>
            </a:endParaRPr>
          </a:p>
        </p:txBody>
      </p:sp>
      <p:pic>
        <p:nvPicPr>
          <p:cNvPr id="6" name="Graphic 5" descr="Ampoule et engrenage avec un remplissage uni">
            <a:extLst>
              <a:ext uri="{FF2B5EF4-FFF2-40B4-BE49-F238E27FC236}">
                <a16:creationId xmlns:a16="http://schemas.microsoft.com/office/drawing/2014/main" id="{89DF178B-CE4D-ECBD-6F82-2544F3D637E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pic>
        <p:nvPicPr>
          <p:cNvPr id="7" name="Picture 6">
            <a:extLst>
              <a:ext uri="{FF2B5EF4-FFF2-40B4-BE49-F238E27FC236}">
                <a16:creationId xmlns:a16="http://schemas.microsoft.com/office/drawing/2014/main" id="{65F31418-4754-9CFA-A29F-EAD87F669381}"/>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5" name="Picture 4">
            <a:extLst>
              <a:ext uri="{FF2B5EF4-FFF2-40B4-BE49-F238E27FC236}">
                <a16:creationId xmlns:a16="http://schemas.microsoft.com/office/drawing/2014/main" id="{EDE68582-8191-D7E8-4BD3-E97BB5A1AA1C}"/>
              </a:ext>
            </a:extLst>
          </p:cNvPr>
          <p:cNvPicPr>
            <a:picLocks noChangeAspect="1"/>
          </p:cNvPicPr>
          <p:nvPr/>
        </p:nvPicPr>
        <p:blipFill>
          <a:blip r:embed="rId5"/>
          <a:stretch>
            <a:fillRect/>
          </a:stretch>
        </p:blipFill>
        <p:spPr>
          <a:xfrm>
            <a:off x="2305050" y="1295130"/>
            <a:ext cx="4533900" cy="3609975"/>
          </a:xfrm>
          <a:prstGeom prst="rect">
            <a:avLst/>
          </a:prstGeom>
        </p:spPr>
      </p:pic>
    </p:spTree>
    <p:extLst>
      <p:ext uri="{BB962C8B-B14F-4D97-AF65-F5344CB8AC3E}">
        <p14:creationId xmlns:p14="http://schemas.microsoft.com/office/powerpoint/2010/main" val="9142587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D5E71-69EC-0653-25EF-0CA58154A31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D07097C7-35EA-B153-AB3F-64F5465529E6}"/>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D7155CC9-3882-D8F4-B553-9FD8C77FE79F}"/>
              </a:ext>
            </a:extLst>
          </p:cNvPr>
          <p:cNvSpPr>
            <a:spLocks noGrp="1"/>
          </p:cNvSpPr>
          <p:nvPr>
            <p:ph type="sldNum" sz="quarter" idx="12"/>
          </p:nvPr>
        </p:nvSpPr>
        <p:spPr/>
        <p:txBody>
          <a:bodyPr/>
          <a:lstStyle/>
          <a:p>
            <a:fld id="{49D66857-5C25-4F7D-8F9B-F3014B38DE15}" type="slidenum">
              <a:rPr lang="fr-BE" smtClean="0"/>
              <a:t>50</a:t>
            </a:fld>
            <a:endParaRPr lang="fr-BE"/>
          </a:p>
        </p:txBody>
      </p:sp>
      <p:sp>
        <p:nvSpPr>
          <p:cNvPr id="5" name="Rectangle : coins arrondis 3">
            <a:extLst>
              <a:ext uri="{FF2B5EF4-FFF2-40B4-BE49-F238E27FC236}">
                <a16:creationId xmlns:a16="http://schemas.microsoft.com/office/drawing/2014/main" id="{E70003AC-0790-973C-C641-DA7962A68F55}"/>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nl-BE" sz="2000">
                <a:solidFill>
                  <a:schemeClr val="tx1">
                    <a:lumMod val="76000"/>
                    <a:lumOff val="24000"/>
                  </a:schemeClr>
                </a:solidFill>
                <a:latin typeface="Aptos"/>
                <a:cs typeface="Arial"/>
              </a:rPr>
              <a:t>Kan u uw loonfiches doorsturen van de afgelopen drie maanden?</a:t>
            </a:r>
            <a:br>
              <a:rPr lang="nl-BE" sz="2000">
                <a:solidFill>
                  <a:schemeClr val="tx1">
                    <a:lumMod val="76000"/>
                    <a:lumOff val="24000"/>
                  </a:schemeClr>
                </a:solidFill>
                <a:latin typeface="Aptos"/>
              </a:rPr>
            </a:br>
            <a:r>
              <a:rPr lang="nl-BE" sz="2000">
                <a:solidFill>
                  <a:schemeClr val="tx1">
                    <a:lumMod val="65000"/>
                    <a:lumOff val="35000"/>
                  </a:schemeClr>
                </a:solidFill>
                <a:latin typeface="Aptos"/>
              </a:rPr>
              <a:t>                                                                         11:12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0F4A4EAB-7908-5A55-922C-F2279C598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AD662F53-0E69-5D38-3C53-325AEFCCBC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690A2BA1-3118-153C-C97F-5A01A9B87DB8}"/>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5883230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B435-0F84-BBFF-3D5E-5710BB315FF9}"/>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E1880B1-D772-5968-5CCA-397E1C83D78C}"/>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7CE16C43-221F-5A64-B252-B2DA4CEC0F45}"/>
              </a:ext>
            </a:extLst>
          </p:cNvPr>
          <p:cNvSpPr>
            <a:spLocks noGrp="1"/>
          </p:cNvSpPr>
          <p:nvPr>
            <p:ph type="sldNum" sz="quarter" idx="12"/>
          </p:nvPr>
        </p:nvSpPr>
        <p:spPr/>
        <p:txBody>
          <a:bodyPr/>
          <a:lstStyle/>
          <a:p>
            <a:fld id="{49D66857-5C25-4F7D-8F9B-F3014B38DE15}" type="slidenum">
              <a:rPr lang="fr-BE" smtClean="0"/>
              <a:t>51</a:t>
            </a:fld>
            <a:endParaRPr lang="fr-BE"/>
          </a:p>
        </p:txBody>
      </p:sp>
      <p:sp>
        <p:nvSpPr>
          <p:cNvPr id="5" name="Rectangle : coins arrondis 3">
            <a:extLst>
              <a:ext uri="{FF2B5EF4-FFF2-40B4-BE49-F238E27FC236}">
                <a16:creationId xmlns:a16="http://schemas.microsoft.com/office/drawing/2014/main" id="{03A67723-5953-4F4E-D3CA-5A58CD863E63}"/>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nl-BE" sz="2000">
                <a:solidFill>
                  <a:schemeClr val="tx1">
                    <a:lumMod val="76000"/>
                    <a:lumOff val="24000"/>
                  </a:schemeClr>
                </a:solidFill>
                <a:latin typeface="Aptos"/>
              </a:rPr>
              <a:t>Kan u uw loonfiches doorsturen van de afgelopen drie maanden?</a:t>
            </a:r>
            <a:br>
              <a:rPr lang="nl-BE" sz="2000">
                <a:latin typeface="Aptos"/>
              </a:rPr>
            </a:br>
            <a:r>
              <a:rPr lang="nl-BE" sz="2000">
                <a:solidFill>
                  <a:schemeClr val="tx1">
                    <a:lumMod val="65000"/>
                    <a:lumOff val="35000"/>
                  </a:schemeClr>
                </a:solidFill>
                <a:latin typeface="Aptos"/>
              </a:rPr>
              <a:t>                                                                         11:12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6F85ECC0-5C14-5A66-1B0A-0E86F429E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0C62F0D5-63FE-4794-10D8-045B57C9060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1258" b="9286"/>
          <a:stretch>
            <a:fillRect/>
          </a:stretch>
        </p:blipFill>
        <p:spPr bwMode="auto">
          <a:xfrm>
            <a:off x="3928902" y="625743"/>
            <a:ext cx="1286193" cy="1547945"/>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41759D3D-D5B7-B077-8E9D-4D6A17C7F81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F65BD8F2-CC12-A2C2-F004-965E12D36608}"/>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4807683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B8D17E86-4868-EED8-FE74-1EDD8D5FC2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A21A3F8-B83D-69E7-167B-EA528B7DEEE3}"/>
              </a:ext>
            </a:extLst>
          </p:cNvPr>
          <p:cNvSpPr>
            <a:spLocks noGrp="1"/>
          </p:cNvSpPr>
          <p:nvPr>
            <p:ph type="ctrTitle"/>
          </p:nvPr>
        </p:nvSpPr>
        <p:spPr>
          <a:xfrm>
            <a:off x="818322" y="3637689"/>
            <a:ext cx="7772400" cy="1159800"/>
          </a:xfrm>
        </p:spPr>
        <p:txBody>
          <a:bodyPr>
            <a:normAutofit/>
          </a:bodyPr>
          <a:lstStyle/>
          <a:p>
            <a:r>
              <a:rPr lang="en" sz="5300" b="1">
                <a:latin typeface="Aptos"/>
              </a:rPr>
              <a:t>Een contract tekenen</a:t>
            </a:r>
            <a:endParaRPr lang="en-US"/>
          </a:p>
        </p:txBody>
      </p:sp>
      <p:sp>
        <p:nvSpPr>
          <p:cNvPr id="5" name="Shape 90">
            <a:extLst>
              <a:ext uri="{FF2B5EF4-FFF2-40B4-BE49-F238E27FC236}">
                <a16:creationId xmlns:a16="http://schemas.microsoft.com/office/drawing/2014/main" id="{BA4E861E-8D09-3C13-71B9-40A23B2B6942}"/>
              </a:ext>
            </a:extLst>
          </p:cNvPr>
          <p:cNvSpPr txBox="1"/>
          <p:nvPr/>
        </p:nvSpPr>
        <p:spPr>
          <a:xfrm>
            <a:off x="7811325" y="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5</a:t>
            </a:r>
          </a:p>
        </p:txBody>
      </p:sp>
      <p:pic>
        <p:nvPicPr>
          <p:cNvPr id="4" name="Picture 3">
            <a:extLst>
              <a:ext uri="{FF2B5EF4-FFF2-40B4-BE49-F238E27FC236}">
                <a16:creationId xmlns:a16="http://schemas.microsoft.com/office/drawing/2014/main" id="{3930FA54-C472-3A66-32C3-659629914A3B}"/>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3936123005"/>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1CBE1-6AC5-C49B-42B6-AC584DEA1F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9C0262-520F-B54F-F098-0FEFE8936998}"/>
              </a:ext>
            </a:extLst>
          </p:cNvPr>
          <p:cNvSpPr>
            <a:spLocks noGrp="1"/>
          </p:cNvSpPr>
          <p:nvPr>
            <p:ph type="sldNum" sz="quarter" idx="12"/>
          </p:nvPr>
        </p:nvSpPr>
        <p:spPr/>
        <p:txBody>
          <a:bodyPr/>
          <a:lstStyle/>
          <a:p>
            <a:fld id="{49D66857-5C25-4F7D-8F9B-F3014B38DE15}" type="slidenum">
              <a:rPr lang="fr-BE" smtClean="0"/>
              <a:t>53</a:t>
            </a:fld>
            <a:endParaRPr lang="fr-BE"/>
          </a:p>
        </p:txBody>
      </p:sp>
      <p:sp>
        <p:nvSpPr>
          <p:cNvPr id="10" name="Shape 101">
            <a:extLst>
              <a:ext uri="{FF2B5EF4-FFF2-40B4-BE49-F238E27FC236}">
                <a16:creationId xmlns:a16="http://schemas.microsoft.com/office/drawing/2014/main" id="{30BC3CB1-0D6C-E3EE-1892-AEF3717F546D}"/>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Huurcontract</a:t>
            </a:r>
            <a:endParaRPr lang="en" sz="4800" b="1" err="1">
              <a:solidFill>
                <a:srgbClr val="544F98"/>
              </a:solidFill>
            </a:endParaRPr>
          </a:p>
        </p:txBody>
      </p:sp>
      <p:sp>
        <p:nvSpPr>
          <p:cNvPr id="5" name="Espace réservé du texte 2">
            <a:extLst>
              <a:ext uri="{FF2B5EF4-FFF2-40B4-BE49-F238E27FC236}">
                <a16:creationId xmlns:a16="http://schemas.microsoft.com/office/drawing/2014/main" id="{EC287401-2A00-D305-A6E2-AC4EF4AB52DA}"/>
              </a:ext>
            </a:extLst>
          </p:cNvPr>
          <p:cNvSpPr txBox="1">
            <a:spLocks/>
          </p:cNvSpPr>
          <p:nvPr/>
        </p:nvSpPr>
        <p:spPr>
          <a:xfrm>
            <a:off x="466457" y="1597919"/>
            <a:ext cx="648393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pPr>
            <a:r>
              <a:rPr lang="nl-BE" sz="2000">
                <a:solidFill>
                  <a:srgbClr val="544F98"/>
                </a:solidFill>
                <a:latin typeface="Aptos"/>
              </a:rPr>
              <a:t>Identiteit van de huurder en de verhuurder (o.a. het rijksregisternummer)</a:t>
            </a:r>
          </a:p>
          <a:p>
            <a:pPr>
              <a:lnSpc>
                <a:spcPct val="100000"/>
              </a:lnSpc>
              <a:spcBef>
                <a:spcPts val="0"/>
              </a:spcBef>
            </a:pPr>
            <a:r>
              <a:rPr lang="nl-BE" sz="2000">
                <a:solidFill>
                  <a:srgbClr val="544F98"/>
                </a:solidFill>
                <a:latin typeface="Aptos"/>
              </a:rPr>
              <a:t>Begindatum</a:t>
            </a:r>
            <a:endParaRPr lang="en-US" sz="2000">
              <a:solidFill>
                <a:srgbClr val="544F98"/>
              </a:solidFill>
              <a:latin typeface="Aptos"/>
            </a:endParaRPr>
          </a:p>
          <a:p>
            <a:pPr>
              <a:lnSpc>
                <a:spcPct val="100000"/>
              </a:lnSpc>
              <a:spcBef>
                <a:spcPts val="0"/>
              </a:spcBef>
            </a:pPr>
            <a:r>
              <a:rPr lang="nl-BE" sz="2000">
                <a:solidFill>
                  <a:srgbClr val="544F98"/>
                </a:solidFill>
                <a:latin typeface="Aptos"/>
              </a:rPr>
              <a:t>Delen van het gebouw die onder de huur vallen</a:t>
            </a:r>
            <a:endParaRPr lang="en-US" sz="2000">
              <a:solidFill>
                <a:srgbClr val="544F98"/>
              </a:solidFill>
              <a:latin typeface="Aptos"/>
            </a:endParaRPr>
          </a:p>
          <a:p>
            <a:pPr>
              <a:lnSpc>
                <a:spcPct val="100000"/>
              </a:lnSpc>
              <a:spcBef>
                <a:spcPts val="0"/>
              </a:spcBef>
            </a:pPr>
            <a:r>
              <a:rPr lang="nl-BE" sz="2000">
                <a:solidFill>
                  <a:srgbClr val="544F98"/>
                </a:solidFill>
                <a:latin typeface="Aptos"/>
              </a:rPr>
              <a:t>Huurprijs</a:t>
            </a:r>
            <a:endParaRPr lang="en-US" sz="2000">
              <a:solidFill>
                <a:srgbClr val="544F98"/>
              </a:solidFill>
              <a:latin typeface="Aptos"/>
            </a:endParaRPr>
          </a:p>
          <a:p>
            <a:pPr>
              <a:lnSpc>
                <a:spcPct val="100000"/>
              </a:lnSpc>
              <a:spcBef>
                <a:spcPts val="0"/>
              </a:spcBef>
            </a:pPr>
            <a:r>
              <a:rPr lang="nl-BE" sz="2000">
                <a:solidFill>
                  <a:srgbClr val="544F98"/>
                </a:solidFill>
                <a:latin typeface="Aptos"/>
              </a:rPr>
              <a:t>Exacte duur</a:t>
            </a:r>
            <a:endParaRPr lang="en-US" sz="2000">
              <a:solidFill>
                <a:srgbClr val="544F98"/>
              </a:solidFill>
              <a:latin typeface="Aptos"/>
            </a:endParaRPr>
          </a:p>
          <a:p>
            <a:pPr>
              <a:lnSpc>
                <a:spcPct val="100000"/>
              </a:lnSpc>
              <a:spcBef>
                <a:spcPts val="0"/>
              </a:spcBef>
            </a:pPr>
            <a:r>
              <a:rPr lang="nl-BE" sz="2000">
                <a:solidFill>
                  <a:srgbClr val="544F98"/>
                </a:solidFill>
                <a:latin typeface="Aptos"/>
              </a:rPr>
              <a:t>Kosten en lasten</a:t>
            </a:r>
            <a:endParaRPr lang="fr-BE" sz="2000">
              <a:solidFill>
                <a:srgbClr val="544F98"/>
              </a:solidFill>
              <a:latin typeface="Aptos"/>
            </a:endParaRPr>
          </a:p>
          <a:p>
            <a:endParaRPr lang="fr-FR" sz="2400"/>
          </a:p>
          <a:p>
            <a:endParaRPr lang="fr-FR"/>
          </a:p>
          <a:p>
            <a:endParaRPr lang="fr-FR"/>
          </a:p>
        </p:txBody>
      </p:sp>
      <p:pic>
        <p:nvPicPr>
          <p:cNvPr id="3" name="Graphic 2" descr="Contrat contour">
            <a:extLst>
              <a:ext uri="{FF2B5EF4-FFF2-40B4-BE49-F238E27FC236}">
                <a16:creationId xmlns:a16="http://schemas.microsoft.com/office/drawing/2014/main" id="{87C2A6F2-A216-74FD-3344-BFCA767721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194310"/>
            <a:ext cx="914400" cy="914400"/>
          </a:xfrm>
          <a:prstGeom prst="rect">
            <a:avLst/>
          </a:prstGeom>
        </p:spPr>
      </p:pic>
      <p:pic>
        <p:nvPicPr>
          <p:cNvPr id="6" name="Picture 2" descr="onbepaalde-tijd-huurcontract | PDF">
            <a:extLst>
              <a:ext uri="{FF2B5EF4-FFF2-40B4-BE49-F238E27FC236}">
                <a16:creationId xmlns:a16="http://schemas.microsoft.com/office/drawing/2014/main" id="{C409BBEA-8DBF-1358-7551-E6E6344B51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4032" y="1654622"/>
            <a:ext cx="1837760" cy="2447807"/>
          </a:xfrm>
          <a:prstGeom prst="rect">
            <a:avLst/>
          </a:prstGeom>
          <a:noFill/>
          <a:ln>
            <a:solidFill>
              <a:srgbClr val="4472C4"/>
            </a:solidFill>
          </a:ln>
          <a:extLst>
            <a:ext uri="{909E8E84-426E-40DD-AFC4-6F175D3DCCD1}">
              <a14:hiddenFill xmlns:a14="http://schemas.microsoft.com/office/drawing/2010/main">
                <a:solidFill>
                  <a:srgbClr val="FFFFFF"/>
                </a:solidFill>
              </a14:hiddenFill>
            </a:ext>
          </a:extLst>
        </p:spPr>
      </p:pic>
      <p:pic>
        <p:nvPicPr>
          <p:cNvPr id="8" name="Picture 4" descr="Handtekening Tekening Afbeeldingen - Gratis downloaden op Freepik">
            <a:extLst>
              <a:ext uri="{FF2B5EF4-FFF2-40B4-BE49-F238E27FC236}">
                <a16:creationId xmlns:a16="http://schemas.microsoft.com/office/drawing/2014/main" id="{5738DB85-DABF-4A15-9F7F-93B86B499B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3282" y="3963087"/>
            <a:ext cx="841338" cy="385640"/>
          </a:xfrm>
          <a:prstGeom prst="rect">
            <a:avLst/>
          </a:prstGeom>
          <a:noFill/>
          <a:ln>
            <a:solidFill>
              <a:srgbClr val="4472C4"/>
            </a:solidFill>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09426F1-ABAB-1229-9760-847D53AA36E8}"/>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5001705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10B48-B9A0-4965-226D-1216E813EB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D2A1FC-252E-4AF7-C20E-C1D25B720CB1}"/>
              </a:ext>
            </a:extLst>
          </p:cNvPr>
          <p:cNvSpPr>
            <a:spLocks noGrp="1"/>
          </p:cNvSpPr>
          <p:nvPr>
            <p:ph type="sldNum" sz="quarter" idx="12"/>
          </p:nvPr>
        </p:nvSpPr>
        <p:spPr/>
        <p:txBody>
          <a:bodyPr/>
          <a:lstStyle/>
          <a:p>
            <a:fld id="{49D66857-5C25-4F7D-8F9B-F3014B38DE15}" type="slidenum">
              <a:rPr lang="fr-BE" smtClean="0"/>
              <a:t>54</a:t>
            </a:fld>
            <a:endParaRPr lang="fr-BE"/>
          </a:p>
        </p:txBody>
      </p:sp>
      <p:sp>
        <p:nvSpPr>
          <p:cNvPr id="10" name="Shape 101">
            <a:extLst>
              <a:ext uri="{FF2B5EF4-FFF2-40B4-BE49-F238E27FC236}">
                <a16:creationId xmlns:a16="http://schemas.microsoft.com/office/drawing/2014/main" id="{710AF11E-8CA6-B01E-9ECB-583C1AEE8E92}"/>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Huurwaarborg</a:t>
            </a:r>
            <a:endParaRPr lang="en" sz="4800" b="1" err="1">
              <a:solidFill>
                <a:srgbClr val="544F98"/>
              </a:solidFill>
            </a:endParaRPr>
          </a:p>
        </p:txBody>
      </p:sp>
      <p:sp>
        <p:nvSpPr>
          <p:cNvPr id="5" name="Espace réservé du texte 2">
            <a:extLst>
              <a:ext uri="{FF2B5EF4-FFF2-40B4-BE49-F238E27FC236}">
                <a16:creationId xmlns:a16="http://schemas.microsoft.com/office/drawing/2014/main" id="{097C465E-C5E9-15E4-49F4-855C1B6F681D}"/>
              </a:ext>
            </a:extLst>
          </p:cNvPr>
          <p:cNvSpPr txBox="1">
            <a:spLocks/>
          </p:cNvSpPr>
          <p:nvPr/>
        </p:nvSpPr>
        <p:spPr>
          <a:xfrm>
            <a:off x="466457" y="1399799"/>
            <a:ext cx="648393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pPr>
            <a:r>
              <a:rPr lang="nl-BE" sz="2000" b="1">
                <a:solidFill>
                  <a:srgbClr val="544F98"/>
                </a:solidFill>
                <a:latin typeface="Aptos"/>
              </a:rPr>
              <a:t>Vlaanderen: </a:t>
            </a:r>
            <a:r>
              <a:rPr lang="nl-BE" sz="2000">
                <a:solidFill>
                  <a:srgbClr val="544F98"/>
                </a:solidFill>
                <a:latin typeface="Aptos"/>
              </a:rPr>
              <a:t>max 3 x huur </a:t>
            </a:r>
          </a:p>
          <a:p>
            <a:pPr>
              <a:lnSpc>
                <a:spcPct val="100000"/>
              </a:lnSpc>
              <a:spcBef>
                <a:spcPts val="0"/>
              </a:spcBef>
            </a:pPr>
            <a:r>
              <a:rPr lang="nl-BE" sz="2000" b="1">
                <a:solidFill>
                  <a:srgbClr val="544F98"/>
                </a:solidFill>
                <a:latin typeface="Aptos"/>
              </a:rPr>
              <a:t>BXL &amp; Wallonië </a:t>
            </a:r>
            <a:r>
              <a:rPr lang="nl-BE" sz="2000">
                <a:solidFill>
                  <a:srgbClr val="544F98"/>
                </a:solidFill>
                <a:latin typeface="Aptos"/>
              </a:rPr>
              <a:t>: max 2 x huur</a:t>
            </a:r>
            <a:endParaRPr lang="nl-BE" sz="2000">
              <a:solidFill>
                <a:srgbClr val="544F98"/>
              </a:solidFill>
            </a:endParaRPr>
          </a:p>
          <a:p>
            <a:endParaRPr lang="fr-FR"/>
          </a:p>
          <a:p>
            <a:endParaRPr lang="fr-FR"/>
          </a:p>
        </p:txBody>
      </p:sp>
      <p:pic>
        <p:nvPicPr>
          <p:cNvPr id="3" name="Graphic 2" descr="Contrat contour">
            <a:extLst>
              <a:ext uri="{FF2B5EF4-FFF2-40B4-BE49-F238E27FC236}">
                <a16:creationId xmlns:a16="http://schemas.microsoft.com/office/drawing/2014/main" id="{EB38777B-1118-8032-A555-A7637C8FF88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194310"/>
            <a:ext cx="914400" cy="914400"/>
          </a:xfrm>
          <a:prstGeom prst="rect">
            <a:avLst/>
          </a:prstGeom>
        </p:spPr>
      </p:pic>
      <p:pic>
        <p:nvPicPr>
          <p:cNvPr id="7" name="Afbeelding 6">
            <a:extLst>
              <a:ext uri="{FF2B5EF4-FFF2-40B4-BE49-F238E27FC236}">
                <a16:creationId xmlns:a16="http://schemas.microsoft.com/office/drawing/2014/main" id="{EBBE3394-1909-A46F-8EAE-1AE4960D3BB4}"/>
              </a:ext>
            </a:extLst>
          </p:cNvPr>
          <p:cNvPicPr>
            <a:picLocks noChangeAspect="1"/>
          </p:cNvPicPr>
          <p:nvPr/>
        </p:nvPicPr>
        <p:blipFill>
          <a:blip r:embed="rId4"/>
          <a:stretch>
            <a:fillRect/>
          </a:stretch>
        </p:blipFill>
        <p:spPr>
          <a:xfrm>
            <a:off x="901088" y="3708270"/>
            <a:ext cx="2444066" cy="783440"/>
          </a:xfrm>
          <a:prstGeom prst="rect">
            <a:avLst/>
          </a:prstGeom>
        </p:spPr>
      </p:pic>
      <p:pic>
        <p:nvPicPr>
          <p:cNvPr id="11" name="Afbeelding 8">
            <a:extLst>
              <a:ext uri="{FF2B5EF4-FFF2-40B4-BE49-F238E27FC236}">
                <a16:creationId xmlns:a16="http://schemas.microsoft.com/office/drawing/2014/main" id="{05B8A103-C3C6-54C4-7A6C-603D2ABFE6C8}"/>
              </a:ext>
            </a:extLst>
          </p:cNvPr>
          <p:cNvPicPr>
            <a:picLocks noChangeAspect="1"/>
          </p:cNvPicPr>
          <p:nvPr/>
        </p:nvPicPr>
        <p:blipFill>
          <a:blip r:embed="rId5"/>
          <a:stretch>
            <a:fillRect/>
          </a:stretch>
        </p:blipFill>
        <p:spPr>
          <a:xfrm>
            <a:off x="3501034" y="3776112"/>
            <a:ext cx="2667231" cy="647756"/>
          </a:xfrm>
          <a:prstGeom prst="rect">
            <a:avLst/>
          </a:prstGeom>
        </p:spPr>
      </p:pic>
      <p:pic>
        <p:nvPicPr>
          <p:cNvPr id="13" name="Image 2" descr="Une image contenant texte, Police, logo, Graphique&#10;&#10;Le contenu généré par l’IA peut être incorrect.">
            <a:extLst>
              <a:ext uri="{FF2B5EF4-FFF2-40B4-BE49-F238E27FC236}">
                <a16:creationId xmlns:a16="http://schemas.microsoft.com/office/drawing/2014/main" id="{BD726BC7-6DE7-DA5A-1708-3D8D32052EA9}"/>
              </a:ext>
            </a:extLst>
          </p:cNvPr>
          <p:cNvPicPr>
            <a:picLocks noChangeAspect="1"/>
          </p:cNvPicPr>
          <p:nvPr/>
        </p:nvPicPr>
        <p:blipFill>
          <a:blip r:embed="rId6"/>
          <a:stretch>
            <a:fillRect/>
          </a:stretch>
        </p:blipFill>
        <p:spPr>
          <a:xfrm>
            <a:off x="4832025" y="2676017"/>
            <a:ext cx="1727369" cy="1092475"/>
          </a:xfrm>
          <a:prstGeom prst="rect">
            <a:avLst/>
          </a:prstGeom>
        </p:spPr>
      </p:pic>
      <p:pic>
        <p:nvPicPr>
          <p:cNvPr id="15" name="Image 4" descr="Une image contenant texte, Police, logo, Graphique&#10;&#10;Le contenu généré par l’IA peut être incorrect.">
            <a:extLst>
              <a:ext uri="{FF2B5EF4-FFF2-40B4-BE49-F238E27FC236}">
                <a16:creationId xmlns:a16="http://schemas.microsoft.com/office/drawing/2014/main" id="{835BAE8A-811B-95C2-13C2-FD5F8A089EAE}"/>
              </a:ext>
            </a:extLst>
          </p:cNvPr>
          <p:cNvPicPr>
            <a:picLocks noChangeAspect="1"/>
          </p:cNvPicPr>
          <p:nvPr/>
        </p:nvPicPr>
        <p:blipFill>
          <a:blip r:embed="rId7"/>
          <a:stretch>
            <a:fillRect/>
          </a:stretch>
        </p:blipFill>
        <p:spPr>
          <a:xfrm>
            <a:off x="7088488" y="2679771"/>
            <a:ext cx="1350811" cy="957229"/>
          </a:xfrm>
          <a:prstGeom prst="rect">
            <a:avLst/>
          </a:prstGeom>
        </p:spPr>
      </p:pic>
      <p:sp>
        <p:nvSpPr>
          <p:cNvPr id="17" name="ZoneTexte 7">
            <a:extLst>
              <a:ext uri="{FF2B5EF4-FFF2-40B4-BE49-F238E27FC236}">
                <a16:creationId xmlns:a16="http://schemas.microsoft.com/office/drawing/2014/main" id="{735F45A3-2EF9-2D18-748C-A9122938A4A2}"/>
              </a:ext>
            </a:extLst>
          </p:cNvPr>
          <p:cNvSpPr txBox="1"/>
          <p:nvPr/>
        </p:nvSpPr>
        <p:spPr>
          <a:xfrm>
            <a:off x="6669871" y="3946979"/>
            <a:ext cx="1861602" cy="400110"/>
          </a:xfrm>
          <a:prstGeom prst="rect">
            <a:avLst/>
          </a:prstGeom>
          <a:noFill/>
        </p:spPr>
        <p:txBody>
          <a:bodyPr wrap="square" lIns="91440" tIns="45720" rIns="91440" bIns="45720" anchor="t">
            <a:spAutoFit/>
          </a:bodyPr>
          <a:lstStyle/>
          <a:p>
            <a:r>
              <a:rPr lang="nl-BE" sz="2000" b="1">
                <a:solidFill>
                  <a:schemeClr val="tx2">
                    <a:lumMod val="10000"/>
                  </a:schemeClr>
                </a:solidFill>
                <a:latin typeface="Raleway "/>
              </a:rPr>
              <a:t>CPAS-OCMW</a:t>
            </a:r>
            <a:endParaRPr lang="nl-BE" sz="1600">
              <a:solidFill>
                <a:schemeClr val="tx2">
                  <a:lumMod val="10000"/>
                </a:schemeClr>
              </a:solidFill>
              <a:latin typeface="Raleway "/>
            </a:endParaRPr>
          </a:p>
        </p:txBody>
      </p:sp>
      <p:pic>
        <p:nvPicPr>
          <p:cNvPr id="6" name="Picture 5">
            <a:extLst>
              <a:ext uri="{FF2B5EF4-FFF2-40B4-BE49-F238E27FC236}">
                <a16:creationId xmlns:a16="http://schemas.microsoft.com/office/drawing/2014/main" id="{6204A78E-7FDB-E9A3-CEED-A556EA0B5571}"/>
              </a:ext>
            </a:extLst>
          </p:cNvPr>
          <p:cNvPicPr>
            <a:picLocks noChangeAspect="1"/>
          </p:cNvPicPr>
          <p:nvPr/>
        </p:nvPicPr>
        <p:blipFill>
          <a:blip r:embed="rId8"/>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93996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01">
            <a:extLst>
              <a:ext uri="{FF2B5EF4-FFF2-40B4-BE49-F238E27FC236}">
                <a16:creationId xmlns:a16="http://schemas.microsoft.com/office/drawing/2014/main" id="{71990C36-3972-AD17-46F3-BE64A7B97DC4}"/>
              </a:ext>
            </a:extLst>
          </p:cNvPr>
          <p:cNvSpPr txBox="1">
            <a:spLocks/>
          </p:cNvSpPr>
          <p:nvPr/>
        </p:nvSpPr>
        <p:spPr>
          <a:xfrm>
            <a:off x="628650" y="273844"/>
            <a:ext cx="7886700" cy="994172"/>
          </a:xfrm>
          <a:prstGeom prst="rect">
            <a:avLst/>
          </a:prstGeom>
        </p:spPr>
        <p:txBody>
          <a:bodyPr spcFirstLastPara="1" vert="horz" lIns="91440" tIns="45720" rIns="91440" bIns="45720" rtlCol="0"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b="1">
                <a:solidFill>
                  <a:srgbClr val="544F98"/>
                </a:solidFill>
              </a:rPr>
              <a:t>Scenario 1 : </a:t>
            </a:r>
            <a:r>
              <a:rPr lang="en-US" b="1" err="1">
                <a:solidFill>
                  <a:srgbClr val="544F98"/>
                </a:solidFill>
              </a:rPr>
              <a:t>Steunvraag</a:t>
            </a:r>
            <a:r>
              <a:rPr lang="en-US" b="1">
                <a:solidFill>
                  <a:srgbClr val="544F98"/>
                </a:solidFill>
              </a:rPr>
              <a:t> </a:t>
            </a:r>
            <a:r>
              <a:rPr lang="en-US" b="1" err="1">
                <a:solidFill>
                  <a:srgbClr val="544F98"/>
                </a:solidFill>
              </a:rPr>
              <a:t>bij</a:t>
            </a:r>
            <a:r>
              <a:rPr lang="en-US" b="1">
                <a:solidFill>
                  <a:srgbClr val="544F98"/>
                </a:solidFill>
              </a:rPr>
              <a:t> OCMW </a:t>
            </a:r>
          </a:p>
        </p:txBody>
      </p:sp>
      <p:pic>
        <p:nvPicPr>
          <p:cNvPr id="5" name="Picture 4">
            <a:extLst>
              <a:ext uri="{FF2B5EF4-FFF2-40B4-BE49-F238E27FC236}">
                <a16:creationId xmlns:a16="http://schemas.microsoft.com/office/drawing/2014/main" id="{808422F5-48A8-650F-3AFB-49A1993BBFEE}"/>
              </a:ext>
            </a:extLst>
          </p:cNvPr>
          <p:cNvPicPr>
            <a:picLocks noChangeAspect="1"/>
          </p:cNvPicPr>
          <p:nvPr/>
        </p:nvPicPr>
        <p:blipFill>
          <a:blip r:embed="rId2"/>
          <a:stretch>
            <a:fillRect/>
          </a:stretch>
        </p:blipFill>
        <p:spPr>
          <a:xfrm>
            <a:off x="8094643" y="4777362"/>
            <a:ext cx="914400" cy="257175"/>
          </a:xfrm>
          <a:prstGeom prst="rect">
            <a:avLst/>
          </a:prstGeom>
        </p:spPr>
      </p:pic>
      <p:pic>
        <p:nvPicPr>
          <p:cNvPr id="2" name="Picture 1">
            <a:extLst>
              <a:ext uri="{FF2B5EF4-FFF2-40B4-BE49-F238E27FC236}">
                <a16:creationId xmlns:a16="http://schemas.microsoft.com/office/drawing/2014/main" id="{5B8DEE4E-5248-E669-21BE-F7DD23FDBE4B}"/>
              </a:ext>
            </a:extLst>
          </p:cNvPr>
          <p:cNvPicPr>
            <a:picLocks noChangeAspect="1"/>
          </p:cNvPicPr>
          <p:nvPr/>
        </p:nvPicPr>
        <p:blipFill>
          <a:blip r:embed="rId3"/>
          <a:stretch>
            <a:fillRect/>
          </a:stretch>
        </p:blipFill>
        <p:spPr>
          <a:xfrm>
            <a:off x="1009650" y="1099457"/>
            <a:ext cx="7135585" cy="4044043"/>
          </a:xfrm>
          <a:prstGeom prst="rect">
            <a:avLst/>
          </a:prstGeom>
        </p:spPr>
      </p:pic>
    </p:spTree>
    <p:extLst>
      <p:ext uri="{BB962C8B-B14F-4D97-AF65-F5344CB8AC3E}">
        <p14:creationId xmlns:p14="http://schemas.microsoft.com/office/powerpoint/2010/main" val="30459453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00F33-55D8-7129-B9A6-1E778C904B3B}"/>
            </a:ext>
          </a:extLst>
        </p:cNvPr>
        <p:cNvGrpSpPr/>
        <p:nvPr/>
      </p:nvGrpSpPr>
      <p:grpSpPr>
        <a:xfrm>
          <a:off x="0" y="0"/>
          <a:ext cx="0" cy="0"/>
          <a:chOff x="0" y="0"/>
          <a:chExt cx="0" cy="0"/>
        </a:xfrm>
      </p:grpSpPr>
      <p:sp>
        <p:nvSpPr>
          <p:cNvPr id="6" name="Shape 101">
            <a:extLst>
              <a:ext uri="{FF2B5EF4-FFF2-40B4-BE49-F238E27FC236}">
                <a16:creationId xmlns:a16="http://schemas.microsoft.com/office/drawing/2014/main" id="{9426F459-96F2-CCDF-6CB1-27F3270C2DF7}"/>
              </a:ext>
            </a:extLst>
          </p:cNvPr>
          <p:cNvSpPr txBox="1">
            <a:spLocks/>
          </p:cNvSpPr>
          <p:nvPr/>
        </p:nvSpPr>
        <p:spPr>
          <a:xfrm>
            <a:off x="628650" y="273844"/>
            <a:ext cx="8414657" cy="999614"/>
          </a:xfrm>
          <a:prstGeom prst="rect">
            <a:avLst/>
          </a:prstGeom>
        </p:spPr>
        <p:txBody>
          <a:bodyPr spcFirstLastPara="1" vert="horz" lIns="91440" tIns="45720" rIns="91440" bIns="45720" rtlCol="0" anchor="ctr"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Aft>
                <a:spcPts val="600"/>
              </a:spcAft>
            </a:pPr>
            <a:r>
              <a:rPr lang="en-US" sz="3100" b="1">
                <a:solidFill>
                  <a:srgbClr val="544F98"/>
                </a:solidFill>
              </a:rPr>
              <a:t>Scenario 2 : </a:t>
            </a:r>
            <a:r>
              <a:rPr lang="en-US" sz="3100" b="1" err="1">
                <a:solidFill>
                  <a:srgbClr val="544F98"/>
                </a:solidFill>
              </a:rPr>
              <a:t>huurwaarborg</a:t>
            </a:r>
            <a:r>
              <a:rPr lang="en-US" sz="3100" b="1">
                <a:solidFill>
                  <a:srgbClr val="544F98"/>
                </a:solidFill>
              </a:rPr>
              <a:t> reeds ter </a:t>
            </a:r>
            <a:r>
              <a:rPr lang="en-US" sz="3100" b="1" err="1">
                <a:solidFill>
                  <a:srgbClr val="544F98"/>
                </a:solidFill>
              </a:rPr>
              <a:t>beschikking</a:t>
            </a:r>
            <a:endParaRPr lang="en-US" sz="3100" b="1">
              <a:solidFill>
                <a:srgbClr val="544F98"/>
              </a:solidFill>
            </a:endParaRPr>
          </a:p>
        </p:txBody>
      </p:sp>
      <p:pic>
        <p:nvPicPr>
          <p:cNvPr id="5" name="Picture 4">
            <a:extLst>
              <a:ext uri="{FF2B5EF4-FFF2-40B4-BE49-F238E27FC236}">
                <a16:creationId xmlns:a16="http://schemas.microsoft.com/office/drawing/2014/main" id="{15DF5172-C0B9-92E8-1B75-3911FAAEA04F}"/>
              </a:ext>
            </a:extLst>
          </p:cNvPr>
          <p:cNvPicPr>
            <a:picLocks noChangeAspect="1"/>
          </p:cNvPicPr>
          <p:nvPr/>
        </p:nvPicPr>
        <p:blipFill>
          <a:blip r:embed="rId2"/>
          <a:stretch>
            <a:fillRect/>
          </a:stretch>
        </p:blipFill>
        <p:spPr>
          <a:xfrm>
            <a:off x="8094643" y="4777362"/>
            <a:ext cx="914400" cy="257175"/>
          </a:xfrm>
          <a:prstGeom prst="rect">
            <a:avLst/>
          </a:prstGeom>
        </p:spPr>
      </p:pic>
      <p:pic>
        <p:nvPicPr>
          <p:cNvPr id="2" name="Picture 1">
            <a:extLst>
              <a:ext uri="{FF2B5EF4-FFF2-40B4-BE49-F238E27FC236}">
                <a16:creationId xmlns:a16="http://schemas.microsoft.com/office/drawing/2014/main" id="{257D10A9-03EB-7AF7-9D39-F09F8762A584}"/>
              </a:ext>
            </a:extLst>
          </p:cNvPr>
          <p:cNvPicPr>
            <a:picLocks noChangeAspect="1"/>
          </p:cNvPicPr>
          <p:nvPr/>
        </p:nvPicPr>
        <p:blipFill>
          <a:blip r:embed="rId3"/>
          <a:stretch>
            <a:fillRect/>
          </a:stretch>
        </p:blipFill>
        <p:spPr>
          <a:xfrm>
            <a:off x="0" y="1226479"/>
            <a:ext cx="9144000" cy="3800885"/>
          </a:xfrm>
          <a:prstGeom prst="rect">
            <a:avLst/>
          </a:prstGeom>
        </p:spPr>
      </p:pic>
    </p:spTree>
    <p:extLst>
      <p:ext uri="{BB962C8B-B14F-4D97-AF65-F5344CB8AC3E}">
        <p14:creationId xmlns:p14="http://schemas.microsoft.com/office/powerpoint/2010/main" val="315066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168AF-F772-6029-2CB1-5B8A5DB5FDE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5D2E36C-9D98-CBE3-D489-C77592E51EE7}"/>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3A892068-B7BC-A45B-C2A5-A7DFA0F9FA6F}"/>
              </a:ext>
            </a:extLst>
          </p:cNvPr>
          <p:cNvSpPr>
            <a:spLocks noGrp="1"/>
          </p:cNvSpPr>
          <p:nvPr>
            <p:ph type="sldNum" sz="quarter" idx="12"/>
          </p:nvPr>
        </p:nvSpPr>
        <p:spPr/>
        <p:txBody>
          <a:bodyPr/>
          <a:lstStyle/>
          <a:p>
            <a:fld id="{49D66857-5C25-4F7D-8F9B-F3014B38DE15}" type="slidenum">
              <a:rPr lang="fr-BE" smtClean="0"/>
              <a:t>57</a:t>
            </a:fld>
            <a:endParaRPr lang="fr-BE"/>
          </a:p>
        </p:txBody>
      </p:sp>
      <p:sp>
        <p:nvSpPr>
          <p:cNvPr id="5" name="Rectangle : coins arrondis 3">
            <a:extLst>
              <a:ext uri="{FF2B5EF4-FFF2-40B4-BE49-F238E27FC236}">
                <a16:creationId xmlns:a16="http://schemas.microsoft.com/office/drawing/2014/main" id="{53F81148-A1AF-2A71-C21E-38965361F5DA}"/>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76000"/>
                  <a:lumOff val="24000"/>
                </a:schemeClr>
              </a:solidFill>
              <a:latin typeface="Aptos"/>
            </a:endParaRPr>
          </a:p>
          <a:p>
            <a:pPr algn="ctr"/>
            <a:r>
              <a:rPr lang="nl-BE" sz="2000">
                <a:solidFill>
                  <a:schemeClr val="tx1">
                    <a:lumMod val="76000"/>
                    <a:lumOff val="24000"/>
                  </a:schemeClr>
                </a:solidFill>
                <a:latin typeface="Aptos"/>
                <a:cs typeface="Arial"/>
              </a:rPr>
              <a:t>Een contract is niet nodig. Betaal de garantie en de huur, dan is het huis voor jou. </a:t>
            </a:r>
            <a:br>
              <a:rPr lang="nl-BE" sz="2000">
                <a:latin typeface="Aptos"/>
              </a:rPr>
            </a:br>
            <a:r>
              <a:rPr lang="nl-BE" sz="2000">
                <a:solidFill>
                  <a:schemeClr val="tx1">
                    <a:lumMod val="65000"/>
                    <a:lumOff val="35000"/>
                  </a:schemeClr>
                </a:solidFill>
                <a:latin typeface="Aptos"/>
              </a:rPr>
              <a:t>                                                                         17:56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763217A0-DCA1-FF21-036B-6CAD77D510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F73DDEB9-0511-F80F-D3B2-0037FEAD2B0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D78CE748-103F-9336-43BF-56798555BAD3}"/>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4409665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6294E-0FE5-0FDC-5A83-B2A27DA8F07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74A6B01-4218-2562-0793-6CCEE6CC5C72}"/>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02C4DFE4-41B0-9F7B-3CE9-80E913239C92}"/>
              </a:ext>
            </a:extLst>
          </p:cNvPr>
          <p:cNvSpPr>
            <a:spLocks noGrp="1"/>
          </p:cNvSpPr>
          <p:nvPr>
            <p:ph type="sldNum" sz="quarter" idx="12"/>
          </p:nvPr>
        </p:nvSpPr>
        <p:spPr/>
        <p:txBody>
          <a:bodyPr/>
          <a:lstStyle/>
          <a:p>
            <a:fld id="{49D66857-5C25-4F7D-8F9B-F3014B38DE15}" type="slidenum">
              <a:rPr lang="fr-BE" smtClean="0"/>
              <a:t>58</a:t>
            </a:fld>
            <a:endParaRPr lang="fr-BE"/>
          </a:p>
        </p:txBody>
      </p:sp>
      <p:sp>
        <p:nvSpPr>
          <p:cNvPr id="5" name="Rectangle : coins arrondis 3">
            <a:extLst>
              <a:ext uri="{FF2B5EF4-FFF2-40B4-BE49-F238E27FC236}">
                <a16:creationId xmlns:a16="http://schemas.microsoft.com/office/drawing/2014/main" id="{B4CCA3E9-08D1-49DD-FCC2-DD5338FA2591}"/>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nl-BE" sz="2000">
                <a:solidFill>
                  <a:schemeClr val="tx1">
                    <a:lumMod val="76000"/>
                    <a:lumOff val="24000"/>
                  </a:schemeClr>
                </a:solidFill>
                <a:latin typeface="Aptos"/>
              </a:rPr>
              <a:t>Een contract is niet nodig. Betaal de garantie en de huur, dan is het huis voor jou.</a:t>
            </a:r>
            <a:br>
              <a:rPr lang="nl-BE" sz="2000">
                <a:latin typeface="Aptos"/>
              </a:rPr>
            </a:br>
            <a:r>
              <a:rPr lang="nl-BE" sz="2000">
                <a:solidFill>
                  <a:schemeClr val="tx1">
                    <a:lumMod val="65000"/>
                    <a:lumOff val="35000"/>
                  </a:schemeClr>
                </a:solidFill>
                <a:latin typeface="Aptos"/>
              </a:rPr>
              <a:t>                                                                         17:56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37F4FDE4-BE18-FD1A-6564-FB8085F901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34604190-4241-3991-FE54-E7755D6D7E1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B79B1450-E51C-064F-472B-E866C304C0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867C75C2-A6BB-6EA1-EB00-C79FC9ADF5F9}"/>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2006680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F5438-FE82-3838-443C-A90A7656C88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6CEE610-FE08-BC79-2718-1FD8E69E5D06}"/>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AE7752B1-7B06-301F-64D0-722B5DD18913}"/>
              </a:ext>
            </a:extLst>
          </p:cNvPr>
          <p:cNvSpPr>
            <a:spLocks noGrp="1"/>
          </p:cNvSpPr>
          <p:nvPr>
            <p:ph type="sldNum" sz="quarter" idx="12"/>
          </p:nvPr>
        </p:nvSpPr>
        <p:spPr/>
        <p:txBody>
          <a:bodyPr/>
          <a:lstStyle/>
          <a:p>
            <a:fld id="{49D66857-5C25-4F7D-8F9B-F3014B38DE15}" type="slidenum">
              <a:rPr lang="fr-BE" smtClean="0"/>
              <a:t>59</a:t>
            </a:fld>
            <a:endParaRPr lang="fr-BE"/>
          </a:p>
        </p:txBody>
      </p:sp>
      <p:sp>
        <p:nvSpPr>
          <p:cNvPr id="5" name="Rectangle : coins arrondis 3">
            <a:extLst>
              <a:ext uri="{FF2B5EF4-FFF2-40B4-BE49-F238E27FC236}">
                <a16:creationId xmlns:a16="http://schemas.microsoft.com/office/drawing/2014/main" id="{B6BCF377-F270-7ADE-A3F6-424D9F8EA7E7}"/>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BE" sz="2000">
              <a:solidFill>
                <a:schemeClr val="tx1">
                  <a:lumMod val="65000"/>
                  <a:lumOff val="35000"/>
                </a:schemeClr>
              </a:solidFill>
              <a:latin typeface="Aptos"/>
            </a:endParaRPr>
          </a:p>
          <a:p>
            <a:pPr algn="ctr"/>
            <a:r>
              <a:rPr lang="nl-BE" sz="2000">
                <a:solidFill>
                  <a:schemeClr val="tx1">
                    <a:lumMod val="76000"/>
                    <a:lumOff val="24000"/>
                  </a:schemeClr>
                </a:solidFill>
                <a:latin typeface="Aptos"/>
                <a:cs typeface="Arial"/>
              </a:rPr>
              <a:t>Excuses, ik aanvaard geen waarborg uitbetaald door het OCMW.</a:t>
            </a:r>
            <a:br>
              <a:rPr lang="nl-BE" sz="2000">
                <a:solidFill>
                  <a:schemeClr val="tx1">
                    <a:lumMod val="76000"/>
                    <a:lumOff val="24000"/>
                  </a:schemeClr>
                </a:solidFill>
                <a:latin typeface="Aptos"/>
              </a:rPr>
            </a:br>
            <a:r>
              <a:rPr lang="nl-BE" sz="2000">
                <a:solidFill>
                  <a:schemeClr val="tx1">
                    <a:lumMod val="65000"/>
                    <a:lumOff val="35000"/>
                  </a:schemeClr>
                </a:solidFill>
                <a:latin typeface="Aptos"/>
              </a:rPr>
              <a:t>                                                                         17:16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4078B1FF-3399-4516-0542-DBDE58D4A9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8C87FC29-3680-0EDC-18F1-FAE6523967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E4BB8515-A97C-B227-DE80-415D2CE7CCF3}"/>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97923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24314-C3FD-E4EC-9B56-54150D029FD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C747022-D9E0-CA3D-7D1E-400053D6AF0F}"/>
              </a:ext>
            </a:extLst>
          </p:cNvPr>
          <p:cNvSpPr>
            <a:spLocks noGrp="1"/>
          </p:cNvSpPr>
          <p:nvPr>
            <p:ph type="sldNum" sz="quarter" idx="12"/>
          </p:nvPr>
        </p:nvSpPr>
        <p:spPr/>
        <p:txBody>
          <a:bodyPr/>
          <a:lstStyle/>
          <a:p>
            <a:fld id="{49D66857-5C25-4F7D-8F9B-F3014B38DE15}" type="slidenum">
              <a:rPr lang="fr-BE" smtClean="0"/>
              <a:t>6</a:t>
            </a:fld>
            <a:endParaRPr lang="fr-BE"/>
          </a:p>
        </p:txBody>
      </p:sp>
      <p:sp>
        <p:nvSpPr>
          <p:cNvPr id="4" name="Shape 101">
            <a:extLst>
              <a:ext uri="{FF2B5EF4-FFF2-40B4-BE49-F238E27FC236}">
                <a16:creationId xmlns:a16="http://schemas.microsoft.com/office/drawing/2014/main" id="{7D2B7A05-1DEF-2ED4-6CEC-26859DA6FC52}"/>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Ligging</a:t>
            </a:r>
            <a:endParaRPr lang="en-US" sz="4800" b="1" err="1">
              <a:solidFill>
                <a:srgbClr val="544F98"/>
              </a:solidFill>
              <a:latin typeface="Aptos Display" panose="02110004020202020204"/>
            </a:endParaRPr>
          </a:p>
        </p:txBody>
      </p:sp>
      <p:pic>
        <p:nvPicPr>
          <p:cNvPr id="6" name="Graphic 5" descr="Ampoule et engrenage avec un remplissage uni">
            <a:extLst>
              <a:ext uri="{FF2B5EF4-FFF2-40B4-BE49-F238E27FC236}">
                <a16:creationId xmlns:a16="http://schemas.microsoft.com/office/drawing/2014/main" id="{CF76FFFA-338B-1E88-0947-1E8E4AD10F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85760" y="209550"/>
            <a:ext cx="914400" cy="914400"/>
          </a:xfrm>
          <a:prstGeom prst="rect">
            <a:avLst/>
          </a:prstGeom>
        </p:spPr>
      </p:pic>
      <p:pic>
        <p:nvPicPr>
          <p:cNvPr id="5" name="Picture 2" descr="FOTOREPO Ontdek de Leuvense skyline in 20 unieke foto’s | Foto | hln.be">
            <a:extLst>
              <a:ext uri="{FF2B5EF4-FFF2-40B4-BE49-F238E27FC236}">
                <a16:creationId xmlns:a16="http://schemas.microsoft.com/office/drawing/2014/main" id="{AD43C75F-7924-BD3D-CE5A-E48FEAFA14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625" y="1566792"/>
            <a:ext cx="3994042" cy="266269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Welkom bij Natuurhuisje “Boslust” - Hoge Hexel (Overijssel)">
            <a:extLst>
              <a:ext uri="{FF2B5EF4-FFF2-40B4-BE49-F238E27FC236}">
                <a16:creationId xmlns:a16="http://schemas.microsoft.com/office/drawing/2014/main" id="{477B46A9-1C69-8212-9C66-ED63F7D163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8815" y="1566792"/>
            <a:ext cx="3545179" cy="26626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C165DB0-5CBE-9367-0F8B-F32AE8EC1DFA}"/>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3204554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BEA-AFEF-DB60-7653-DD6101DDF0F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61B06A4-8F91-F168-A40B-63F089BD3166}"/>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8C4055D5-D4BD-56CB-6D5D-6EF531E537CC}"/>
              </a:ext>
            </a:extLst>
          </p:cNvPr>
          <p:cNvSpPr>
            <a:spLocks noGrp="1"/>
          </p:cNvSpPr>
          <p:nvPr>
            <p:ph type="sldNum" sz="quarter" idx="12"/>
          </p:nvPr>
        </p:nvSpPr>
        <p:spPr/>
        <p:txBody>
          <a:bodyPr/>
          <a:lstStyle/>
          <a:p>
            <a:fld id="{49D66857-5C25-4F7D-8F9B-F3014B38DE15}" type="slidenum">
              <a:rPr lang="fr-BE" smtClean="0"/>
              <a:t>60</a:t>
            </a:fld>
            <a:endParaRPr lang="fr-BE"/>
          </a:p>
        </p:txBody>
      </p:sp>
      <p:sp>
        <p:nvSpPr>
          <p:cNvPr id="5" name="Rectangle : coins arrondis 3">
            <a:extLst>
              <a:ext uri="{FF2B5EF4-FFF2-40B4-BE49-F238E27FC236}">
                <a16:creationId xmlns:a16="http://schemas.microsoft.com/office/drawing/2014/main" id="{530E8789-983C-7A75-7CE0-96D4161D6577}"/>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r>
              <a:rPr lang="nl-BE" sz="2000">
                <a:solidFill>
                  <a:schemeClr val="tx1">
                    <a:lumMod val="76000"/>
                    <a:lumOff val="24000"/>
                  </a:schemeClr>
                </a:solidFill>
                <a:latin typeface="Aptos"/>
              </a:rPr>
            </a:br>
            <a:r>
              <a:rPr lang="nl-BE" sz="2000">
                <a:solidFill>
                  <a:schemeClr val="tx1">
                    <a:lumMod val="76000"/>
                    <a:lumOff val="24000"/>
                  </a:schemeClr>
                </a:solidFill>
                <a:latin typeface="Aptos"/>
              </a:rPr>
              <a:t>Excuses, ik aanvaard geen waarborg uitbetaald door het OCMW.</a:t>
            </a:r>
            <a:br>
              <a:rPr lang="nl-BE" sz="2000">
                <a:latin typeface="Aptos"/>
              </a:rPr>
            </a:br>
            <a:r>
              <a:rPr lang="nl-BE" sz="2000">
                <a:solidFill>
                  <a:schemeClr val="tx1">
                    <a:lumMod val="65000"/>
                    <a:lumOff val="35000"/>
                  </a:schemeClr>
                </a:solidFill>
                <a:latin typeface="Aptos"/>
              </a:rPr>
              <a:t>                                                                         17:16 </a:t>
            </a:r>
            <a:endParaRPr lang="nl-BE" sz="2000">
              <a:solidFill>
                <a:schemeClr val="tx1">
                  <a:lumMod val="65000"/>
                  <a:lumOff val="35000"/>
                </a:schemeClr>
              </a:solidFill>
            </a:endParaRPr>
          </a:p>
          <a:p>
            <a:pPr algn="ct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8E3A669C-B49E-2E8C-4D04-226FED5D2E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2"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8A42380A-DE6A-2D0A-2A84-7626D6FB0E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9310" b="9286"/>
          <a:stretch>
            <a:fillRect/>
          </a:stretch>
        </p:blipFill>
        <p:spPr bwMode="auto">
          <a:xfrm>
            <a:off x="3910302" y="703523"/>
            <a:ext cx="1323394" cy="1531480"/>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ABDD6353-F775-8C0A-0D69-0DDA3A1E575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36272CB3-A9C6-B589-92CE-BFBF12D22030}"/>
              </a:ext>
            </a:extLst>
          </p:cNvPr>
          <p:cNvPicPr>
            <a:picLocks noChangeAspect="1"/>
          </p:cNvPicPr>
          <p:nvPr/>
        </p:nvPicPr>
        <p:blipFill>
          <a:blip r:embed="rId7"/>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0419602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9D9B7-2108-78AB-4B08-F6EA1646DFF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380B7B-5762-EDD0-64D5-B3F136DBD86A}"/>
              </a:ext>
            </a:extLst>
          </p:cNvPr>
          <p:cNvSpPr>
            <a:spLocks noGrp="1"/>
          </p:cNvSpPr>
          <p:nvPr>
            <p:ph type="sldNum" sz="quarter" idx="12"/>
          </p:nvPr>
        </p:nvSpPr>
        <p:spPr/>
        <p:txBody>
          <a:bodyPr/>
          <a:lstStyle/>
          <a:p>
            <a:fld id="{49D66857-5C25-4F7D-8F9B-F3014B38DE15}" type="slidenum">
              <a:rPr lang="fr-BE" smtClean="0"/>
              <a:t>61</a:t>
            </a:fld>
            <a:endParaRPr lang="fr-BE"/>
          </a:p>
        </p:txBody>
      </p:sp>
      <p:sp>
        <p:nvSpPr>
          <p:cNvPr id="10" name="Shape 101">
            <a:extLst>
              <a:ext uri="{FF2B5EF4-FFF2-40B4-BE49-F238E27FC236}">
                <a16:creationId xmlns:a16="http://schemas.microsoft.com/office/drawing/2014/main" id="{01170BDF-899B-872B-0732-F7392FB9DC63}"/>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Plaatsbeschrijving</a:t>
            </a:r>
            <a:endParaRPr lang="en" sz="4800" b="1" err="1">
              <a:solidFill>
                <a:srgbClr val="544F98"/>
              </a:solidFill>
            </a:endParaRPr>
          </a:p>
        </p:txBody>
      </p:sp>
      <p:sp>
        <p:nvSpPr>
          <p:cNvPr id="5" name="Espace réservé du texte 2">
            <a:extLst>
              <a:ext uri="{FF2B5EF4-FFF2-40B4-BE49-F238E27FC236}">
                <a16:creationId xmlns:a16="http://schemas.microsoft.com/office/drawing/2014/main" id="{2E785CC5-4F8B-09CD-047F-70621CBB61A4}"/>
              </a:ext>
            </a:extLst>
          </p:cNvPr>
          <p:cNvSpPr txBox="1">
            <a:spLocks/>
          </p:cNvSpPr>
          <p:nvPr/>
        </p:nvSpPr>
        <p:spPr>
          <a:xfrm>
            <a:off x="466457" y="1399799"/>
            <a:ext cx="4921831" cy="3027600"/>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lnSpc>
                <a:spcPct val="100000"/>
              </a:lnSpc>
              <a:spcBef>
                <a:spcPts val="0"/>
              </a:spcBef>
              <a:buFont typeface="Arial,Sans-Serif" panose="020B0604020202020204" pitchFamily="34" charset="0"/>
            </a:pPr>
            <a:r>
              <a:rPr lang="fr-FR" sz="1600">
                <a:solidFill>
                  <a:srgbClr val="544F98"/>
                </a:solidFill>
                <a:latin typeface="Aptos"/>
              </a:rPr>
              <a:t>Obligatoire</a:t>
            </a:r>
            <a:endParaRPr lang="en-US" sz="1600">
              <a:solidFill>
                <a:srgbClr val="544F98"/>
              </a:solidFill>
              <a:latin typeface="Aptos"/>
            </a:endParaRPr>
          </a:p>
          <a:p>
            <a:pPr marL="285750" indent="-285750">
              <a:lnSpc>
                <a:spcPct val="100000"/>
              </a:lnSpc>
              <a:spcBef>
                <a:spcPts val="0"/>
              </a:spcBef>
              <a:buFont typeface="Arial,Sans-Serif" panose="020B0604020202020204" pitchFamily="34" charset="0"/>
            </a:pPr>
            <a:r>
              <a:rPr lang="fr-FR" sz="1600">
                <a:solidFill>
                  <a:srgbClr val="544F98"/>
                </a:solidFill>
                <a:latin typeface="Aptos"/>
              </a:rPr>
              <a:t>Doit être fait </a:t>
            </a:r>
            <a:r>
              <a:rPr lang="fr-FR" sz="1600" b="1">
                <a:solidFill>
                  <a:srgbClr val="544F98"/>
                </a:solidFill>
                <a:latin typeface="Aptos"/>
              </a:rPr>
              <a:t>avant l’entrée dans le logement </a:t>
            </a:r>
            <a:r>
              <a:rPr lang="fr-FR" sz="1600">
                <a:solidFill>
                  <a:srgbClr val="544F98"/>
                </a:solidFill>
                <a:latin typeface="Aptos"/>
              </a:rPr>
              <a:t>ou </a:t>
            </a:r>
            <a:r>
              <a:rPr lang="fr-FR" sz="1600" b="1">
                <a:solidFill>
                  <a:srgbClr val="544F98"/>
                </a:solidFill>
                <a:latin typeface="Aptos"/>
              </a:rPr>
              <a:t>au cours du 1</a:t>
            </a:r>
            <a:r>
              <a:rPr lang="fr-FR" sz="1100" b="1" baseline="30000">
                <a:solidFill>
                  <a:srgbClr val="544F98"/>
                </a:solidFill>
                <a:latin typeface="Aptos"/>
              </a:rPr>
              <a:t>ier</a:t>
            </a:r>
            <a:r>
              <a:rPr lang="fr-FR" sz="1600" b="1">
                <a:solidFill>
                  <a:srgbClr val="544F98"/>
                </a:solidFill>
                <a:latin typeface="Aptos"/>
              </a:rPr>
              <a:t> mois d’occupation </a:t>
            </a:r>
            <a:endParaRPr lang="en-US" sz="1600">
              <a:solidFill>
                <a:srgbClr val="544F98"/>
              </a:solidFill>
              <a:latin typeface="Aptos"/>
            </a:endParaRPr>
          </a:p>
          <a:p>
            <a:pPr marL="285750" indent="-285750">
              <a:lnSpc>
                <a:spcPct val="100000"/>
              </a:lnSpc>
              <a:spcBef>
                <a:spcPts val="0"/>
              </a:spcBef>
              <a:buFont typeface="Arial,Sans-Serif" panose="020B0604020202020204" pitchFamily="34" charset="0"/>
            </a:pPr>
            <a:r>
              <a:rPr lang="fr-FR" sz="1600">
                <a:solidFill>
                  <a:srgbClr val="544F98"/>
                </a:solidFill>
                <a:latin typeface="Aptos"/>
              </a:rPr>
              <a:t>Par écrit </a:t>
            </a:r>
            <a:endParaRPr lang="en-US" sz="1600">
              <a:solidFill>
                <a:srgbClr val="544F98"/>
              </a:solidFill>
              <a:latin typeface="Aptos"/>
            </a:endParaRPr>
          </a:p>
          <a:p>
            <a:pPr marL="285750" indent="-285750">
              <a:lnSpc>
                <a:spcPct val="100000"/>
              </a:lnSpc>
              <a:spcBef>
                <a:spcPts val="0"/>
              </a:spcBef>
              <a:buFont typeface="Arial,Sans-Serif" panose="020B0604020202020204" pitchFamily="34" charset="0"/>
            </a:pPr>
            <a:r>
              <a:rPr lang="fr-FR" sz="1600">
                <a:solidFill>
                  <a:srgbClr val="544F98"/>
                </a:solidFill>
                <a:latin typeface="Aptos"/>
              </a:rPr>
              <a:t>Détaillé </a:t>
            </a:r>
          </a:p>
          <a:p>
            <a:endParaRPr lang="fr-FR" sz="2400"/>
          </a:p>
          <a:p>
            <a:endParaRPr lang="fr-FR"/>
          </a:p>
          <a:p>
            <a:endParaRPr lang="fr-FR"/>
          </a:p>
        </p:txBody>
      </p:sp>
      <p:pic>
        <p:nvPicPr>
          <p:cNvPr id="3" name="Graphic 2" descr="Contrat contour">
            <a:extLst>
              <a:ext uri="{FF2B5EF4-FFF2-40B4-BE49-F238E27FC236}">
                <a16:creationId xmlns:a16="http://schemas.microsoft.com/office/drawing/2014/main" id="{71440F9D-585A-108A-CF49-5961F793A5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194310"/>
            <a:ext cx="914400" cy="914400"/>
          </a:xfrm>
          <a:prstGeom prst="rect">
            <a:avLst/>
          </a:prstGeom>
        </p:spPr>
      </p:pic>
      <p:pic>
        <p:nvPicPr>
          <p:cNvPr id="6" name="Picture 2">
            <a:extLst>
              <a:ext uri="{FF2B5EF4-FFF2-40B4-BE49-F238E27FC236}">
                <a16:creationId xmlns:a16="http://schemas.microsoft.com/office/drawing/2014/main" id="{5A4E7781-0493-3CAD-D514-5B879870D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1408" y="1613650"/>
            <a:ext cx="2958274" cy="23893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F722420-6BC2-C141-B8D4-2CDD9929FFBD}"/>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3978544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2DC1A-2D41-C330-8316-B5D72A08D33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B1689CB-3A6F-425E-B3FC-9221E0C20F4B}"/>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1E3BCCCF-051B-EA29-3E9E-7E290BF73C2B}"/>
              </a:ext>
            </a:extLst>
          </p:cNvPr>
          <p:cNvSpPr>
            <a:spLocks noGrp="1"/>
          </p:cNvSpPr>
          <p:nvPr>
            <p:ph type="sldNum" sz="quarter" idx="12"/>
          </p:nvPr>
        </p:nvSpPr>
        <p:spPr/>
        <p:txBody>
          <a:bodyPr/>
          <a:lstStyle/>
          <a:p>
            <a:fld id="{49D66857-5C25-4F7D-8F9B-F3014B38DE15}" type="slidenum">
              <a:rPr lang="fr-BE" smtClean="0"/>
              <a:t>62</a:t>
            </a:fld>
            <a:endParaRPr lang="fr-BE"/>
          </a:p>
        </p:txBody>
      </p:sp>
      <p:sp>
        <p:nvSpPr>
          <p:cNvPr id="5" name="Rectangle : coins arrondis 3">
            <a:extLst>
              <a:ext uri="{FF2B5EF4-FFF2-40B4-BE49-F238E27FC236}">
                <a16:creationId xmlns:a16="http://schemas.microsoft.com/office/drawing/2014/main" id="{B1F56847-69FB-AFA1-D15C-C4B8AE5F1891}"/>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000" dirty="0" err="1">
                <a:solidFill>
                  <a:schemeClr val="tx1">
                    <a:lumMod val="65000"/>
                    <a:lumOff val="35000"/>
                  </a:schemeClr>
                </a:solidFill>
                <a:latin typeface="Aptos"/>
              </a:rPr>
              <a:t>Zouden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we</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een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afspraak</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kunnen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maken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voor</a:t>
            </a:r>
            <a:r>
              <a:rPr lang="fr-BE" sz="2000" dirty="0">
                <a:solidFill>
                  <a:schemeClr val="tx1">
                    <a:lumMod val="65000"/>
                    <a:lumOff val="35000"/>
                  </a:schemeClr>
                </a:solidFill>
                <a:latin typeface="Aptos"/>
              </a:rPr>
              <a:t> de </a:t>
            </a:r>
            <a:r>
              <a:rPr lang="fr-BE" sz="2000" dirty="0" err="1">
                <a:solidFill>
                  <a:schemeClr val="tx1">
                    <a:lumMod val="65000"/>
                    <a:lumOff val="35000"/>
                  </a:schemeClr>
                </a:solidFill>
                <a:latin typeface="Aptos"/>
              </a:rPr>
              <a:t>plaatsbeschrijving</a:t>
            </a:r>
            <a:r>
              <a:rPr lang="fr-BE" sz="2000" dirty="0">
                <a:solidFill>
                  <a:schemeClr val="tx1">
                    <a:lumMod val="65000"/>
                    <a:lumOff val="35000"/>
                  </a:schemeClr>
                </a:solidFill>
                <a:latin typeface="Aptos"/>
              </a:rPr>
              <a:t>? Dat zou u €100 </a:t>
            </a:r>
            <a:r>
              <a:rPr lang="fr-BE" sz="2000" dirty="0" err="1">
                <a:solidFill>
                  <a:schemeClr val="tx1">
                    <a:lumMod val="65000"/>
                    <a:lumOff val="35000"/>
                  </a:schemeClr>
                </a:solidFill>
                <a:latin typeface="Aptos"/>
              </a:rPr>
              <a:t>kosten</a:t>
            </a:r>
            <a:r>
              <a:rPr lang="fr-BE" sz="2000" dirty="0">
                <a:solidFill>
                  <a:schemeClr val="tx1">
                    <a:lumMod val="65000"/>
                    <a:lumOff val="35000"/>
                  </a:schemeClr>
                </a:solidFill>
                <a:latin typeface="Aptos"/>
              </a:rPr>
              <a:t>.</a:t>
            </a:r>
            <a:r>
              <a:rPr lang="nl-BE" sz="2000" dirty="0">
                <a:solidFill>
                  <a:schemeClr val="tx1">
                    <a:lumMod val="65000"/>
                    <a:lumOff val="35000"/>
                  </a:schemeClr>
                </a:solidFill>
                <a:latin typeface="Aptos"/>
              </a:rPr>
              <a:t>                                 </a:t>
            </a:r>
            <a:endParaRPr lang="nl-BE" sz="2000">
              <a:solidFill>
                <a:schemeClr val="tx1">
                  <a:lumMod val="65000"/>
                  <a:lumOff val="35000"/>
                </a:schemeClr>
              </a:solidFill>
              <a:latin typeface="Aptos"/>
            </a:endParaRPr>
          </a:p>
          <a:p>
            <a:pPr algn="ctr"/>
            <a:r>
              <a:rPr lang="nl-BE" sz="2000" dirty="0">
                <a:solidFill>
                  <a:schemeClr val="tx1">
                    <a:lumMod val="65000"/>
                    <a:lumOff val="35000"/>
                  </a:schemeClr>
                </a:solidFill>
                <a:latin typeface="Aptos"/>
              </a:rPr>
              <a:t>                           </a:t>
            </a:r>
            <a:r>
              <a:rPr lang="nl-BE" sz="2000">
                <a:solidFill>
                  <a:schemeClr val="tx1">
                    <a:lumMod val="65000"/>
                    <a:lumOff val="35000"/>
                  </a:schemeClr>
                </a:solidFill>
                <a:latin typeface="Aptos"/>
              </a:rPr>
              <a:t>        </a:t>
            </a:r>
            <a:r>
              <a:rPr lang="nl-BE" sz="2000" dirty="0">
                <a:solidFill>
                  <a:schemeClr val="tx1">
                    <a:lumMod val="65000"/>
                    <a:lumOff val="35000"/>
                  </a:schemeClr>
                </a:solidFill>
                <a:latin typeface="Aptos"/>
              </a:rPr>
              <a:t> 22:12 </a:t>
            </a:r>
            <a:endParaRPr lang="nl-BE" sz="2000">
              <a:solidFill>
                <a:schemeClr val="tx1">
                  <a:lumMod val="65000"/>
                  <a:lumOff val="35000"/>
                </a:schemeClr>
              </a:solidFill>
            </a:endParaRPr>
          </a:p>
        </p:txBody>
      </p:sp>
      <p:pic>
        <p:nvPicPr>
          <p:cNvPr id="12" name="Picture 2" descr="Whatsapp Double Ticks Clip Art at Clker.com - vector clip art online ...">
            <a:extLst>
              <a:ext uri="{FF2B5EF4-FFF2-40B4-BE49-F238E27FC236}">
                <a16:creationId xmlns:a16="http://schemas.microsoft.com/office/drawing/2014/main" id="{DCE9B9E9-2130-94F6-D9E3-555A8ED83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3949" y="3408480"/>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Gribouille avec un remplissage uni">
            <a:extLst>
              <a:ext uri="{FF2B5EF4-FFF2-40B4-BE49-F238E27FC236}">
                <a16:creationId xmlns:a16="http://schemas.microsoft.com/office/drawing/2014/main" id="{57F6C3B1-6A19-04E9-678A-B42EA41CD9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139A85E4-781E-86D2-679C-7A20F88D1898}"/>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32251077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B3ADD-23C5-D840-DD85-71D88911F5E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F858DAB5-595D-FDE2-54D3-3F6008ABE8D7}"/>
              </a:ext>
            </a:extLst>
          </p:cNvPr>
          <p:cNvPicPr>
            <a:picLocks noChangeAspect="1"/>
          </p:cNvPicPr>
          <p:nvPr/>
        </p:nvPicPr>
        <p:blipFill>
          <a:blip r:embed="rId3"/>
          <a:srcRect t="6924" b="6531"/>
          <a:stretch>
            <a:fillRect/>
          </a:stretch>
        </p:blipFill>
        <p:spPr>
          <a:xfrm>
            <a:off x="2177639" y="994"/>
            <a:ext cx="4796342" cy="5144864"/>
          </a:xfrm>
          <a:prstGeom prst="rect">
            <a:avLst/>
          </a:prstGeom>
        </p:spPr>
      </p:pic>
      <p:sp>
        <p:nvSpPr>
          <p:cNvPr id="2" name="Slide Number Placeholder 1">
            <a:extLst>
              <a:ext uri="{FF2B5EF4-FFF2-40B4-BE49-F238E27FC236}">
                <a16:creationId xmlns:a16="http://schemas.microsoft.com/office/drawing/2014/main" id="{903ADB8C-A634-8450-466F-24F48027A58D}"/>
              </a:ext>
            </a:extLst>
          </p:cNvPr>
          <p:cNvSpPr>
            <a:spLocks noGrp="1"/>
          </p:cNvSpPr>
          <p:nvPr>
            <p:ph type="sldNum" sz="quarter" idx="12"/>
          </p:nvPr>
        </p:nvSpPr>
        <p:spPr/>
        <p:txBody>
          <a:bodyPr/>
          <a:lstStyle/>
          <a:p>
            <a:fld id="{49D66857-5C25-4F7D-8F9B-F3014B38DE15}" type="slidenum">
              <a:rPr lang="fr-BE" smtClean="0"/>
              <a:t>63</a:t>
            </a:fld>
            <a:endParaRPr lang="fr-BE"/>
          </a:p>
        </p:txBody>
      </p:sp>
      <p:pic>
        <p:nvPicPr>
          <p:cNvPr id="12" name="Picture 2" descr="Whatsapp Double Ticks Clip Art at Clker.com - vector clip art online ...">
            <a:extLst>
              <a:ext uri="{FF2B5EF4-FFF2-40B4-BE49-F238E27FC236}">
                <a16:creationId xmlns:a16="http://schemas.microsoft.com/office/drawing/2014/main" id="{5E73FAE5-495B-3978-ADF6-AB0D7CEE58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863" y="3250637"/>
            <a:ext cx="297082" cy="209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Red Green Flag: เวกเตอร์สต็อก (ปลอดค่าลิขสิทธิ์) 449612908 | Shutterstock">
            <a:extLst>
              <a:ext uri="{FF2B5EF4-FFF2-40B4-BE49-F238E27FC236}">
                <a16:creationId xmlns:a16="http://schemas.microsoft.com/office/drawing/2014/main" id="{F47F0D80-D78C-F69B-2C20-49D7F77C97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1258" b="9286"/>
          <a:stretch>
            <a:fillRect/>
          </a:stretch>
        </p:blipFill>
        <p:spPr bwMode="auto">
          <a:xfrm>
            <a:off x="3928902" y="625743"/>
            <a:ext cx="1286193" cy="1547945"/>
          </a:xfrm>
          <a:prstGeom prst="rect">
            <a:avLst/>
          </a:prstGeom>
          <a:noFill/>
          <a:extLst>
            <a:ext uri="{909E8E84-426E-40DD-AFC4-6F175D3DCCD1}">
              <a14:hiddenFill xmlns:a14="http://schemas.microsoft.com/office/drawing/2010/main">
                <a:solidFill>
                  <a:srgbClr val="FFFFFF"/>
                </a:solidFill>
              </a14:hiddenFill>
            </a:ext>
          </a:extLst>
        </p:spPr>
      </p:pic>
      <p:pic>
        <p:nvPicPr>
          <p:cNvPr id="7" name="Graphic 6" descr="Gribouille avec un remplissage uni">
            <a:extLst>
              <a:ext uri="{FF2B5EF4-FFF2-40B4-BE49-F238E27FC236}">
                <a16:creationId xmlns:a16="http://schemas.microsoft.com/office/drawing/2014/main" id="{9A557218-1969-C48F-D8F4-310529AB47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74380" y="186690"/>
            <a:ext cx="784860" cy="822960"/>
          </a:xfrm>
          <a:prstGeom prst="rect">
            <a:avLst/>
          </a:prstGeom>
        </p:spPr>
      </p:pic>
      <p:pic>
        <p:nvPicPr>
          <p:cNvPr id="6" name="Picture 5">
            <a:extLst>
              <a:ext uri="{FF2B5EF4-FFF2-40B4-BE49-F238E27FC236}">
                <a16:creationId xmlns:a16="http://schemas.microsoft.com/office/drawing/2014/main" id="{02A7F859-6ECE-E187-39C3-FDB331F3A571}"/>
              </a:ext>
            </a:extLst>
          </p:cNvPr>
          <p:cNvPicPr>
            <a:picLocks noChangeAspect="1"/>
          </p:cNvPicPr>
          <p:nvPr/>
        </p:nvPicPr>
        <p:blipFill>
          <a:blip r:embed="rId7"/>
          <a:stretch>
            <a:fillRect/>
          </a:stretch>
        </p:blipFill>
        <p:spPr>
          <a:xfrm>
            <a:off x="8094643" y="4777362"/>
            <a:ext cx="914400" cy="257175"/>
          </a:xfrm>
          <a:prstGeom prst="rect">
            <a:avLst/>
          </a:prstGeom>
        </p:spPr>
      </p:pic>
      <p:sp>
        <p:nvSpPr>
          <p:cNvPr id="8" name="Rectangle : coins arrondis 3">
            <a:extLst>
              <a:ext uri="{FF2B5EF4-FFF2-40B4-BE49-F238E27FC236}">
                <a16:creationId xmlns:a16="http://schemas.microsoft.com/office/drawing/2014/main" id="{C33E31D3-966B-A015-13EA-632D430F1AD5}"/>
              </a:ext>
            </a:extLst>
          </p:cNvPr>
          <p:cNvSpPr/>
          <p:nvPr/>
        </p:nvSpPr>
        <p:spPr>
          <a:xfrm>
            <a:off x="1967049" y="2392018"/>
            <a:ext cx="5207157" cy="1365731"/>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000" dirty="0" err="1">
                <a:solidFill>
                  <a:schemeClr val="tx1">
                    <a:lumMod val="65000"/>
                    <a:lumOff val="35000"/>
                  </a:schemeClr>
                </a:solidFill>
                <a:latin typeface="Aptos"/>
              </a:rPr>
              <a:t>Zouden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we</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een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afspraak</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kunnen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maken</a:t>
            </a:r>
            <a:r>
              <a:rPr lang="fr-BE" sz="2000" dirty="0">
                <a:solidFill>
                  <a:schemeClr val="tx1">
                    <a:lumMod val="65000"/>
                    <a:lumOff val="35000"/>
                  </a:schemeClr>
                </a:solidFill>
                <a:latin typeface="Aptos"/>
              </a:rPr>
              <a:t> </a:t>
            </a:r>
            <a:r>
              <a:rPr lang="fr-BE" sz="2000" dirty="0" err="1">
                <a:solidFill>
                  <a:schemeClr val="tx1">
                    <a:lumMod val="65000"/>
                    <a:lumOff val="35000"/>
                  </a:schemeClr>
                </a:solidFill>
                <a:latin typeface="Aptos"/>
              </a:rPr>
              <a:t>voor</a:t>
            </a:r>
            <a:r>
              <a:rPr lang="fr-BE" sz="2000" dirty="0">
                <a:solidFill>
                  <a:schemeClr val="tx1">
                    <a:lumMod val="65000"/>
                    <a:lumOff val="35000"/>
                  </a:schemeClr>
                </a:solidFill>
                <a:latin typeface="Aptos"/>
              </a:rPr>
              <a:t> de </a:t>
            </a:r>
            <a:r>
              <a:rPr lang="fr-BE" sz="2000" dirty="0" err="1">
                <a:solidFill>
                  <a:schemeClr val="tx1">
                    <a:lumMod val="65000"/>
                    <a:lumOff val="35000"/>
                  </a:schemeClr>
                </a:solidFill>
                <a:latin typeface="Aptos"/>
              </a:rPr>
              <a:t>plaatsbeschrijving</a:t>
            </a:r>
            <a:r>
              <a:rPr lang="fr-BE" sz="2000" dirty="0">
                <a:solidFill>
                  <a:schemeClr val="tx1">
                    <a:lumMod val="65000"/>
                    <a:lumOff val="35000"/>
                  </a:schemeClr>
                </a:solidFill>
                <a:latin typeface="Aptos"/>
              </a:rPr>
              <a:t>? Dat zou u €100 </a:t>
            </a:r>
            <a:r>
              <a:rPr lang="fr-BE" sz="2000" dirty="0" err="1">
                <a:solidFill>
                  <a:schemeClr val="tx1">
                    <a:lumMod val="65000"/>
                    <a:lumOff val="35000"/>
                  </a:schemeClr>
                </a:solidFill>
                <a:latin typeface="Aptos"/>
              </a:rPr>
              <a:t>kosten</a:t>
            </a:r>
            <a:r>
              <a:rPr lang="fr-BE" sz="2000" dirty="0">
                <a:solidFill>
                  <a:schemeClr val="tx1">
                    <a:lumMod val="65000"/>
                    <a:lumOff val="35000"/>
                  </a:schemeClr>
                </a:solidFill>
                <a:latin typeface="Aptos"/>
              </a:rPr>
              <a:t>.</a:t>
            </a:r>
            <a:r>
              <a:rPr lang="nl-BE" sz="2000" dirty="0">
                <a:solidFill>
                  <a:schemeClr val="tx1">
                    <a:lumMod val="65000"/>
                    <a:lumOff val="35000"/>
                  </a:schemeClr>
                </a:solidFill>
                <a:latin typeface="Aptos"/>
              </a:rPr>
              <a:t>                                 </a:t>
            </a:r>
            <a:endParaRPr lang="nl-BE" sz="2000">
              <a:solidFill>
                <a:schemeClr val="tx1">
                  <a:lumMod val="65000"/>
                  <a:lumOff val="35000"/>
                </a:schemeClr>
              </a:solidFill>
              <a:latin typeface="Aptos"/>
            </a:endParaRPr>
          </a:p>
          <a:p>
            <a:pPr algn="ctr"/>
            <a:r>
              <a:rPr lang="nl-BE" sz="2000" dirty="0">
                <a:solidFill>
                  <a:schemeClr val="tx1">
                    <a:lumMod val="65000"/>
                    <a:lumOff val="35000"/>
                  </a:schemeClr>
                </a:solidFill>
                <a:latin typeface="Aptos"/>
              </a:rPr>
              <a:t>                           </a:t>
            </a:r>
            <a:r>
              <a:rPr lang="nl-BE" sz="2000">
                <a:solidFill>
                  <a:schemeClr val="tx1">
                    <a:lumMod val="65000"/>
                    <a:lumOff val="35000"/>
                  </a:schemeClr>
                </a:solidFill>
                <a:latin typeface="Aptos"/>
              </a:rPr>
              <a:t>        </a:t>
            </a:r>
            <a:r>
              <a:rPr lang="nl-BE" sz="2000" dirty="0">
                <a:solidFill>
                  <a:schemeClr val="tx1">
                    <a:lumMod val="65000"/>
                    <a:lumOff val="35000"/>
                  </a:schemeClr>
                </a:solidFill>
                <a:latin typeface="Aptos"/>
              </a:rPr>
              <a:t> 22:12 </a:t>
            </a:r>
            <a:endParaRPr lang="nl-BE" sz="2000">
              <a:solidFill>
                <a:schemeClr val="tx1">
                  <a:lumMod val="65000"/>
                  <a:lumOff val="35000"/>
                </a:schemeClr>
              </a:solidFill>
            </a:endParaRPr>
          </a:p>
        </p:txBody>
      </p:sp>
      <p:pic>
        <p:nvPicPr>
          <p:cNvPr id="11" name="Picture 2" descr="Whatsapp Double Ticks Clip Art at Clker.com - vector clip art online ...">
            <a:extLst>
              <a:ext uri="{FF2B5EF4-FFF2-40B4-BE49-F238E27FC236}">
                <a16:creationId xmlns:a16="http://schemas.microsoft.com/office/drawing/2014/main" id="{E81DD981-3A27-E8EC-F305-610A55BDCF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3949" y="3408480"/>
            <a:ext cx="297082" cy="209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5752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D0D176CC-0D41-A7F5-57EE-3B3D23B4573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DEBC8AA-5CF9-B9FD-103D-952458D61BFC}"/>
              </a:ext>
            </a:extLst>
          </p:cNvPr>
          <p:cNvSpPr>
            <a:spLocks noGrp="1"/>
          </p:cNvSpPr>
          <p:nvPr>
            <p:ph type="ctrTitle"/>
          </p:nvPr>
        </p:nvSpPr>
        <p:spPr>
          <a:xfrm>
            <a:off x="688782" y="3096669"/>
            <a:ext cx="7772400" cy="1159800"/>
          </a:xfrm>
        </p:spPr>
        <p:txBody>
          <a:bodyPr>
            <a:normAutofit/>
          </a:bodyPr>
          <a:lstStyle/>
          <a:p>
            <a:r>
              <a:rPr lang="en" sz="5300" b="1" err="1">
                <a:latin typeface="Aptos Display"/>
              </a:rPr>
              <a:t>Installatie</a:t>
            </a:r>
            <a:r>
              <a:rPr lang="en" sz="5300" b="1">
                <a:latin typeface="Aptos Display"/>
              </a:rPr>
              <a:t> in de </a:t>
            </a:r>
            <a:r>
              <a:rPr lang="en" sz="5300" b="1" err="1">
                <a:latin typeface="Aptos Display"/>
              </a:rPr>
              <a:t>woning</a:t>
            </a:r>
            <a:endParaRPr lang="en-US" err="1"/>
          </a:p>
        </p:txBody>
      </p:sp>
      <p:sp>
        <p:nvSpPr>
          <p:cNvPr id="5" name="Shape 90">
            <a:extLst>
              <a:ext uri="{FF2B5EF4-FFF2-40B4-BE49-F238E27FC236}">
                <a16:creationId xmlns:a16="http://schemas.microsoft.com/office/drawing/2014/main" id="{06AA749B-FA7C-C9BC-21B3-25A23BD49AE4}"/>
              </a:ext>
            </a:extLst>
          </p:cNvPr>
          <p:cNvSpPr txBox="1"/>
          <p:nvPr/>
        </p:nvSpPr>
        <p:spPr>
          <a:xfrm>
            <a:off x="7887525" y="152400"/>
            <a:ext cx="960900" cy="1390500"/>
          </a:xfrm>
          <a:prstGeom prst="rect">
            <a:avLst/>
          </a:prstGeom>
          <a:noFill/>
          <a:ln>
            <a:noFill/>
          </a:ln>
        </p:spPr>
        <p:txBody>
          <a:bodyPr spcFirstLastPara="1" wrap="square" lIns="91425" tIns="91425" rIns="91425" bIns="91425" anchor="ctr" anchorCtr="0">
            <a:noAutofit/>
          </a:bodyPr>
          <a:lstStyle/>
          <a:p>
            <a:pPr marL="0" lvl="0" indent="0" algn="ctr">
              <a:spcBef>
                <a:spcPts val="0"/>
              </a:spcBef>
              <a:spcAft>
                <a:spcPts val="0"/>
              </a:spcAft>
              <a:buNone/>
            </a:pPr>
            <a:r>
              <a:rPr lang="en" sz="9600">
                <a:solidFill>
                  <a:schemeClr val="bg1"/>
                </a:solidFill>
                <a:latin typeface="Raleway ExtraBold"/>
                <a:ea typeface="Raleway ExtraBold"/>
                <a:cs typeface="Raleway ExtraBold"/>
              </a:rPr>
              <a:t>6</a:t>
            </a:r>
          </a:p>
        </p:txBody>
      </p:sp>
      <p:pic>
        <p:nvPicPr>
          <p:cNvPr id="4" name="Picture 3">
            <a:extLst>
              <a:ext uri="{FF2B5EF4-FFF2-40B4-BE49-F238E27FC236}">
                <a16:creationId xmlns:a16="http://schemas.microsoft.com/office/drawing/2014/main" id="{11C489E7-1467-C9BF-F449-2F868D9E3A3B}"/>
              </a:ext>
            </a:extLst>
          </p:cNvPr>
          <p:cNvPicPr>
            <a:picLocks noChangeAspect="1"/>
          </p:cNvPicPr>
          <p:nvPr/>
        </p:nvPicPr>
        <p:blipFill>
          <a:blip r:embed="rId3"/>
          <a:stretch>
            <a:fillRect/>
          </a:stretch>
        </p:blipFill>
        <p:spPr>
          <a:xfrm>
            <a:off x="8066139" y="4760103"/>
            <a:ext cx="960621" cy="260762"/>
          </a:xfrm>
          <a:prstGeom prst="rect">
            <a:avLst/>
          </a:prstGeom>
        </p:spPr>
      </p:pic>
    </p:spTree>
    <p:extLst>
      <p:ext uri="{BB962C8B-B14F-4D97-AF65-F5344CB8AC3E}">
        <p14:creationId xmlns:p14="http://schemas.microsoft.com/office/powerpoint/2010/main" val="2118834239"/>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565C-9097-94F5-D6B4-417B06462F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33B8A-66B1-9F74-5957-1414C17C736C}"/>
              </a:ext>
            </a:extLst>
          </p:cNvPr>
          <p:cNvSpPr>
            <a:spLocks noGrp="1"/>
          </p:cNvSpPr>
          <p:nvPr>
            <p:ph type="sldNum" sz="quarter" idx="12"/>
          </p:nvPr>
        </p:nvSpPr>
        <p:spPr/>
        <p:txBody>
          <a:bodyPr/>
          <a:lstStyle/>
          <a:p>
            <a:fld id="{49D66857-5C25-4F7D-8F9B-F3014B38DE15}" type="slidenum">
              <a:rPr lang="fr-BE" smtClean="0"/>
              <a:t>65</a:t>
            </a:fld>
            <a:endParaRPr lang="fr-BE"/>
          </a:p>
        </p:txBody>
      </p:sp>
      <p:sp>
        <p:nvSpPr>
          <p:cNvPr id="10" name="Shape 101">
            <a:extLst>
              <a:ext uri="{FF2B5EF4-FFF2-40B4-BE49-F238E27FC236}">
                <a16:creationId xmlns:a16="http://schemas.microsoft.com/office/drawing/2014/main" id="{7431FCF8-C61C-482E-9C19-03174E3773DA}"/>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Domicilie</a:t>
            </a:r>
            <a:endParaRPr lang="en" sz="4800" b="1">
              <a:solidFill>
                <a:srgbClr val="544F98"/>
              </a:solidFill>
            </a:endParaRPr>
          </a:p>
        </p:txBody>
      </p:sp>
      <p:pic>
        <p:nvPicPr>
          <p:cNvPr id="7" name="Picture 2" descr="Brievenbussen – Paft Boechout">
            <a:extLst>
              <a:ext uri="{FF2B5EF4-FFF2-40B4-BE49-F238E27FC236}">
                <a16:creationId xmlns:a16="http://schemas.microsoft.com/office/drawing/2014/main" id="{68662334-1985-A510-33BB-0D7D2C6731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191" y="1665546"/>
            <a:ext cx="3453760" cy="259032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2">
            <a:extLst>
              <a:ext uri="{FF2B5EF4-FFF2-40B4-BE49-F238E27FC236}">
                <a16:creationId xmlns:a16="http://schemas.microsoft.com/office/drawing/2014/main" id="{7A750A11-4660-EBC7-1261-2B88CB60056E}"/>
              </a:ext>
            </a:extLst>
          </p:cNvPr>
          <p:cNvPicPr>
            <a:picLocks noChangeAspect="1"/>
          </p:cNvPicPr>
          <p:nvPr/>
        </p:nvPicPr>
        <p:blipFill>
          <a:blip r:embed="rId4"/>
          <a:stretch>
            <a:fillRect/>
          </a:stretch>
        </p:blipFill>
        <p:spPr>
          <a:xfrm>
            <a:off x="4520076" y="1665546"/>
            <a:ext cx="3615728" cy="2580807"/>
          </a:xfrm>
          <a:prstGeom prst="rect">
            <a:avLst/>
          </a:prstGeom>
        </p:spPr>
      </p:pic>
      <p:pic>
        <p:nvPicPr>
          <p:cNvPr id="11" name="Graphic 10" descr="Boîte contour">
            <a:extLst>
              <a:ext uri="{FF2B5EF4-FFF2-40B4-BE49-F238E27FC236}">
                <a16:creationId xmlns:a16="http://schemas.microsoft.com/office/drawing/2014/main" id="{20D078A7-F7E9-6B14-A23E-25B35035CC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61960" y="95250"/>
            <a:ext cx="914400" cy="914400"/>
          </a:xfrm>
          <a:prstGeom prst="rect">
            <a:avLst/>
          </a:prstGeom>
        </p:spPr>
      </p:pic>
      <p:pic>
        <p:nvPicPr>
          <p:cNvPr id="4" name="Picture 3">
            <a:extLst>
              <a:ext uri="{FF2B5EF4-FFF2-40B4-BE49-F238E27FC236}">
                <a16:creationId xmlns:a16="http://schemas.microsoft.com/office/drawing/2014/main" id="{E28E5636-44B6-522F-5CDC-25391B37CB8F}"/>
              </a:ext>
            </a:extLst>
          </p:cNvPr>
          <p:cNvPicPr>
            <a:picLocks noChangeAspect="1"/>
          </p:cNvPicPr>
          <p:nvPr/>
        </p:nvPicPr>
        <p:blipFill>
          <a:blip r:embed="rId6"/>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25530135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CE96D-5FD3-5D8D-E7FF-E0CB465ACD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F5EEAC-7BE6-A5FD-3033-C718BEDE869B}"/>
              </a:ext>
            </a:extLst>
          </p:cNvPr>
          <p:cNvSpPr>
            <a:spLocks noGrp="1"/>
          </p:cNvSpPr>
          <p:nvPr>
            <p:ph type="sldNum" sz="quarter" idx="12"/>
          </p:nvPr>
        </p:nvSpPr>
        <p:spPr/>
        <p:txBody>
          <a:bodyPr/>
          <a:lstStyle/>
          <a:p>
            <a:fld id="{49D66857-5C25-4F7D-8F9B-F3014B38DE15}" type="slidenum">
              <a:rPr lang="fr-BE" smtClean="0"/>
              <a:t>66</a:t>
            </a:fld>
            <a:endParaRPr lang="fr-BE"/>
          </a:p>
        </p:txBody>
      </p:sp>
      <p:sp>
        <p:nvSpPr>
          <p:cNvPr id="10" name="Shape 101">
            <a:extLst>
              <a:ext uri="{FF2B5EF4-FFF2-40B4-BE49-F238E27FC236}">
                <a16:creationId xmlns:a16="http://schemas.microsoft.com/office/drawing/2014/main" id="{ACA01A46-37BE-480E-DF39-2DDC0703BDF6}"/>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latin typeface="Aptos Display" panose="02110004020202020204"/>
              </a:rPr>
              <a:t>EGW</a:t>
            </a:r>
            <a:endParaRPr lang="en-US"/>
          </a:p>
        </p:txBody>
      </p:sp>
      <p:pic>
        <p:nvPicPr>
          <p:cNvPr id="11" name="Graphic 10" descr="Boîte contour">
            <a:extLst>
              <a:ext uri="{FF2B5EF4-FFF2-40B4-BE49-F238E27FC236}">
                <a16:creationId xmlns:a16="http://schemas.microsoft.com/office/drawing/2014/main" id="{14D0AAE5-0EAE-8470-2B4F-E913CB5D8E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95250"/>
            <a:ext cx="914400" cy="914400"/>
          </a:xfrm>
          <a:prstGeom prst="rect">
            <a:avLst/>
          </a:prstGeom>
        </p:spPr>
      </p:pic>
      <p:pic>
        <p:nvPicPr>
          <p:cNvPr id="4" name="Picture 8" descr="Elektriciteitsmeter | VREG">
            <a:extLst>
              <a:ext uri="{FF2B5EF4-FFF2-40B4-BE49-F238E27FC236}">
                <a16:creationId xmlns:a16="http://schemas.microsoft.com/office/drawing/2014/main" id="{2AB5E503-5815-19FE-EDB9-6A0B5F835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000" y="2262579"/>
            <a:ext cx="4350168" cy="21750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Watermeter handige nauwkeurige koperachtige watermeter waterteller voor tuin">
            <a:extLst>
              <a:ext uri="{FF2B5EF4-FFF2-40B4-BE49-F238E27FC236}">
                <a16:creationId xmlns:a16="http://schemas.microsoft.com/office/drawing/2014/main" id="{23DF13A5-A706-59DC-D556-F0E5D8F32F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3708" y="1906903"/>
            <a:ext cx="2701242" cy="27012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Pictogram elektrische spanning | Meerdere formaten - 101BHVSHOP.nl">
            <a:extLst>
              <a:ext uri="{FF2B5EF4-FFF2-40B4-BE49-F238E27FC236}">
                <a16:creationId xmlns:a16="http://schemas.microsoft.com/office/drawing/2014/main" id="{F6AE1585-AABA-E682-5973-358472F94A1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9923" t="28374" r="27807" b="29339"/>
          <a:stretch>
            <a:fillRect/>
          </a:stretch>
        </p:blipFill>
        <p:spPr bwMode="auto">
          <a:xfrm>
            <a:off x="3576228" y="1064412"/>
            <a:ext cx="1153044" cy="10627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Veiligheidspictogram Gevaar voor gas kopen? Bestel nu online!">
            <a:extLst>
              <a:ext uri="{FF2B5EF4-FFF2-40B4-BE49-F238E27FC236}">
                <a16:creationId xmlns:a16="http://schemas.microsoft.com/office/drawing/2014/main" id="{E08DCCAC-2933-0AA8-A1F7-64C4E21F5D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7116" y="1116023"/>
            <a:ext cx="1100042" cy="95948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Vector Het Pictogramsymbool Van De Waterkraan Vector Illustratie ...">
            <a:extLst>
              <a:ext uri="{FF2B5EF4-FFF2-40B4-BE49-F238E27FC236}">
                <a16:creationId xmlns:a16="http://schemas.microsoft.com/office/drawing/2014/main" id="{1AC3F0E1-6D50-DE55-A07D-A93B310223E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23574"/>
          <a:stretch>
            <a:fillRect/>
          </a:stretch>
        </p:blipFill>
        <p:spPr bwMode="auto">
          <a:xfrm>
            <a:off x="7258116" y="1048690"/>
            <a:ext cx="1292601" cy="9878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4ADB0B3-A5E8-D519-BFF0-B8A75F44859E}"/>
              </a:ext>
            </a:extLst>
          </p:cNvPr>
          <p:cNvPicPr>
            <a:picLocks noChangeAspect="1"/>
          </p:cNvPicPr>
          <p:nvPr/>
        </p:nvPicPr>
        <p:blipFill>
          <a:blip r:embed="rId9"/>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11103793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FFA3A-D7EE-D610-0BF3-81540802D6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59752-57A2-0A09-3EED-49A853AB50CF}"/>
              </a:ext>
            </a:extLst>
          </p:cNvPr>
          <p:cNvSpPr>
            <a:spLocks noGrp="1"/>
          </p:cNvSpPr>
          <p:nvPr>
            <p:ph type="sldNum" sz="quarter" idx="12"/>
          </p:nvPr>
        </p:nvSpPr>
        <p:spPr/>
        <p:txBody>
          <a:bodyPr/>
          <a:lstStyle/>
          <a:p>
            <a:fld id="{49D66857-5C25-4F7D-8F9B-F3014B38DE15}" type="slidenum">
              <a:rPr lang="fr-BE" smtClean="0"/>
              <a:t>67</a:t>
            </a:fld>
            <a:endParaRPr lang="fr-BE"/>
          </a:p>
        </p:txBody>
      </p:sp>
      <p:sp>
        <p:nvSpPr>
          <p:cNvPr id="10" name="Shape 101">
            <a:extLst>
              <a:ext uri="{FF2B5EF4-FFF2-40B4-BE49-F238E27FC236}">
                <a16:creationId xmlns:a16="http://schemas.microsoft.com/office/drawing/2014/main" id="{0918A99D-285F-D8E4-FFC0-7105B9302C71}"/>
              </a:ext>
            </a:extLst>
          </p:cNvPr>
          <p:cNvSpPr txBox="1">
            <a:spLocks/>
          </p:cNvSpPr>
          <p:nvPr/>
        </p:nvSpPr>
        <p:spPr>
          <a:xfrm>
            <a:off x="464800" y="370692"/>
            <a:ext cx="752025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Brandverzekering</a:t>
            </a:r>
            <a:endParaRPr lang="en" sz="4800" b="1" err="1">
              <a:solidFill>
                <a:srgbClr val="544F98"/>
              </a:solidFill>
            </a:endParaRPr>
          </a:p>
        </p:txBody>
      </p:sp>
      <p:pic>
        <p:nvPicPr>
          <p:cNvPr id="11" name="Graphic 10" descr="Boîte contour">
            <a:extLst>
              <a:ext uri="{FF2B5EF4-FFF2-40B4-BE49-F238E27FC236}">
                <a16:creationId xmlns:a16="http://schemas.microsoft.com/office/drawing/2014/main" id="{66CB7988-EBD5-FF1E-636D-7E1841A3E3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95250"/>
            <a:ext cx="914400" cy="914400"/>
          </a:xfrm>
          <a:prstGeom prst="rect">
            <a:avLst/>
          </a:prstGeom>
        </p:spPr>
      </p:pic>
      <p:pic>
        <p:nvPicPr>
          <p:cNvPr id="5" name="Picture 2" descr="Wat is het verschil tussen een brandverzekering voor de huurder en  eigenaar? | Financus">
            <a:extLst>
              <a:ext uri="{FF2B5EF4-FFF2-40B4-BE49-F238E27FC236}">
                <a16:creationId xmlns:a16="http://schemas.microsoft.com/office/drawing/2014/main" id="{D856B06D-6116-CE52-1549-97690C7DBC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7758"/>
          <a:stretch>
            <a:fillRect/>
          </a:stretch>
        </p:blipFill>
        <p:spPr bwMode="auto">
          <a:xfrm>
            <a:off x="1327690" y="1610630"/>
            <a:ext cx="6480269" cy="229817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 coins arrondis 3">
            <a:extLst>
              <a:ext uri="{FF2B5EF4-FFF2-40B4-BE49-F238E27FC236}">
                <a16:creationId xmlns:a16="http://schemas.microsoft.com/office/drawing/2014/main" id="{AE6E1903-1F22-276E-77DE-9D3A26DAB81E}"/>
              </a:ext>
            </a:extLst>
          </p:cNvPr>
          <p:cNvSpPr/>
          <p:nvPr/>
        </p:nvSpPr>
        <p:spPr>
          <a:xfrm>
            <a:off x="3422469" y="4152238"/>
            <a:ext cx="2166777" cy="4665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BE" sz="2400" b="1">
                <a:solidFill>
                  <a:schemeClr val="bg1"/>
                </a:solidFill>
                <a:latin typeface="Aptos"/>
              </a:rPr>
              <a:t>Verplicht!</a:t>
            </a:r>
            <a:endParaRPr lang="en-US"/>
          </a:p>
        </p:txBody>
      </p:sp>
      <p:pic>
        <p:nvPicPr>
          <p:cNvPr id="4" name="Picture 3">
            <a:extLst>
              <a:ext uri="{FF2B5EF4-FFF2-40B4-BE49-F238E27FC236}">
                <a16:creationId xmlns:a16="http://schemas.microsoft.com/office/drawing/2014/main" id="{D0B7DD5A-3DAA-0B7F-833F-3ED7E4D5F91B}"/>
              </a:ext>
            </a:extLst>
          </p:cNvPr>
          <p:cNvPicPr>
            <a:picLocks noChangeAspect="1"/>
          </p:cNvPicPr>
          <p:nvPr/>
        </p:nvPicPr>
        <p:blipFill>
          <a:blip r:embed="rId5"/>
          <a:stretch>
            <a:fillRect/>
          </a:stretch>
        </p:blipFill>
        <p:spPr>
          <a:xfrm>
            <a:off x="8094643" y="4777362"/>
            <a:ext cx="914400" cy="257175"/>
          </a:xfrm>
          <a:prstGeom prst="rect">
            <a:avLst/>
          </a:prstGeom>
        </p:spPr>
      </p:pic>
    </p:spTree>
    <p:extLst>
      <p:ext uri="{BB962C8B-B14F-4D97-AF65-F5344CB8AC3E}">
        <p14:creationId xmlns:p14="http://schemas.microsoft.com/office/powerpoint/2010/main" val="9884369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9F497-7493-818C-71AA-B14B301AD0D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C71A3B-43D3-3F1A-F67E-38BBF8ED766A}"/>
              </a:ext>
            </a:extLst>
          </p:cNvPr>
          <p:cNvSpPr>
            <a:spLocks noGrp="1"/>
          </p:cNvSpPr>
          <p:nvPr>
            <p:ph type="sldNum" sz="quarter" idx="12"/>
          </p:nvPr>
        </p:nvSpPr>
        <p:spPr/>
        <p:txBody>
          <a:bodyPr/>
          <a:lstStyle/>
          <a:p>
            <a:fld id="{49D66857-5C25-4F7D-8F9B-F3014B38DE15}" type="slidenum">
              <a:rPr lang="fr-BE" smtClean="0"/>
              <a:t>68</a:t>
            </a:fld>
            <a:endParaRPr lang="fr-BE"/>
          </a:p>
        </p:txBody>
      </p:sp>
      <p:sp>
        <p:nvSpPr>
          <p:cNvPr id="10" name="Shape 101">
            <a:extLst>
              <a:ext uri="{FF2B5EF4-FFF2-40B4-BE49-F238E27FC236}">
                <a16:creationId xmlns:a16="http://schemas.microsoft.com/office/drawing/2014/main" id="{4E9D6F4C-95CA-8E62-1E41-E0E41A286CC0}"/>
              </a:ext>
            </a:extLst>
          </p:cNvPr>
          <p:cNvSpPr txBox="1">
            <a:spLocks/>
          </p:cNvSpPr>
          <p:nvPr/>
        </p:nvSpPr>
        <p:spPr>
          <a:xfrm>
            <a:off x="464800" y="370692"/>
            <a:ext cx="7882100" cy="109680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err="1">
                <a:solidFill>
                  <a:srgbClr val="544F98"/>
                </a:solidFill>
                <a:latin typeface="Aptos Display" panose="02110004020202020204"/>
              </a:rPr>
              <a:t>Rechten</a:t>
            </a:r>
            <a:r>
              <a:rPr lang="en" sz="4800" b="1">
                <a:solidFill>
                  <a:srgbClr val="544F98"/>
                </a:solidFill>
                <a:latin typeface="Aptos Display" panose="02110004020202020204"/>
              </a:rPr>
              <a:t> &amp; </a:t>
            </a:r>
            <a:r>
              <a:rPr lang="en" sz="4800" b="1" err="1">
                <a:solidFill>
                  <a:srgbClr val="544F98"/>
                </a:solidFill>
                <a:latin typeface="Aptos Display" panose="02110004020202020204"/>
              </a:rPr>
              <a:t>Plichten</a:t>
            </a:r>
            <a:r>
              <a:rPr lang="en" sz="4800" b="1">
                <a:solidFill>
                  <a:srgbClr val="544F98"/>
                </a:solidFill>
                <a:latin typeface="Aptos Display" panose="02110004020202020204"/>
              </a:rPr>
              <a:t> van </a:t>
            </a:r>
            <a:r>
              <a:rPr lang="en" sz="4800" b="1" err="1">
                <a:solidFill>
                  <a:srgbClr val="544F98"/>
                </a:solidFill>
                <a:latin typeface="Aptos Display" panose="02110004020202020204"/>
              </a:rPr>
              <a:t>beide</a:t>
            </a:r>
            <a:r>
              <a:rPr lang="en" sz="4800" b="1">
                <a:solidFill>
                  <a:srgbClr val="544F98"/>
                </a:solidFill>
                <a:latin typeface="Aptos Display" panose="02110004020202020204"/>
              </a:rPr>
              <a:t> </a:t>
            </a:r>
            <a:r>
              <a:rPr lang="en" sz="4800" b="1" err="1">
                <a:solidFill>
                  <a:srgbClr val="544F98"/>
                </a:solidFill>
                <a:latin typeface="Aptos Display" panose="02110004020202020204"/>
              </a:rPr>
              <a:t>partijen</a:t>
            </a:r>
            <a:endParaRPr lang="en" sz="4800" b="1" err="1">
              <a:solidFill>
                <a:srgbClr val="544F98"/>
              </a:solidFill>
            </a:endParaRPr>
          </a:p>
        </p:txBody>
      </p:sp>
      <p:pic>
        <p:nvPicPr>
          <p:cNvPr id="11" name="Graphic 10" descr="Boîte contour">
            <a:extLst>
              <a:ext uri="{FF2B5EF4-FFF2-40B4-BE49-F238E27FC236}">
                <a16:creationId xmlns:a16="http://schemas.microsoft.com/office/drawing/2014/main" id="{3B053A6D-0A6E-4934-054F-C1E0C189BF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61960" y="95250"/>
            <a:ext cx="914400" cy="914400"/>
          </a:xfrm>
          <a:prstGeom prst="rect">
            <a:avLst/>
          </a:prstGeom>
        </p:spPr>
      </p:pic>
      <p:pic>
        <p:nvPicPr>
          <p:cNvPr id="4" name="Picture 3">
            <a:extLst>
              <a:ext uri="{FF2B5EF4-FFF2-40B4-BE49-F238E27FC236}">
                <a16:creationId xmlns:a16="http://schemas.microsoft.com/office/drawing/2014/main" id="{BD92717B-1211-B012-2C19-B5F84799B049}"/>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3" name="Picture 2" descr="Installer ou changer une chaudière gaz à condensation : Guide pratique">
            <a:extLst>
              <a:ext uri="{FF2B5EF4-FFF2-40B4-BE49-F238E27FC236}">
                <a16:creationId xmlns:a16="http://schemas.microsoft.com/office/drawing/2014/main" id="{A1378B0D-17CC-A2F2-9E0E-2407424F51B8}"/>
              </a:ext>
            </a:extLst>
          </p:cNvPr>
          <p:cNvPicPr>
            <a:picLocks noChangeAspect="1"/>
          </p:cNvPicPr>
          <p:nvPr/>
        </p:nvPicPr>
        <p:blipFill>
          <a:blip r:embed="rId5"/>
          <a:stretch>
            <a:fillRect/>
          </a:stretch>
        </p:blipFill>
        <p:spPr>
          <a:xfrm>
            <a:off x="295139" y="2036618"/>
            <a:ext cx="2765984" cy="1558637"/>
          </a:xfrm>
          <a:prstGeom prst="rect">
            <a:avLst/>
          </a:prstGeom>
        </p:spPr>
      </p:pic>
      <p:pic>
        <p:nvPicPr>
          <p:cNvPr id="6" name="Picture 5" descr="Comment Changer Une Ampoule Sans S’électrocuter ? 3 Étapes Clés – Proxi ...">
            <a:extLst>
              <a:ext uri="{FF2B5EF4-FFF2-40B4-BE49-F238E27FC236}">
                <a16:creationId xmlns:a16="http://schemas.microsoft.com/office/drawing/2014/main" id="{2D845CEA-6F23-E810-72EA-FDB055A06050}"/>
              </a:ext>
            </a:extLst>
          </p:cNvPr>
          <p:cNvPicPr>
            <a:picLocks noChangeAspect="1"/>
          </p:cNvPicPr>
          <p:nvPr/>
        </p:nvPicPr>
        <p:blipFill>
          <a:blip r:embed="rId6"/>
          <a:stretch>
            <a:fillRect/>
          </a:stretch>
        </p:blipFill>
        <p:spPr>
          <a:xfrm>
            <a:off x="502226" y="3359293"/>
            <a:ext cx="2757056" cy="1542185"/>
          </a:xfrm>
          <a:prstGeom prst="rect">
            <a:avLst/>
          </a:prstGeom>
        </p:spPr>
      </p:pic>
      <p:pic>
        <p:nvPicPr>
          <p:cNvPr id="7" name="Picture 6" descr="Tonte - Les Mains du Jardinier">
            <a:extLst>
              <a:ext uri="{FF2B5EF4-FFF2-40B4-BE49-F238E27FC236}">
                <a16:creationId xmlns:a16="http://schemas.microsoft.com/office/drawing/2014/main" id="{654E6E4F-4989-111E-7B32-07AB48B1DFCB}"/>
              </a:ext>
            </a:extLst>
          </p:cNvPr>
          <p:cNvPicPr>
            <a:picLocks noChangeAspect="1"/>
          </p:cNvPicPr>
          <p:nvPr/>
        </p:nvPicPr>
        <p:blipFill>
          <a:blip r:embed="rId7"/>
          <a:stretch>
            <a:fillRect/>
          </a:stretch>
        </p:blipFill>
        <p:spPr>
          <a:xfrm>
            <a:off x="3262745" y="1840490"/>
            <a:ext cx="2628901" cy="1452130"/>
          </a:xfrm>
          <a:prstGeom prst="rect">
            <a:avLst/>
          </a:prstGeom>
        </p:spPr>
      </p:pic>
      <p:pic>
        <p:nvPicPr>
          <p:cNvPr id="8" name="Picture 7" descr="Comment réparer une fuite de toiture ? Guide Complet">
            <a:extLst>
              <a:ext uri="{FF2B5EF4-FFF2-40B4-BE49-F238E27FC236}">
                <a16:creationId xmlns:a16="http://schemas.microsoft.com/office/drawing/2014/main" id="{5131AF33-BE9B-8940-A213-F9FECB4BB052}"/>
              </a:ext>
            </a:extLst>
          </p:cNvPr>
          <p:cNvPicPr>
            <a:picLocks noChangeAspect="1"/>
          </p:cNvPicPr>
          <p:nvPr/>
        </p:nvPicPr>
        <p:blipFill>
          <a:blip r:embed="rId8"/>
          <a:stretch>
            <a:fillRect/>
          </a:stretch>
        </p:blipFill>
        <p:spPr>
          <a:xfrm>
            <a:off x="5750366" y="3002972"/>
            <a:ext cx="3056930" cy="1766455"/>
          </a:xfrm>
          <a:prstGeom prst="rect">
            <a:avLst/>
          </a:prstGeom>
        </p:spPr>
      </p:pic>
      <p:pic>
        <p:nvPicPr>
          <p:cNvPr id="9" name="Picture 8" descr="Comment réparer une vitre cassée">
            <a:extLst>
              <a:ext uri="{FF2B5EF4-FFF2-40B4-BE49-F238E27FC236}">
                <a16:creationId xmlns:a16="http://schemas.microsoft.com/office/drawing/2014/main" id="{23EB839D-B1C7-9B58-398A-F88B652647BB}"/>
              </a:ext>
            </a:extLst>
          </p:cNvPr>
          <p:cNvPicPr>
            <a:picLocks noChangeAspect="1"/>
          </p:cNvPicPr>
          <p:nvPr/>
        </p:nvPicPr>
        <p:blipFill>
          <a:blip r:embed="rId9"/>
          <a:stretch>
            <a:fillRect/>
          </a:stretch>
        </p:blipFill>
        <p:spPr>
          <a:xfrm>
            <a:off x="3408218" y="3273136"/>
            <a:ext cx="2337954" cy="1766455"/>
          </a:xfrm>
          <a:prstGeom prst="rect">
            <a:avLst/>
          </a:prstGeom>
        </p:spPr>
      </p:pic>
      <p:pic>
        <p:nvPicPr>
          <p:cNvPr id="12" name="Picture 11" descr="Signes d'humidité dans la maison : comment les détecter avant l'arrivée ...">
            <a:extLst>
              <a:ext uri="{FF2B5EF4-FFF2-40B4-BE49-F238E27FC236}">
                <a16:creationId xmlns:a16="http://schemas.microsoft.com/office/drawing/2014/main" id="{D2143176-BDD5-FF03-E965-7A2D19AD8EFC}"/>
              </a:ext>
            </a:extLst>
          </p:cNvPr>
          <p:cNvPicPr>
            <a:picLocks noChangeAspect="1"/>
          </p:cNvPicPr>
          <p:nvPr/>
        </p:nvPicPr>
        <p:blipFill>
          <a:blip r:embed="rId10"/>
          <a:stretch>
            <a:fillRect/>
          </a:stretch>
        </p:blipFill>
        <p:spPr>
          <a:xfrm>
            <a:off x="6064827" y="1374994"/>
            <a:ext cx="2438400" cy="1624584"/>
          </a:xfrm>
          <a:prstGeom prst="rect">
            <a:avLst/>
          </a:prstGeom>
        </p:spPr>
      </p:pic>
    </p:spTree>
    <p:extLst>
      <p:ext uri="{BB962C8B-B14F-4D97-AF65-F5344CB8AC3E}">
        <p14:creationId xmlns:p14="http://schemas.microsoft.com/office/powerpoint/2010/main" val="9099888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E790E-A6B9-5B92-8BC5-2C46206A6E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0CDF66-5921-605C-1878-A2A11F0E782F}"/>
              </a:ext>
            </a:extLst>
          </p:cNvPr>
          <p:cNvSpPr>
            <a:spLocks noGrp="1"/>
          </p:cNvSpPr>
          <p:nvPr>
            <p:ph type="sldNum" sz="quarter" idx="12"/>
          </p:nvPr>
        </p:nvSpPr>
        <p:spPr/>
        <p:txBody>
          <a:bodyPr/>
          <a:lstStyle/>
          <a:p>
            <a:fld id="{49D66857-5C25-4F7D-8F9B-F3014B38DE15}" type="slidenum">
              <a:rPr lang="fr-BE" smtClean="0"/>
              <a:t>69</a:t>
            </a:fld>
            <a:endParaRPr lang="fr-BE"/>
          </a:p>
        </p:txBody>
      </p:sp>
      <p:sp>
        <p:nvSpPr>
          <p:cNvPr id="4" name="Rectangle : coins arrondis 2">
            <a:extLst>
              <a:ext uri="{FF2B5EF4-FFF2-40B4-BE49-F238E27FC236}">
                <a16:creationId xmlns:a16="http://schemas.microsoft.com/office/drawing/2014/main" id="{51C08D74-4EB0-C955-7622-6CF2A7554EDE}"/>
              </a:ext>
            </a:extLst>
          </p:cNvPr>
          <p:cNvSpPr/>
          <p:nvPr/>
        </p:nvSpPr>
        <p:spPr>
          <a:xfrm>
            <a:off x="1197985" y="334618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err="1">
                <a:solidFill>
                  <a:schemeClr val="bg1"/>
                </a:solidFill>
                <a:latin typeface="Aptos Display"/>
              </a:rPr>
              <a:t>Nood</a:t>
            </a:r>
            <a:r>
              <a:rPr lang="fr-BE" sz="2800">
                <a:solidFill>
                  <a:schemeClr val="bg1"/>
                </a:solidFill>
                <a:latin typeface="Aptos Display"/>
              </a:rPr>
              <a:t> </a:t>
            </a:r>
            <a:r>
              <a:rPr lang="fr-BE" sz="2800" err="1">
                <a:solidFill>
                  <a:schemeClr val="bg1"/>
                </a:solidFill>
                <a:latin typeface="Aptos Display"/>
              </a:rPr>
              <a:t>aan</a:t>
            </a:r>
            <a:r>
              <a:rPr lang="fr-BE" sz="2800">
                <a:solidFill>
                  <a:schemeClr val="bg1"/>
                </a:solidFill>
                <a:latin typeface="Aptos Display"/>
              </a:rPr>
              <a:t> </a:t>
            </a:r>
            <a:r>
              <a:rPr lang="fr-BE" sz="2800" err="1">
                <a:solidFill>
                  <a:schemeClr val="bg1"/>
                </a:solidFill>
                <a:latin typeface="Aptos Display"/>
              </a:rPr>
              <a:t>meer</a:t>
            </a:r>
            <a:r>
              <a:rPr lang="fr-BE" sz="2800">
                <a:solidFill>
                  <a:schemeClr val="bg1"/>
                </a:solidFill>
                <a:latin typeface="Aptos Display"/>
              </a:rPr>
              <a:t> </a:t>
            </a:r>
            <a:r>
              <a:rPr lang="fr-BE" sz="2800" err="1">
                <a:solidFill>
                  <a:schemeClr val="bg1"/>
                </a:solidFill>
                <a:latin typeface="Aptos Display"/>
              </a:rPr>
              <a:t>informatie</a:t>
            </a:r>
            <a:r>
              <a:rPr lang="fr-BE" sz="2800">
                <a:solidFill>
                  <a:schemeClr val="bg1"/>
                </a:solidFill>
                <a:latin typeface="Aptos Display"/>
              </a:rPr>
              <a:t> ? </a:t>
            </a:r>
            <a:endParaRPr lang="en-US" sz="2800">
              <a:solidFill>
                <a:schemeClr val="bg1"/>
              </a:solidFill>
              <a:latin typeface="Aptos Display"/>
            </a:endParaRPr>
          </a:p>
          <a:p>
            <a:pPr algn="ctr"/>
            <a:r>
              <a:rPr lang="fr-BE" sz="2800" b="1">
                <a:solidFill>
                  <a:schemeClr val="bg1"/>
                </a:solidFill>
                <a:latin typeface="Aptos Display"/>
              </a:rPr>
              <a:t>Scan de QR code en </a:t>
            </a:r>
            <a:r>
              <a:rPr lang="fr-BE" sz="2800" b="1" err="1">
                <a:solidFill>
                  <a:schemeClr val="bg1"/>
                </a:solidFill>
                <a:latin typeface="Aptos Display"/>
              </a:rPr>
              <a:t>lees</a:t>
            </a:r>
            <a:r>
              <a:rPr lang="fr-BE" sz="2800" b="1">
                <a:solidFill>
                  <a:schemeClr val="bg1"/>
                </a:solidFill>
                <a:latin typeface="Aptos Display"/>
              </a:rPr>
              <a:t> de </a:t>
            </a:r>
            <a:r>
              <a:rPr lang="fr-BE" sz="2800" b="1" err="1">
                <a:solidFill>
                  <a:schemeClr val="bg1"/>
                </a:solidFill>
                <a:latin typeface="Aptos Display"/>
              </a:rPr>
              <a:t>infogids</a:t>
            </a:r>
            <a:r>
              <a:rPr lang="fr-BE" sz="2800" b="1">
                <a:solidFill>
                  <a:schemeClr val="bg1"/>
                </a:solidFill>
                <a:latin typeface="Aptos Display"/>
              </a:rPr>
              <a:t> </a:t>
            </a:r>
            <a:r>
              <a:rPr lang="fr-BE" sz="2800" b="1" err="1">
                <a:solidFill>
                  <a:schemeClr val="bg1"/>
                </a:solidFill>
                <a:latin typeface="Aptos Display"/>
              </a:rPr>
              <a:t>huisvesting</a:t>
            </a:r>
            <a:r>
              <a:rPr lang="fr-BE" sz="2800" b="1">
                <a:solidFill>
                  <a:schemeClr val="bg1"/>
                </a:solidFill>
                <a:latin typeface="Aptos Display"/>
              </a:rPr>
              <a:t> in je </a:t>
            </a:r>
            <a:r>
              <a:rPr lang="fr-BE" sz="2800" b="1" err="1">
                <a:solidFill>
                  <a:schemeClr val="bg1"/>
                </a:solidFill>
                <a:latin typeface="Aptos Display"/>
              </a:rPr>
              <a:t>taal</a:t>
            </a:r>
            <a:endParaRPr lang="fr-BE" sz="2800" b="1" i="1" err="1">
              <a:solidFill>
                <a:schemeClr val="bg1"/>
              </a:solidFill>
              <a:latin typeface="Aptos Display"/>
            </a:endParaRPr>
          </a:p>
        </p:txBody>
      </p:sp>
      <p:pic>
        <p:nvPicPr>
          <p:cNvPr id="6" name="Picture 5">
            <a:extLst>
              <a:ext uri="{FF2B5EF4-FFF2-40B4-BE49-F238E27FC236}">
                <a16:creationId xmlns:a16="http://schemas.microsoft.com/office/drawing/2014/main" id="{CE06A85A-215F-12A4-BC77-CC65150B78B3}"/>
              </a:ext>
            </a:extLst>
          </p:cNvPr>
          <p:cNvPicPr>
            <a:picLocks noChangeAspect="1"/>
          </p:cNvPicPr>
          <p:nvPr/>
        </p:nvPicPr>
        <p:blipFill>
          <a:blip r:embed="rId2"/>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1FC76B47-D9FB-07C4-CFFE-8961CA88B821}"/>
              </a:ext>
            </a:extLst>
          </p:cNvPr>
          <p:cNvPicPr>
            <a:picLocks noChangeAspect="1"/>
          </p:cNvPicPr>
          <p:nvPr/>
        </p:nvPicPr>
        <p:blipFill>
          <a:blip r:embed="rId3"/>
          <a:stretch>
            <a:fillRect/>
          </a:stretch>
        </p:blipFill>
        <p:spPr>
          <a:xfrm>
            <a:off x="2963635" y="201385"/>
            <a:ext cx="3037115" cy="3037115"/>
          </a:xfrm>
          <a:prstGeom prst="rect">
            <a:avLst/>
          </a:prstGeom>
        </p:spPr>
      </p:pic>
    </p:spTree>
    <p:extLst>
      <p:ext uri="{BB962C8B-B14F-4D97-AF65-F5344CB8AC3E}">
        <p14:creationId xmlns:p14="http://schemas.microsoft.com/office/powerpoint/2010/main" val="3912394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C43CD-8F16-531C-B540-F9271C178C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A39688-3A78-6757-EB9F-4254D482DD24}"/>
              </a:ext>
            </a:extLst>
          </p:cNvPr>
          <p:cNvSpPr>
            <a:spLocks noGrp="1"/>
          </p:cNvSpPr>
          <p:nvPr>
            <p:ph type="sldNum" sz="quarter" idx="12"/>
          </p:nvPr>
        </p:nvSpPr>
        <p:spPr/>
        <p:txBody>
          <a:bodyPr/>
          <a:lstStyle/>
          <a:p>
            <a:fld id="{49D66857-5C25-4F7D-8F9B-F3014B38DE15}" type="slidenum">
              <a:rPr lang="fr-BE" smtClean="0"/>
              <a:t>7</a:t>
            </a:fld>
            <a:endParaRPr lang="fr-BE"/>
          </a:p>
        </p:txBody>
      </p:sp>
      <p:sp>
        <p:nvSpPr>
          <p:cNvPr id="4" name="Shape 101">
            <a:extLst>
              <a:ext uri="{FF2B5EF4-FFF2-40B4-BE49-F238E27FC236}">
                <a16:creationId xmlns:a16="http://schemas.microsoft.com/office/drawing/2014/main" id="{5E443D20-CB07-7D48-58FB-3DEFF248F504}"/>
              </a:ext>
            </a:extLst>
          </p:cNvPr>
          <p:cNvSpPr txBox="1">
            <a:spLocks/>
          </p:cNvSpPr>
          <p:nvPr/>
        </p:nvSpPr>
        <p:spPr>
          <a:xfrm>
            <a:off x="464800" y="370692"/>
            <a:ext cx="7520250" cy="2590320"/>
          </a:xfrm>
          <a:prstGeom prst="rect">
            <a:avLst/>
          </a:prstGeom>
        </p:spPr>
        <p:txBody>
          <a:bodyPr spcFirstLastPara="1" wrap="square" lIns="91425" tIns="91425" rIns="91425" bIns="91425"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spcBef>
                <a:spcPts val="0"/>
              </a:spcBef>
            </a:pPr>
            <a:r>
              <a:rPr lang="en" sz="4800" b="1">
                <a:solidFill>
                  <a:srgbClr val="544F98"/>
                </a:solidFill>
              </a:rPr>
              <a:t>Type </a:t>
            </a:r>
            <a:r>
              <a:rPr lang="en" sz="4800" b="1" err="1">
                <a:solidFill>
                  <a:srgbClr val="544F98"/>
                </a:solidFill>
              </a:rPr>
              <a:t>woning</a:t>
            </a:r>
            <a:endParaRPr lang="en" sz="4800" b="1" err="1">
              <a:solidFill>
                <a:srgbClr val="544F98"/>
              </a:solidFill>
              <a:latin typeface="Aptos Display" panose="02110004020202020204"/>
            </a:endParaRPr>
          </a:p>
        </p:txBody>
      </p:sp>
      <p:pic>
        <p:nvPicPr>
          <p:cNvPr id="14" name="Graphic 13" descr="Ligne fléchée : incurvée dans le sens des aiguilles d’une montre avec un remplissage uni">
            <a:extLst>
              <a:ext uri="{FF2B5EF4-FFF2-40B4-BE49-F238E27FC236}">
                <a16:creationId xmlns:a16="http://schemas.microsoft.com/office/drawing/2014/main" id="{58D7B576-F941-FB46-7833-65E6F81C424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020000">
            <a:off x="4915235" y="3078439"/>
            <a:ext cx="1264920" cy="1249680"/>
          </a:xfrm>
          <a:prstGeom prst="rect">
            <a:avLst/>
          </a:prstGeom>
        </p:spPr>
      </p:pic>
      <p:sp>
        <p:nvSpPr>
          <p:cNvPr id="16" name="Rectangle : coins arrondis 3">
            <a:extLst>
              <a:ext uri="{FF2B5EF4-FFF2-40B4-BE49-F238E27FC236}">
                <a16:creationId xmlns:a16="http://schemas.microsoft.com/office/drawing/2014/main" id="{A349EC93-EECE-4EC3-1D25-DDCEF2B47209}"/>
              </a:ext>
            </a:extLst>
          </p:cNvPr>
          <p:cNvSpPr/>
          <p:nvPr/>
        </p:nvSpPr>
        <p:spPr>
          <a:xfrm>
            <a:off x="6386649" y="3321658"/>
            <a:ext cx="2052477" cy="92377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Kamer</a:t>
            </a:r>
          </a:p>
          <a:p>
            <a:pPr algn="ctr"/>
            <a:r>
              <a:rPr lang="en-US" sz="2400" b="1">
                <a:latin typeface="Aptos Display"/>
              </a:rPr>
              <a:t>cohousing</a:t>
            </a:r>
          </a:p>
        </p:txBody>
      </p:sp>
      <p:pic>
        <p:nvPicPr>
          <p:cNvPr id="3" name="Picture 2" descr="Geen fotobeschrijving beschikbaar.">
            <a:extLst>
              <a:ext uri="{FF2B5EF4-FFF2-40B4-BE49-F238E27FC236}">
                <a16:creationId xmlns:a16="http://schemas.microsoft.com/office/drawing/2014/main" id="{140023E5-C7D1-3117-DD58-66EC48923DB5}"/>
              </a:ext>
            </a:extLst>
          </p:cNvPr>
          <p:cNvPicPr>
            <a:picLocks noChangeAspect="1"/>
          </p:cNvPicPr>
          <p:nvPr/>
        </p:nvPicPr>
        <p:blipFill>
          <a:blip r:embed="rId4"/>
          <a:srcRect t="7272" r="1216" b="13548"/>
          <a:stretch>
            <a:fillRect/>
          </a:stretch>
        </p:blipFill>
        <p:spPr>
          <a:xfrm>
            <a:off x="235171" y="1284509"/>
            <a:ext cx="3206883" cy="3467989"/>
          </a:xfrm>
          <a:prstGeom prst="rect">
            <a:avLst/>
          </a:prstGeom>
        </p:spPr>
      </p:pic>
      <p:pic>
        <p:nvPicPr>
          <p:cNvPr id="6" name="Picture 5">
            <a:extLst>
              <a:ext uri="{FF2B5EF4-FFF2-40B4-BE49-F238E27FC236}">
                <a16:creationId xmlns:a16="http://schemas.microsoft.com/office/drawing/2014/main" id="{6CBCE48F-7BD6-BD65-054D-7F210072B3E6}"/>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7" name="Graphic 6" descr="Ampoule et engrenage avec un remplissage uni">
            <a:extLst>
              <a:ext uri="{FF2B5EF4-FFF2-40B4-BE49-F238E27FC236}">
                <a16:creationId xmlns:a16="http://schemas.microsoft.com/office/drawing/2014/main" id="{CBF2D3F3-2EC2-14DA-E5DB-616FA73AC6C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pic>
        <p:nvPicPr>
          <p:cNvPr id="5" name="Picture 4" descr="Peut être une image de chambre">
            <a:extLst>
              <a:ext uri="{FF2B5EF4-FFF2-40B4-BE49-F238E27FC236}">
                <a16:creationId xmlns:a16="http://schemas.microsoft.com/office/drawing/2014/main" id="{9B3EBC08-0987-8C3A-6542-6DF96DDA853D}"/>
              </a:ext>
            </a:extLst>
          </p:cNvPr>
          <p:cNvPicPr>
            <a:picLocks noChangeAspect="1"/>
          </p:cNvPicPr>
          <p:nvPr/>
        </p:nvPicPr>
        <p:blipFill>
          <a:blip r:embed="rId7"/>
          <a:stretch>
            <a:fillRect/>
          </a:stretch>
        </p:blipFill>
        <p:spPr>
          <a:xfrm>
            <a:off x="2981325" y="1520359"/>
            <a:ext cx="3181350" cy="1800225"/>
          </a:xfrm>
          <a:prstGeom prst="rect">
            <a:avLst/>
          </a:prstGeom>
        </p:spPr>
      </p:pic>
    </p:spTree>
    <p:extLst>
      <p:ext uri="{BB962C8B-B14F-4D97-AF65-F5344CB8AC3E}">
        <p14:creationId xmlns:p14="http://schemas.microsoft.com/office/powerpoint/2010/main" val="34503380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55F929-B7D2-2563-E371-B366A1D61575}"/>
              </a:ext>
            </a:extLst>
          </p:cNvPr>
          <p:cNvSpPr>
            <a:spLocks noGrp="1"/>
          </p:cNvSpPr>
          <p:nvPr>
            <p:ph type="sldNum" sz="quarter" idx="12"/>
          </p:nvPr>
        </p:nvSpPr>
        <p:spPr/>
        <p:txBody>
          <a:bodyPr/>
          <a:lstStyle/>
          <a:p>
            <a:fld id="{49D66857-5C25-4F7D-8F9B-F3014B38DE15}" type="slidenum">
              <a:rPr lang="fr-BE" smtClean="0"/>
              <a:t>70</a:t>
            </a:fld>
            <a:endParaRPr lang="fr-BE"/>
          </a:p>
        </p:txBody>
      </p:sp>
      <p:sp>
        <p:nvSpPr>
          <p:cNvPr id="4" name="Rectangle : coins arrondis 2">
            <a:extLst>
              <a:ext uri="{FF2B5EF4-FFF2-40B4-BE49-F238E27FC236}">
                <a16:creationId xmlns:a16="http://schemas.microsoft.com/office/drawing/2014/main" id="{98B8C073-9B12-1EBD-D549-17DED54DB1AB}"/>
              </a:ext>
            </a:extLst>
          </p:cNvPr>
          <p:cNvSpPr/>
          <p:nvPr/>
        </p:nvSpPr>
        <p:spPr>
          <a:xfrm>
            <a:off x="1197985" y="334618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err="1">
                <a:solidFill>
                  <a:schemeClr val="bg1"/>
                </a:solidFill>
                <a:latin typeface="Aptos Display"/>
              </a:rPr>
              <a:t>Nood</a:t>
            </a:r>
            <a:r>
              <a:rPr lang="fr-BE" sz="2800">
                <a:solidFill>
                  <a:schemeClr val="bg1"/>
                </a:solidFill>
                <a:latin typeface="Aptos Display"/>
              </a:rPr>
              <a:t> </a:t>
            </a:r>
            <a:r>
              <a:rPr lang="fr-BE" sz="2800" err="1">
                <a:solidFill>
                  <a:schemeClr val="bg1"/>
                </a:solidFill>
                <a:latin typeface="Aptos Display"/>
              </a:rPr>
              <a:t>aan</a:t>
            </a:r>
            <a:r>
              <a:rPr lang="fr-BE" sz="2800">
                <a:solidFill>
                  <a:schemeClr val="bg1"/>
                </a:solidFill>
                <a:latin typeface="Aptos Display"/>
              </a:rPr>
              <a:t> </a:t>
            </a:r>
            <a:r>
              <a:rPr lang="fr-BE" sz="2800" err="1">
                <a:solidFill>
                  <a:schemeClr val="bg1"/>
                </a:solidFill>
                <a:latin typeface="Aptos Display"/>
              </a:rPr>
              <a:t>meer</a:t>
            </a:r>
            <a:r>
              <a:rPr lang="fr-BE" sz="2800">
                <a:solidFill>
                  <a:schemeClr val="bg1"/>
                </a:solidFill>
                <a:latin typeface="Aptos Display"/>
              </a:rPr>
              <a:t> </a:t>
            </a:r>
            <a:r>
              <a:rPr lang="fr-BE" sz="2800" err="1">
                <a:solidFill>
                  <a:schemeClr val="bg1"/>
                </a:solidFill>
                <a:latin typeface="Aptos Display"/>
              </a:rPr>
              <a:t>informatie</a:t>
            </a:r>
            <a:r>
              <a:rPr lang="fr-BE" sz="2800">
                <a:solidFill>
                  <a:schemeClr val="bg1"/>
                </a:solidFill>
                <a:latin typeface="Aptos Display"/>
              </a:rPr>
              <a:t> ? </a:t>
            </a:r>
            <a:endParaRPr lang="en-US" sz="2800">
              <a:solidFill>
                <a:schemeClr val="bg1"/>
              </a:solidFill>
              <a:latin typeface="Aptos Display"/>
            </a:endParaRPr>
          </a:p>
          <a:p>
            <a:pPr algn="ctr"/>
            <a:r>
              <a:rPr lang="fr-BE" sz="2800" b="1">
                <a:solidFill>
                  <a:schemeClr val="bg1"/>
                </a:solidFill>
                <a:latin typeface="Aptos Display"/>
              </a:rPr>
              <a:t>Scan de QR code en </a:t>
            </a:r>
            <a:r>
              <a:rPr lang="fr-BE" sz="2800" b="1" err="1">
                <a:solidFill>
                  <a:schemeClr val="bg1"/>
                </a:solidFill>
                <a:latin typeface="Aptos Display"/>
              </a:rPr>
              <a:t>verken</a:t>
            </a:r>
            <a:r>
              <a:rPr lang="fr-BE" sz="2800" b="1">
                <a:solidFill>
                  <a:schemeClr val="bg1"/>
                </a:solidFill>
                <a:latin typeface="Aptos Display"/>
              </a:rPr>
              <a:t> </a:t>
            </a:r>
            <a:r>
              <a:rPr lang="fr-BE" sz="2800" b="1" i="1" err="1">
                <a:solidFill>
                  <a:schemeClr val="bg1"/>
                </a:solidFill>
                <a:latin typeface="Aptos Display"/>
              </a:rPr>
              <a:t>fedasilinfo</a:t>
            </a:r>
            <a:endParaRPr lang="en-US" err="1">
              <a:solidFill>
                <a:schemeClr val="bg1"/>
              </a:solidFill>
            </a:endParaRPr>
          </a:p>
        </p:txBody>
      </p:sp>
      <p:pic>
        <p:nvPicPr>
          <p:cNvPr id="6" name="Picture 5">
            <a:extLst>
              <a:ext uri="{FF2B5EF4-FFF2-40B4-BE49-F238E27FC236}">
                <a16:creationId xmlns:a16="http://schemas.microsoft.com/office/drawing/2014/main" id="{47421CF5-DE54-2D9B-672C-FE22B39D49CA}"/>
              </a:ext>
            </a:extLst>
          </p:cNvPr>
          <p:cNvPicPr>
            <a:picLocks noChangeAspect="1"/>
          </p:cNvPicPr>
          <p:nvPr/>
        </p:nvPicPr>
        <p:blipFill>
          <a:blip r:embed="rId2"/>
          <a:stretch>
            <a:fillRect/>
          </a:stretch>
        </p:blipFill>
        <p:spPr>
          <a:xfrm>
            <a:off x="8094643" y="4777362"/>
            <a:ext cx="914400" cy="257175"/>
          </a:xfrm>
          <a:prstGeom prst="rect">
            <a:avLst/>
          </a:prstGeom>
        </p:spPr>
      </p:pic>
      <p:pic>
        <p:nvPicPr>
          <p:cNvPr id="5" name="Picture 4">
            <a:extLst>
              <a:ext uri="{FF2B5EF4-FFF2-40B4-BE49-F238E27FC236}">
                <a16:creationId xmlns:a16="http://schemas.microsoft.com/office/drawing/2014/main" id="{459C9C90-C829-5DA8-14B2-7C881D22B733}"/>
              </a:ext>
            </a:extLst>
          </p:cNvPr>
          <p:cNvPicPr>
            <a:picLocks noChangeAspect="1"/>
          </p:cNvPicPr>
          <p:nvPr/>
        </p:nvPicPr>
        <p:blipFill>
          <a:blip r:embed="rId3"/>
          <a:stretch>
            <a:fillRect/>
          </a:stretch>
        </p:blipFill>
        <p:spPr>
          <a:xfrm>
            <a:off x="2729665" y="112795"/>
            <a:ext cx="3233487" cy="3233487"/>
          </a:xfrm>
          <a:prstGeom prst="rect">
            <a:avLst/>
          </a:prstGeom>
        </p:spPr>
      </p:pic>
    </p:spTree>
    <p:extLst>
      <p:ext uri="{BB962C8B-B14F-4D97-AF65-F5344CB8AC3E}">
        <p14:creationId xmlns:p14="http://schemas.microsoft.com/office/powerpoint/2010/main" val="14608600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fontScale="90000"/>
          </a:bodyPr>
          <a:lstStyle/>
          <a:p>
            <a:pPr algn="ctr"/>
            <a:r>
              <a:rPr lang="fr-BE" sz="4050" b="1" err="1">
                <a:solidFill>
                  <a:schemeClr val="bg1"/>
                </a:solidFill>
              </a:rPr>
              <a:t>Evaluatie</a:t>
            </a:r>
            <a:r>
              <a:rPr lang="fr-BE" sz="4050" b="1">
                <a:solidFill>
                  <a:schemeClr val="bg1"/>
                </a:solidFill>
              </a:rPr>
              <a:t> van de </a:t>
            </a:r>
            <a:r>
              <a:rPr lang="fr-BE" sz="4050" b="1" err="1">
                <a:solidFill>
                  <a:schemeClr val="bg1"/>
                </a:solidFill>
              </a:rPr>
              <a:t>interactieve</a:t>
            </a:r>
            <a:r>
              <a:rPr lang="fr-BE" sz="4050" b="1">
                <a:solidFill>
                  <a:schemeClr val="bg1"/>
                </a:solidFill>
              </a:rPr>
              <a:t> </a:t>
            </a:r>
            <a:r>
              <a:rPr lang="fr-BE" sz="4050" b="1" err="1">
                <a:solidFill>
                  <a:schemeClr val="bg1"/>
                </a:solidFill>
              </a:rPr>
              <a:t>sessie</a:t>
            </a:r>
            <a:endParaRPr lang="fr-BE" sz="4050" b="1">
              <a:solidFill>
                <a:schemeClr val="bg1"/>
              </a:solidFill>
            </a:endParaRP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631" y="1453626"/>
            <a:ext cx="5964710" cy="326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1730198" y="1228235"/>
            <a:ext cx="5972505" cy="326777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7949153" y="852579"/>
            <a:ext cx="1153433" cy="323165"/>
          </a:xfrm>
          <a:prstGeom prst="rect">
            <a:avLst/>
          </a:prstGeom>
          <a:noFill/>
        </p:spPr>
        <p:txBody>
          <a:bodyPr wrap="square" rtlCol="0">
            <a:spAutoFit/>
          </a:bodyPr>
          <a:lstStyle/>
          <a:p>
            <a:r>
              <a:rPr lang="fr-BE" sz="1500">
                <a:solidFill>
                  <a:schemeClr val="bg1"/>
                </a:solidFill>
                <a:latin typeface="Aptos Display"/>
                <a:cs typeface="Arial"/>
              </a:rPr>
              <a:t>French</a:t>
            </a:r>
          </a:p>
        </p:txBody>
      </p:sp>
      <p:sp>
        <p:nvSpPr>
          <p:cNvPr id="5" name="ZoneTexte 4">
            <a:extLst>
              <a:ext uri="{FF2B5EF4-FFF2-40B4-BE49-F238E27FC236}">
                <a16:creationId xmlns:a16="http://schemas.microsoft.com/office/drawing/2014/main" id="{FE7690FD-0C23-207F-53AD-66F430996297}"/>
              </a:ext>
            </a:extLst>
          </p:cNvPr>
          <p:cNvSpPr txBox="1"/>
          <p:nvPr/>
        </p:nvSpPr>
        <p:spPr>
          <a:xfrm>
            <a:off x="3969606" y="2328255"/>
            <a:ext cx="1153433" cy="323165"/>
          </a:xfrm>
          <a:prstGeom prst="rect">
            <a:avLst/>
          </a:prstGeom>
          <a:noFill/>
        </p:spPr>
        <p:txBody>
          <a:bodyPr wrap="square" rtlCol="0">
            <a:spAutoFit/>
          </a:bodyPr>
          <a:lstStyle/>
          <a:p>
            <a:r>
              <a:rPr lang="fr-BE" sz="1500">
                <a:solidFill>
                  <a:schemeClr val="bg1"/>
                </a:solidFill>
                <a:latin typeface="Aptos Display"/>
                <a:cs typeface="Arial"/>
              </a:rPr>
              <a:t>Nederland</a:t>
            </a:r>
          </a:p>
        </p:txBody>
      </p:sp>
      <p:sp>
        <p:nvSpPr>
          <p:cNvPr id="6" name="ZoneTexte 5">
            <a:extLst>
              <a:ext uri="{FF2B5EF4-FFF2-40B4-BE49-F238E27FC236}">
                <a16:creationId xmlns:a16="http://schemas.microsoft.com/office/drawing/2014/main" id="{B49C9A5D-B254-B977-78AC-13C0EDCA7F92}"/>
              </a:ext>
            </a:extLst>
          </p:cNvPr>
          <p:cNvSpPr txBox="1"/>
          <p:nvPr/>
        </p:nvSpPr>
        <p:spPr>
          <a:xfrm>
            <a:off x="498814" y="4191046"/>
            <a:ext cx="1153433" cy="323165"/>
          </a:xfrm>
          <a:prstGeom prst="rect">
            <a:avLst/>
          </a:prstGeom>
          <a:noFill/>
        </p:spPr>
        <p:txBody>
          <a:bodyPr wrap="square" rtlCol="0">
            <a:spAutoFit/>
          </a:bodyPr>
          <a:lstStyle/>
          <a:p>
            <a:r>
              <a:rPr lang="fr-BE" sz="1500" err="1">
                <a:solidFill>
                  <a:schemeClr val="bg1"/>
                </a:solidFill>
                <a:latin typeface="Aptos Display"/>
                <a:cs typeface="Arial"/>
              </a:rPr>
              <a:t>Russian</a:t>
            </a:r>
            <a:endParaRPr lang="fr-BE" sz="1500">
              <a:solidFill>
                <a:schemeClr val="bg1"/>
              </a:solidFill>
              <a:latin typeface="Aptos Display"/>
              <a:cs typeface="Arial"/>
            </a:endParaRPr>
          </a:p>
        </p:txBody>
      </p:sp>
      <p:sp>
        <p:nvSpPr>
          <p:cNvPr id="7" name="ZoneTexte 6">
            <a:extLst>
              <a:ext uri="{FF2B5EF4-FFF2-40B4-BE49-F238E27FC236}">
                <a16:creationId xmlns:a16="http://schemas.microsoft.com/office/drawing/2014/main" id="{8DA94A78-E951-B793-00E2-DE5CFE4D0464}"/>
              </a:ext>
            </a:extLst>
          </p:cNvPr>
          <p:cNvSpPr txBox="1"/>
          <p:nvPr/>
        </p:nvSpPr>
        <p:spPr>
          <a:xfrm>
            <a:off x="7990567" y="4115284"/>
            <a:ext cx="1153433" cy="323165"/>
          </a:xfrm>
          <a:prstGeom prst="rect">
            <a:avLst/>
          </a:prstGeom>
          <a:noFill/>
        </p:spPr>
        <p:txBody>
          <a:bodyPr wrap="square" rtlCol="0">
            <a:spAutoFit/>
          </a:bodyPr>
          <a:lstStyle/>
          <a:p>
            <a:r>
              <a:rPr lang="fr-BE" sz="1500">
                <a:solidFill>
                  <a:schemeClr val="bg1"/>
                </a:solidFill>
                <a:latin typeface="Aptos Display"/>
                <a:cs typeface="Arial"/>
              </a:rPr>
              <a:t>Turkish</a:t>
            </a:r>
          </a:p>
        </p:txBody>
      </p:sp>
      <p:sp>
        <p:nvSpPr>
          <p:cNvPr id="8" name="ZoneTexte 7">
            <a:extLst>
              <a:ext uri="{FF2B5EF4-FFF2-40B4-BE49-F238E27FC236}">
                <a16:creationId xmlns:a16="http://schemas.microsoft.com/office/drawing/2014/main" id="{E5A90B45-DCE2-43EB-4553-89A0A1B3F5D7}"/>
              </a:ext>
            </a:extLst>
          </p:cNvPr>
          <p:cNvSpPr txBox="1"/>
          <p:nvPr/>
        </p:nvSpPr>
        <p:spPr>
          <a:xfrm>
            <a:off x="2182120" y="4191047"/>
            <a:ext cx="1153433" cy="323165"/>
          </a:xfrm>
          <a:prstGeom prst="rect">
            <a:avLst/>
          </a:prstGeom>
          <a:noFill/>
        </p:spPr>
        <p:txBody>
          <a:bodyPr wrap="square" rtlCol="0">
            <a:spAutoFit/>
          </a:bodyPr>
          <a:lstStyle/>
          <a:p>
            <a:r>
              <a:rPr lang="fr-BE" sz="1500">
                <a:solidFill>
                  <a:schemeClr val="bg1"/>
                </a:solidFill>
                <a:latin typeface="Aptos Display"/>
                <a:cs typeface="Arial"/>
              </a:rPr>
              <a:t>Somali</a:t>
            </a:r>
          </a:p>
        </p:txBody>
      </p:sp>
      <p:sp>
        <p:nvSpPr>
          <p:cNvPr id="10" name="ZoneTexte 9">
            <a:extLst>
              <a:ext uri="{FF2B5EF4-FFF2-40B4-BE49-F238E27FC236}">
                <a16:creationId xmlns:a16="http://schemas.microsoft.com/office/drawing/2014/main" id="{9DCC32D3-5D18-CE8E-6484-69708D5DCF56}"/>
              </a:ext>
            </a:extLst>
          </p:cNvPr>
          <p:cNvSpPr txBox="1"/>
          <p:nvPr/>
        </p:nvSpPr>
        <p:spPr>
          <a:xfrm>
            <a:off x="6115102" y="847340"/>
            <a:ext cx="1153433" cy="323165"/>
          </a:xfrm>
          <a:prstGeom prst="rect">
            <a:avLst/>
          </a:prstGeom>
          <a:noFill/>
        </p:spPr>
        <p:txBody>
          <a:bodyPr wrap="square" rtlCol="0">
            <a:spAutoFit/>
          </a:bodyPr>
          <a:lstStyle/>
          <a:p>
            <a:r>
              <a:rPr lang="fr-BE" sz="1500">
                <a:solidFill>
                  <a:schemeClr val="bg1"/>
                </a:solidFill>
                <a:latin typeface="Aptos Display"/>
                <a:cs typeface="Arial"/>
              </a:rPr>
              <a:t>Farsi</a:t>
            </a:r>
          </a:p>
        </p:txBody>
      </p:sp>
      <p:sp>
        <p:nvSpPr>
          <p:cNvPr id="11" name="ZoneTexte 10">
            <a:extLst>
              <a:ext uri="{FF2B5EF4-FFF2-40B4-BE49-F238E27FC236}">
                <a16:creationId xmlns:a16="http://schemas.microsoft.com/office/drawing/2014/main" id="{AAB0C7CE-F10D-73CB-9ECE-EDA68395F461}"/>
              </a:ext>
            </a:extLst>
          </p:cNvPr>
          <p:cNvSpPr txBox="1"/>
          <p:nvPr/>
        </p:nvSpPr>
        <p:spPr>
          <a:xfrm>
            <a:off x="7988453" y="2368618"/>
            <a:ext cx="1153433" cy="323165"/>
          </a:xfrm>
          <a:prstGeom prst="rect">
            <a:avLst/>
          </a:prstGeom>
          <a:noFill/>
        </p:spPr>
        <p:txBody>
          <a:bodyPr wrap="square" rtlCol="0">
            <a:spAutoFit/>
          </a:bodyPr>
          <a:lstStyle/>
          <a:p>
            <a:r>
              <a:rPr lang="fr-BE" sz="1500" err="1">
                <a:solidFill>
                  <a:schemeClr val="bg1"/>
                </a:solidFill>
                <a:latin typeface="Aptos Display"/>
                <a:cs typeface="Arial"/>
              </a:rPr>
              <a:t>Portugees</a:t>
            </a:r>
            <a:endParaRPr lang="fr-BE" sz="1500">
              <a:solidFill>
                <a:schemeClr val="bg1"/>
              </a:solidFill>
              <a:latin typeface="Aptos Display"/>
              <a:cs typeface="Arial"/>
            </a:endParaRPr>
          </a:p>
        </p:txBody>
      </p:sp>
      <p:sp>
        <p:nvSpPr>
          <p:cNvPr id="13" name="ZoneTexte 12">
            <a:extLst>
              <a:ext uri="{FF2B5EF4-FFF2-40B4-BE49-F238E27FC236}">
                <a16:creationId xmlns:a16="http://schemas.microsoft.com/office/drawing/2014/main" id="{D2E3C859-115D-C8C7-D2C0-3932A4B543E4}"/>
              </a:ext>
            </a:extLst>
          </p:cNvPr>
          <p:cNvSpPr txBox="1"/>
          <p:nvPr/>
        </p:nvSpPr>
        <p:spPr>
          <a:xfrm>
            <a:off x="6115487" y="4114434"/>
            <a:ext cx="1153433" cy="323165"/>
          </a:xfrm>
          <a:prstGeom prst="rect">
            <a:avLst/>
          </a:prstGeom>
          <a:noFill/>
        </p:spPr>
        <p:txBody>
          <a:bodyPr wrap="square" rtlCol="0">
            <a:spAutoFit/>
          </a:bodyPr>
          <a:lstStyle/>
          <a:p>
            <a:r>
              <a:rPr lang="fr-BE" sz="1500">
                <a:solidFill>
                  <a:schemeClr val="bg1"/>
                </a:solidFill>
                <a:latin typeface="Aptos Display"/>
                <a:cs typeface="Arial"/>
              </a:rPr>
              <a:t>Tigrigna</a:t>
            </a:r>
          </a:p>
        </p:txBody>
      </p:sp>
      <p:sp>
        <p:nvSpPr>
          <p:cNvPr id="15" name="ZoneTexte 14">
            <a:extLst>
              <a:ext uri="{FF2B5EF4-FFF2-40B4-BE49-F238E27FC236}">
                <a16:creationId xmlns:a16="http://schemas.microsoft.com/office/drawing/2014/main" id="{887BF864-9A10-DCC4-628B-6EB02E5901AB}"/>
              </a:ext>
            </a:extLst>
          </p:cNvPr>
          <p:cNvSpPr txBox="1"/>
          <p:nvPr/>
        </p:nvSpPr>
        <p:spPr>
          <a:xfrm>
            <a:off x="499805" y="816393"/>
            <a:ext cx="1153433" cy="323165"/>
          </a:xfrm>
          <a:prstGeom prst="rect">
            <a:avLst/>
          </a:prstGeom>
          <a:noFill/>
        </p:spPr>
        <p:txBody>
          <a:bodyPr wrap="square" rtlCol="0">
            <a:spAutoFit/>
          </a:bodyPr>
          <a:lstStyle/>
          <a:p>
            <a:r>
              <a:rPr lang="fr-BE" sz="1500" err="1">
                <a:solidFill>
                  <a:schemeClr val="bg1"/>
                </a:solidFill>
                <a:latin typeface="Aptos Display"/>
                <a:cs typeface="Arial"/>
              </a:rPr>
              <a:t>Arabic</a:t>
            </a:r>
            <a:endParaRPr lang="fr-BE" sz="150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035051" y="2364439"/>
            <a:ext cx="1263330" cy="323165"/>
          </a:xfrm>
          <a:prstGeom prst="rect">
            <a:avLst/>
          </a:prstGeom>
          <a:noFill/>
        </p:spPr>
        <p:txBody>
          <a:bodyPr wrap="square" rtlCol="0">
            <a:spAutoFit/>
          </a:bodyPr>
          <a:lstStyle/>
          <a:p>
            <a:r>
              <a:rPr lang="fr-BE" sz="1500">
                <a:solidFill>
                  <a:schemeClr val="bg1"/>
                </a:solidFill>
                <a:latin typeface="Aptos Display"/>
                <a:cs typeface="Arial"/>
              </a:rPr>
              <a:t>Kinyarwanda</a:t>
            </a:r>
          </a:p>
        </p:txBody>
      </p:sp>
      <p:sp>
        <p:nvSpPr>
          <p:cNvPr id="17" name="ZoneTexte 16">
            <a:extLst>
              <a:ext uri="{FF2B5EF4-FFF2-40B4-BE49-F238E27FC236}">
                <a16:creationId xmlns:a16="http://schemas.microsoft.com/office/drawing/2014/main" id="{330E84DB-979F-1784-EC8F-CA8B8D588A96}"/>
              </a:ext>
            </a:extLst>
          </p:cNvPr>
          <p:cNvSpPr txBox="1"/>
          <p:nvPr/>
        </p:nvSpPr>
        <p:spPr>
          <a:xfrm>
            <a:off x="4248915" y="4140414"/>
            <a:ext cx="1153433" cy="323165"/>
          </a:xfrm>
          <a:prstGeom prst="rect">
            <a:avLst/>
          </a:prstGeom>
          <a:noFill/>
        </p:spPr>
        <p:txBody>
          <a:bodyPr wrap="square" rtlCol="0">
            <a:spAutoFit/>
          </a:bodyPr>
          <a:lstStyle/>
          <a:p>
            <a:r>
              <a:rPr lang="fr-BE" sz="1500" err="1">
                <a:solidFill>
                  <a:schemeClr val="bg1"/>
                </a:solidFill>
                <a:latin typeface="Aptos Display"/>
                <a:cs typeface="Arial"/>
              </a:rPr>
              <a:t>Spanish</a:t>
            </a:r>
            <a:endParaRPr lang="fr-BE" sz="1500">
              <a:solidFill>
                <a:schemeClr val="bg1"/>
              </a:solidFill>
              <a:latin typeface="Aptos Display"/>
              <a:cs typeface="Arial"/>
            </a:endParaRPr>
          </a:p>
        </p:txBody>
      </p:sp>
      <p:sp>
        <p:nvSpPr>
          <p:cNvPr id="18" name="ZoneTexte 17">
            <a:extLst>
              <a:ext uri="{FF2B5EF4-FFF2-40B4-BE49-F238E27FC236}">
                <a16:creationId xmlns:a16="http://schemas.microsoft.com/office/drawing/2014/main" id="{092E34B1-34E6-4F4C-A846-ADED8933CC03}"/>
              </a:ext>
            </a:extLst>
          </p:cNvPr>
          <p:cNvSpPr txBox="1"/>
          <p:nvPr/>
        </p:nvSpPr>
        <p:spPr>
          <a:xfrm>
            <a:off x="5958739" y="2370835"/>
            <a:ext cx="901463" cy="323165"/>
          </a:xfrm>
          <a:prstGeom prst="rect">
            <a:avLst/>
          </a:prstGeom>
          <a:noFill/>
        </p:spPr>
        <p:txBody>
          <a:bodyPr wrap="square" rtlCol="0">
            <a:spAutoFit/>
          </a:bodyPr>
          <a:lstStyle/>
          <a:p>
            <a:r>
              <a:rPr lang="fr-BE" sz="1500">
                <a:solidFill>
                  <a:schemeClr val="bg1"/>
                </a:solidFill>
                <a:latin typeface="Aptos Display"/>
                <a:cs typeface="Arial"/>
              </a:rPr>
              <a:t>Pachto</a:t>
            </a:r>
          </a:p>
        </p:txBody>
      </p:sp>
      <p:sp>
        <p:nvSpPr>
          <p:cNvPr id="19" name="ZoneTexte 18">
            <a:extLst>
              <a:ext uri="{FF2B5EF4-FFF2-40B4-BE49-F238E27FC236}">
                <a16:creationId xmlns:a16="http://schemas.microsoft.com/office/drawing/2014/main" id="{7B779E78-D023-5766-54A4-7E2021848AAA}"/>
              </a:ext>
            </a:extLst>
          </p:cNvPr>
          <p:cNvSpPr txBox="1"/>
          <p:nvPr/>
        </p:nvSpPr>
        <p:spPr>
          <a:xfrm>
            <a:off x="2512846" y="817997"/>
            <a:ext cx="530037" cy="323165"/>
          </a:xfrm>
          <a:prstGeom prst="rect">
            <a:avLst/>
          </a:prstGeom>
          <a:noFill/>
        </p:spPr>
        <p:txBody>
          <a:bodyPr wrap="square" rtlCol="0">
            <a:spAutoFit/>
          </a:bodyPr>
          <a:lstStyle/>
          <a:p>
            <a:r>
              <a:rPr lang="fr-BE" sz="1500">
                <a:solidFill>
                  <a:schemeClr val="bg1"/>
                </a:solidFill>
                <a:latin typeface="Aptos Display"/>
                <a:cs typeface="Arial"/>
              </a:rPr>
              <a:t>Dari</a:t>
            </a:r>
          </a:p>
        </p:txBody>
      </p:sp>
      <p:sp>
        <p:nvSpPr>
          <p:cNvPr id="20" name="ZoneTexte 19">
            <a:extLst>
              <a:ext uri="{FF2B5EF4-FFF2-40B4-BE49-F238E27FC236}">
                <a16:creationId xmlns:a16="http://schemas.microsoft.com/office/drawing/2014/main" id="{20A8C7A8-998F-63F1-A577-24A3D63789E4}"/>
              </a:ext>
            </a:extLst>
          </p:cNvPr>
          <p:cNvSpPr txBox="1"/>
          <p:nvPr/>
        </p:nvSpPr>
        <p:spPr>
          <a:xfrm>
            <a:off x="497645" y="2326977"/>
            <a:ext cx="1153433" cy="323165"/>
          </a:xfrm>
          <a:prstGeom prst="rect">
            <a:avLst/>
          </a:prstGeom>
          <a:noFill/>
        </p:spPr>
        <p:txBody>
          <a:bodyPr wrap="square" rtlCol="0">
            <a:spAutoFit/>
          </a:bodyPr>
          <a:lstStyle/>
          <a:p>
            <a:r>
              <a:rPr lang="fr-BE" sz="1500" err="1">
                <a:solidFill>
                  <a:schemeClr val="bg1"/>
                </a:solidFill>
                <a:latin typeface="Aptos Display"/>
                <a:cs typeface="Arial"/>
              </a:rPr>
              <a:t>Georgian</a:t>
            </a:r>
            <a:endParaRPr lang="fr-BE" sz="1500">
              <a:solidFill>
                <a:schemeClr val="bg1"/>
              </a:solidFill>
              <a:latin typeface="Aptos Display"/>
              <a:cs typeface="Arial"/>
            </a:endParaRPr>
          </a:p>
        </p:txBody>
      </p:sp>
      <p:sp>
        <p:nvSpPr>
          <p:cNvPr id="3" name="ZoneTexte 18">
            <a:extLst>
              <a:ext uri="{FF2B5EF4-FFF2-40B4-BE49-F238E27FC236}">
                <a16:creationId xmlns:a16="http://schemas.microsoft.com/office/drawing/2014/main" id="{230F7A0B-04E1-FAEF-5F5D-0919EE425882}"/>
              </a:ext>
            </a:extLst>
          </p:cNvPr>
          <p:cNvSpPr txBox="1"/>
          <p:nvPr/>
        </p:nvSpPr>
        <p:spPr>
          <a:xfrm>
            <a:off x="4086428" y="841482"/>
            <a:ext cx="796214" cy="300082"/>
          </a:xfrm>
          <a:prstGeom prst="rect">
            <a:avLst/>
          </a:prstGeom>
          <a:noFill/>
        </p:spPr>
        <p:txBody>
          <a:bodyPr wrap="square" lIns="68580" tIns="34290" rIns="68580" bIns="34290" rtlCol="0" anchor="t">
            <a:spAutoFit/>
          </a:bodyPr>
          <a:lstStyle/>
          <a:p>
            <a:r>
              <a:rPr lang="fr-BE" sz="1500">
                <a:solidFill>
                  <a:schemeClr val="bg1"/>
                </a:solidFill>
                <a:latin typeface="Aptos Display"/>
                <a:cs typeface="Arial"/>
              </a:rPr>
              <a:t>English</a:t>
            </a:r>
          </a:p>
        </p:txBody>
      </p:sp>
      <p:pic>
        <p:nvPicPr>
          <p:cNvPr id="2054" name="Picture 6" descr="QRCode pour *Tigrigna* BEinformed - ሞጁል &quot;ህይወት ኣብ ቤልጅየም&quot; ግብረ መልሲ ዳህሳስ">
            <a:extLst>
              <a:ext uri="{FF2B5EF4-FFF2-40B4-BE49-F238E27FC236}">
                <a16:creationId xmlns:a16="http://schemas.microsoft.com/office/drawing/2014/main" id="{E99649AC-5BD7-FC3A-7C28-13CE6D12C0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9465" y="6679999"/>
            <a:ext cx="69132" cy="69132"/>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QRCode pour *Dutch* BEinformed - Feedbackenquête module “Leven in België” ">
            <a:extLst>
              <a:ext uri="{FF2B5EF4-FFF2-40B4-BE49-F238E27FC236}">
                <a16:creationId xmlns:a16="http://schemas.microsoft.com/office/drawing/2014/main" id="{D33D7DAF-60EC-A146-49CC-7B53645260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5732" y="1749559"/>
            <a:ext cx="69131" cy="6913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arsi* BEinformed -  نظرسنجی بازخورد اسکان مدولار  ">
            <a:extLst>
              <a:ext uri="{FF2B5EF4-FFF2-40B4-BE49-F238E27FC236}">
                <a16:creationId xmlns:a16="http://schemas.microsoft.com/office/drawing/2014/main" id="{01A3A5EF-D1C4-A62F-300C-C8E33DC12C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223" y="155056"/>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RCode pour *Kinyarwanda* BEinformed - Ubushakashatsi ku bitekerezo by'imiturire muri module">
            <a:extLst>
              <a:ext uri="{FF2B5EF4-FFF2-40B4-BE49-F238E27FC236}">
                <a16:creationId xmlns:a16="http://schemas.microsoft.com/office/drawing/2014/main" id="{DD6DCEE9-31A2-A512-ADF3-85CAEC5596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4613" y="1619398"/>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QRCode pour *Tigrigna* BEinformed - ሞዱል ኣባይቲ ግብረ መልሲ ዳህሳስ">
            <a:extLst>
              <a:ext uri="{FF2B5EF4-FFF2-40B4-BE49-F238E27FC236}">
                <a16:creationId xmlns:a16="http://schemas.microsoft.com/office/drawing/2014/main" id="{AE7FF66C-C7E3-F822-D3C5-CF58826735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35033" y="3365628"/>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QRCode pour *Somali* BEinformed - Sahanka jawaab celinta Guryaha ee Module-ka">
            <a:extLst>
              <a:ext uri="{FF2B5EF4-FFF2-40B4-BE49-F238E27FC236}">
                <a16:creationId xmlns:a16="http://schemas.microsoft.com/office/drawing/2014/main" id="{F8996E8F-4C76-8878-7CDE-DF3BEA2B56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7531" y="3446006"/>
            <a:ext cx="648747" cy="64874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QRCode pour *Georgian* BEinformed - კვლევა მოდულური საცხოვრებლის შესახებ  ">
            <a:extLst>
              <a:ext uri="{FF2B5EF4-FFF2-40B4-BE49-F238E27FC236}">
                <a16:creationId xmlns:a16="http://schemas.microsoft.com/office/drawing/2014/main" id="{59EBAE1B-A73C-213D-3F06-EF7634CD66F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647" y="1619399"/>
            <a:ext cx="671039" cy="67103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QRCode pour *Dari* BEinformed -  نظرسنجی بازخورد اسکان مدولار  ">
            <a:extLst>
              <a:ext uri="{FF2B5EF4-FFF2-40B4-BE49-F238E27FC236}">
                <a16:creationId xmlns:a16="http://schemas.microsoft.com/office/drawing/2014/main" id="{D3938466-938D-3DD0-D02B-0A2D11D448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01030" y="140384"/>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QRCode pour *Pachto* BEinformed - د ماډیول کورونو د نظرپوښتنې سروې ">
            <a:extLst>
              <a:ext uri="{FF2B5EF4-FFF2-40B4-BE49-F238E27FC236}">
                <a16:creationId xmlns:a16="http://schemas.microsoft.com/office/drawing/2014/main" id="{3151F12A-0CA9-7851-C969-C2DAD18354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03952" y="1661150"/>
            <a:ext cx="629288" cy="62928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QRCode pour *Spanish* BEinformed - Encuesta de opinión sobre el módulo de alojamiento ">
            <a:extLst>
              <a:ext uri="{FF2B5EF4-FFF2-40B4-BE49-F238E27FC236}">
                <a16:creationId xmlns:a16="http://schemas.microsoft.com/office/drawing/2014/main" id="{269980D9-19D0-338F-EC75-40728C28C5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89792" y="3459075"/>
            <a:ext cx="663132" cy="66313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QRCode pour *Arabic* BEinformed - Module Housing feedback survey  ">
            <a:extLst>
              <a:ext uri="{FF2B5EF4-FFF2-40B4-BE49-F238E27FC236}">
                <a16:creationId xmlns:a16="http://schemas.microsoft.com/office/drawing/2014/main" id="{818ED792-10A4-FE1B-77FE-8DC3981178C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3647" y="174515"/>
            <a:ext cx="629288" cy="62928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Turkish* BEinformed -  Modül Konut geri bildirim anketi  ">
            <a:extLst>
              <a:ext uri="{FF2B5EF4-FFF2-40B4-BE49-F238E27FC236}">
                <a16:creationId xmlns:a16="http://schemas.microsoft.com/office/drawing/2014/main" id="{683F74CA-4E97-D0BD-D1FF-53E9D1D5380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43026" y="3365628"/>
            <a:ext cx="689711" cy="689711"/>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QRCode pour *English* BEinformed - Module Housing feedback survey ">
            <a:extLst>
              <a:ext uri="{FF2B5EF4-FFF2-40B4-BE49-F238E27FC236}">
                <a16:creationId xmlns:a16="http://schemas.microsoft.com/office/drawing/2014/main" id="{83591BCE-CD2A-E761-7808-EB0BC8874C4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60161" y="184655"/>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QRCode pour *Dutch* BEinformed -  Feedbackenquête modulehuisvesting  ">
            <a:extLst>
              <a:ext uri="{FF2B5EF4-FFF2-40B4-BE49-F238E27FC236}">
                <a16:creationId xmlns:a16="http://schemas.microsoft.com/office/drawing/2014/main" id="{592A7E2B-84A0-9A8D-7C01-5DAE1007A89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88690" y="1600054"/>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QRCode pour *French* BEinformed - Module Housing feedback survey  (2)">
            <a:extLst>
              <a:ext uri="{FF2B5EF4-FFF2-40B4-BE49-F238E27FC236}">
                <a16:creationId xmlns:a16="http://schemas.microsoft.com/office/drawing/2014/main" id="{480745F7-8E29-370D-8F9E-E1CCD38B17D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28284" y="173859"/>
            <a:ext cx="648748" cy="648748"/>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QRCode pour *Portugese* BEinformed - Module Housing feedback survey  ">
            <a:extLst>
              <a:ext uri="{FF2B5EF4-FFF2-40B4-BE49-F238E27FC236}">
                <a16:creationId xmlns:a16="http://schemas.microsoft.com/office/drawing/2014/main" id="{B060E1F7-E4E9-3174-FFB1-E4E45016966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33178" y="5113552"/>
            <a:ext cx="79042" cy="79042"/>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QRCode pour *Russian* BEinformed — Модуль Опрос по жилью ">
            <a:extLst>
              <a:ext uri="{FF2B5EF4-FFF2-40B4-BE49-F238E27FC236}">
                <a16:creationId xmlns:a16="http://schemas.microsoft.com/office/drawing/2014/main" id="{94799A16-F216-1272-6E9F-044F403676A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75398" y="3452402"/>
            <a:ext cx="629288" cy="6292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QRCode pour *Portugese* BEinformed - Module Housing feedback survey  ">
            <a:extLst>
              <a:ext uri="{FF2B5EF4-FFF2-40B4-BE49-F238E27FC236}">
                <a16:creationId xmlns:a16="http://schemas.microsoft.com/office/drawing/2014/main" id="{52C153BA-59FC-D7B6-7E65-260C716B3D12}"/>
              </a:ext>
            </a:extLst>
          </p:cNvPr>
          <p:cNvPicPr>
            <a:picLocks noChangeAspect="1"/>
          </p:cNvPicPr>
          <p:nvPr/>
        </p:nvPicPr>
        <p:blipFill>
          <a:blip r:embed="rId18"/>
          <a:stretch>
            <a:fillRect/>
          </a:stretch>
        </p:blipFill>
        <p:spPr>
          <a:xfrm>
            <a:off x="8036229" y="1604901"/>
            <a:ext cx="696763" cy="767217"/>
          </a:xfrm>
          <a:prstGeom prst="rect">
            <a:avLst/>
          </a:prstGeom>
        </p:spPr>
      </p:pic>
    </p:spTree>
    <p:extLst>
      <p:ext uri="{BB962C8B-B14F-4D97-AF65-F5344CB8AC3E}">
        <p14:creationId xmlns:p14="http://schemas.microsoft.com/office/powerpoint/2010/main" val="1067104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42D53B-5D3D-B9D3-98AE-602EECB612D3}"/>
              </a:ext>
            </a:extLst>
          </p:cNvPr>
          <p:cNvSpPr>
            <a:spLocks noGrp="1"/>
          </p:cNvSpPr>
          <p:nvPr>
            <p:ph type="sldNum" sz="quarter" idx="12"/>
          </p:nvPr>
        </p:nvSpPr>
        <p:spPr/>
        <p:txBody>
          <a:bodyPr/>
          <a:lstStyle/>
          <a:p>
            <a:fld id="{49D66857-5C25-4F7D-8F9B-F3014B38DE15}" type="slidenum">
              <a:rPr lang="fr-BE" smtClean="0"/>
              <a:t>8</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9F0E5B84-745F-2840-2B42-0751CAF84B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400000">
            <a:off x="4938095" y="1158199"/>
            <a:ext cx="1264920" cy="1249680"/>
          </a:xfrm>
          <a:prstGeom prst="rect">
            <a:avLst/>
          </a:prstGeom>
        </p:spPr>
      </p:pic>
      <p:sp>
        <p:nvSpPr>
          <p:cNvPr id="6" name="Rectangle : coins arrondis 3">
            <a:extLst>
              <a:ext uri="{FF2B5EF4-FFF2-40B4-BE49-F238E27FC236}">
                <a16:creationId xmlns:a16="http://schemas.microsoft.com/office/drawing/2014/main" id="{354A2B07-9659-B377-A797-928602A479AF}"/>
              </a:ext>
            </a:extLst>
          </p:cNvPr>
          <p:cNvSpPr/>
          <p:nvPr/>
        </p:nvSpPr>
        <p:spPr>
          <a:xfrm>
            <a:off x="6180909" y="1828138"/>
            <a:ext cx="1282857" cy="63421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a:latin typeface="Aptos Display"/>
              </a:rPr>
              <a:t>Studio</a:t>
            </a:r>
            <a:endParaRPr lang="en-US" sz="2400" b="1"/>
          </a:p>
        </p:txBody>
      </p:sp>
      <p:sp>
        <p:nvSpPr>
          <p:cNvPr id="11" name="Rectangle : coins arrondis 3">
            <a:extLst>
              <a:ext uri="{FF2B5EF4-FFF2-40B4-BE49-F238E27FC236}">
                <a16:creationId xmlns:a16="http://schemas.microsoft.com/office/drawing/2014/main" id="{BAF23E1B-2331-31A6-F354-0A9215026805}"/>
              </a:ext>
            </a:extLst>
          </p:cNvPr>
          <p:cNvSpPr/>
          <p:nvPr/>
        </p:nvSpPr>
        <p:spPr>
          <a:xfrm>
            <a:off x="6180908" y="2666337"/>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 545 €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4E2E376E-FB5F-1565-9C7E-46B420BEF2FA}"/>
              </a:ext>
            </a:extLst>
          </p:cNvPr>
          <p:cNvSpPr/>
          <p:nvPr/>
        </p:nvSpPr>
        <p:spPr>
          <a:xfrm>
            <a:off x="6180907" y="3222596"/>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 854 €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6BEC2863-C57E-6EC9-775B-CD5B3F28919A}"/>
              </a:ext>
            </a:extLst>
          </p:cNvPr>
          <p:cNvSpPr/>
          <p:nvPr/>
        </p:nvSpPr>
        <p:spPr>
          <a:xfrm>
            <a:off x="6180906" y="3801715"/>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 700 €</a:t>
            </a:r>
            <a:endParaRPr lang="en-US" sz="1200">
              <a:solidFill>
                <a:srgbClr val="544F98"/>
              </a:solidFill>
              <a:highlight>
                <a:srgbClr val="FFFFFF"/>
              </a:highlight>
            </a:endParaRPr>
          </a:p>
        </p:txBody>
      </p:sp>
      <p:pic>
        <p:nvPicPr>
          <p:cNvPr id="5" name="Picture 4">
            <a:extLst>
              <a:ext uri="{FF2B5EF4-FFF2-40B4-BE49-F238E27FC236}">
                <a16:creationId xmlns:a16="http://schemas.microsoft.com/office/drawing/2014/main" id="{0293B15E-D5DE-9A44-7CA5-3BE83B7E1404}"/>
              </a:ext>
            </a:extLst>
          </p:cNvPr>
          <p:cNvPicPr>
            <a:picLocks noChangeAspect="1"/>
          </p:cNvPicPr>
          <p:nvPr/>
        </p:nvPicPr>
        <p:blipFill>
          <a:blip r:embed="rId4"/>
          <a:stretch>
            <a:fillRect/>
          </a:stretch>
        </p:blipFill>
        <p:spPr>
          <a:xfrm>
            <a:off x="8094643" y="4777362"/>
            <a:ext cx="914400" cy="257175"/>
          </a:xfrm>
          <a:prstGeom prst="rect">
            <a:avLst/>
          </a:prstGeom>
        </p:spPr>
      </p:pic>
      <p:pic>
        <p:nvPicPr>
          <p:cNvPr id="3" name="Picture 2">
            <a:extLst>
              <a:ext uri="{FF2B5EF4-FFF2-40B4-BE49-F238E27FC236}">
                <a16:creationId xmlns:a16="http://schemas.microsoft.com/office/drawing/2014/main" id="{593B620B-4180-AC70-CF99-299604EA1CA0}"/>
              </a:ext>
            </a:extLst>
          </p:cNvPr>
          <p:cNvPicPr>
            <a:picLocks noChangeAspect="1"/>
          </p:cNvPicPr>
          <p:nvPr/>
        </p:nvPicPr>
        <p:blipFill>
          <a:blip r:embed="rId5"/>
          <a:stretch>
            <a:fillRect/>
          </a:stretch>
        </p:blipFill>
        <p:spPr>
          <a:xfrm>
            <a:off x="3156785" y="2575494"/>
            <a:ext cx="2824668" cy="1864032"/>
          </a:xfrm>
          <a:prstGeom prst="rect">
            <a:avLst/>
          </a:prstGeom>
        </p:spPr>
      </p:pic>
      <p:pic>
        <p:nvPicPr>
          <p:cNvPr id="7" name="Picture 6">
            <a:extLst>
              <a:ext uri="{FF2B5EF4-FFF2-40B4-BE49-F238E27FC236}">
                <a16:creationId xmlns:a16="http://schemas.microsoft.com/office/drawing/2014/main" id="{8BBABC8F-7027-DEB0-CAFC-0C12496360E0}"/>
              </a:ext>
            </a:extLst>
          </p:cNvPr>
          <p:cNvPicPr>
            <a:picLocks noChangeAspect="1"/>
          </p:cNvPicPr>
          <p:nvPr/>
        </p:nvPicPr>
        <p:blipFill>
          <a:blip r:embed="rId6"/>
          <a:stretch>
            <a:fillRect/>
          </a:stretch>
        </p:blipFill>
        <p:spPr>
          <a:xfrm>
            <a:off x="229122" y="2464559"/>
            <a:ext cx="2822009" cy="1858420"/>
          </a:xfrm>
          <a:prstGeom prst="rect">
            <a:avLst/>
          </a:prstGeom>
        </p:spPr>
      </p:pic>
      <p:pic>
        <p:nvPicPr>
          <p:cNvPr id="9" name="Picture 8">
            <a:extLst>
              <a:ext uri="{FF2B5EF4-FFF2-40B4-BE49-F238E27FC236}">
                <a16:creationId xmlns:a16="http://schemas.microsoft.com/office/drawing/2014/main" id="{9DF5397C-0840-1F8C-07BC-17D2CAB08CD1}"/>
              </a:ext>
            </a:extLst>
          </p:cNvPr>
          <p:cNvPicPr>
            <a:picLocks noChangeAspect="1"/>
          </p:cNvPicPr>
          <p:nvPr/>
        </p:nvPicPr>
        <p:blipFill>
          <a:blip r:embed="rId7"/>
          <a:stretch>
            <a:fillRect/>
          </a:stretch>
        </p:blipFill>
        <p:spPr>
          <a:xfrm>
            <a:off x="925881" y="76785"/>
            <a:ext cx="3080359" cy="2077625"/>
          </a:xfrm>
          <a:prstGeom prst="rect">
            <a:avLst/>
          </a:prstGeom>
        </p:spPr>
      </p:pic>
      <p:pic>
        <p:nvPicPr>
          <p:cNvPr id="12" name="Graphic 11" descr="Ampoule et engrenage avec un remplissage uni">
            <a:extLst>
              <a:ext uri="{FF2B5EF4-FFF2-40B4-BE49-F238E27FC236}">
                <a16:creationId xmlns:a16="http://schemas.microsoft.com/office/drawing/2014/main" id="{DF40F42F-444B-7ECB-8583-3787B61EC1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537684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44B95-391F-5F1B-5238-18A84DA55399}"/>
            </a:ext>
          </a:extLst>
        </p:cNvPr>
        <p:cNvGrpSpPr/>
        <p:nvPr/>
      </p:nvGrpSpPr>
      <p:grpSpPr>
        <a:xfrm>
          <a:off x="0" y="0"/>
          <a:ext cx="0" cy="0"/>
          <a:chOff x="0" y="0"/>
          <a:chExt cx="0" cy="0"/>
        </a:xfrm>
      </p:grpSpPr>
      <p:pic>
        <p:nvPicPr>
          <p:cNvPr id="5" name="Picture 10" descr="Appartement kopen in Den Bosch? – Boumij Makelaars">
            <a:extLst>
              <a:ext uri="{FF2B5EF4-FFF2-40B4-BE49-F238E27FC236}">
                <a16:creationId xmlns:a16="http://schemas.microsoft.com/office/drawing/2014/main" id="{71B0E8A4-750D-E762-FF2F-5C34AEB5F4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38" y="870340"/>
            <a:ext cx="5387341" cy="359331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5738E44-984F-00DC-F2B5-259072A7D193}"/>
              </a:ext>
            </a:extLst>
          </p:cNvPr>
          <p:cNvSpPr>
            <a:spLocks noGrp="1"/>
          </p:cNvSpPr>
          <p:nvPr>
            <p:ph type="sldNum" sz="quarter" idx="12"/>
          </p:nvPr>
        </p:nvSpPr>
        <p:spPr/>
        <p:txBody>
          <a:bodyPr/>
          <a:lstStyle/>
          <a:p>
            <a:fld id="{49D66857-5C25-4F7D-8F9B-F3014B38DE15}" type="slidenum">
              <a:rPr lang="fr-BE" smtClean="0"/>
              <a:t>9</a:t>
            </a:fld>
            <a:endParaRPr lang="fr-BE"/>
          </a:p>
        </p:txBody>
      </p:sp>
      <p:pic>
        <p:nvPicPr>
          <p:cNvPr id="4" name="Graphic 3" descr="Ligne fléchée : incurvée dans le sens des aiguilles d’une montre avec un remplissage uni">
            <a:extLst>
              <a:ext uri="{FF2B5EF4-FFF2-40B4-BE49-F238E27FC236}">
                <a16:creationId xmlns:a16="http://schemas.microsoft.com/office/drawing/2014/main" id="{8E78B205-83F3-0382-845E-97EBD7500B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400000">
            <a:off x="4976195" y="1432519"/>
            <a:ext cx="1264920" cy="1249680"/>
          </a:xfrm>
          <a:prstGeom prst="rect">
            <a:avLst/>
          </a:prstGeom>
        </p:spPr>
      </p:pic>
      <p:sp>
        <p:nvSpPr>
          <p:cNvPr id="6" name="Rectangle : coins arrondis 3">
            <a:extLst>
              <a:ext uri="{FF2B5EF4-FFF2-40B4-BE49-F238E27FC236}">
                <a16:creationId xmlns:a16="http://schemas.microsoft.com/office/drawing/2014/main" id="{8A6D848D-105D-C36D-9186-4EE4ABC67F99}"/>
              </a:ext>
            </a:extLst>
          </p:cNvPr>
          <p:cNvSpPr/>
          <p:nvPr/>
        </p:nvSpPr>
        <p:spPr>
          <a:xfrm>
            <a:off x="6219009" y="2056738"/>
            <a:ext cx="2220117" cy="679931"/>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latin typeface="Aptos Display"/>
              </a:rPr>
              <a:t> </a:t>
            </a:r>
            <a:r>
              <a:rPr lang="en-US" sz="2400" b="1">
                <a:latin typeface="Aptos Display"/>
              </a:rPr>
              <a:t>Appartement</a:t>
            </a:r>
            <a:endParaRPr lang="en-US" sz="2400" b="1"/>
          </a:p>
        </p:txBody>
      </p:sp>
      <p:sp>
        <p:nvSpPr>
          <p:cNvPr id="11" name="Rectangle : coins arrondis 3">
            <a:extLst>
              <a:ext uri="{FF2B5EF4-FFF2-40B4-BE49-F238E27FC236}">
                <a16:creationId xmlns:a16="http://schemas.microsoft.com/office/drawing/2014/main" id="{1E290EBC-DC8E-6B60-F279-D6C7CC3CA235}"/>
              </a:ext>
            </a:extLst>
          </p:cNvPr>
          <p:cNvSpPr/>
          <p:nvPr/>
        </p:nvSpPr>
        <p:spPr>
          <a:xfrm>
            <a:off x="6219008" y="3427490"/>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Wal: 772 €</a:t>
            </a:r>
            <a:endParaRPr lang="en-US" sz="1200">
              <a:solidFill>
                <a:srgbClr val="544F98"/>
              </a:solidFill>
              <a:highlight>
                <a:srgbClr val="FFFFFF"/>
              </a:highlight>
            </a:endParaRPr>
          </a:p>
        </p:txBody>
      </p:sp>
      <p:sp>
        <p:nvSpPr>
          <p:cNvPr id="13" name="Rectangle : coins arrondis 3">
            <a:extLst>
              <a:ext uri="{FF2B5EF4-FFF2-40B4-BE49-F238E27FC236}">
                <a16:creationId xmlns:a16="http://schemas.microsoft.com/office/drawing/2014/main" id="{A49CB1E2-D996-765C-8F0B-C9AD4E6433F9}"/>
              </a:ext>
            </a:extLst>
          </p:cNvPr>
          <p:cNvSpPr/>
          <p:nvPr/>
        </p:nvSpPr>
        <p:spPr>
          <a:xfrm>
            <a:off x="6219007" y="3983749"/>
            <a:ext cx="193055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BXL: 1255 €</a:t>
            </a:r>
            <a:endParaRPr lang="en-US" sz="1200">
              <a:solidFill>
                <a:srgbClr val="544F98"/>
              </a:solidFill>
              <a:highlight>
                <a:srgbClr val="FFFFFF"/>
              </a:highlight>
            </a:endParaRPr>
          </a:p>
        </p:txBody>
      </p:sp>
      <p:sp>
        <p:nvSpPr>
          <p:cNvPr id="14" name="Rectangle : coins arrondis 3">
            <a:extLst>
              <a:ext uri="{FF2B5EF4-FFF2-40B4-BE49-F238E27FC236}">
                <a16:creationId xmlns:a16="http://schemas.microsoft.com/office/drawing/2014/main" id="{03A2396C-ACBC-98B5-A440-D03C3044C39B}"/>
              </a:ext>
            </a:extLst>
          </p:cNvPr>
          <p:cNvSpPr/>
          <p:nvPr/>
        </p:nvSpPr>
        <p:spPr>
          <a:xfrm>
            <a:off x="6219006" y="2876591"/>
            <a:ext cx="1686717" cy="397991"/>
          </a:xfrm>
          <a:prstGeom prst="roundRect">
            <a:avLst/>
          </a:prstGeom>
          <a:solidFill>
            <a:srgbClr val="544F98">
              <a:alpha val="2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solidFill>
                  <a:srgbClr val="544F98"/>
                </a:solidFill>
                <a:latin typeface="Aptos Display"/>
              </a:rPr>
              <a:t>FL: 870 €</a:t>
            </a:r>
            <a:endParaRPr lang="en-US" sz="1200">
              <a:solidFill>
                <a:srgbClr val="544F98"/>
              </a:solidFill>
              <a:highlight>
                <a:srgbClr val="FFFFFF"/>
              </a:highlight>
            </a:endParaRPr>
          </a:p>
        </p:txBody>
      </p:sp>
      <p:pic>
        <p:nvPicPr>
          <p:cNvPr id="7" name="Picture 6">
            <a:extLst>
              <a:ext uri="{FF2B5EF4-FFF2-40B4-BE49-F238E27FC236}">
                <a16:creationId xmlns:a16="http://schemas.microsoft.com/office/drawing/2014/main" id="{422D7A72-112B-2740-755D-1F38F82189AB}"/>
              </a:ext>
            </a:extLst>
          </p:cNvPr>
          <p:cNvPicPr>
            <a:picLocks noChangeAspect="1"/>
          </p:cNvPicPr>
          <p:nvPr/>
        </p:nvPicPr>
        <p:blipFill>
          <a:blip r:embed="rId5"/>
          <a:stretch>
            <a:fillRect/>
          </a:stretch>
        </p:blipFill>
        <p:spPr>
          <a:xfrm>
            <a:off x="8094643" y="4777362"/>
            <a:ext cx="914400" cy="257175"/>
          </a:xfrm>
          <a:prstGeom prst="rect">
            <a:avLst/>
          </a:prstGeom>
        </p:spPr>
      </p:pic>
      <p:pic>
        <p:nvPicPr>
          <p:cNvPr id="9" name="Graphic 8" descr="Ampoule et engrenage avec un remplissage uni">
            <a:extLst>
              <a:ext uri="{FF2B5EF4-FFF2-40B4-BE49-F238E27FC236}">
                <a16:creationId xmlns:a16="http://schemas.microsoft.com/office/drawing/2014/main" id="{9EAFC73F-21C3-1287-4FF7-97A60A2436E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85760" y="209550"/>
            <a:ext cx="914400" cy="914400"/>
          </a:xfrm>
          <a:prstGeom prst="rect">
            <a:avLst/>
          </a:prstGeom>
        </p:spPr>
      </p:pic>
    </p:spTree>
    <p:extLst>
      <p:ext uri="{BB962C8B-B14F-4D97-AF65-F5344CB8AC3E}">
        <p14:creationId xmlns:p14="http://schemas.microsoft.com/office/powerpoint/2010/main" val="322651036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Props1.xml><?xml version="1.0" encoding="utf-8"?>
<ds:datastoreItem xmlns:ds="http://schemas.openxmlformats.org/officeDocument/2006/customXml" ds:itemID="{01428871-7ED5-4C89-8BAB-C4070589A0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417b6-bbcc-4f9a-bb09-3c670b4007b2"/>
    <ds:schemaRef ds:uri="45c73165-9296-4003-a6d9-b5336a54c9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4A3537-9E13-403C-BF2B-87CC72A952A2}">
  <ds:schemaRefs>
    <ds:schemaRef ds:uri="http://schemas.microsoft.com/sharepoint/v3/contenttype/forms"/>
  </ds:schemaRefs>
</ds:datastoreItem>
</file>

<file path=customXml/itemProps3.xml><?xml version="1.0" encoding="utf-8"?>
<ds:datastoreItem xmlns:ds="http://schemas.openxmlformats.org/officeDocument/2006/customXml" ds:itemID="{FBBA42BF-39D0-4820-8C84-F3B397848EC3}">
  <ds:schemaRefs>
    <ds:schemaRef ds:uri="16a4efa6-0c60-46dc-9669-b7177dd37937"/>
    <ds:schemaRef ds:uri="2f1417b6-bbcc-4f9a-bb09-3c670b4007b2"/>
    <ds:schemaRef ds:uri="45c73165-9296-4003-a6d9-b5336a54c9ad"/>
    <ds:schemaRef ds:uri="aaf58aa4-3082-40f2-9efc-d797e4afdd9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72</Slides>
  <Notes>67</Notes>
  <HiddenSlides>0</HiddenSlide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Thème Office</vt:lpstr>
      <vt:lpstr>PowerPoint Presentation</vt:lpstr>
      <vt:lpstr>PowerPoint Presentation</vt:lpstr>
      <vt:lpstr>Kennis Belgische huizenmarkt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Voorbereiding huizenzoektocht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Huizenzoektocht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Bezoek aan de woning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Een contract tekenen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Installatie in de woning</vt:lpstr>
      <vt:lpstr>PowerPoint Presentation</vt:lpstr>
      <vt:lpstr>PowerPoint Presentation</vt:lpstr>
      <vt:lpstr>PowerPoint Presentation</vt:lpstr>
      <vt:lpstr>PowerPoint Presentation</vt:lpstr>
      <vt:lpstr>PowerPoint Presentation</vt:lpstr>
      <vt:lpstr>PowerPoint Presentation</vt:lpstr>
      <vt:lpstr>Evaluatie van de interactieve sessie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De Clercq Marthe</dc:creator>
  <cp:revision>21</cp:revision>
  <dcterms:modified xsi:type="dcterms:W3CDTF">2026-07-14T09:11:42Z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