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autoCompressPictures="0">
  <p:sldMasterIdLst>
    <p:sldMasterId id="2147483660" r:id="rId4"/>
  </p:sldMasterIdLst>
  <p:notesMasterIdLst>
    <p:notesMasterId r:id="rId77"/>
  </p:notesMasterIdLst>
  <p:handoutMasterIdLst>
    <p:handoutMasterId r:id="rId78"/>
  </p:handoutMasterIdLst>
  <p:sldIdLst>
    <p:sldId id="391" r:id="rId5"/>
    <p:sldId id="363" r:id="rId6"/>
    <p:sldId id="374" r:id="rId7"/>
    <p:sldId id="392" r:id="rId8"/>
    <p:sldId id="393" r:id="rId9"/>
    <p:sldId id="394" r:id="rId10"/>
    <p:sldId id="395" r:id="rId11"/>
    <p:sldId id="396" r:id="rId12"/>
    <p:sldId id="397" r:id="rId13"/>
    <p:sldId id="398" r:id="rId14"/>
    <p:sldId id="399" r:id="rId15"/>
    <p:sldId id="401" r:id="rId16"/>
    <p:sldId id="302" r:id="rId17"/>
    <p:sldId id="403" r:id="rId18"/>
    <p:sldId id="404" r:id="rId19"/>
    <p:sldId id="405" r:id="rId20"/>
    <p:sldId id="406" r:id="rId21"/>
    <p:sldId id="407" r:id="rId22"/>
    <p:sldId id="409" r:id="rId23"/>
    <p:sldId id="408" r:id="rId24"/>
    <p:sldId id="411" r:id="rId25"/>
    <p:sldId id="412" r:id="rId26"/>
    <p:sldId id="680" r:id="rId27"/>
    <p:sldId id="413" r:id="rId28"/>
    <p:sldId id="677" r:id="rId29"/>
    <p:sldId id="678" r:id="rId30"/>
    <p:sldId id="415" r:id="rId31"/>
    <p:sldId id="416" r:id="rId32"/>
    <p:sldId id="417" r:id="rId33"/>
    <p:sldId id="418" r:id="rId34"/>
    <p:sldId id="419" r:id="rId35"/>
    <p:sldId id="420" r:id="rId36"/>
    <p:sldId id="421" r:id="rId37"/>
    <p:sldId id="402" r:id="rId38"/>
    <p:sldId id="422" r:id="rId39"/>
    <p:sldId id="688" r:id="rId40"/>
    <p:sldId id="424" r:id="rId41"/>
    <p:sldId id="423" r:id="rId42"/>
    <p:sldId id="425" r:id="rId43"/>
    <p:sldId id="426" r:id="rId44"/>
    <p:sldId id="442" r:id="rId45"/>
    <p:sldId id="443" r:id="rId46"/>
    <p:sldId id="457" r:id="rId47"/>
    <p:sldId id="458" r:id="rId48"/>
    <p:sldId id="427" r:id="rId49"/>
    <p:sldId id="428" r:id="rId50"/>
    <p:sldId id="429" r:id="rId51"/>
    <p:sldId id="430" r:id="rId52"/>
    <p:sldId id="431" r:id="rId53"/>
    <p:sldId id="448" r:id="rId54"/>
    <p:sldId id="449" r:id="rId55"/>
    <p:sldId id="432" r:id="rId56"/>
    <p:sldId id="433" r:id="rId57"/>
    <p:sldId id="434" r:id="rId58"/>
    <p:sldId id="686" r:id="rId59"/>
    <p:sldId id="687" r:id="rId60"/>
    <p:sldId id="450" r:id="rId61"/>
    <p:sldId id="451" r:id="rId62"/>
    <p:sldId id="446" r:id="rId63"/>
    <p:sldId id="447" r:id="rId64"/>
    <p:sldId id="435" r:id="rId65"/>
    <p:sldId id="459" r:id="rId66"/>
    <p:sldId id="460" r:id="rId67"/>
    <p:sldId id="436" r:id="rId68"/>
    <p:sldId id="437" r:id="rId69"/>
    <p:sldId id="438" r:id="rId70"/>
    <p:sldId id="439" r:id="rId71"/>
    <p:sldId id="676" r:id="rId72"/>
    <p:sldId id="685" r:id="rId73"/>
    <p:sldId id="461" r:id="rId74"/>
    <p:sldId id="675" r:id="rId75"/>
    <p:sldId id="674" r:id="rId76"/>
  </p:sldIdLst>
  <p:sldSz cx="9144000" cy="5143500" type="screen16x9"/>
  <p:notesSz cx="6858000" cy="9144000"/>
  <p:embeddedFontLst>
    <p:embeddedFont>
      <p:font typeface="Raleway" pitchFamily="2" charset="0"/>
      <p:regular r:id="rId79"/>
      <p:bold r:id="rId80"/>
      <p:italic r:id="rId81"/>
      <p:boldItalic r:id="rId82"/>
    </p:embeddedFont>
    <p:embeddedFont>
      <p:font typeface="Raleway ExtraBold" pitchFamily="2" charset="0"/>
      <p:bold r:id="rId83"/>
      <p:boldItalic r:id="rId84"/>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51C1CB0B-4A66-8E11-7308-525BC26C6B5E}" name="Camille Sommelette" initials="CS" userId="S::camille.sommelette@fedasil.be::3b3b78f5-35fe-494a-b1c1-e88afecc871d" providerId="AD"/>
  <p188:author id="{EE8D4584-52FF-A5D6-D89A-7BDFC6C2ADEA}" name="Charline Hinnekens" initials="CH" userId="S::charline.hinnekens@fedasil.be::337da906-5363-44bd-869d-a6f9a8e40999" providerId="AD"/>
  <p188:author id="{F23E1D9D-CA3D-E510-75A1-1801E081415B}" name="Elias Abdullah" initials="EA" userId="S::elias.abdullah@fedasil.be::62c41241-2b27-4e9a-b8be-756e44d22c61"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44F98"/>
    <a:srgbClr val="CE012C"/>
    <a:srgbClr val="CF192C"/>
    <a:srgbClr val="EE1E24"/>
    <a:srgbClr val="6DBE45"/>
    <a:srgbClr val="D9FDD3"/>
    <a:srgbClr val="434343"/>
    <a:srgbClr val="D9D9D9"/>
    <a:srgbClr val="CF142C"/>
    <a:srgbClr val="CF00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E81C96-D8F4-6D1F-EA8C-90643ABE0B44}" v="8" dt="2026-07-14T09:34:43.349"/>
    <p1510:client id="{C2E87F97-8574-B42D-1784-8D2426FD03A1}" v="159" dt="2026-07-14T09:10:47.938"/>
  </p1510:revLst>
</p1510:revInfo>
</file>

<file path=ppt/tableStyles.xml><?xml version="1.0" encoding="utf-8"?>
<a:tblStyleLst xmlns:a="http://schemas.openxmlformats.org/drawingml/2006/main" def="{B93B78B5-F6F3-4DA3-A413-D415F04F8BD6}">
  <a:tblStyle styleId="{B93B78B5-F6F3-4DA3-A413-D415F04F8BD6}" styleName="Table_0">
    <a:wholeTbl>
      <a:tcTxStyle>
        <a:font>
          <a:latin typeface="Arial"/>
          <a:ea typeface="Arial"/>
          <a:cs typeface="Arial"/>
        </a:font>
        <a:srgbClr val="000000"/>
      </a:tcTxStyle>
      <a:tcStyle>
        <a:tcBdr>
          <a:left>
            <a:ln w="9525" cap="flat" cmpd="sng">
              <a:solidFill>
                <a:srgbClr val="000000"/>
              </a:solidFill>
              <a:prstDash val="solid"/>
              <a:round/>
              <a:headEnd type="none" w="med" len="med"/>
              <a:tailEnd type="none" w="med" len="med"/>
            </a:ln>
          </a:left>
          <a:right>
            <a:ln w="9525" cap="flat" cmpd="sng">
              <a:solidFill>
                <a:srgbClr val="000000"/>
              </a:solidFill>
              <a:prstDash val="solid"/>
              <a:round/>
              <a:headEnd type="none" w="med" len="med"/>
              <a:tailEnd type="none" w="med" len="med"/>
            </a:ln>
          </a:right>
          <a:top>
            <a:ln w="9525" cap="flat" cmpd="sng">
              <a:solidFill>
                <a:srgbClr val="000000"/>
              </a:solidFill>
              <a:prstDash val="solid"/>
              <a:round/>
              <a:headEnd type="none" w="med" len="med"/>
              <a:tailEnd type="none" w="med" len="med"/>
            </a:ln>
          </a:top>
          <a:bottom>
            <a:ln w="9525" cap="flat" cmpd="sng">
              <a:solidFill>
                <a:srgbClr val="000000"/>
              </a:solidFill>
              <a:prstDash val="solid"/>
              <a:round/>
              <a:headEnd type="none" w="med" len="med"/>
              <a:tailEnd type="none" w="med" len="med"/>
            </a:ln>
          </a:bottom>
          <a:insideH>
            <a:ln w="9525" cap="flat" cmpd="sng">
              <a:solidFill>
                <a:srgbClr val="000000"/>
              </a:solidFill>
              <a:prstDash val="solid"/>
              <a:round/>
              <a:headEnd type="none" w="med" len="med"/>
              <a:tailEnd type="none" w="med" len="med"/>
            </a:ln>
          </a:insideH>
          <a:insideV>
            <a:ln w="9525" cap="flat" cmpd="sng">
              <a:solidFill>
                <a:srgbClr val="000000"/>
              </a:solidFill>
              <a:prstDash val="solid"/>
              <a:round/>
              <a:headEnd type="none" w="med" len="med"/>
              <a:tailEnd type="none" w="med" len="med"/>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font" Target="fonts/font6.fntdata"/><Relationship Id="rId89" Type="http://schemas.microsoft.com/office/2016/11/relationships/changesInfo" Target="changesInfos/changesInfo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font" Target="fonts/font1.fntdata"/><Relationship Id="rId5" Type="http://schemas.openxmlformats.org/officeDocument/2006/relationships/slide" Target="slides/slide1.xml"/><Relationship Id="rId90" Type="http://schemas.microsoft.com/office/2015/10/relationships/revisionInfo" Target="revisionInfo.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font" Target="fonts/font2.fntdata"/><Relationship Id="rId85"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font" Target="fonts/font5.fntdata"/><Relationship Id="rId88" Type="http://schemas.openxmlformats.org/officeDocument/2006/relationships/tableStyles" Target="tableStyles.xml"/><Relationship Id="rId9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handoutMaster" Target="handoutMasters/handoutMaster1.xml"/><Relationship Id="rId81" Type="http://schemas.openxmlformats.org/officeDocument/2006/relationships/font" Target="fonts/font3.fntdata"/><Relationship Id="rId86"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theme" Target="theme/theme1.xml"/><Relationship Id="rId61" Type="http://schemas.openxmlformats.org/officeDocument/2006/relationships/slide" Target="slides/slide57.xml"/><Relationship Id="rId82" Type="http://schemas.openxmlformats.org/officeDocument/2006/relationships/font" Target="fonts/font4.fntdata"/><Relationship Id="rId19" Type="http://schemas.openxmlformats.org/officeDocument/2006/relationships/slide" Target="slides/slide1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as Abdullah" userId="S::elias.abdullah@fedasil.be::62c41241-2b27-4e9a-b8be-756e44d22c61" providerId="AD" clId="Web-{A1E81C96-D8F4-6D1F-EA8C-90643ABE0B44}"/>
    <pc:docChg chg="modSld">
      <pc:chgData name="Elias Abdullah" userId="S::elias.abdullah@fedasil.be::62c41241-2b27-4e9a-b8be-756e44d22c61" providerId="AD" clId="Web-{A1E81C96-D8F4-6D1F-EA8C-90643ABE0B44}" dt="2026-07-14T09:34:43.349" v="7" actId="1076"/>
      <pc:docMkLst>
        <pc:docMk/>
      </pc:docMkLst>
      <pc:sldChg chg="addSp delSp modSp">
        <pc:chgData name="Elias Abdullah" userId="S::elias.abdullah@fedasil.be::62c41241-2b27-4e9a-b8be-756e44d22c61" providerId="AD" clId="Web-{A1E81C96-D8F4-6D1F-EA8C-90643ABE0B44}" dt="2026-07-14T09:34:43.349" v="7" actId="1076"/>
        <pc:sldMkLst>
          <pc:docMk/>
          <pc:sldMk cId="3045945372" sldId="686"/>
        </pc:sldMkLst>
        <pc:picChg chg="add mod">
          <ac:chgData name="Elias Abdullah" userId="S::elias.abdullah@fedasil.be::62c41241-2b27-4e9a-b8be-756e44d22c61" providerId="AD" clId="Web-{A1E81C96-D8F4-6D1F-EA8C-90643ABE0B44}" dt="2026-07-14T09:34:43.349" v="7" actId="1076"/>
          <ac:picMkLst>
            <pc:docMk/>
            <pc:sldMk cId="3045945372" sldId="686"/>
            <ac:picMk id="2" creationId="{0DFEAB19-ABFB-E7EB-FBE6-E09787321B3C}"/>
          </ac:picMkLst>
        </pc:picChg>
        <pc:picChg chg="del">
          <ac:chgData name="Elias Abdullah" userId="S::elias.abdullah@fedasil.be::62c41241-2b27-4e9a-b8be-756e44d22c61" providerId="AD" clId="Web-{A1E81C96-D8F4-6D1F-EA8C-90643ABE0B44}" dt="2026-07-14T09:13:42.777" v="3"/>
          <ac:picMkLst>
            <pc:docMk/>
            <pc:sldMk cId="3045945372" sldId="686"/>
            <ac:picMk id="2" creationId="{5B8DEE4E-5248-E669-21BE-F7DD23FDBE4B}"/>
          </ac:picMkLst>
        </pc:picChg>
      </pc:sldChg>
      <pc:sldChg chg="addSp modSp">
        <pc:chgData name="Elias Abdullah" userId="S::elias.abdullah@fedasil.be::62c41241-2b27-4e9a-b8be-756e44d22c61" providerId="AD" clId="Web-{A1E81C96-D8F4-6D1F-EA8C-90643ABE0B44}" dt="2026-07-14T09:13:04.649" v="2" actId="1076"/>
        <pc:sldMkLst>
          <pc:docMk/>
          <pc:sldMk cId="315066749" sldId="687"/>
        </pc:sldMkLst>
        <pc:picChg chg="add mod">
          <ac:chgData name="Elias Abdullah" userId="S::elias.abdullah@fedasil.be::62c41241-2b27-4e9a-b8be-756e44d22c61" providerId="AD" clId="Web-{A1E81C96-D8F4-6D1F-EA8C-90643ABE0B44}" dt="2026-07-14T09:13:04.649" v="2" actId="1076"/>
          <ac:picMkLst>
            <pc:docMk/>
            <pc:sldMk cId="315066749" sldId="687"/>
            <ac:picMk id="2" creationId="{28CAD555-5D72-286F-B93B-0A4AF56DC738}"/>
          </ac:picMkLst>
        </pc:picChg>
      </pc:sldChg>
    </pc:docChg>
  </pc:docChgLst>
  <pc:docChgLst>
    <pc:chgData name="Elias Abdullah" userId="S::elias.abdullah@fedasil.be::62c41241-2b27-4e9a-b8be-756e44d22c61" providerId="AD" clId="Web-{C2E87F97-8574-B42D-1784-8D2426FD03A1}"/>
    <pc:docChg chg="addSld modSld sldOrd">
      <pc:chgData name="Elias Abdullah" userId="S::elias.abdullah@fedasil.be::62c41241-2b27-4e9a-b8be-756e44d22c61" providerId="AD" clId="Web-{C2E87F97-8574-B42D-1784-8D2426FD03A1}" dt="2026-07-14T09:10:47.938" v="176" actId="1076"/>
      <pc:docMkLst>
        <pc:docMk/>
      </pc:docMkLst>
      <pc:sldChg chg="modSp modNotes">
        <pc:chgData name="Elias Abdullah" userId="S::elias.abdullah@fedasil.be::62c41241-2b27-4e9a-b8be-756e44d22c61" providerId="AD" clId="Web-{C2E87F97-8574-B42D-1784-8D2426FD03A1}" dt="2026-07-14T08:31:30.552" v="162"/>
        <pc:sldMkLst>
          <pc:docMk/>
          <pc:sldMk cId="1619806412" sldId="422"/>
        </pc:sldMkLst>
        <pc:spChg chg="mod">
          <ac:chgData name="Elias Abdullah" userId="S::elias.abdullah@fedasil.be::62c41241-2b27-4e9a-b8be-756e44d22c61" providerId="AD" clId="Web-{C2E87F97-8574-B42D-1784-8D2426FD03A1}" dt="2026-07-13T15:57:32.252" v="70" actId="20577"/>
          <ac:spMkLst>
            <pc:docMk/>
            <pc:sldMk cId="1619806412" sldId="422"/>
            <ac:spMk id="10" creationId="{5345F5A4-E03F-8104-9C82-0E5D69A992B9}"/>
          </ac:spMkLst>
        </pc:spChg>
        <pc:picChg chg="mod">
          <ac:chgData name="Elias Abdullah" userId="S::elias.abdullah@fedasil.be::62c41241-2b27-4e9a-b8be-756e44d22c61" providerId="AD" clId="Web-{C2E87F97-8574-B42D-1784-8D2426FD03A1}" dt="2026-07-13T15:57:37.268" v="71" actId="1076"/>
          <ac:picMkLst>
            <pc:docMk/>
            <pc:sldMk cId="1619806412" sldId="422"/>
            <ac:picMk id="8" creationId="{2EBB7E5D-60CB-2D80-5C29-32ED97186CBE}"/>
          </ac:picMkLst>
        </pc:picChg>
      </pc:sldChg>
      <pc:sldChg chg="modSp">
        <pc:chgData name="Elias Abdullah" userId="S::elias.abdullah@fedasil.be::62c41241-2b27-4e9a-b8be-756e44d22c61" providerId="AD" clId="Web-{C2E87F97-8574-B42D-1784-8D2426FD03A1}" dt="2026-07-14T08:34:49.098" v="167" actId="20577"/>
        <pc:sldMkLst>
          <pc:docMk/>
          <pc:sldMk cId="2895341357" sldId="426"/>
        </pc:sldMkLst>
        <pc:spChg chg="mod">
          <ac:chgData name="Elias Abdullah" userId="S::elias.abdullah@fedasil.be::62c41241-2b27-4e9a-b8be-756e44d22c61" providerId="AD" clId="Web-{C2E87F97-8574-B42D-1784-8D2426FD03A1}" dt="2026-07-14T08:34:49.098" v="167" actId="20577"/>
          <ac:spMkLst>
            <pc:docMk/>
            <pc:sldMk cId="2895341357" sldId="426"/>
            <ac:spMk id="10" creationId="{BFED4139-14C8-E132-9E8F-A479623F74C5}"/>
          </ac:spMkLst>
        </pc:spChg>
      </pc:sldChg>
      <pc:sldChg chg="addSp modSp modNotes">
        <pc:chgData name="Elias Abdullah" userId="S::elias.abdullah@fedasil.be::62c41241-2b27-4e9a-b8be-756e44d22c61" providerId="AD" clId="Web-{C2E87F97-8574-B42D-1784-8D2426FD03A1}" dt="2026-07-14T08:36:49.122" v="169"/>
        <pc:sldMkLst>
          <pc:docMk/>
          <pc:sldMk cId="1258085802" sldId="427"/>
        </pc:sldMkLst>
        <pc:picChg chg="add">
          <ac:chgData name="Elias Abdullah" userId="S::elias.abdullah@fedasil.be::62c41241-2b27-4e9a-b8be-756e44d22c61" providerId="AD" clId="Web-{C2E87F97-8574-B42D-1784-8D2426FD03A1}" dt="2026-07-13T15:56:29.201" v="62"/>
          <ac:picMkLst>
            <pc:docMk/>
            <pc:sldMk cId="1258085802" sldId="427"/>
            <ac:picMk id="3" creationId="{EA395901-BBF5-5670-F050-22CA707D9771}"/>
          </ac:picMkLst>
        </pc:picChg>
        <pc:picChg chg="mod">
          <ac:chgData name="Elias Abdullah" userId="S::elias.abdullah@fedasil.be::62c41241-2b27-4e9a-b8be-756e44d22c61" providerId="AD" clId="Web-{C2E87F97-8574-B42D-1784-8D2426FD03A1}" dt="2026-07-13T15:56:38.093" v="65" actId="1076"/>
          <ac:picMkLst>
            <pc:docMk/>
            <pc:sldMk cId="1258085802" sldId="427"/>
            <ac:picMk id="5" creationId="{E1C8A5F2-AFCB-1CCE-7FEB-05C6A2CCAAB6}"/>
          </ac:picMkLst>
        </pc:picChg>
        <pc:picChg chg="mod">
          <ac:chgData name="Elias Abdullah" userId="S::elias.abdullah@fedasil.be::62c41241-2b27-4e9a-b8be-756e44d22c61" providerId="AD" clId="Web-{C2E87F97-8574-B42D-1784-8D2426FD03A1}" dt="2026-07-13T15:56:34.436" v="64" actId="1076"/>
          <ac:picMkLst>
            <pc:docMk/>
            <pc:sldMk cId="1258085802" sldId="427"/>
            <ac:picMk id="7" creationId="{B653668E-880C-7D7C-F355-07A7A6F13ECD}"/>
          </ac:picMkLst>
        </pc:picChg>
        <pc:picChg chg="mod">
          <ac:chgData name="Elias Abdullah" userId="S::elias.abdullah@fedasil.be::62c41241-2b27-4e9a-b8be-756e44d22c61" providerId="AD" clId="Web-{C2E87F97-8574-B42D-1784-8D2426FD03A1}" dt="2026-07-13T15:56:32.655" v="63" actId="1076"/>
          <ac:picMkLst>
            <pc:docMk/>
            <pc:sldMk cId="1258085802" sldId="427"/>
            <ac:picMk id="11" creationId="{5724844A-4EC4-2366-1EFC-6329EF69D91D}"/>
          </ac:picMkLst>
        </pc:picChg>
      </pc:sldChg>
      <pc:sldChg chg="modSp">
        <pc:chgData name="Elias Abdullah" userId="S::elias.abdullah@fedasil.be::62c41241-2b27-4e9a-b8be-756e44d22c61" providerId="AD" clId="Web-{C2E87F97-8574-B42D-1784-8D2426FD03A1}" dt="2026-07-14T09:02:41.919" v="174" actId="20577"/>
        <pc:sldMkLst>
          <pc:docMk/>
          <pc:sldMk cId="2397854480" sldId="435"/>
        </pc:sldMkLst>
        <pc:spChg chg="mod">
          <ac:chgData name="Elias Abdullah" userId="S::elias.abdullah@fedasil.be::62c41241-2b27-4e9a-b8be-756e44d22c61" providerId="AD" clId="Web-{C2E87F97-8574-B42D-1784-8D2426FD03A1}" dt="2026-07-14T09:02:41.919" v="174" actId="20577"/>
          <ac:spMkLst>
            <pc:docMk/>
            <pc:sldMk cId="2397854480" sldId="435"/>
            <ac:spMk id="5" creationId="{2E785CC5-4F8B-09CD-047F-70621CBB61A4}"/>
          </ac:spMkLst>
        </pc:spChg>
      </pc:sldChg>
      <pc:sldChg chg="ord">
        <pc:chgData name="Elias Abdullah" userId="S::elias.abdullah@fedasil.be::62c41241-2b27-4e9a-b8be-756e44d22c61" providerId="AD" clId="Web-{C2E87F97-8574-B42D-1784-8D2426FD03A1}" dt="2026-07-13T15:55:29.901" v="61"/>
        <pc:sldMkLst>
          <pc:docMk/>
          <pc:sldMk cId="1440966531" sldId="450"/>
        </pc:sldMkLst>
      </pc:sldChg>
      <pc:sldChg chg="modSp add">
        <pc:chgData name="Elias Abdullah" userId="S::elias.abdullah@fedasil.be::62c41241-2b27-4e9a-b8be-756e44d22c61" providerId="AD" clId="Web-{C2E87F97-8574-B42D-1784-8D2426FD03A1}" dt="2026-07-14T09:10:47.938" v="176" actId="1076"/>
        <pc:sldMkLst>
          <pc:docMk/>
          <pc:sldMk cId="3912394390" sldId="685"/>
        </pc:sldMkLst>
        <pc:spChg chg="mod">
          <ac:chgData name="Elias Abdullah" userId="S::elias.abdullah@fedasil.be::62c41241-2b27-4e9a-b8be-756e44d22c61" providerId="AD" clId="Web-{C2E87F97-8574-B42D-1784-8D2426FD03A1}" dt="2026-07-13T15:49:18.206" v="26" actId="20577"/>
          <ac:spMkLst>
            <pc:docMk/>
            <pc:sldMk cId="3912394390" sldId="685"/>
            <ac:spMk id="4" creationId="{51C08D74-4EB0-C955-7622-6CF2A7554EDE}"/>
          </ac:spMkLst>
        </pc:spChg>
        <pc:picChg chg="mod">
          <ac:chgData name="Elias Abdullah" userId="S::elias.abdullah@fedasil.be::62c41241-2b27-4e9a-b8be-756e44d22c61" providerId="AD" clId="Web-{C2E87F97-8574-B42D-1784-8D2426FD03A1}" dt="2026-07-14T09:10:47.938" v="176" actId="1076"/>
          <ac:picMkLst>
            <pc:docMk/>
            <pc:sldMk cId="3912394390" sldId="685"/>
            <ac:picMk id="3" creationId="{1FC76B47-D9FB-07C4-CFFE-8961CA88B821}"/>
          </ac:picMkLst>
        </pc:picChg>
      </pc:sldChg>
      <pc:sldChg chg="modSp add modNotes">
        <pc:chgData name="Elias Abdullah" userId="S::elias.abdullah@fedasil.be::62c41241-2b27-4e9a-b8be-756e44d22c61" providerId="AD" clId="Web-{C2E87F97-8574-B42D-1784-8D2426FD03A1}" dt="2026-07-14T08:53:54.757" v="171"/>
        <pc:sldMkLst>
          <pc:docMk/>
          <pc:sldMk cId="3045945372" sldId="686"/>
        </pc:sldMkLst>
        <pc:spChg chg="mod">
          <ac:chgData name="Elias Abdullah" userId="S::elias.abdullah@fedasil.be::62c41241-2b27-4e9a-b8be-756e44d22c61" providerId="AD" clId="Web-{C2E87F97-8574-B42D-1784-8D2426FD03A1}" dt="2026-07-13T15:55:03.274" v="42" actId="20577"/>
          <ac:spMkLst>
            <pc:docMk/>
            <pc:sldMk cId="3045945372" sldId="686"/>
            <ac:spMk id="6" creationId="{71990C36-3972-AD17-46F3-BE64A7B97DC4}"/>
          </ac:spMkLst>
        </pc:spChg>
      </pc:sldChg>
      <pc:sldChg chg="modSp add modNotes">
        <pc:chgData name="Elias Abdullah" userId="S::elias.abdullah@fedasil.be::62c41241-2b27-4e9a-b8be-756e44d22c61" providerId="AD" clId="Web-{C2E87F97-8574-B42D-1784-8D2426FD03A1}" dt="2026-07-14T08:57:02.723" v="172"/>
        <pc:sldMkLst>
          <pc:docMk/>
          <pc:sldMk cId="315066749" sldId="687"/>
        </pc:sldMkLst>
        <pc:spChg chg="mod">
          <ac:chgData name="Elias Abdullah" userId="S::elias.abdullah@fedasil.be::62c41241-2b27-4e9a-b8be-756e44d22c61" providerId="AD" clId="Web-{C2E87F97-8574-B42D-1784-8D2426FD03A1}" dt="2026-07-13T15:55:14.494" v="60" actId="20577"/>
          <ac:spMkLst>
            <pc:docMk/>
            <pc:sldMk cId="315066749" sldId="687"/>
            <ac:spMk id="6" creationId="{9426F459-96F2-CCDF-6CB1-27F3270C2DF7}"/>
          </ac:spMkLst>
        </pc:spChg>
      </pc:sldChg>
      <pc:sldChg chg="modSp add modNotes">
        <pc:chgData name="Elias Abdullah" userId="S::elias.abdullah@fedasil.be::62c41241-2b27-4e9a-b8be-756e44d22c61" providerId="AD" clId="Web-{C2E87F97-8574-B42D-1784-8D2426FD03A1}" dt="2026-07-14T08:20:52.148" v="159"/>
        <pc:sldMkLst>
          <pc:docMk/>
          <pc:sldMk cId="3031759122" sldId="688"/>
        </pc:sldMkLst>
        <pc:spChg chg="mod">
          <ac:chgData name="Elias Abdullah" userId="S::elias.abdullah@fedasil.be::62c41241-2b27-4e9a-b8be-756e44d22c61" providerId="AD" clId="Web-{C2E87F97-8574-B42D-1784-8D2426FD03A1}" dt="2026-07-14T08:06:20.742" v="93" actId="20577"/>
          <ac:spMkLst>
            <pc:docMk/>
            <pc:sldMk cId="3031759122" sldId="688"/>
            <ac:spMk id="10" creationId="{069EB230-4CED-5CD7-4B56-285D86E24EDF}"/>
          </ac:spMkLst>
        </pc:spChg>
        <pc:spChg chg="mod">
          <ac:chgData name="Elias Abdullah" userId="S::elias.abdullah@fedasil.be::62c41241-2b27-4e9a-b8be-756e44d22c61" providerId="AD" clId="Web-{C2E87F97-8574-B42D-1784-8D2426FD03A1}" dt="2026-07-14T08:06:38.931" v="95" actId="20577"/>
          <ac:spMkLst>
            <pc:docMk/>
            <pc:sldMk cId="3031759122" sldId="688"/>
            <ac:spMk id="11" creationId="{7248E039-9FB1-AE2A-993B-E1A531DFDEE0}"/>
          </ac:spMkLst>
        </pc:spChg>
        <pc:spChg chg="mod">
          <ac:chgData name="Elias Abdullah" userId="S::elias.abdullah@fedasil.be::62c41241-2b27-4e9a-b8be-756e44d22c61" providerId="AD" clId="Web-{C2E87F97-8574-B42D-1784-8D2426FD03A1}" dt="2026-07-14T08:07:02.011" v="116" actId="20577"/>
          <ac:spMkLst>
            <pc:docMk/>
            <pc:sldMk cId="3031759122" sldId="688"/>
            <ac:spMk id="12" creationId="{C0754211-5A80-167B-0E4F-1B826F92EF0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D6CDE7-87A3-4197-B9D4-DF2D52AB3181}" type="datetimeFigureOut">
              <a:rPr lang="nl-BE" smtClean="0"/>
              <a:t>14/07/2026</a:t>
            </a:fld>
            <a:endParaRPr lang="nl-BE"/>
          </a:p>
        </p:txBody>
      </p:sp>
      <p:sp>
        <p:nvSpPr>
          <p:cNvPr id="4" name="Tijdelijke aanduiding voor voettekst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5" name="Tijdelijke aanduiding voor dianumm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E60F5FC-DADB-4D9C-88BE-B0A414470063}" type="slidenum">
              <a:rPr lang="nl-BE" smtClean="0"/>
              <a:t>‹#›</a:t>
            </a:fld>
            <a:endParaRPr lang="nl-BE"/>
          </a:p>
        </p:txBody>
      </p:sp>
    </p:spTree>
    <p:extLst>
      <p:ext uri="{BB962C8B-B14F-4D97-AF65-F5344CB8AC3E}">
        <p14:creationId xmlns:p14="http://schemas.microsoft.com/office/powerpoint/2010/main" val="11614775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233960768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findacohouse.be/fr"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notes 2"/>
          <p:cNvSpPr>
            <a:spLocks noGrp="1"/>
          </p:cNvSpPr>
          <p:nvPr>
            <p:ph type="body" idx="1"/>
          </p:nvPr>
        </p:nvSpPr>
        <p:spPr/>
        <p:txBody>
          <a:bodyPr/>
          <a:lstStyle/>
          <a:p>
            <a:r>
              <a:rPr lang="en-US">
                <a:latin typeface="Calibri"/>
                <a:ea typeface="Calibri"/>
                <a:cs typeface="Calibri"/>
              </a:rPr>
              <a:t>Present yourself</a:t>
            </a:r>
          </a:p>
          <a:p>
            <a:r>
              <a:rPr lang="en-US">
                <a:latin typeface="Calibri"/>
                <a:ea typeface="Calibri"/>
                <a:cs typeface="Calibri"/>
              </a:rPr>
              <a:t>What will we do today?</a:t>
            </a:r>
          </a:p>
          <a:p>
            <a:r>
              <a:rPr lang="en-US">
                <a:latin typeface="Calibri"/>
                <a:ea typeface="Calibri"/>
                <a:cs typeface="Calibri"/>
              </a:rPr>
              <a:t>We know that you are still in procedure but still we want to already give you the necessary information</a:t>
            </a:r>
          </a:p>
          <a:p>
            <a:r>
              <a:rPr lang="en-US">
                <a:latin typeface="Calibri"/>
                <a:ea typeface="Calibri"/>
                <a:cs typeface="Calibri"/>
              </a:rPr>
              <a:t>What are your experiences until now? Do you have friend or </a:t>
            </a:r>
            <a:r>
              <a:rPr lang="en-US" err="1">
                <a:latin typeface="Calibri"/>
                <a:ea typeface="Calibri"/>
                <a:cs typeface="Calibri"/>
              </a:rPr>
              <a:t>familiy</a:t>
            </a:r>
            <a:r>
              <a:rPr lang="en-US">
                <a:latin typeface="Calibri"/>
                <a:ea typeface="Calibri"/>
                <a:cs typeface="Calibri"/>
              </a:rPr>
              <a:t> who managed to find a house? What do you think the experience will be like?</a:t>
            </a:r>
          </a:p>
        </p:txBody>
      </p:sp>
      <p:sp>
        <p:nvSpPr>
          <p:cNvPr id="4" name="Espace réservé du numéro de diapositive 3"/>
          <p:cNvSpPr>
            <a:spLocks noGrp="1"/>
          </p:cNvSpPr>
          <p:nvPr>
            <p:ph type="sldNum" sz="quarter" idx="5"/>
          </p:nvPr>
        </p:nvSpPr>
        <p:spPr/>
        <p:txBody>
          <a:bodyPr/>
          <a:lstStyle/>
          <a:p>
            <a:fld id="{956EBCED-93BA-4561-879C-6196E1B11FD8}" type="slidenum">
              <a:rPr lang="fr-BE" smtClean="0"/>
              <a:t>1</a:t>
            </a:fld>
            <a:endParaRPr lang="fr-BE"/>
          </a:p>
        </p:txBody>
      </p:sp>
    </p:spTree>
    <p:extLst>
      <p:ext uri="{BB962C8B-B14F-4D97-AF65-F5344CB8AC3E}">
        <p14:creationId xmlns:p14="http://schemas.microsoft.com/office/powerpoint/2010/main" val="2216400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notes 2"/>
          <p:cNvSpPr>
            <a:spLocks noGrp="1"/>
          </p:cNvSpPr>
          <p:nvPr>
            <p:ph type="body" idx="1"/>
          </p:nvPr>
        </p:nvSpPr>
        <p:spPr/>
        <p:txBody>
          <a:bodyPr/>
          <a:lstStyle/>
          <a:p>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we </a:t>
            </a:r>
            <a:r>
              <a:rPr lang="nl-BE" sz="1100" kern="1200" err="1">
                <a:solidFill>
                  <a:schemeClr val="tx1"/>
                </a:solidFill>
                <a:effectLst/>
                <a:latin typeface="+mn-lt"/>
                <a:ea typeface="+mn-ea"/>
                <a:cs typeface="+mn-cs"/>
              </a:rPr>
              <a:t>discuss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today</a:t>
            </a:r>
            <a:r>
              <a:rPr lang="nl-BE" sz="1100" kern="1200">
                <a:solidFill>
                  <a:schemeClr val="tx1"/>
                </a:solidFill>
                <a:effectLst/>
                <a:latin typeface="+mn-lt"/>
                <a:ea typeface="+mn-ea"/>
                <a:cs typeface="+mn-cs"/>
              </a:rPr>
              <a:t>?</a:t>
            </a:r>
          </a:p>
          <a:p>
            <a:pPr lvl="0"/>
            <a:r>
              <a:rPr lang="nl-BE" sz="1100" kern="1200">
                <a:solidFill>
                  <a:schemeClr val="tx1"/>
                </a:solidFill>
                <a:effectLst/>
                <a:latin typeface="+mn-lt"/>
                <a:ea typeface="+mn-ea"/>
                <a:cs typeface="+mn-cs"/>
              </a:rPr>
              <a:t>Knowledge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real </a:t>
            </a:r>
            <a:r>
              <a:rPr lang="nl-BE" sz="1100" kern="1200" err="1">
                <a:solidFill>
                  <a:schemeClr val="tx1"/>
                </a:solidFill>
                <a:effectLst/>
                <a:latin typeface="+mn-lt"/>
                <a:ea typeface="+mn-ea"/>
                <a:cs typeface="+mn-cs"/>
              </a:rPr>
              <a:t>estate</a:t>
            </a:r>
            <a:r>
              <a:rPr lang="nl-BE" sz="1100" kern="1200">
                <a:solidFill>
                  <a:schemeClr val="tx1"/>
                </a:solidFill>
                <a:effectLst/>
                <a:latin typeface="+mn-lt"/>
                <a:ea typeface="+mn-ea"/>
                <a:cs typeface="+mn-cs"/>
              </a:rPr>
              <a:t> market: Here we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take a closer look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Belgian</a:t>
            </a:r>
            <a:r>
              <a:rPr lang="nl-BE" sz="1100" kern="1200">
                <a:solidFill>
                  <a:schemeClr val="tx1"/>
                </a:solidFill>
                <a:effectLst/>
                <a:latin typeface="+mn-lt"/>
                <a:ea typeface="+mn-ea"/>
                <a:cs typeface="+mn-cs"/>
              </a:rPr>
              <a:t> real </a:t>
            </a:r>
            <a:r>
              <a:rPr lang="nl-BE" sz="1100" kern="1200" err="1">
                <a:solidFill>
                  <a:schemeClr val="tx1"/>
                </a:solidFill>
                <a:effectLst/>
                <a:latin typeface="+mn-lt"/>
                <a:ea typeface="+mn-ea"/>
                <a:cs typeface="+mn-cs"/>
              </a:rPr>
              <a:t>estate</a:t>
            </a:r>
            <a:r>
              <a:rPr lang="nl-BE" sz="1100" kern="1200">
                <a:solidFill>
                  <a:schemeClr val="tx1"/>
                </a:solidFill>
                <a:effectLst/>
                <a:latin typeface="+mn-lt"/>
                <a:ea typeface="+mn-ea"/>
                <a:cs typeface="+mn-cs"/>
              </a:rPr>
              <a:t> market, </a:t>
            </a:r>
            <a:r>
              <a:rPr lang="nl-BE" sz="1100" kern="1200" err="1">
                <a:solidFill>
                  <a:schemeClr val="tx1"/>
                </a:solidFill>
                <a:effectLst/>
                <a:latin typeface="+mn-lt"/>
                <a:ea typeface="+mn-ea"/>
                <a:cs typeface="+mn-cs"/>
              </a:rPr>
              <a:t>including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across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country, </a:t>
            </a:r>
            <a:r>
              <a:rPr lang="nl-BE" sz="1100" kern="1200" err="1">
                <a:solidFill>
                  <a:schemeClr val="tx1"/>
                </a:solidFill>
                <a:effectLst/>
                <a:latin typeface="+mn-lt"/>
                <a:ea typeface="+mn-ea"/>
                <a:cs typeface="+mn-cs"/>
              </a:rPr>
              <a:t>housing</a:t>
            </a:r>
            <a:r>
              <a:rPr lang="nl-BE" sz="1100" kern="1200">
                <a:solidFill>
                  <a:schemeClr val="tx1"/>
                </a:solidFill>
                <a:effectLst/>
                <a:latin typeface="+mn-lt"/>
                <a:ea typeface="+mn-ea"/>
                <a:cs typeface="+mn-cs"/>
              </a:rPr>
              <a:t> types,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influence</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location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condition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neighborhood</a:t>
            </a:r>
            <a:r>
              <a:rPr lang="nl-BE" sz="1100" kern="1200">
                <a:solidFill>
                  <a:schemeClr val="tx1"/>
                </a:solidFill>
                <a:effectLst/>
                <a:latin typeface="+mn-lt"/>
                <a:ea typeface="+mn-ea"/>
                <a:cs typeface="+mn-cs"/>
              </a:rPr>
              <a:t> on </a:t>
            </a:r>
            <a:r>
              <a:rPr lang="nl-BE" sz="1100" kern="1200" err="1">
                <a:solidFill>
                  <a:schemeClr val="tx1"/>
                </a:solidFill>
                <a:effectLst/>
                <a:latin typeface="+mn-lt"/>
                <a:ea typeface="+mn-ea"/>
                <a:cs typeface="+mn-cs"/>
              </a:rPr>
              <a:t>price</a:t>
            </a:r>
            <a:r>
              <a:rPr lang="nl-BE" sz="1100" kern="1200">
                <a:solidFill>
                  <a:schemeClr val="tx1"/>
                </a:solidFill>
                <a:effectLst/>
                <a:latin typeface="+mn-lt"/>
                <a:ea typeface="+mn-ea"/>
                <a:cs typeface="+mn-cs"/>
              </a:rPr>
              <a:t>.</a:t>
            </a:r>
          </a:p>
          <a:p>
            <a:pPr lvl="0"/>
            <a:r>
              <a:rPr lang="nl-BE" sz="1100" kern="1200" err="1">
                <a:solidFill>
                  <a:schemeClr val="tx1"/>
                </a:solidFill>
                <a:effectLst/>
                <a:latin typeface="+mn-lt"/>
                <a:ea typeface="+mn-ea"/>
                <a:cs typeface="+mn-cs"/>
              </a:rPr>
              <a:t>Preparation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documents</a:t>
            </a:r>
            <a:r>
              <a:rPr lang="nl-BE" sz="1100" kern="1200">
                <a:solidFill>
                  <a:schemeClr val="tx1"/>
                </a:solidFill>
                <a:effectLst/>
                <a:latin typeface="+mn-lt"/>
                <a:ea typeface="+mn-ea"/>
                <a:cs typeface="+mn-cs"/>
              </a:rPr>
              <a:t> do I </a:t>
            </a:r>
            <a:r>
              <a:rPr lang="nl-BE" sz="1100" kern="1200" err="1">
                <a:solidFill>
                  <a:schemeClr val="tx1"/>
                </a:solidFill>
                <a:effectLst/>
                <a:latin typeface="+mn-lt"/>
                <a:ea typeface="+mn-ea"/>
                <a:cs typeface="+mn-cs"/>
              </a:rPr>
              <a:t>need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a:t>
            </a:r>
            <a:r>
              <a:rPr lang="nl-BE" sz="1100" kern="1200">
                <a:solidFill>
                  <a:schemeClr val="tx1"/>
                </a:solidFill>
                <a:effectLst/>
                <a:latin typeface="+mn-lt"/>
                <a:ea typeface="+mn-ea"/>
                <a:cs typeface="+mn-cs"/>
              </a:rPr>
              <a:t> a home?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my</a:t>
            </a:r>
            <a:r>
              <a:rPr lang="nl-BE" sz="1100" kern="1200">
                <a:solidFill>
                  <a:schemeClr val="tx1"/>
                </a:solidFill>
                <a:effectLst/>
                <a:latin typeface="+mn-lt"/>
                <a:ea typeface="+mn-ea"/>
                <a:cs typeface="+mn-cs"/>
              </a:rPr>
              <a:t> budget? Are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options for </a:t>
            </a:r>
            <a:r>
              <a:rPr lang="nl-BE" sz="1100" kern="1200" err="1">
                <a:solidFill>
                  <a:schemeClr val="tx1"/>
                </a:solidFill>
                <a:effectLst/>
                <a:latin typeface="+mn-lt"/>
                <a:ea typeface="+mn-ea"/>
                <a:cs typeface="+mn-cs"/>
              </a:rPr>
              <a:t>social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housing</a:t>
            </a:r>
            <a:r>
              <a:rPr lang="nl-BE" sz="1100" kern="1200">
                <a:solidFill>
                  <a:schemeClr val="tx1"/>
                </a:solidFill>
                <a:effectLst/>
                <a:latin typeface="+mn-lt"/>
                <a:ea typeface="+mn-ea"/>
                <a:cs typeface="+mn-cs"/>
              </a:rPr>
              <a:t>?</a:t>
            </a:r>
          </a:p>
          <a:p>
            <a:pPr lvl="0"/>
            <a:r>
              <a:rPr lang="nl-BE" sz="1100" kern="1200" err="1">
                <a:solidFill>
                  <a:schemeClr val="tx1"/>
                </a:solidFill>
                <a:effectLst/>
                <a:latin typeface="+mn-lt"/>
                <a:ea typeface="+mn-ea"/>
                <a:cs typeface="+mn-cs"/>
              </a:rPr>
              <a:t>Finding</a:t>
            </a:r>
            <a:r>
              <a:rPr lang="nl-BE" sz="1100" kern="1200">
                <a:solidFill>
                  <a:schemeClr val="tx1"/>
                </a:solidFill>
                <a:effectLst/>
                <a:latin typeface="+mn-lt"/>
                <a:ea typeface="+mn-ea"/>
                <a:cs typeface="+mn-cs"/>
              </a:rPr>
              <a:t> a home: How do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place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live? </a:t>
            </a:r>
            <a:r>
              <a:rPr lang="nl-BE" sz="1100" kern="1200" err="1">
                <a:solidFill>
                  <a:schemeClr val="tx1"/>
                </a:solidFill>
                <a:effectLst/>
                <a:latin typeface="+mn-lt"/>
                <a:ea typeface="+mn-ea"/>
                <a:cs typeface="+mn-cs"/>
              </a:rPr>
              <a:t>Some</a:t>
            </a:r>
            <a:r>
              <a:rPr lang="nl-BE" sz="1100" kern="1200">
                <a:solidFill>
                  <a:schemeClr val="tx1"/>
                </a:solidFill>
                <a:effectLst/>
                <a:latin typeface="+mn-lt"/>
                <a:ea typeface="+mn-ea"/>
                <a:cs typeface="+mn-cs"/>
              </a:rPr>
              <a:t> tips</a:t>
            </a:r>
          </a:p>
          <a:p>
            <a:pPr lvl="0"/>
            <a:r>
              <a:rPr lang="nl-BE" sz="1100" kern="1200" err="1">
                <a:solidFill>
                  <a:schemeClr val="tx1"/>
                </a:solidFill>
                <a:effectLst/>
                <a:latin typeface="+mn-lt"/>
                <a:ea typeface="+mn-ea"/>
                <a:cs typeface="+mn-cs"/>
              </a:rPr>
              <a:t>Viewing</a:t>
            </a:r>
            <a:r>
              <a:rPr lang="nl-BE" sz="1100" kern="1200">
                <a:solidFill>
                  <a:schemeClr val="tx1"/>
                </a:solidFill>
                <a:effectLst/>
                <a:latin typeface="+mn-lt"/>
                <a:ea typeface="+mn-ea"/>
                <a:cs typeface="+mn-cs"/>
              </a:rPr>
              <a:t> a home: How do I make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appointment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should</a:t>
            </a:r>
            <a:r>
              <a:rPr lang="nl-BE" sz="1100" kern="1200">
                <a:solidFill>
                  <a:schemeClr val="tx1"/>
                </a:solidFill>
                <a:effectLst/>
                <a:latin typeface="+mn-lt"/>
                <a:ea typeface="+mn-ea"/>
                <a:cs typeface="+mn-cs"/>
              </a:rPr>
              <a:t> I </a:t>
            </a:r>
            <a:r>
              <a:rPr lang="nl-BE" sz="1100" kern="1200" err="1">
                <a:solidFill>
                  <a:schemeClr val="tx1"/>
                </a:solidFill>
                <a:effectLst/>
                <a:latin typeface="+mn-lt"/>
                <a:ea typeface="+mn-ea"/>
                <a:cs typeface="+mn-cs"/>
              </a:rPr>
              <a:t>ask</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during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viewing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 landlord </a:t>
            </a:r>
            <a:r>
              <a:rPr lang="nl-BE" sz="1100" kern="1200" err="1">
                <a:solidFill>
                  <a:schemeClr val="tx1"/>
                </a:solidFill>
                <a:effectLst/>
                <a:latin typeface="+mn-lt"/>
                <a:ea typeface="+mn-ea"/>
                <a:cs typeface="+mn-cs"/>
              </a:rPr>
              <a:t>ask</a:t>
            </a:r>
            <a:r>
              <a:rPr lang="nl-BE" sz="1100" kern="1200">
                <a:solidFill>
                  <a:schemeClr val="tx1"/>
                </a:solidFill>
                <a:effectLst/>
                <a:latin typeface="+mn-lt"/>
                <a:ea typeface="+mn-ea"/>
                <a:cs typeface="+mn-cs"/>
              </a:rPr>
              <a:t>?</a:t>
            </a:r>
          </a:p>
          <a:p>
            <a:pPr lvl="0"/>
            <a:r>
              <a:rPr lang="nl-BE" sz="1100" kern="1200" err="1">
                <a:solidFill>
                  <a:schemeClr val="tx1"/>
                </a:solidFill>
                <a:effectLst/>
                <a:latin typeface="+mn-lt"/>
                <a:ea typeface="+mn-ea"/>
                <a:cs typeface="+mn-cs"/>
              </a:rPr>
              <a:t>Signing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contract</a:t>
            </a:r>
          </a:p>
          <a:p>
            <a:pPr lvl="0"/>
            <a:r>
              <a:rPr lang="nl-BE" sz="1100" kern="1200">
                <a:solidFill>
                  <a:schemeClr val="tx1"/>
                </a:solidFill>
                <a:effectLst/>
                <a:latin typeface="+mn-lt"/>
                <a:ea typeface="+mn-ea"/>
                <a:cs typeface="+mn-cs"/>
              </a:rPr>
              <a:t>Installation: </a:t>
            </a:r>
            <a:r>
              <a:rPr lang="nl-BE" sz="1100" kern="1200" err="1">
                <a:solidFill>
                  <a:schemeClr val="tx1"/>
                </a:solidFill>
                <a:effectLst/>
                <a:latin typeface="+mn-lt"/>
                <a:ea typeface="+mn-ea"/>
                <a:cs typeface="+mn-cs"/>
              </a:rPr>
              <a:t>registering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address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connecting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utilities</a:t>
            </a:r>
            <a:r>
              <a:rPr lang="nl-BE" sz="1100" kern="1200">
                <a:solidFill>
                  <a:schemeClr val="tx1"/>
                </a:solidFill>
                <a:effectLst/>
                <a:latin typeface="+mn-lt"/>
                <a:ea typeface="+mn-ea"/>
                <a:cs typeface="+mn-cs"/>
              </a:rPr>
              <a:t>, …</a:t>
            </a:r>
          </a:p>
          <a:p>
            <a:pPr marL="139700" indent="0">
              <a:buNone/>
            </a:pPr>
            <a:endParaRPr lang="fr-FR">
              <a:cs typeface="Arial"/>
            </a:endParaRPr>
          </a:p>
        </p:txBody>
      </p:sp>
    </p:spTree>
    <p:extLst>
      <p:ext uri="{BB962C8B-B14F-4D97-AF65-F5344CB8AC3E}">
        <p14:creationId xmlns:p14="http://schemas.microsoft.com/office/powerpoint/2010/main" val="266802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381000" y="685800"/>
            <a:ext cx="6096000" cy="3429000"/>
          </a:xfrm>
        </p:spPr>
      </p:sp>
      <p:sp>
        <p:nvSpPr>
          <p:cNvPr id="3" name="Tijdelijke aanduiding voor notities 2"/>
          <p:cNvSpPr>
            <a:spLocks noGrp="1"/>
          </p:cNvSpPr>
          <p:nvPr>
            <p:ph type="body" idx="1"/>
          </p:nvPr>
        </p:nvSpPr>
        <p:spPr/>
        <p:txBody>
          <a:bodyPr/>
          <a:lstStyle/>
          <a:p>
            <a:pPr marL="139700" marR="0" lvl="0" indent="0" algn="l" defTabSz="914400" rtl="0" eaLnBrk="1" fontAlgn="auto" latinLnBrk="0" hangingPunct="1">
              <a:lnSpc>
                <a:spcPct val="100000"/>
              </a:lnSpc>
              <a:spcBef>
                <a:spcPts val="0"/>
              </a:spcBef>
              <a:spcAft>
                <a:spcPts val="0"/>
              </a:spcAft>
              <a:buClrTx/>
              <a:buSzPts val="1400"/>
              <a:buFontTx/>
              <a:buNone/>
              <a:tabLst/>
              <a:defRPr/>
            </a:pPr>
            <a:r>
              <a:rPr lang="nl-BE" sz="1100" kern="1200" err="1">
                <a:solidFill>
                  <a:schemeClr val="tx1"/>
                </a:solidFill>
                <a:effectLst/>
                <a:latin typeface="+mn-lt"/>
                <a:ea typeface="+mn-ea"/>
                <a:cs typeface="+mn-cs"/>
              </a:rPr>
              <a:t>Before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begin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search for a home,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important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a </a:t>
            </a:r>
            <a:r>
              <a:rPr lang="nl-BE" sz="1100" kern="1200" err="1">
                <a:solidFill>
                  <a:schemeClr val="tx1"/>
                </a:solidFill>
                <a:effectLst/>
                <a:latin typeface="+mn-lt"/>
                <a:ea typeface="+mn-ea"/>
                <a:cs typeface="+mn-cs"/>
              </a:rPr>
              <a:t>good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understanding</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Belgian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housing</a:t>
            </a:r>
            <a:r>
              <a:rPr lang="nl-BE" sz="1100" kern="1200">
                <a:solidFill>
                  <a:schemeClr val="tx1"/>
                </a:solidFill>
                <a:effectLst/>
                <a:latin typeface="+mn-lt"/>
                <a:ea typeface="+mn-ea"/>
                <a:cs typeface="+mn-cs"/>
              </a:rPr>
              <a:t> market,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familiar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different types of homes </a:t>
            </a:r>
            <a:r>
              <a:rPr lang="nl-BE" sz="1100" kern="1200" err="1">
                <a:solidFill>
                  <a:schemeClr val="tx1"/>
                </a:solidFill>
                <a:effectLst/>
                <a:latin typeface="+mn-lt"/>
                <a:ea typeface="+mn-ea"/>
                <a:cs typeface="+mn-cs"/>
              </a:rPr>
              <a:t>available</a:t>
            </a:r>
            <a:r>
              <a:rPr lang="nl-BE" sz="1100" kern="1200">
                <a:solidFill>
                  <a:schemeClr val="tx1"/>
                </a:solidFill>
                <a:effectLst/>
                <a:latin typeface="+mn-lt"/>
                <a:ea typeface="+mn-ea"/>
                <a:cs typeface="+mn-cs"/>
              </a:rPr>
              <a:t> in Belgium,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a:t>
            </a:r>
            <a:r>
              <a:rPr lang="nl-BE" sz="1100" kern="1200">
                <a:solidFill>
                  <a:schemeClr val="tx1"/>
                </a:solidFill>
                <a:effectLst/>
                <a:latin typeface="+mn-lt"/>
                <a:ea typeface="+mn-ea"/>
                <a:cs typeface="+mn-cs"/>
              </a:rPr>
              <a:t> on.</a:t>
            </a:r>
          </a:p>
          <a:p>
            <a:endParaRPr lang="nl-BE"/>
          </a:p>
        </p:txBody>
      </p:sp>
    </p:spTree>
    <p:extLst>
      <p:ext uri="{BB962C8B-B14F-4D97-AF65-F5344CB8AC3E}">
        <p14:creationId xmlns:p14="http://schemas.microsoft.com/office/powerpoint/2010/main" val="932867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AFF87-1FDC-66B8-0497-574E1775153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AD2D63E-85DC-820C-5836-54CBE2CAD41B}"/>
              </a:ext>
            </a:extLst>
          </p:cNvPr>
          <p:cNvSpPr>
            <a:spLocks noGrp="1" noRot="1" noChangeAspect="1"/>
          </p:cNvSpPr>
          <p:nvPr>
            <p:ph type="sldImg"/>
          </p:nvPr>
        </p:nvSpPr>
        <p:spPr>
          <a:xfrm>
            <a:off x="381000" y="685800"/>
            <a:ext cx="6096000" cy="3429000"/>
          </a:xfrm>
        </p:spPr>
      </p:sp>
      <p:sp>
        <p:nvSpPr>
          <p:cNvPr id="3" name="Espace réservé des notes 2">
            <a:extLst>
              <a:ext uri="{FF2B5EF4-FFF2-40B4-BE49-F238E27FC236}">
                <a16:creationId xmlns:a16="http://schemas.microsoft.com/office/drawing/2014/main" id="{D6160C22-167D-259A-1DAF-408B80128D0A}"/>
              </a:ext>
            </a:extLst>
          </p:cNvPr>
          <p:cNvSpPr>
            <a:spLocks noGrp="1"/>
          </p:cNvSpPr>
          <p:nvPr>
            <p:ph type="body" idx="1"/>
          </p:nvPr>
        </p:nvSpPr>
        <p:spPr/>
        <p:txBody>
          <a:bodyPr/>
          <a:lstStyle/>
          <a:p>
            <a:pPr marL="139700" lvl="0" indent="0" rtl="0">
              <a:buNone/>
            </a:pPr>
            <a:r>
              <a:rPr lang="nl-BE" sz="1100" kern="1200">
                <a:solidFill>
                  <a:schemeClr val="tx1"/>
                </a:solidFill>
                <a:effectLst/>
                <a:latin typeface="+mn-lt"/>
                <a:ea typeface="+mn-ea"/>
                <a:cs typeface="+mn-cs"/>
              </a:rPr>
              <a:t>The </a:t>
            </a:r>
            <a:r>
              <a:rPr lang="nl-BE" sz="1100" kern="1200" err="1">
                <a:solidFill>
                  <a:schemeClr val="tx1"/>
                </a:solidFill>
                <a:effectLst/>
                <a:latin typeface="+mn-lt"/>
                <a:ea typeface="+mn-ea"/>
                <a:cs typeface="+mn-cs"/>
              </a:rPr>
              <a:t>Belgian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market is </a:t>
            </a:r>
            <a:r>
              <a:rPr lang="nl-BE" sz="1100" kern="1200" err="1">
                <a:solidFill>
                  <a:schemeClr val="tx1"/>
                </a:solidFill>
                <a:effectLst/>
                <a:latin typeface="+mn-lt"/>
                <a:ea typeface="+mn-ea"/>
                <a:cs typeface="+mn-cs"/>
              </a:rPr>
              <a:t>saturated</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words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demand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exceeds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supply</a:t>
            </a:r>
            <a:r>
              <a:rPr lang="nl-BE" sz="1100" kern="1200">
                <a:solidFill>
                  <a:schemeClr val="tx1"/>
                </a:solidFill>
                <a:effectLst/>
                <a:latin typeface="+mn-lt"/>
                <a:ea typeface="+mn-ea"/>
                <a:cs typeface="+mn-cs"/>
              </a:rPr>
              <a:t>.</a:t>
            </a:r>
          </a:p>
          <a:p>
            <a:pPr marL="139700" lvl="0" indent="0">
              <a:buNone/>
            </a:pPr>
            <a:r>
              <a:rPr lang="nl-BE" sz="1100" kern="1200">
                <a:solidFill>
                  <a:schemeClr val="tx1"/>
                </a:solidFill>
                <a:effectLst/>
                <a:latin typeface="+mn-lt"/>
                <a:ea typeface="+mn-ea"/>
                <a:cs typeface="+mn-cs"/>
              </a:rPr>
              <a:t>On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between</a:t>
            </a:r>
            <a:r>
              <a:rPr lang="nl-BE" sz="1100" kern="1200">
                <a:solidFill>
                  <a:schemeClr val="tx1"/>
                </a:solidFill>
                <a:effectLst/>
                <a:latin typeface="+mn-lt"/>
                <a:ea typeface="+mn-ea"/>
                <a:cs typeface="+mn-cs"/>
              </a:rPr>
              <a:t> 30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100 </a:t>
            </a:r>
            <a:r>
              <a:rPr lang="nl-BE" sz="1100" kern="1200" err="1">
                <a:solidFill>
                  <a:schemeClr val="tx1"/>
                </a:solidFill>
                <a:effectLst/>
                <a:latin typeface="+mn-lt"/>
                <a:ea typeface="+mn-ea"/>
                <a:cs typeface="+mn-cs"/>
              </a:rPr>
              <a:t>applicants</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every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available</a:t>
            </a:r>
            <a:r>
              <a:rPr lang="nl-BE" sz="1100" kern="1200">
                <a:solidFill>
                  <a:schemeClr val="tx1"/>
                </a:solidFill>
                <a:effectLst/>
                <a:latin typeface="+mn-lt"/>
                <a:ea typeface="+mn-ea"/>
                <a:cs typeface="+mn-cs"/>
              </a:rPr>
              <a:t> home.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number</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particularly</a:t>
            </a:r>
            <a:r>
              <a:rPr lang="nl-BE" sz="1100" kern="1200">
                <a:solidFill>
                  <a:schemeClr val="tx1"/>
                </a:solidFill>
                <a:effectLst/>
                <a:latin typeface="+mn-lt"/>
                <a:ea typeface="+mn-ea"/>
                <a:cs typeface="+mn-cs"/>
              </a:rPr>
              <a:t> high in large </a:t>
            </a:r>
            <a:r>
              <a:rPr lang="nl-BE" sz="1100" kern="1200" err="1">
                <a:solidFill>
                  <a:schemeClr val="tx1"/>
                </a:solidFill>
                <a:effectLst/>
                <a:latin typeface="+mn-lt"/>
                <a:ea typeface="+mn-ea"/>
                <a:cs typeface="+mn-cs"/>
              </a:rPr>
              <a:t>cities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affect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home search, </a:t>
            </a:r>
            <a:r>
              <a:rPr lang="nl-BE" sz="1100" kern="1200" err="1">
                <a:solidFill>
                  <a:schemeClr val="tx1"/>
                </a:solidFill>
                <a:effectLst/>
                <a:latin typeface="+mn-lt"/>
                <a:ea typeface="+mn-ea"/>
                <a:cs typeface="+mn-cs"/>
              </a:rPr>
              <a:t>so</a:t>
            </a:r>
            <a:r>
              <a:rPr lang="nl-BE" sz="1100" kern="1200">
                <a:solidFill>
                  <a:schemeClr val="tx1"/>
                </a:solidFill>
                <a:effectLst/>
                <a:latin typeface="+mn-lt"/>
                <a:ea typeface="+mn-ea"/>
                <a:cs typeface="+mn-cs"/>
              </a:rPr>
              <a:t> keep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in mind.</a:t>
            </a:r>
          </a:p>
          <a:p>
            <a:pPr marL="139700" indent="0">
              <a:buNone/>
            </a:pPr>
            <a:endParaRPr lang="nl-BE" sz="1100" i="1" kern="1200">
              <a:solidFill>
                <a:schemeClr val="tx1"/>
              </a:solidFill>
              <a:effectLst/>
              <a:latin typeface="+mn-lt"/>
              <a:ea typeface="+mn-ea"/>
              <a:cs typeface="+mn-cs"/>
            </a:endParaRPr>
          </a:p>
          <a:p>
            <a:pPr marL="139700" indent="0">
              <a:buNone/>
            </a:pPr>
            <a:r>
              <a:rPr lang="nl-BE" sz="1100" i="1" kern="1200" err="1">
                <a:solidFill>
                  <a:schemeClr val="tx1"/>
                </a:solidFill>
                <a:effectLst/>
                <a:latin typeface="+mn-lt"/>
                <a:ea typeface="+mn-ea"/>
                <a:cs typeface="+mn-cs"/>
              </a:rPr>
              <a:t>To</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ask</a:t>
            </a:r>
            <a:r>
              <a:rPr lang="nl-BE" sz="1100" i="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lvl="0" indent="0">
              <a:buNone/>
            </a:pPr>
            <a:r>
              <a:rPr lang="nl-BE" sz="1100" i="1" kern="1200" err="1">
                <a:solidFill>
                  <a:schemeClr val="tx1"/>
                </a:solidFill>
                <a:effectLst/>
                <a:latin typeface="+mn-lt"/>
                <a:ea typeface="+mn-ea"/>
                <a:cs typeface="+mn-cs"/>
              </a:rPr>
              <a:t>Where</a:t>
            </a:r>
            <a:r>
              <a:rPr lang="nl-BE" sz="1100" i="1" kern="1200">
                <a:solidFill>
                  <a:schemeClr val="tx1"/>
                </a:solidFill>
                <a:effectLst/>
                <a:latin typeface="+mn-lt"/>
                <a:ea typeface="+mn-ea"/>
                <a:cs typeface="+mn-cs"/>
              </a:rPr>
              <a:t>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think</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rental</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prices</a:t>
            </a:r>
            <a:r>
              <a:rPr lang="nl-BE" sz="1100" i="1" kern="1200">
                <a:solidFill>
                  <a:schemeClr val="tx1"/>
                </a:solidFill>
                <a:effectLst/>
                <a:latin typeface="+mn-lt"/>
                <a:ea typeface="+mn-ea"/>
                <a:cs typeface="+mn-cs"/>
              </a:rPr>
              <a:t> are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highest</a:t>
            </a:r>
            <a:r>
              <a:rPr lang="nl-BE" sz="1100" i="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lvl="0" indent="0">
              <a:buNone/>
            </a:pPr>
            <a:r>
              <a:rPr lang="nl-BE" sz="1100" i="1" kern="1200" err="1">
                <a:solidFill>
                  <a:schemeClr val="tx1"/>
                </a:solidFill>
                <a:effectLst/>
                <a:latin typeface="+mn-lt"/>
                <a:ea typeface="+mn-ea"/>
                <a:cs typeface="+mn-cs"/>
              </a:rPr>
              <a:t>Where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would</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like </a:t>
            </a:r>
            <a:r>
              <a:rPr lang="nl-BE" sz="1100" i="1" kern="1200" err="1">
                <a:solidFill>
                  <a:schemeClr val="tx1"/>
                </a:solidFill>
                <a:effectLst/>
                <a:latin typeface="+mn-lt"/>
                <a:ea typeface="+mn-ea"/>
                <a:cs typeface="+mn-cs"/>
              </a:rPr>
              <a:t>to</a:t>
            </a:r>
            <a:r>
              <a:rPr lang="nl-BE" sz="1100" i="1" kern="1200">
                <a:solidFill>
                  <a:schemeClr val="tx1"/>
                </a:solidFill>
                <a:effectLst/>
                <a:latin typeface="+mn-lt"/>
                <a:ea typeface="+mn-ea"/>
                <a:cs typeface="+mn-cs"/>
              </a:rPr>
              <a:t> live later </a:t>
            </a:r>
            <a:r>
              <a:rPr lang="nl-BE" sz="1100" i="1" kern="1200" err="1">
                <a:solidFill>
                  <a:schemeClr val="tx1"/>
                </a:solidFill>
                <a:effectLst/>
                <a:latin typeface="+mn-lt"/>
                <a:ea typeface="+mn-ea"/>
                <a:cs typeface="+mn-cs"/>
              </a:rPr>
              <a:t>if</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received</a:t>
            </a:r>
            <a:r>
              <a:rPr lang="nl-BE" sz="1100" i="1" kern="1200">
                <a:solidFill>
                  <a:schemeClr val="tx1"/>
                </a:solidFill>
                <a:effectLst/>
                <a:latin typeface="+mn-lt"/>
                <a:ea typeface="+mn-ea"/>
                <a:cs typeface="+mn-cs"/>
              </a:rPr>
              <a:t> a </a:t>
            </a:r>
            <a:r>
              <a:rPr lang="nl-BE" sz="1100" i="1" kern="1200" err="1">
                <a:solidFill>
                  <a:schemeClr val="tx1"/>
                </a:solidFill>
                <a:effectLst/>
                <a:latin typeface="+mn-lt"/>
                <a:ea typeface="+mn-ea"/>
                <a:cs typeface="+mn-cs"/>
              </a:rPr>
              <a:t>positive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result</a:t>
            </a:r>
            <a:r>
              <a:rPr lang="nl-BE" sz="1100" i="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2966164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b="1" kern="1200">
                <a:solidFill>
                  <a:schemeClr val="tx1"/>
                </a:solidFill>
                <a:effectLst/>
                <a:latin typeface="+mn-lt"/>
                <a:ea typeface="+mn-ea"/>
                <a:cs typeface="+mn-cs"/>
              </a:rPr>
              <a:t>The slide is </a:t>
            </a:r>
            <a:r>
              <a:rPr lang="nl-BE" sz="1100" b="1" kern="1200" err="1">
                <a:solidFill>
                  <a:schemeClr val="tx1"/>
                </a:solidFill>
                <a:effectLst/>
                <a:latin typeface="+mn-lt"/>
                <a:ea typeface="+mn-ea"/>
                <a:cs typeface="+mn-cs"/>
              </a:rPr>
              <a:t>intended</a:t>
            </a:r>
            <a:r>
              <a:rPr lang="nl-BE" sz="1100" b="1"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explain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some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regions</a:t>
            </a:r>
            <a:r>
              <a:rPr lang="nl-BE" sz="1100" b="1" kern="1200">
                <a:solidFill>
                  <a:schemeClr val="tx1"/>
                </a:solidFill>
                <a:effectLst/>
                <a:latin typeface="+mn-lt"/>
                <a:ea typeface="+mn-ea"/>
                <a:cs typeface="+mn-cs"/>
              </a:rPr>
              <a:t> are more </a:t>
            </a:r>
            <a:r>
              <a:rPr lang="nl-BE" sz="1100" b="1" kern="1200" err="1">
                <a:solidFill>
                  <a:schemeClr val="tx1"/>
                </a:solidFill>
                <a:effectLst/>
                <a:latin typeface="+mn-lt"/>
                <a:ea typeface="+mn-ea"/>
                <a:cs typeface="+mn-cs"/>
              </a:rPr>
              <a:t>expensive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than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others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that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prices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vary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between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provinces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even </a:t>
            </a:r>
            <a:r>
              <a:rPr lang="nl-BE" sz="1100" b="1" kern="1200" err="1">
                <a:solidFill>
                  <a:schemeClr val="tx1"/>
                </a:solidFill>
                <a:effectLst/>
                <a:latin typeface="+mn-lt"/>
                <a:ea typeface="+mn-ea"/>
                <a:cs typeface="+mn-cs"/>
              </a:rPr>
              <a:t>within</a:t>
            </a:r>
            <a:r>
              <a:rPr lang="nl-BE" sz="1100" b="1" kern="1200">
                <a:solidFill>
                  <a:schemeClr val="tx1"/>
                </a:solidFill>
                <a:effectLst/>
                <a:latin typeface="+mn-lt"/>
                <a:ea typeface="+mn-ea"/>
                <a:cs typeface="+mn-cs"/>
              </a:rPr>
              <a:t> a </a:t>
            </a:r>
            <a:r>
              <a:rPr lang="nl-BE" sz="1100" b="1" kern="1200" err="1">
                <a:solidFill>
                  <a:schemeClr val="tx1"/>
                </a:solidFill>
                <a:effectLst/>
                <a:latin typeface="+mn-lt"/>
                <a:ea typeface="+mn-ea"/>
                <a:cs typeface="+mn-cs"/>
              </a:rPr>
              <a:t>province</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It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emphasizes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how</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difficult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it</a:t>
            </a:r>
            <a:r>
              <a:rPr lang="nl-BE" sz="1100" b="1"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rent a home in Brussels </a:t>
            </a:r>
            <a:r>
              <a:rPr lang="nl-BE" sz="1100" kern="1200">
                <a:solidFill>
                  <a:schemeClr val="tx1"/>
                </a:solidFill>
                <a:effectLst/>
                <a:latin typeface="+mn-lt"/>
                <a:ea typeface="+mn-ea"/>
                <a:cs typeface="+mn-cs"/>
              </a:rPr>
              <a:t>on a </a:t>
            </a:r>
            <a:r>
              <a:rPr lang="nl-BE" sz="1100" kern="1200" err="1">
                <a:solidFill>
                  <a:schemeClr val="tx1"/>
                </a:solidFill>
                <a:effectLst/>
                <a:latin typeface="+mn-lt"/>
                <a:ea typeface="+mn-ea"/>
                <a:cs typeface="+mn-cs"/>
              </a:rPr>
              <a:t>limited</a:t>
            </a:r>
            <a:r>
              <a:rPr lang="nl-BE" sz="1100" kern="1200">
                <a:solidFill>
                  <a:schemeClr val="tx1"/>
                </a:solidFill>
                <a:effectLst/>
                <a:latin typeface="+mn-lt"/>
                <a:ea typeface="+mn-ea"/>
                <a:cs typeface="+mn-cs"/>
              </a:rPr>
              <a:t> budget, as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very</a:t>
            </a:r>
            <a:r>
              <a:rPr lang="nl-BE" sz="1100" kern="1200">
                <a:solidFill>
                  <a:schemeClr val="tx1"/>
                </a:solidFill>
                <a:effectLst/>
                <a:latin typeface="+mn-lt"/>
                <a:ea typeface="+mn-ea"/>
                <a:cs typeface="+mn-cs"/>
              </a:rPr>
              <a:t> high.</a:t>
            </a:r>
          </a:p>
          <a:p>
            <a:pPr marL="139700" indent="0">
              <a:buNone/>
            </a:pPr>
            <a:r>
              <a:rPr lang="nl-BE" sz="1100" b="1" kern="1200" err="1">
                <a:solidFill>
                  <a:schemeClr val="tx1"/>
                </a:solidFill>
                <a:effectLst/>
                <a:latin typeface="+mn-lt"/>
                <a:ea typeface="+mn-ea"/>
                <a:cs typeface="+mn-cs"/>
              </a:rPr>
              <a:t>Please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note</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participants</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not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familiar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 map of Belgium,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may</a:t>
            </a:r>
            <a:r>
              <a:rPr lang="nl-BE" sz="1100" kern="1200">
                <a:solidFill>
                  <a:schemeClr val="tx1"/>
                </a:solidFill>
                <a:effectLst/>
                <a:latin typeface="+mn-lt"/>
                <a:ea typeface="+mn-ea"/>
                <a:cs typeface="+mn-cs"/>
              </a:rPr>
              <a:t> want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briefly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explain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where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different </a:t>
            </a:r>
            <a:r>
              <a:rPr lang="nl-BE" sz="1100" kern="1200" err="1">
                <a:solidFill>
                  <a:schemeClr val="tx1"/>
                </a:solidFill>
                <a:effectLst/>
                <a:latin typeface="+mn-lt"/>
                <a:ea typeface="+mn-ea"/>
                <a:cs typeface="+mn-cs"/>
              </a:rPr>
              <a:t>regions</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located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cities</a:t>
            </a:r>
            <a:r>
              <a:rPr lang="nl-BE" sz="1100" kern="1200">
                <a:solidFill>
                  <a:schemeClr val="tx1"/>
                </a:solidFill>
                <a:effectLst/>
                <a:latin typeface="+mn-lt"/>
                <a:ea typeface="+mn-ea"/>
                <a:cs typeface="+mn-cs"/>
              </a:rPr>
              <a:t> are, etc.</a:t>
            </a:r>
          </a:p>
          <a:p>
            <a:pPr marL="139700" indent="0">
              <a:buNone/>
            </a:pPr>
            <a:r>
              <a:rPr lang="nl-BE" sz="1100" b="1" kern="1200" err="1">
                <a:solidFill>
                  <a:schemeClr val="tx1"/>
                </a:solidFill>
                <a:effectLst/>
                <a:latin typeface="+mn-lt"/>
                <a:ea typeface="+mn-ea"/>
                <a:cs typeface="+mn-cs"/>
              </a:rPr>
              <a:t>Explanation</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lvl="0" indent="0">
              <a:buNone/>
            </a:pP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are </a:t>
            </a:r>
            <a:r>
              <a:rPr lang="nl-BE" sz="1100" b="1" kern="1200" err="1">
                <a:solidFill>
                  <a:schemeClr val="tx1"/>
                </a:solidFill>
                <a:effectLst/>
                <a:latin typeface="+mn-lt"/>
                <a:ea typeface="+mn-ea"/>
                <a:cs typeface="+mn-cs"/>
              </a:rPr>
              <a:t>much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higher</a:t>
            </a:r>
            <a:r>
              <a:rPr lang="nl-BE" sz="1100" b="1" kern="1200">
                <a:solidFill>
                  <a:schemeClr val="tx1"/>
                </a:solidFill>
                <a:effectLst/>
                <a:latin typeface="+mn-lt"/>
                <a:ea typeface="+mn-ea"/>
                <a:cs typeface="+mn-cs"/>
              </a:rPr>
              <a:t> in Brussels </a:t>
            </a:r>
            <a:r>
              <a:rPr lang="nl-BE" sz="1100" kern="1200">
                <a:solidFill>
                  <a:schemeClr val="tx1"/>
                </a:solidFill>
                <a:effectLst/>
                <a:latin typeface="+mn-lt"/>
                <a:ea typeface="+mn-ea"/>
                <a:cs typeface="+mn-cs"/>
              </a:rPr>
              <a:t>(in 2024, half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Brussels </a:t>
            </a:r>
            <a:r>
              <a:rPr lang="nl-BE" sz="1100" kern="1200" err="1">
                <a:solidFill>
                  <a:schemeClr val="tx1"/>
                </a:solidFill>
                <a:effectLst/>
                <a:latin typeface="+mn-lt"/>
                <a:ea typeface="+mn-ea"/>
                <a:cs typeface="+mn-cs"/>
              </a:rPr>
              <a:t>residents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signed</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contract </a:t>
            </a:r>
            <a:r>
              <a:rPr lang="nl-BE" sz="1100" kern="1200" err="1">
                <a:solidFill>
                  <a:schemeClr val="tx1"/>
                </a:solidFill>
                <a:effectLst/>
                <a:latin typeface="+mn-lt"/>
                <a:ea typeface="+mn-ea"/>
                <a:cs typeface="+mn-cs"/>
              </a:rPr>
              <a:t>paid</a:t>
            </a:r>
            <a:r>
              <a:rPr lang="nl-BE" sz="1100" kern="1200">
                <a:solidFill>
                  <a:schemeClr val="tx1"/>
                </a:solidFill>
                <a:effectLst/>
                <a:latin typeface="+mn-lt"/>
                <a:ea typeface="+mn-ea"/>
                <a:cs typeface="+mn-cs"/>
              </a:rPr>
              <a:t> €1,160 or </a:t>
            </a:r>
            <a:r>
              <a:rPr lang="nl-BE" sz="1100" kern="1200" err="1">
                <a:solidFill>
                  <a:schemeClr val="tx1"/>
                </a:solidFill>
                <a:effectLst/>
                <a:latin typeface="+mn-lt"/>
                <a:ea typeface="+mn-ea"/>
                <a:cs typeface="+mn-cs"/>
              </a:rPr>
              <a:t>less</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while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half </a:t>
            </a:r>
            <a:r>
              <a:rPr lang="nl-BE" sz="1100" kern="1200" err="1">
                <a:solidFill>
                  <a:schemeClr val="tx1"/>
                </a:solidFill>
                <a:effectLst/>
                <a:latin typeface="+mn-lt"/>
                <a:ea typeface="+mn-ea"/>
                <a:cs typeface="+mn-cs"/>
              </a:rPr>
              <a:t>paid</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higher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amount</a:t>
            </a:r>
            <a:r>
              <a:rPr lang="nl-BE" sz="1100" kern="1200">
                <a:solidFill>
                  <a:schemeClr val="tx1"/>
                </a:solidFill>
                <a:effectLst/>
                <a:latin typeface="+mn-lt"/>
                <a:ea typeface="+mn-ea"/>
                <a:cs typeface="+mn-cs"/>
              </a:rPr>
              <a:t>).</a:t>
            </a:r>
          </a:p>
          <a:p>
            <a:pPr marL="139700" lvl="0" indent="0">
              <a:buNone/>
            </a:pPr>
            <a:r>
              <a:rPr lang="nl-BE" sz="1100" b="1" kern="1200" err="1">
                <a:solidFill>
                  <a:schemeClr val="tx1"/>
                </a:solidFill>
                <a:effectLst/>
                <a:latin typeface="+mn-lt"/>
                <a:ea typeface="+mn-ea"/>
                <a:cs typeface="+mn-cs"/>
              </a:rPr>
              <a:t>Region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with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lowest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rental</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prices</a:t>
            </a:r>
            <a:r>
              <a:rPr lang="nl-BE" sz="1100" b="1" kern="1200">
                <a:solidFill>
                  <a:schemeClr val="tx1"/>
                </a:solidFill>
                <a:effectLst/>
                <a:latin typeface="+mn-lt"/>
                <a:ea typeface="+mn-ea"/>
                <a:cs typeface="+mn-cs"/>
              </a:rPr>
              <a:t> = </a:t>
            </a:r>
            <a:r>
              <a:rPr lang="nl-BE" sz="1100" b="1" kern="1200" err="1">
                <a:solidFill>
                  <a:schemeClr val="tx1"/>
                </a:solidFill>
                <a:effectLst/>
                <a:latin typeface="+mn-lt"/>
                <a:ea typeface="+mn-ea"/>
                <a:cs typeface="+mn-cs"/>
              </a:rPr>
              <a:t>Wallonia</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(but keep in mind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provinces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remain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expensive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such</a:t>
            </a:r>
            <a:r>
              <a:rPr lang="nl-BE" sz="1100" kern="1200">
                <a:solidFill>
                  <a:schemeClr val="tx1"/>
                </a:solidFill>
                <a:effectLst/>
                <a:latin typeface="+mn-lt"/>
                <a:ea typeface="+mn-ea"/>
                <a:cs typeface="+mn-cs"/>
              </a:rPr>
              <a:t> as </a:t>
            </a:r>
            <a:r>
              <a:rPr lang="nl-BE" sz="1100" kern="1200" err="1">
                <a:solidFill>
                  <a:schemeClr val="tx1"/>
                </a:solidFill>
                <a:effectLst/>
                <a:latin typeface="+mn-lt"/>
                <a:ea typeface="+mn-ea"/>
                <a:cs typeface="+mn-cs"/>
              </a:rPr>
              <a:t>Walloon</a:t>
            </a:r>
            <a:r>
              <a:rPr lang="nl-BE" sz="1100" kern="1200">
                <a:solidFill>
                  <a:schemeClr val="tx1"/>
                </a:solidFill>
                <a:effectLst/>
                <a:latin typeface="+mn-lt"/>
                <a:ea typeface="+mn-ea"/>
                <a:cs typeface="+mn-cs"/>
              </a:rPr>
              <a:t> Brabant, </a:t>
            </a:r>
            <a:r>
              <a:rPr lang="nl-BE" sz="1100" kern="1200" err="1">
                <a:solidFill>
                  <a:schemeClr val="tx1"/>
                </a:solidFill>
                <a:effectLst/>
                <a:latin typeface="+mn-lt"/>
                <a:ea typeface="+mn-ea"/>
                <a:cs typeface="+mn-cs"/>
              </a:rPr>
              <a:t>due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proximity</a:t>
            </a:r>
            <a:r>
              <a:rPr lang="nl-BE" sz="1100" kern="1200">
                <a:solidFill>
                  <a:schemeClr val="tx1"/>
                </a:solidFill>
                <a:effectLst/>
                <a:latin typeface="+mn-lt"/>
                <a:ea typeface="+mn-ea"/>
                <a:cs typeface="+mn-cs"/>
              </a:rPr>
              <a:t> of Brussels. The </a:t>
            </a:r>
            <a:r>
              <a:rPr lang="nl-BE" sz="1100" kern="1200" err="1">
                <a:solidFill>
                  <a:schemeClr val="tx1"/>
                </a:solidFill>
                <a:effectLst/>
                <a:latin typeface="+mn-lt"/>
                <a:ea typeface="+mn-ea"/>
                <a:cs typeface="+mn-cs"/>
              </a:rPr>
              <a:t>province</a:t>
            </a:r>
            <a:r>
              <a:rPr lang="nl-BE" sz="1100" kern="1200">
                <a:solidFill>
                  <a:schemeClr val="tx1"/>
                </a:solidFill>
                <a:effectLst/>
                <a:latin typeface="+mn-lt"/>
                <a:ea typeface="+mn-ea"/>
                <a:cs typeface="+mn-cs"/>
              </a:rPr>
              <a:t> of Hainaut is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cheapest</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Wallonia</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Belgium,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a:t>
            </a:r>
            <a:r>
              <a:rPr lang="nl-BE" sz="1100" kern="1200">
                <a:solidFill>
                  <a:schemeClr val="tx1"/>
                </a:solidFill>
                <a:effectLst/>
                <a:latin typeface="+mn-lt"/>
                <a:ea typeface="+mn-ea"/>
                <a:cs typeface="+mn-cs"/>
              </a:rPr>
              <a:t> of €775 for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 in 2024, </a:t>
            </a:r>
            <a:r>
              <a:rPr lang="nl-BE" sz="1100" kern="1200" err="1">
                <a:solidFill>
                  <a:schemeClr val="tx1"/>
                </a:solidFill>
                <a:effectLst/>
                <a:latin typeface="+mn-lt"/>
                <a:ea typeface="+mn-ea"/>
                <a:cs typeface="+mn-cs"/>
              </a:rPr>
              <a:t>followed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province</a:t>
            </a:r>
            <a:r>
              <a:rPr lang="nl-BE" sz="1100" kern="1200">
                <a:solidFill>
                  <a:schemeClr val="tx1"/>
                </a:solidFill>
                <a:effectLst/>
                <a:latin typeface="+mn-lt"/>
                <a:ea typeface="+mn-ea"/>
                <a:cs typeface="+mn-cs"/>
              </a:rPr>
              <a:t> of Liège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a:t>
            </a:r>
            <a:r>
              <a:rPr lang="nl-BE" sz="1100" kern="1200">
                <a:solidFill>
                  <a:schemeClr val="tx1"/>
                </a:solidFill>
                <a:effectLst/>
                <a:latin typeface="+mn-lt"/>
                <a:ea typeface="+mn-ea"/>
                <a:cs typeface="+mn-cs"/>
              </a:rPr>
              <a:t> of €776 for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 in 2024).</a:t>
            </a:r>
          </a:p>
          <a:p>
            <a:pPr marL="139700" indent="0">
              <a:buNone/>
            </a:pPr>
            <a:r>
              <a:rPr lang="nl-BE" sz="1100" b="1" kern="1200" err="1">
                <a:solidFill>
                  <a:schemeClr val="tx1"/>
                </a:solidFill>
                <a:effectLst/>
                <a:latin typeface="+mn-lt"/>
                <a:ea typeface="+mn-ea"/>
                <a:cs typeface="+mn-cs"/>
              </a:rPr>
              <a:t>Advice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give</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lvl="0" indent="0">
              <a:buNone/>
            </a:pPr>
            <a:r>
              <a:rPr lang="nl-BE" sz="1100" kern="1200">
                <a:solidFill>
                  <a:schemeClr val="tx1"/>
                </a:solidFill>
                <a:effectLst/>
                <a:latin typeface="+mn-lt"/>
                <a:ea typeface="+mn-ea"/>
                <a:cs typeface="+mn-cs"/>
              </a:rPr>
              <a:t>In </a:t>
            </a:r>
            <a:r>
              <a:rPr lang="nl-BE" sz="1100" kern="1200" err="1">
                <a:solidFill>
                  <a:schemeClr val="tx1"/>
                </a:solidFill>
                <a:effectLst/>
                <a:latin typeface="+mn-lt"/>
                <a:ea typeface="+mn-ea"/>
                <a:cs typeface="+mn-cs"/>
              </a:rPr>
              <a:t>general</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it</a:t>
            </a:r>
            <a:r>
              <a:rPr lang="nl-BE" sz="1100" b="1"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advisable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live in </a:t>
            </a:r>
            <a:r>
              <a:rPr lang="nl-BE" sz="1100" b="1" kern="1200" err="1">
                <a:solidFill>
                  <a:schemeClr val="tx1"/>
                </a:solidFill>
                <a:effectLst/>
                <a:latin typeface="+mn-lt"/>
                <a:ea typeface="+mn-ea"/>
                <a:cs typeface="+mn-cs"/>
              </a:rPr>
              <a:t>Wallonia</a:t>
            </a:r>
            <a:r>
              <a:rPr lang="nl-BE" sz="1100" b="1" kern="1200">
                <a:solidFill>
                  <a:schemeClr val="tx1"/>
                </a:solidFill>
                <a:effectLst/>
                <a:latin typeface="+mn-lt"/>
                <a:ea typeface="+mn-ea"/>
                <a:cs typeface="+mn-cs"/>
              </a:rPr>
              <a:t> or Brussels </a:t>
            </a:r>
            <a:r>
              <a:rPr lang="nl-BE" sz="1100" b="1" kern="1200" err="1">
                <a:solidFill>
                  <a:schemeClr val="tx1"/>
                </a:solidFill>
                <a:effectLst/>
                <a:latin typeface="+mn-lt"/>
                <a:ea typeface="+mn-ea"/>
                <a:cs typeface="+mn-cs"/>
              </a:rPr>
              <a:t>if</a:t>
            </a:r>
            <a:r>
              <a:rPr lang="nl-BE" sz="1100" b="1" kern="1200">
                <a:solidFill>
                  <a:schemeClr val="tx1"/>
                </a:solidFill>
                <a:effectLst/>
                <a:latin typeface="+mn-lt"/>
                <a:ea typeface="+mn-ea"/>
                <a:cs typeface="+mn-cs"/>
              </a:rPr>
              <a:t> French is spoken,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in </a:t>
            </a:r>
            <a:r>
              <a:rPr lang="nl-BE" sz="1100" b="1" kern="1200" err="1">
                <a:solidFill>
                  <a:schemeClr val="tx1"/>
                </a:solidFill>
                <a:effectLst/>
                <a:latin typeface="+mn-lt"/>
                <a:ea typeface="+mn-ea"/>
                <a:cs typeface="+mn-cs"/>
              </a:rPr>
              <a:t>Flanders</a:t>
            </a:r>
            <a:r>
              <a:rPr lang="nl-BE" sz="1100" b="1" kern="1200">
                <a:solidFill>
                  <a:schemeClr val="tx1"/>
                </a:solidFill>
                <a:effectLst/>
                <a:latin typeface="+mn-lt"/>
                <a:ea typeface="+mn-ea"/>
                <a:cs typeface="+mn-cs"/>
              </a:rPr>
              <a:t> or Brussels </a:t>
            </a:r>
            <a:r>
              <a:rPr lang="nl-BE" sz="1100" b="1" kern="1200" err="1">
                <a:solidFill>
                  <a:schemeClr val="tx1"/>
                </a:solidFill>
                <a:effectLst/>
                <a:latin typeface="+mn-lt"/>
                <a:ea typeface="+mn-ea"/>
                <a:cs typeface="+mn-cs"/>
              </a:rPr>
              <a:t>if</a:t>
            </a:r>
            <a:r>
              <a:rPr lang="nl-BE" sz="1100" b="1" kern="1200">
                <a:solidFill>
                  <a:schemeClr val="tx1"/>
                </a:solidFill>
                <a:effectLst/>
                <a:latin typeface="+mn-lt"/>
                <a:ea typeface="+mn-ea"/>
                <a:cs typeface="+mn-cs"/>
              </a:rPr>
              <a:t> Dutch is spoken.</a:t>
            </a:r>
            <a:endParaRPr lang="nl-BE" sz="1100" kern="1200">
              <a:solidFill>
                <a:schemeClr val="tx1"/>
              </a:solidFill>
              <a:effectLst/>
              <a:latin typeface="+mn-lt"/>
              <a:ea typeface="+mn-ea"/>
              <a:cs typeface="+mn-cs"/>
            </a:endParaRPr>
          </a:p>
          <a:p>
            <a:pPr marL="139700" lvl="0" indent="0">
              <a:buNone/>
            </a:pPr>
            <a:r>
              <a:rPr lang="nl-BE" sz="1100" kern="1200" err="1">
                <a:solidFill>
                  <a:schemeClr val="tx1"/>
                </a:solidFill>
                <a:effectLst/>
                <a:latin typeface="+mn-lt"/>
                <a:ea typeface="+mn-ea"/>
                <a:cs typeface="+mn-cs"/>
              </a:rPr>
              <a:t>Think</a:t>
            </a:r>
            <a:r>
              <a:rPr lang="nl-BE" sz="1100" kern="1200">
                <a:solidFill>
                  <a:schemeClr val="tx1"/>
                </a:solidFill>
                <a:effectLst/>
                <a:latin typeface="+mn-lt"/>
                <a:ea typeface="+mn-ea"/>
                <a:cs typeface="+mn-cs"/>
              </a:rPr>
              <a:t> well on </a:t>
            </a:r>
            <a:r>
              <a:rPr lang="nl-BE" sz="1100" kern="1200" err="1">
                <a:solidFill>
                  <a:schemeClr val="tx1"/>
                </a:solidFill>
                <a:effectLst/>
                <a:latin typeface="+mn-lt"/>
                <a:ea typeface="+mn-ea"/>
                <a:cs typeface="+mn-cs"/>
              </a:rPr>
              <a:t>where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want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live.</a:t>
            </a:r>
          </a:p>
          <a:p>
            <a:pPr marL="139700" indent="0">
              <a:buNone/>
            </a:pPr>
            <a:endParaRPr lang="nl-BE" sz="1100" i="1" kern="1200">
              <a:solidFill>
                <a:schemeClr val="tx1"/>
              </a:solidFill>
              <a:effectLst/>
              <a:latin typeface="+mn-lt"/>
              <a:ea typeface="+mn-ea"/>
              <a:cs typeface="+mn-cs"/>
            </a:endParaRPr>
          </a:p>
          <a:p>
            <a:pPr marL="139700" indent="0">
              <a:buNone/>
            </a:pPr>
            <a:r>
              <a:rPr lang="nl-BE" sz="1100" i="1" kern="1200">
                <a:solidFill>
                  <a:schemeClr val="tx1"/>
                </a:solidFill>
                <a:effectLst/>
                <a:latin typeface="+mn-lt"/>
                <a:ea typeface="+mn-ea"/>
                <a:cs typeface="+mn-cs"/>
              </a:rPr>
              <a:t>Question: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think</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influences</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rental</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prices</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determines</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how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much</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an</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owner</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can</a:t>
            </a:r>
            <a:r>
              <a:rPr lang="nl-BE" sz="1100" i="1" kern="1200">
                <a:solidFill>
                  <a:schemeClr val="tx1"/>
                </a:solidFill>
                <a:effectLst/>
                <a:latin typeface="+mn-lt"/>
                <a:ea typeface="+mn-ea"/>
                <a:cs typeface="+mn-cs"/>
              </a:rPr>
              <a:t> charge?</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560662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lvl="0" indent="0" rtl="0">
              <a:buNone/>
            </a:pPr>
            <a:r>
              <a:rPr lang="nl-BE" sz="1100" b="1" kern="1200" err="1">
                <a:solidFill>
                  <a:schemeClr val="tx1"/>
                </a:solidFill>
                <a:effectLst/>
                <a:latin typeface="+mn-lt"/>
                <a:ea typeface="+mn-ea"/>
                <a:cs typeface="+mn-cs"/>
              </a:rPr>
              <a:t>Whether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property is </a:t>
            </a:r>
            <a:r>
              <a:rPr lang="nl-BE" sz="1100" b="1" kern="1200" err="1">
                <a:solidFill>
                  <a:schemeClr val="tx1"/>
                </a:solidFill>
                <a:effectLst/>
                <a:latin typeface="+mn-lt"/>
                <a:ea typeface="+mn-ea"/>
                <a:cs typeface="+mn-cs"/>
              </a:rPr>
              <a:t>located</a:t>
            </a:r>
            <a:r>
              <a:rPr lang="nl-BE" sz="1100" b="1" kern="1200">
                <a:solidFill>
                  <a:schemeClr val="tx1"/>
                </a:solidFill>
                <a:effectLst/>
                <a:latin typeface="+mn-lt"/>
                <a:ea typeface="+mn-ea"/>
                <a:cs typeface="+mn-cs"/>
              </a:rPr>
              <a:t> in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countryside or in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city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affects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monthly</a:t>
            </a:r>
            <a:r>
              <a:rPr lang="nl-BE" sz="1100" b="1" kern="1200">
                <a:solidFill>
                  <a:schemeClr val="tx1"/>
                </a:solidFill>
                <a:effectLst/>
                <a:latin typeface="+mn-lt"/>
                <a:ea typeface="+mn-ea"/>
                <a:cs typeface="+mn-cs"/>
              </a:rPr>
              <a:t> rent. </a:t>
            </a:r>
            <a:r>
              <a:rPr lang="nl-BE" sz="1100" kern="1200" err="1">
                <a:solidFill>
                  <a:schemeClr val="tx1"/>
                </a:solidFill>
                <a:effectLst/>
                <a:latin typeface="+mn-lt"/>
                <a:ea typeface="+mn-ea"/>
                <a:cs typeface="+mn-cs"/>
              </a:rPr>
              <a:t>Rents</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are </a:t>
            </a:r>
            <a:r>
              <a:rPr lang="nl-BE" sz="1100" b="1" kern="1200" err="1">
                <a:solidFill>
                  <a:schemeClr val="tx1"/>
                </a:solidFill>
                <a:effectLst/>
                <a:latin typeface="+mn-lt"/>
                <a:ea typeface="+mn-ea"/>
                <a:cs typeface="+mn-cs"/>
              </a:rPr>
              <a:t>always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higher</a:t>
            </a:r>
            <a:r>
              <a:rPr lang="nl-BE" sz="1100" b="1" kern="1200">
                <a:solidFill>
                  <a:schemeClr val="tx1"/>
                </a:solidFill>
                <a:effectLst/>
                <a:latin typeface="+mn-lt"/>
                <a:ea typeface="+mn-ea"/>
                <a:cs typeface="+mn-cs"/>
              </a:rPr>
              <a:t> in </a:t>
            </a:r>
            <a:r>
              <a:rPr lang="nl-BE" sz="1100" b="1" kern="1200" err="1">
                <a:solidFill>
                  <a:schemeClr val="tx1"/>
                </a:solidFill>
                <a:effectLst/>
                <a:latin typeface="+mn-lt"/>
                <a:ea typeface="+mn-ea"/>
                <a:cs typeface="+mn-cs"/>
              </a:rPr>
              <a:t>cities</a:t>
            </a:r>
            <a:r>
              <a:rPr lang="nl-BE" sz="1100" b="1"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than</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countryside, </a:t>
            </a:r>
            <a:r>
              <a:rPr lang="nl-BE" sz="1100" kern="1200" err="1">
                <a:solidFill>
                  <a:schemeClr val="tx1"/>
                </a:solidFill>
                <a:effectLst/>
                <a:latin typeface="+mn-lt"/>
                <a:ea typeface="+mn-ea"/>
                <a:cs typeface="+mn-cs"/>
              </a:rPr>
              <a:t>since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everything</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available</a:t>
            </a:r>
            <a:r>
              <a:rPr lang="nl-BE" sz="1100" kern="1200">
                <a:solidFill>
                  <a:schemeClr val="tx1"/>
                </a:solidFill>
                <a:effectLst/>
                <a:latin typeface="+mn-lt"/>
                <a:ea typeface="+mn-ea"/>
                <a:cs typeface="+mn-cs"/>
              </a:rPr>
              <a:t> in a </a:t>
            </a:r>
            <a:r>
              <a:rPr lang="nl-BE" sz="1100" kern="1200" err="1">
                <a:solidFill>
                  <a:schemeClr val="tx1"/>
                </a:solidFill>
                <a:effectLst/>
                <a:latin typeface="+mn-lt"/>
                <a:ea typeface="+mn-ea"/>
                <a:cs typeface="+mn-cs"/>
              </a:rPr>
              <a:t>city</a:t>
            </a:r>
            <a:r>
              <a:rPr lang="nl-BE" sz="1100" kern="1200">
                <a:solidFill>
                  <a:schemeClr val="tx1"/>
                </a:solidFill>
                <a:effectLst/>
                <a:latin typeface="+mn-lt"/>
                <a:ea typeface="+mn-ea"/>
                <a:cs typeface="+mn-cs"/>
              </a:rPr>
              <a:t>: shops, public transport, etc.</a:t>
            </a:r>
          </a:p>
          <a:p>
            <a:pPr marL="139700" lvl="0" indent="0">
              <a:buNone/>
            </a:pPr>
            <a:r>
              <a:rPr lang="nl-BE" sz="1100" b="1" kern="1200">
                <a:solidFill>
                  <a:schemeClr val="tx1"/>
                </a:solidFill>
                <a:effectLst/>
                <a:latin typeface="+mn-lt"/>
                <a:ea typeface="+mn-ea"/>
                <a:cs typeface="+mn-cs"/>
              </a:rPr>
              <a:t>Both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city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countryside have </a:t>
            </a:r>
            <a:r>
              <a:rPr lang="nl-BE" sz="1100" b="1" kern="1200" err="1">
                <a:solidFill>
                  <a:schemeClr val="tx1"/>
                </a:solidFill>
                <a:effectLst/>
                <a:latin typeface="+mn-lt"/>
                <a:ea typeface="+mn-ea"/>
                <a:cs typeface="+mn-cs"/>
              </a:rPr>
              <a:t>advantages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disadvantages</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lvl="1"/>
            <a:r>
              <a:rPr lang="nl-BE" sz="1100" kern="1200" err="1">
                <a:solidFill>
                  <a:schemeClr val="tx1"/>
                </a:solidFill>
                <a:effectLst/>
                <a:latin typeface="+mn-lt"/>
                <a:ea typeface="+mn-ea"/>
                <a:cs typeface="+mn-cs"/>
              </a:rPr>
              <a:t>Advantages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city</a:t>
            </a:r>
            <a:r>
              <a:rPr lang="nl-BE" sz="1100" kern="1200">
                <a:solidFill>
                  <a:schemeClr val="tx1"/>
                </a:solidFill>
                <a:effectLst/>
                <a:latin typeface="+mn-lt"/>
                <a:ea typeface="+mn-ea"/>
                <a:cs typeface="+mn-cs"/>
              </a:rPr>
              <a:t>: public transport, shops </a:t>
            </a:r>
            <a:r>
              <a:rPr lang="nl-BE" sz="1100" kern="1200" err="1">
                <a:solidFill>
                  <a:schemeClr val="tx1"/>
                </a:solidFill>
                <a:effectLst/>
                <a:latin typeface="+mn-lt"/>
                <a:ea typeface="+mn-ea"/>
                <a:cs typeface="+mn-cs"/>
              </a:rPr>
              <a:t>nearby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sometimes</a:t>
            </a:r>
            <a:r>
              <a:rPr lang="nl-BE" sz="1100" kern="1200">
                <a:solidFill>
                  <a:schemeClr val="tx1"/>
                </a:solidFill>
                <a:effectLst/>
                <a:latin typeface="+mn-lt"/>
                <a:ea typeface="+mn-ea"/>
                <a:cs typeface="+mn-cs"/>
              </a:rPr>
              <a:t> more </a:t>
            </a:r>
            <a:r>
              <a:rPr lang="nl-BE" sz="1100" kern="1200" err="1">
                <a:solidFill>
                  <a:schemeClr val="tx1"/>
                </a:solidFill>
                <a:effectLst/>
                <a:latin typeface="+mn-lt"/>
                <a:ea typeface="+mn-ea"/>
                <a:cs typeface="+mn-cs"/>
              </a:rPr>
              <a:t>diversity</a:t>
            </a:r>
            <a:endParaRPr lang="nl-BE" sz="1100" kern="1200">
              <a:solidFill>
                <a:schemeClr val="tx1"/>
              </a:solidFill>
              <a:effectLst/>
              <a:latin typeface="+mn-lt"/>
              <a:ea typeface="+mn-ea"/>
              <a:cs typeface="+mn-cs"/>
            </a:endParaRPr>
          </a:p>
          <a:p>
            <a:pPr lvl="1"/>
            <a:r>
              <a:rPr lang="nl-BE" sz="1100" kern="1200" err="1">
                <a:solidFill>
                  <a:schemeClr val="tx1"/>
                </a:solidFill>
                <a:effectLst/>
                <a:latin typeface="+mn-lt"/>
                <a:ea typeface="+mn-ea"/>
                <a:cs typeface="+mn-cs"/>
              </a:rPr>
              <a:t>Disadvantages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city</a:t>
            </a:r>
            <a:r>
              <a:rPr lang="nl-BE" sz="1100" kern="1200">
                <a:solidFill>
                  <a:schemeClr val="tx1"/>
                </a:solidFill>
                <a:effectLst/>
                <a:latin typeface="+mn-lt"/>
                <a:ea typeface="+mn-ea"/>
                <a:cs typeface="+mn-cs"/>
              </a:rPr>
              <a:t>: more </a:t>
            </a:r>
            <a:r>
              <a:rPr lang="nl-BE" sz="1100" kern="1200" err="1">
                <a:solidFill>
                  <a:schemeClr val="tx1"/>
                </a:solidFill>
                <a:effectLst/>
                <a:latin typeface="+mn-lt"/>
                <a:ea typeface="+mn-ea"/>
                <a:cs typeface="+mn-cs"/>
              </a:rPr>
              <a:t>noise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pollution</a:t>
            </a:r>
            <a:r>
              <a:rPr lang="nl-BE" sz="1100" kern="1200">
                <a:solidFill>
                  <a:schemeClr val="tx1"/>
                </a:solidFill>
                <a:effectLst/>
                <a:latin typeface="+mn-lt"/>
                <a:ea typeface="+mn-ea"/>
                <a:cs typeface="+mn-cs"/>
              </a:rPr>
              <a:t>, ...</a:t>
            </a:r>
          </a:p>
          <a:p>
            <a:pPr lvl="1"/>
            <a:r>
              <a:rPr lang="nl-BE" sz="1100" kern="1200" err="1">
                <a:solidFill>
                  <a:schemeClr val="tx1"/>
                </a:solidFill>
                <a:effectLst/>
                <a:latin typeface="+mn-lt"/>
                <a:ea typeface="+mn-ea"/>
                <a:cs typeface="+mn-cs"/>
              </a:rPr>
              <a:t>Advantages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countryside: </a:t>
            </a:r>
            <a:r>
              <a:rPr lang="nl-BE" sz="1100" kern="1200" err="1">
                <a:solidFill>
                  <a:schemeClr val="tx1"/>
                </a:solidFill>
                <a:effectLst/>
                <a:latin typeface="+mn-lt"/>
                <a:ea typeface="+mn-ea"/>
                <a:cs typeface="+mn-cs"/>
              </a:rPr>
              <a:t>peace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quiet</a:t>
            </a:r>
            <a:r>
              <a:rPr lang="nl-BE" sz="1100" kern="1200">
                <a:solidFill>
                  <a:schemeClr val="tx1"/>
                </a:solidFill>
                <a:effectLst/>
                <a:latin typeface="+mn-lt"/>
                <a:ea typeface="+mn-ea"/>
                <a:cs typeface="+mn-cs"/>
              </a:rPr>
              <a:t>, nature, ...</a:t>
            </a:r>
          </a:p>
          <a:p>
            <a:pPr lvl="1"/>
            <a:r>
              <a:rPr lang="nl-BE" sz="1100" kern="1200" err="1">
                <a:solidFill>
                  <a:schemeClr val="tx1"/>
                </a:solidFill>
                <a:effectLst/>
                <a:latin typeface="+mn-lt"/>
                <a:ea typeface="+mn-ea"/>
                <a:cs typeface="+mn-cs"/>
              </a:rPr>
              <a:t>Disadvantages</a:t>
            </a:r>
            <a:r>
              <a:rPr lang="nl-BE" sz="1100" kern="1200">
                <a:solidFill>
                  <a:schemeClr val="tx1"/>
                </a:solidFill>
                <a:effectLst/>
                <a:latin typeface="+mn-lt"/>
                <a:ea typeface="+mn-ea"/>
                <a:cs typeface="+mn-cs"/>
              </a:rPr>
              <a:t> of living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countryside: </a:t>
            </a:r>
            <a:r>
              <a:rPr lang="nl-BE" sz="1100" kern="1200" err="1">
                <a:solidFill>
                  <a:schemeClr val="tx1"/>
                </a:solidFill>
                <a:effectLst/>
                <a:latin typeface="+mn-lt"/>
                <a:ea typeface="+mn-ea"/>
                <a:cs typeface="+mn-cs"/>
              </a:rPr>
              <a:t>limited</a:t>
            </a:r>
            <a:r>
              <a:rPr lang="nl-BE" sz="1100" kern="1200">
                <a:solidFill>
                  <a:schemeClr val="tx1"/>
                </a:solidFill>
                <a:effectLst/>
                <a:latin typeface="+mn-lt"/>
                <a:ea typeface="+mn-ea"/>
                <a:cs typeface="+mn-cs"/>
              </a:rPr>
              <a:t> public transport, few shops </a:t>
            </a:r>
            <a:r>
              <a:rPr lang="nl-BE" sz="1100" kern="1200" err="1">
                <a:solidFill>
                  <a:schemeClr val="tx1"/>
                </a:solidFill>
                <a:effectLst/>
                <a:latin typeface="+mn-lt"/>
                <a:ea typeface="+mn-ea"/>
                <a:cs typeface="+mn-cs"/>
              </a:rPr>
              <a:t>nearby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often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needing</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car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importance</a:t>
            </a:r>
            <a:r>
              <a:rPr lang="nl-BE" sz="1100" kern="1200">
                <a:solidFill>
                  <a:schemeClr val="tx1"/>
                </a:solidFill>
                <a:effectLst/>
                <a:latin typeface="+mn-lt"/>
                <a:ea typeface="+mn-ea"/>
                <a:cs typeface="+mn-cs"/>
              </a:rPr>
              <a:t> of a </a:t>
            </a:r>
            <a:r>
              <a:rPr lang="nl-BE" sz="1100" kern="1200" err="1">
                <a:solidFill>
                  <a:schemeClr val="tx1"/>
                </a:solidFill>
                <a:effectLst/>
                <a:latin typeface="+mn-lt"/>
                <a:ea typeface="+mn-ea"/>
                <a:cs typeface="+mn-cs"/>
              </a:rPr>
              <a:t>driver's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license</a:t>
            </a:r>
            <a:r>
              <a:rPr lang="nl-BE" sz="1100" kern="1200">
                <a:solidFill>
                  <a:schemeClr val="tx1"/>
                </a:solidFill>
                <a:effectLst/>
                <a:latin typeface="+mn-lt"/>
                <a:ea typeface="+mn-ea"/>
                <a:cs typeface="+mn-cs"/>
              </a:rPr>
              <a:t>).</a:t>
            </a:r>
          </a:p>
          <a:p>
            <a:pPr marL="139700" indent="0">
              <a:buNone/>
            </a:pPr>
            <a:r>
              <a:rPr lang="nl-BE" sz="1100" i="1" kern="1200">
                <a:solidFill>
                  <a:schemeClr val="tx1"/>
                </a:solidFill>
                <a:effectLst/>
                <a:latin typeface="+mn-lt"/>
                <a:ea typeface="+mn-ea"/>
                <a:cs typeface="+mn-cs"/>
              </a:rPr>
              <a:t>Question: We have </a:t>
            </a:r>
            <a:r>
              <a:rPr lang="nl-BE" sz="1100" i="1" kern="1200" err="1">
                <a:solidFill>
                  <a:schemeClr val="tx1"/>
                </a:solidFill>
                <a:effectLst/>
                <a:latin typeface="+mn-lt"/>
                <a:ea typeface="+mn-ea"/>
                <a:cs typeface="+mn-cs"/>
              </a:rPr>
              <a:t>seen</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rental</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price</a:t>
            </a:r>
            <a:r>
              <a:rPr lang="nl-BE" sz="1100" i="1" kern="1200">
                <a:solidFill>
                  <a:schemeClr val="tx1"/>
                </a:solidFill>
                <a:effectLst/>
                <a:latin typeface="+mn-lt"/>
                <a:ea typeface="+mn-ea"/>
                <a:cs typeface="+mn-cs"/>
              </a:rPr>
              <a:t> is </a:t>
            </a:r>
            <a:r>
              <a:rPr lang="nl-BE" sz="1100" i="1" kern="1200" err="1">
                <a:solidFill>
                  <a:schemeClr val="tx1"/>
                </a:solidFill>
                <a:effectLst/>
                <a:latin typeface="+mn-lt"/>
                <a:ea typeface="+mn-ea"/>
                <a:cs typeface="+mn-cs"/>
              </a:rPr>
              <a:t>influenced</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by</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location</a:t>
            </a:r>
            <a:r>
              <a:rPr lang="nl-BE" sz="1100" i="1" kern="1200">
                <a:solidFill>
                  <a:schemeClr val="tx1"/>
                </a:solidFill>
                <a:effectLst/>
                <a:latin typeface="+mn-lt"/>
                <a:ea typeface="+mn-ea"/>
                <a:cs typeface="+mn-cs"/>
              </a:rPr>
              <a:t> of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property.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know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other</a:t>
            </a:r>
            <a:r>
              <a:rPr lang="nl-BE" sz="1100" i="1" kern="1200">
                <a:solidFill>
                  <a:schemeClr val="tx1"/>
                </a:solidFill>
                <a:effectLst/>
                <a:latin typeface="+mn-lt"/>
                <a:ea typeface="+mn-ea"/>
                <a:cs typeface="+mn-cs"/>
              </a:rPr>
              <a:t> factors </a:t>
            </a:r>
            <a:r>
              <a:rPr lang="nl-BE" sz="1100" i="1" kern="1200" err="1">
                <a:solidFill>
                  <a:schemeClr val="tx1"/>
                </a:solidFill>
                <a:effectLst/>
                <a:latin typeface="+mn-lt"/>
                <a:ea typeface="+mn-ea"/>
                <a:cs typeface="+mn-cs"/>
              </a:rPr>
              <a:t>influence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price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pay</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monthly</a:t>
            </a:r>
            <a:r>
              <a:rPr lang="nl-BE" sz="1100" i="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indent="0">
              <a:buNone/>
            </a:pPr>
            <a:endParaRPr lang="en-US">
              <a:latin typeface="Calibri"/>
              <a:ea typeface="Calibri"/>
              <a:cs typeface="Calibri"/>
            </a:endParaRPr>
          </a:p>
        </p:txBody>
      </p:sp>
    </p:spTree>
    <p:extLst>
      <p:ext uri="{BB962C8B-B14F-4D97-AF65-F5344CB8AC3E}">
        <p14:creationId xmlns:p14="http://schemas.microsoft.com/office/powerpoint/2010/main" val="927088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b="1" kern="1200">
                <a:solidFill>
                  <a:schemeClr val="tx1"/>
                </a:solidFill>
                <a:effectLst/>
                <a:latin typeface="+mn-lt"/>
                <a:ea typeface="+mn-ea"/>
                <a:cs typeface="+mn-cs"/>
              </a:rPr>
              <a:t>First type of </a:t>
            </a:r>
            <a:r>
              <a:rPr lang="nl-BE" sz="1100" b="1" kern="1200" err="1">
                <a:solidFill>
                  <a:schemeClr val="tx1"/>
                </a:solidFill>
                <a:effectLst/>
                <a:latin typeface="+mn-lt"/>
                <a:ea typeface="+mn-ea"/>
                <a:cs typeface="+mn-cs"/>
              </a:rPr>
              <a:t>accommodation</a:t>
            </a:r>
            <a:r>
              <a:rPr lang="nl-BE" sz="1100" b="1" kern="1200">
                <a:solidFill>
                  <a:schemeClr val="tx1"/>
                </a:solidFill>
                <a:effectLst/>
                <a:latin typeface="+mn-lt"/>
                <a:ea typeface="+mn-ea"/>
                <a:cs typeface="+mn-cs"/>
              </a:rPr>
              <a:t>: rooms in shared homes</a:t>
            </a:r>
            <a:endParaRPr lang="nl-BE" sz="1100" kern="1200">
              <a:solidFill>
                <a:schemeClr val="tx1"/>
              </a:solidFill>
              <a:effectLst/>
              <a:latin typeface="+mn-lt"/>
              <a:ea typeface="+mn-ea"/>
              <a:cs typeface="+mn-cs"/>
            </a:endParaRPr>
          </a:p>
          <a:p>
            <a:pPr marL="139700" indent="0">
              <a:buNone/>
            </a:pPr>
            <a:r>
              <a:rPr lang="nl-BE" sz="1100" i="1" kern="1200">
                <a:solidFill>
                  <a:schemeClr val="tx1"/>
                </a:solidFill>
                <a:effectLst/>
                <a:latin typeface="+mn-lt"/>
                <a:ea typeface="+mn-ea"/>
                <a:cs typeface="+mn-cs"/>
              </a:rPr>
              <a:t>Question: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know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a shared </a:t>
            </a:r>
            <a:r>
              <a:rPr lang="nl-BE" sz="1100" i="1" kern="1200" err="1">
                <a:solidFill>
                  <a:schemeClr val="tx1"/>
                </a:solidFill>
                <a:effectLst/>
                <a:latin typeface="+mn-lt"/>
                <a:ea typeface="+mn-ea"/>
                <a:cs typeface="+mn-cs"/>
              </a:rPr>
              <a:t>apartment</a:t>
            </a:r>
            <a:r>
              <a:rPr lang="nl-BE" sz="1100" i="1" kern="1200">
                <a:solidFill>
                  <a:schemeClr val="tx1"/>
                </a:solidFill>
                <a:effectLst/>
                <a:latin typeface="+mn-lt"/>
                <a:ea typeface="+mn-ea"/>
                <a:cs typeface="+mn-cs"/>
              </a:rPr>
              <a:t> is?</a:t>
            </a:r>
            <a:endParaRPr lang="nl-BE" sz="1100" kern="1200">
              <a:solidFill>
                <a:schemeClr val="tx1"/>
              </a:solidFill>
              <a:effectLst/>
              <a:latin typeface="+mn-lt"/>
              <a:ea typeface="+mn-ea"/>
              <a:cs typeface="+mn-cs"/>
            </a:endParaRPr>
          </a:p>
          <a:p>
            <a:pPr marL="139700" indent="0">
              <a:buNone/>
            </a:pPr>
            <a:r>
              <a:rPr lang="nl-BE" sz="1100" kern="1200" err="1">
                <a:solidFill>
                  <a:schemeClr val="tx1"/>
                </a:solidFill>
                <a:effectLst/>
                <a:latin typeface="+mn-lt"/>
                <a:ea typeface="+mn-ea"/>
                <a:cs typeface="+mn-cs"/>
              </a:rPr>
              <a:t>Explanation</a:t>
            </a:r>
            <a:r>
              <a:rPr lang="nl-BE" sz="1100" kern="1200">
                <a:solidFill>
                  <a:schemeClr val="tx1"/>
                </a:solidFill>
                <a:effectLst/>
                <a:latin typeface="+mn-lt"/>
                <a:ea typeface="+mn-ea"/>
                <a:cs typeface="+mn-cs"/>
              </a:rPr>
              <a:t>: A shared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 is </a:t>
            </a:r>
            <a:r>
              <a:rPr lang="nl-BE" sz="1100" b="1" kern="1200">
                <a:solidFill>
                  <a:schemeClr val="tx1"/>
                </a:solidFill>
                <a:effectLst/>
                <a:latin typeface="+mn-lt"/>
                <a:ea typeface="+mn-ea"/>
                <a:cs typeface="+mn-cs"/>
              </a:rPr>
              <a:t>a home or </a:t>
            </a:r>
            <a:r>
              <a:rPr lang="nl-BE" sz="1100" b="1" kern="1200" err="1">
                <a:solidFill>
                  <a:schemeClr val="tx1"/>
                </a:solidFill>
                <a:effectLst/>
                <a:latin typeface="+mn-lt"/>
                <a:ea typeface="+mn-ea"/>
                <a:cs typeface="+mn-cs"/>
              </a:rPr>
              <a:t>apartment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rented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by</a:t>
            </a:r>
            <a:r>
              <a:rPr lang="nl-BE" sz="1100" b="1" kern="1200">
                <a:solidFill>
                  <a:schemeClr val="tx1"/>
                </a:solidFill>
                <a:effectLst/>
                <a:latin typeface="+mn-lt"/>
                <a:ea typeface="+mn-ea"/>
                <a:cs typeface="+mn-cs"/>
              </a:rPr>
              <a:t> multiple </a:t>
            </a:r>
            <a:r>
              <a:rPr lang="nl-BE" sz="1100" b="1" kern="1200" err="1">
                <a:solidFill>
                  <a:schemeClr val="tx1"/>
                </a:solidFill>
                <a:effectLst/>
                <a:latin typeface="+mn-lt"/>
                <a:ea typeface="+mn-ea"/>
                <a:cs typeface="+mn-cs"/>
              </a:rPr>
              <a:t>people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where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rental</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costs</a:t>
            </a:r>
            <a:r>
              <a:rPr lang="nl-BE" sz="1100" b="1" kern="1200">
                <a:solidFill>
                  <a:schemeClr val="tx1"/>
                </a:solidFill>
                <a:effectLst/>
                <a:latin typeface="+mn-lt"/>
                <a:ea typeface="+mn-ea"/>
                <a:cs typeface="+mn-cs"/>
              </a:rPr>
              <a:t> are shared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means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only</a:t>
            </a:r>
            <a:r>
              <a:rPr lang="nl-BE" sz="1100" kern="1200">
                <a:solidFill>
                  <a:schemeClr val="tx1"/>
                </a:solidFill>
                <a:effectLst/>
                <a:latin typeface="+mn-lt"/>
                <a:ea typeface="+mn-ea"/>
                <a:cs typeface="+mn-cs"/>
              </a:rPr>
              <a:t> rent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own</a:t>
            </a:r>
            <a:r>
              <a:rPr lang="nl-BE" sz="1100" kern="1200">
                <a:solidFill>
                  <a:schemeClr val="tx1"/>
                </a:solidFill>
                <a:effectLst/>
                <a:latin typeface="+mn-lt"/>
                <a:ea typeface="+mn-ea"/>
                <a:cs typeface="+mn-cs"/>
              </a:rPr>
              <a:t> room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sometimes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bathroom),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share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rest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space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tenants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allows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live in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city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while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paying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less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Another</a:t>
            </a:r>
            <a:r>
              <a:rPr lang="nl-BE" sz="1100" b="1" kern="1200">
                <a:solidFill>
                  <a:schemeClr val="tx1"/>
                </a:solidFill>
                <a:effectLst/>
                <a:latin typeface="+mn-lt"/>
                <a:ea typeface="+mn-ea"/>
                <a:cs typeface="+mn-cs"/>
              </a:rPr>
              <a:t> advantage is </a:t>
            </a:r>
            <a:r>
              <a:rPr lang="nl-BE" sz="1100" b="1" kern="1200" err="1">
                <a:solidFill>
                  <a:schemeClr val="tx1"/>
                </a:solidFill>
                <a:effectLst/>
                <a:latin typeface="+mn-lt"/>
                <a:ea typeface="+mn-ea"/>
                <a:cs typeface="+mn-cs"/>
              </a:rPr>
              <a:t>that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will</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learn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language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faster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especially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if</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live </a:t>
            </a:r>
            <a:r>
              <a:rPr lang="nl-BE" sz="1100" b="1" kern="1200" err="1">
                <a:solidFill>
                  <a:schemeClr val="tx1"/>
                </a:solidFill>
                <a:effectLst/>
                <a:latin typeface="+mn-lt"/>
                <a:ea typeface="+mn-ea"/>
                <a:cs typeface="+mn-cs"/>
              </a:rPr>
              <a:t>with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people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who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speak</a:t>
            </a:r>
            <a:r>
              <a:rPr lang="nl-BE" sz="1100" b="1" kern="1200">
                <a:solidFill>
                  <a:schemeClr val="tx1"/>
                </a:solidFill>
                <a:effectLst/>
                <a:latin typeface="+mn-lt"/>
                <a:ea typeface="+mn-ea"/>
                <a:cs typeface="+mn-cs"/>
              </a:rPr>
              <a:t> Dutch.</a:t>
            </a: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In Belgium,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becoming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increasingly</a:t>
            </a:r>
            <a:r>
              <a:rPr lang="nl-BE" sz="1100" kern="1200">
                <a:solidFill>
                  <a:schemeClr val="tx1"/>
                </a:solidFill>
                <a:effectLst/>
                <a:latin typeface="+mn-lt"/>
                <a:ea typeface="+mn-ea"/>
                <a:cs typeface="+mn-cs"/>
              </a:rPr>
              <a:t> common for </a:t>
            </a:r>
            <a:r>
              <a:rPr lang="nl-BE" sz="1100" kern="1200" err="1">
                <a:solidFill>
                  <a:schemeClr val="tx1"/>
                </a:solidFill>
                <a:effectLst/>
                <a:latin typeface="+mn-lt"/>
                <a:ea typeface="+mn-ea"/>
                <a:cs typeface="+mn-cs"/>
              </a:rPr>
              <a:t>people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share a room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type of </a:t>
            </a:r>
            <a:r>
              <a:rPr lang="nl-BE" sz="1100" b="1" kern="1200" err="1">
                <a:solidFill>
                  <a:schemeClr val="tx1"/>
                </a:solidFill>
                <a:effectLst/>
                <a:latin typeface="+mn-lt"/>
                <a:ea typeface="+mn-ea"/>
                <a:cs typeface="+mn-cs"/>
              </a:rPr>
              <a:t>accommodation</a:t>
            </a:r>
            <a:r>
              <a:rPr lang="nl-BE" sz="1100" b="1"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suitable</a:t>
            </a:r>
            <a:r>
              <a:rPr lang="nl-BE" sz="1100" b="1" kern="1200">
                <a:solidFill>
                  <a:schemeClr val="tx1"/>
                </a:solidFill>
                <a:effectLst/>
                <a:latin typeface="+mn-lt"/>
                <a:ea typeface="+mn-ea"/>
                <a:cs typeface="+mn-cs"/>
              </a:rPr>
              <a:t> for single </a:t>
            </a:r>
            <a:r>
              <a:rPr lang="nl-BE" sz="1100" b="1" kern="1200" err="1">
                <a:solidFill>
                  <a:schemeClr val="tx1"/>
                </a:solidFill>
                <a:effectLst/>
                <a:latin typeface="+mn-lt"/>
                <a:ea typeface="+mn-ea"/>
                <a:cs typeface="+mn-cs"/>
              </a:rPr>
              <a:t>people</a:t>
            </a:r>
            <a:r>
              <a:rPr lang="nl-BE" sz="1100" b="1" kern="1200">
                <a:solidFill>
                  <a:schemeClr val="tx1"/>
                </a:solidFill>
                <a:effectLst/>
                <a:latin typeface="+mn-lt"/>
                <a:ea typeface="+mn-ea"/>
                <a:cs typeface="+mn-cs"/>
              </a:rPr>
              <a:t>, but </a:t>
            </a:r>
            <a:r>
              <a:rPr lang="nl-BE" sz="1100" b="1" kern="1200" err="1">
                <a:solidFill>
                  <a:schemeClr val="tx1"/>
                </a:solidFill>
                <a:effectLst/>
                <a:latin typeface="+mn-lt"/>
                <a:ea typeface="+mn-ea"/>
                <a:cs typeface="+mn-cs"/>
              </a:rPr>
              <a:t>not</a:t>
            </a:r>
            <a:r>
              <a:rPr lang="nl-BE" sz="1100" b="1" kern="1200">
                <a:solidFill>
                  <a:schemeClr val="tx1"/>
                </a:solidFill>
                <a:effectLst/>
                <a:latin typeface="+mn-lt"/>
                <a:ea typeface="+mn-ea"/>
                <a:cs typeface="+mn-cs"/>
              </a:rPr>
              <a:t> for families. </a:t>
            </a:r>
            <a:r>
              <a:rPr lang="nl-BE" sz="1100" b="1" kern="1200" err="1">
                <a:solidFill>
                  <a:schemeClr val="tx1"/>
                </a:solidFill>
                <a:effectLst/>
                <a:latin typeface="+mn-lt"/>
                <a:ea typeface="+mn-ea"/>
                <a:cs typeface="+mn-cs"/>
              </a:rPr>
              <a:t>Moreover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owner</a:t>
            </a:r>
            <a:r>
              <a:rPr lang="nl-BE" sz="1100" b="1" kern="1200">
                <a:solidFill>
                  <a:schemeClr val="tx1"/>
                </a:solidFill>
                <a:effectLst/>
                <a:latin typeface="+mn-lt"/>
                <a:ea typeface="+mn-ea"/>
                <a:cs typeface="+mn-cs"/>
              </a:rPr>
              <a:t> must </a:t>
            </a:r>
            <a:r>
              <a:rPr lang="nl-BE" sz="1100" b="1" kern="1200" err="1">
                <a:solidFill>
                  <a:schemeClr val="tx1"/>
                </a:solidFill>
                <a:effectLst/>
                <a:latin typeface="+mn-lt"/>
                <a:ea typeface="+mn-ea"/>
                <a:cs typeface="+mn-cs"/>
              </a:rPr>
              <a:t>agree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this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cohabitation</a:t>
            </a:r>
            <a:r>
              <a:rPr lang="nl-BE" sz="1100" b="1" kern="1200">
                <a:solidFill>
                  <a:schemeClr val="tx1"/>
                </a:solidFill>
                <a:effectLst/>
                <a:latin typeface="+mn-lt"/>
                <a:ea typeface="+mn-ea"/>
                <a:cs typeface="+mn-cs"/>
              </a:rPr>
              <a:t>!</a:t>
            </a:r>
            <a:endParaRPr lang="en-US">
              <a:latin typeface="Calibri"/>
              <a:ea typeface="Calibri"/>
              <a:cs typeface="Calibri"/>
            </a:endParaRPr>
          </a:p>
        </p:txBody>
      </p:sp>
    </p:spTree>
    <p:extLst>
      <p:ext uri="{BB962C8B-B14F-4D97-AF65-F5344CB8AC3E}">
        <p14:creationId xmlns:p14="http://schemas.microsoft.com/office/powerpoint/2010/main" val="3224999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A studio is </a:t>
            </a:r>
            <a:r>
              <a:rPr lang="nl-BE" sz="1100" kern="1200" err="1">
                <a:solidFill>
                  <a:schemeClr val="tx1"/>
                </a:solidFill>
                <a:effectLst/>
                <a:latin typeface="+mn-lt"/>
                <a:ea typeface="+mn-ea"/>
                <a:cs typeface="+mn-cs"/>
              </a:rPr>
              <a:t>often</a:t>
            </a:r>
            <a:r>
              <a:rPr lang="nl-BE" sz="1100" kern="1200">
                <a:solidFill>
                  <a:schemeClr val="tx1"/>
                </a:solidFill>
                <a:effectLst/>
                <a:latin typeface="+mn-lt"/>
                <a:ea typeface="+mn-ea"/>
                <a:cs typeface="+mn-cs"/>
              </a:rPr>
              <a:t> a </a:t>
            </a:r>
            <a:r>
              <a:rPr lang="nl-BE" sz="1100" b="1" kern="1200">
                <a:solidFill>
                  <a:schemeClr val="tx1"/>
                </a:solidFill>
                <a:effectLst/>
                <a:latin typeface="+mn-lt"/>
                <a:ea typeface="+mn-ea"/>
                <a:cs typeface="+mn-cs"/>
              </a:rPr>
              <a:t>large </a:t>
            </a:r>
            <a:r>
              <a:rPr lang="nl-BE" sz="1100" b="1" kern="1200" err="1">
                <a:solidFill>
                  <a:schemeClr val="tx1"/>
                </a:solidFill>
                <a:effectLst/>
                <a:latin typeface="+mn-lt"/>
                <a:ea typeface="+mn-ea"/>
                <a:cs typeface="+mn-cs"/>
              </a:rPr>
              <a:t>space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containing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bedroom</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kitchen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living room. </a:t>
            </a:r>
            <a:r>
              <a:rPr lang="nl-BE" sz="1100" kern="1200" err="1">
                <a:solidFill>
                  <a:schemeClr val="tx1"/>
                </a:solidFill>
                <a:effectLst/>
                <a:latin typeface="+mn-lt"/>
                <a:ea typeface="+mn-ea"/>
                <a:cs typeface="+mn-cs"/>
              </a:rPr>
              <a:t>Think</a:t>
            </a:r>
            <a:r>
              <a:rPr lang="nl-BE" sz="1100" kern="1200">
                <a:solidFill>
                  <a:schemeClr val="tx1"/>
                </a:solidFill>
                <a:effectLst/>
                <a:latin typeface="+mn-lt"/>
                <a:ea typeface="+mn-ea"/>
                <a:cs typeface="+mn-cs"/>
              </a:rPr>
              <a:t> of a </a:t>
            </a:r>
            <a:r>
              <a:rPr lang="nl-BE" sz="1100" kern="1200" err="1">
                <a:solidFill>
                  <a:schemeClr val="tx1"/>
                </a:solidFill>
                <a:effectLst/>
                <a:latin typeface="+mn-lt"/>
                <a:ea typeface="+mn-ea"/>
                <a:cs typeface="+mn-cs"/>
              </a:rPr>
              <a:t>very</a:t>
            </a:r>
            <a:r>
              <a:rPr lang="nl-BE" sz="1100" kern="1200">
                <a:solidFill>
                  <a:schemeClr val="tx1"/>
                </a:solidFill>
                <a:effectLst/>
                <a:latin typeface="+mn-lt"/>
                <a:ea typeface="+mn-ea"/>
                <a:cs typeface="+mn-cs"/>
              </a:rPr>
              <a:t> small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a:t>
            </a:r>
          </a:p>
          <a:p>
            <a:pPr marL="139700" indent="0">
              <a:buNone/>
            </a:pP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type of </a:t>
            </a:r>
            <a:r>
              <a:rPr lang="nl-BE" sz="1100" kern="1200" err="1">
                <a:solidFill>
                  <a:schemeClr val="tx1"/>
                </a:solidFill>
                <a:effectLst/>
                <a:latin typeface="+mn-lt"/>
                <a:ea typeface="+mn-ea"/>
                <a:cs typeface="+mn-cs"/>
              </a:rPr>
              <a:t>accommodation</a:t>
            </a:r>
            <a:r>
              <a:rPr lang="nl-BE" sz="1100"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Suitable</a:t>
            </a:r>
            <a:r>
              <a:rPr lang="nl-BE" sz="1100" b="1" kern="1200">
                <a:solidFill>
                  <a:schemeClr val="tx1"/>
                </a:solidFill>
                <a:effectLst/>
                <a:latin typeface="+mn-lt"/>
                <a:ea typeface="+mn-ea"/>
                <a:cs typeface="+mn-cs"/>
              </a:rPr>
              <a:t> for a single person or a </a:t>
            </a:r>
            <a:r>
              <a:rPr lang="nl-BE" sz="1100" b="1" kern="1200" err="1">
                <a:solidFill>
                  <a:schemeClr val="tx1"/>
                </a:solidFill>
                <a:effectLst/>
                <a:latin typeface="+mn-lt"/>
                <a:ea typeface="+mn-ea"/>
                <a:cs typeface="+mn-cs"/>
              </a:rPr>
              <a:t>couple</a:t>
            </a:r>
            <a:r>
              <a:rPr lang="nl-BE" sz="1100" b="1" kern="1200">
                <a:solidFill>
                  <a:schemeClr val="tx1"/>
                </a:solidFill>
                <a:effectLst/>
                <a:latin typeface="+mn-lt"/>
                <a:ea typeface="+mn-ea"/>
                <a:cs typeface="+mn-cs"/>
              </a:rPr>
              <a:t>, but </a:t>
            </a:r>
            <a:r>
              <a:rPr lang="nl-BE" sz="1100" b="1" kern="1200" err="1">
                <a:solidFill>
                  <a:schemeClr val="tx1"/>
                </a:solidFill>
                <a:effectLst/>
                <a:latin typeface="+mn-lt"/>
                <a:ea typeface="+mn-ea"/>
                <a:cs typeface="+mn-cs"/>
              </a:rPr>
              <a:t>not</a:t>
            </a:r>
            <a:r>
              <a:rPr lang="nl-BE" sz="1100" b="1" kern="1200">
                <a:solidFill>
                  <a:schemeClr val="tx1"/>
                </a:solidFill>
                <a:effectLst/>
                <a:latin typeface="+mn-lt"/>
                <a:ea typeface="+mn-ea"/>
                <a:cs typeface="+mn-cs"/>
              </a:rPr>
              <a:t> for a family </a:t>
            </a:r>
            <a:r>
              <a:rPr lang="nl-BE" sz="1100" kern="1200" err="1">
                <a:solidFill>
                  <a:schemeClr val="tx1"/>
                </a:solidFill>
                <a:effectLst/>
                <a:latin typeface="+mn-lt"/>
                <a:ea typeface="+mn-ea"/>
                <a:cs typeface="+mn-cs"/>
              </a:rPr>
              <a:t>because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often</a:t>
            </a:r>
            <a:r>
              <a:rPr lang="nl-BE" sz="1100" kern="1200">
                <a:solidFill>
                  <a:schemeClr val="tx1"/>
                </a:solidFill>
                <a:effectLst/>
                <a:latin typeface="+mn-lt"/>
                <a:ea typeface="+mn-ea"/>
                <a:cs typeface="+mn-cs"/>
              </a:rPr>
              <a:t> no separate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a:t>
            </a:r>
          </a:p>
          <a:p>
            <a:pPr marL="139700" indent="0">
              <a:buNone/>
            </a:pPr>
            <a:r>
              <a:rPr lang="nl-BE" sz="1100" kern="1200">
                <a:solidFill>
                  <a:schemeClr val="tx1"/>
                </a:solidFill>
                <a:effectLst/>
                <a:latin typeface="+mn-lt"/>
                <a:ea typeface="+mn-ea"/>
                <a:cs typeface="+mn-cs"/>
              </a:rPr>
              <a:t>See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different </a:t>
            </a:r>
            <a:r>
              <a:rPr lang="nl-BE" sz="1100" kern="1200" err="1">
                <a:solidFill>
                  <a:schemeClr val="tx1"/>
                </a:solidFill>
                <a:effectLst/>
                <a:latin typeface="+mn-lt"/>
                <a:ea typeface="+mn-ea"/>
                <a:cs typeface="+mn-cs"/>
              </a:rPr>
              <a:t>regions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country.</a:t>
            </a:r>
          </a:p>
          <a:p>
            <a:pPr marL="139700" indent="0">
              <a:buNone/>
            </a:pPr>
            <a:r>
              <a:rPr lang="nl-BE" sz="1100" i="1" kern="1200">
                <a:solidFill>
                  <a:schemeClr val="tx1"/>
                </a:solidFill>
                <a:effectLst/>
                <a:latin typeface="+mn-lt"/>
                <a:ea typeface="+mn-ea"/>
                <a:cs typeface="+mn-cs"/>
              </a:rPr>
              <a:t>Question: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know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other</a:t>
            </a:r>
            <a:r>
              <a:rPr lang="nl-BE" sz="1100" i="1" kern="1200">
                <a:solidFill>
                  <a:schemeClr val="tx1"/>
                </a:solidFill>
                <a:effectLst/>
                <a:latin typeface="+mn-lt"/>
                <a:ea typeface="+mn-ea"/>
                <a:cs typeface="+mn-cs"/>
              </a:rPr>
              <a:t> types of </a:t>
            </a:r>
            <a:r>
              <a:rPr lang="nl-BE" sz="1100" i="1" kern="1200" err="1">
                <a:solidFill>
                  <a:schemeClr val="tx1"/>
                </a:solidFill>
                <a:effectLst/>
                <a:latin typeface="+mn-lt"/>
                <a:ea typeface="+mn-ea"/>
                <a:cs typeface="+mn-cs"/>
              </a:rPr>
              <a:t>accommodation</a:t>
            </a:r>
            <a:r>
              <a:rPr lang="nl-BE" sz="1100" i="1" kern="1200">
                <a:solidFill>
                  <a:schemeClr val="tx1"/>
                </a:solidFill>
                <a:effectLst/>
                <a:latin typeface="+mn-lt"/>
                <a:ea typeface="+mn-ea"/>
                <a:cs typeface="+mn-cs"/>
              </a:rPr>
              <a:t> are </a:t>
            </a:r>
            <a:r>
              <a:rPr lang="nl-BE" sz="1100" i="1" kern="1200" err="1">
                <a:solidFill>
                  <a:schemeClr val="tx1"/>
                </a:solidFill>
                <a:effectLst/>
                <a:latin typeface="+mn-lt"/>
                <a:ea typeface="+mn-ea"/>
                <a:cs typeface="+mn-cs"/>
              </a:rPr>
              <a:t>available</a:t>
            </a:r>
            <a:r>
              <a:rPr lang="nl-BE" sz="1100" i="1" kern="1200">
                <a:solidFill>
                  <a:schemeClr val="tx1"/>
                </a:solidFill>
                <a:effectLst/>
                <a:latin typeface="+mn-lt"/>
                <a:ea typeface="+mn-ea"/>
                <a:cs typeface="+mn-cs"/>
              </a:rPr>
              <a:t> for rent in Belgium?</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3994404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An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typically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consists</a:t>
            </a:r>
            <a:r>
              <a:rPr lang="nl-BE" sz="1100" kern="1200">
                <a:solidFill>
                  <a:schemeClr val="tx1"/>
                </a:solidFill>
                <a:effectLst/>
                <a:latin typeface="+mn-lt"/>
                <a:ea typeface="+mn-ea"/>
                <a:cs typeface="+mn-cs"/>
              </a:rPr>
              <a:t> of multiple rooms: a living room, a </a:t>
            </a:r>
            <a:r>
              <a:rPr lang="nl-BE" sz="1100" kern="1200" err="1">
                <a:solidFill>
                  <a:schemeClr val="tx1"/>
                </a:solidFill>
                <a:effectLst/>
                <a:latin typeface="+mn-lt"/>
                <a:ea typeface="+mn-ea"/>
                <a:cs typeface="+mn-cs"/>
              </a:rPr>
              <a:t>kitchen</a:t>
            </a:r>
            <a:r>
              <a:rPr lang="nl-BE" sz="1100" kern="1200">
                <a:solidFill>
                  <a:schemeClr val="tx1"/>
                </a:solidFill>
                <a:effectLst/>
                <a:latin typeface="+mn-lt"/>
                <a:ea typeface="+mn-ea"/>
                <a:cs typeface="+mn-cs"/>
              </a:rPr>
              <a:t>, a bathroom,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one</a:t>
            </a:r>
            <a:r>
              <a:rPr lang="nl-BE" sz="1100" kern="1200">
                <a:solidFill>
                  <a:schemeClr val="tx1"/>
                </a:solidFill>
                <a:effectLst/>
                <a:latin typeface="+mn-lt"/>
                <a:ea typeface="+mn-ea"/>
                <a:cs typeface="+mn-cs"/>
              </a:rPr>
              <a:t> or more separate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Depending</a:t>
            </a:r>
            <a:r>
              <a:rPr lang="nl-BE" sz="1100" b="1" kern="1200">
                <a:solidFill>
                  <a:schemeClr val="tx1"/>
                </a:solidFill>
                <a:effectLst/>
                <a:latin typeface="+mn-lt"/>
                <a:ea typeface="+mn-ea"/>
                <a:cs typeface="+mn-cs"/>
              </a:rPr>
              <a:t> on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size</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(1 </a:t>
            </a:r>
            <a:r>
              <a:rPr lang="nl-BE" sz="1100" kern="1200" err="1">
                <a:solidFill>
                  <a:schemeClr val="tx1"/>
                </a:solidFill>
                <a:effectLst/>
                <a:latin typeface="+mn-lt"/>
                <a:ea typeface="+mn-ea"/>
                <a:cs typeface="+mn-cs"/>
              </a:rPr>
              <a:t>bedroom</a:t>
            </a:r>
            <a:r>
              <a:rPr lang="nl-BE" sz="1100" kern="1200">
                <a:solidFill>
                  <a:schemeClr val="tx1"/>
                </a:solidFill>
                <a:effectLst/>
                <a:latin typeface="+mn-lt"/>
                <a:ea typeface="+mn-ea"/>
                <a:cs typeface="+mn-cs"/>
              </a:rPr>
              <a:t>, 2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 3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 etc.),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suitable</a:t>
            </a:r>
            <a:r>
              <a:rPr lang="nl-BE" sz="1100" b="1" kern="1200">
                <a:solidFill>
                  <a:schemeClr val="tx1"/>
                </a:solidFill>
                <a:effectLst/>
                <a:latin typeface="+mn-lt"/>
                <a:ea typeface="+mn-ea"/>
                <a:cs typeface="+mn-cs"/>
              </a:rPr>
              <a:t> for a single person, a </a:t>
            </a:r>
            <a:r>
              <a:rPr lang="nl-BE" sz="1100" b="1" kern="1200" err="1">
                <a:solidFill>
                  <a:schemeClr val="tx1"/>
                </a:solidFill>
                <a:effectLst/>
                <a:latin typeface="+mn-lt"/>
                <a:ea typeface="+mn-ea"/>
                <a:cs typeface="+mn-cs"/>
              </a:rPr>
              <a:t>couple</a:t>
            </a:r>
            <a:r>
              <a:rPr lang="nl-BE" sz="1100" b="1" kern="1200">
                <a:solidFill>
                  <a:schemeClr val="tx1"/>
                </a:solidFill>
                <a:effectLst/>
                <a:latin typeface="+mn-lt"/>
                <a:ea typeface="+mn-ea"/>
                <a:cs typeface="+mn-cs"/>
              </a:rPr>
              <a:t>, or a family.</a:t>
            </a: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See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different </a:t>
            </a:r>
            <a:r>
              <a:rPr lang="nl-BE" sz="1100" kern="1200" err="1">
                <a:solidFill>
                  <a:schemeClr val="tx1"/>
                </a:solidFill>
                <a:effectLst/>
                <a:latin typeface="+mn-lt"/>
                <a:ea typeface="+mn-ea"/>
                <a:cs typeface="+mn-cs"/>
              </a:rPr>
              <a:t>regions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country. Brussels = </a:t>
            </a:r>
            <a:r>
              <a:rPr lang="nl-BE" sz="1100" kern="1200" err="1">
                <a:solidFill>
                  <a:schemeClr val="tx1"/>
                </a:solidFill>
                <a:effectLst/>
                <a:latin typeface="+mn-lt"/>
                <a:ea typeface="+mn-ea"/>
                <a:cs typeface="+mn-cs"/>
              </a:rPr>
              <a:t>extremely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expensive</a:t>
            </a:r>
            <a:r>
              <a:rPr lang="nl-BE" sz="1100" kern="1200">
                <a:solidFill>
                  <a:schemeClr val="tx1"/>
                </a:solidFill>
                <a:effectLst/>
                <a:latin typeface="+mn-lt"/>
                <a:ea typeface="+mn-ea"/>
                <a:cs typeface="+mn-cs"/>
              </a:rPr>
              <a:t>.</a:t>
            </a:r>
          </a:p>
          <a:p>
            <a:pPr marL="139700" indent="0">
              <a:buNone/>
            </a:pPr>
            <a:br>
              <a:rPr lang="en-US">
                <a:cs typeface="+mn-lt"/>
              </a:rPr>
            </a:br>
            <a:endParaRPr lang="en-US">
              <a:cs typeface="Arial"/>
            </a:endParaRPr>
          </a:p>
          <a:p>
            <a:pPr>
              <a:buNone/>
            </a:pPr>
            <a:endParaRPr lang="en-US">
              <a:latin typeface="Calibri"/>
              <a:ea typeface="Calibri"/>
              <a:cs typeface="Calibri"/>
            </a:endParaRPr>
          </a:p>
        </p:txBody>
      </p:sp>
    </p:spTree>
    <p:extLst>
      <p:ext uri="{BB962C8B-B14F-4D97-AF65-F5344CB8AC3E}">
        <p14:creationId xmlns:p14="http://schemas.microsoft.com/office/powerpoint/2010/main" val="1391223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type of house is common in </a:t>
            </a:r>
            <a:r>
              <a:rPr lang="nl-BE" sz="1100" kern="1200" err="1">
                <a:solidFill>
                  <a:schemeClr val="tx1"/>
                </a:solidFill>
                <a:effectLst/>
                <a:latin typeface="+mn-lt"/>
                <a:ea typeface="+mn-ea"/>
                <a:cs typeface="+mn-cs"/>
              </a:rPr>
              <a:t>cities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they</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houses</a:t>
            </a:r>
            <a:r>
              <a:rPr lang="nl-BE" sz="1100" kern="1200">
                <a:solidFill>
                  <a:schemeClr val="tx1"/>
                </a:solidFill>
                <a:effectLst/>
                <a:latin typeface="+mn-lt"/>
                <a:ea typeface="+mn-ea"/>
                <a:cs typeface="+mn-cs"/>
              </a:rPr>
              <a:t> built right next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each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houses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1 </a:t>
            </a:r>
            <a:r>
              <a:rPr lang="nl-BE" sz="1100" kern="1200" err="1">
                <a:solidFill>
                  <a:schemeClr val="tx1"/>
                </a:solidFill>
                <a:effectLst/>
                <a:latin typeface="+mn-lt"/>
                <a:ea typeface="+mn-ea"/>
                <a:cs typeface="+mn-cs"/>
              </a:rPr>
              <a:t>bedroom</a:t>
            </a:r>
            <a:r>
              <a:rPr lang="nl-BE" sz="1100" kern="1200">
                <a:solidFill>
                  <a:schemeClr val="tx1"/>
                </a:solidFill>
                <a:effectLst/>
                <a:latin typeface="+mn-lt"/>
                <a:ea typeface="+mn-ea"/>
                <a:cs typeface="+mn-cs"/>
              </a:rPr>
              <a:t>, 2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 3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 ... </a:t>
            </a:r>
            <a:r>
              <a:rPr lang="nl-BE" sz="1100" kern="1200" err="1">
                <a:solidFill>
                  <a:schemeClr val="tx1"/>
                </a:solidFill>
                <a:effectLst/>
                <a:latin typeface="+mn-lt"/>
                <a:ea typeface="+mn-ea"/>
                <a:cs typeface="+mn-cs"/>
              </a:rPr>
              <a:t>Some</a:t>
            </a:r>
            <a:r>
              <a:rPr lang="nl-BE" sz="1100" kern="1200">
                <a:solidFill>
                  <a:schemeClr val="tx1"/>
                </a:solidFill>
                <a:effectLst/>
                <a:latin typeface="+mn-lt"/>
                <a:ea typeface="+mn-ea"/>
                <a:cs typeface="+mn-cs"/>
              </a:rPr>
              <a:t> have a large garden, </a:t>
            </a:r>
            <a:r>
              <a:rPr lang="nl-BE" sz="1100" kern="1200" err="1">
                <a:solidFill>
                  <a:schemeClr val="tx1"/>
                </a:solidFill>
                <a:effectLst/>
                <a:latin typeface="+mn-lt"/>
                <a:ea typeface="+mn-ea"/>
                <a:cs typeface="+mn-cs"/>
              </a:rPr>
              <a:t>others</a:t>
            </a:r>
            <a:r>
              <a:rPr lang="nl-BE" sz="1100" kern="1200">
                <a:solidFill>
                  <a:schemeClr val="tx1"/>
                </a:solidFill>
                <a:effectLst/>
                <a:latin typeface="+mn-lt"/>
                <a:ea typeface="+mn-ea"/>
                <a:cs typeface="+mn-cs"/>
              </a:rPr>
              <a:t> have no outdoor </a:t>
            </a:r>
            <a:r>
              <a:rPr lang="nl-BE" sz="1100" kern="1200" err="1">
                <a:solidFill>
                  <a:schemeClr val="tx1"/>
                </a:solidFill>
                <a:effectLst/>
                <a:latin typeface="+mn-lt"/>
                <a:ea typeface="+mn-ea"/>
                <a:cs typeface="+mn-cs"/>
              </a:rPr>
              <a:t>space</a:t>
            </a:r>
            <a:r>
              <a:rPr lang="nl-BE" sz="1100" kern="1200">
                <a:solidFill>
                  <a:schemeClr val="tx1"/>
                </a:solidFill>
                <a:effectLst/>
                <a:latin typeface="+mn-lt"/>
                <a:ea typeface="+mn-ea"/>
                <a:cs typeface="+mn-cs"/>
              </a:rPr>
              <a:t>.</a:t>
            </a:r>
          </a:p>
          <a:p>
            <a:pPr marL="139700" indent="0">
              <a:buNone/>
            </a:pPr>
            <a:r>
              <a:rPr lang="nl-BE" sz="1100" b="1" kern="1200" err="1">
                <a:solidFill>
                  <a:schemeClr val="tx1"/>
                </a:solidFill>
                <a:effectLst/>
                <a:latin typeface="+mn-lt"/>
                <a:ea typeface="+mn-ea"/>
                <a:cs typeface="+mn-cs"/>
              </a:rPr>
              <a:t>Depending</a:t>
            </a:r>
            <a:r>
              <a:rPr lang="nl-BE" sz="1100" b="1" kern="1200">
                <a:solidFill>
                  <a:schemeClr val="tx1"/>
                </a:solidFill>
                <a:effectLst/>
                <a:latin typeface="+mn-lt"/>
                <a:ea typeface="+mn-ea"/>
                <a:cs typeface="+mn-cs"/>
              </a:rPr>
              <a:t> on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size</a:t>
            </a:r>
            <a:r>
              <a:rPr lang="nl-BE" sz="1100" b="1"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type of </a:t>
            </a:r>
            <a:r>
              <a:rPr lang="nl-BE" sz="1100" kern="1200" err="1">
                <a:solidFill>
                  <a:schemeClr val="tx1"/>
                </a:solidFill>
                <a:effectLst/>
                <a:latin typeface="+mn-lt"/>
                <a:ea typeface="+mn-ea"/>
                <a:cs typeface="+mn-cs"/>
              </a:rPr>
              <a:t>accommodation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suitable</a:t>
            </a:r>
            <a:r>
              <a:rPr lang="nl-BE" sz="1100" kern="1200">
                <a:solidFill>
                  <a:schemeClr val="tx1"/>
                </a:solidFill>
                <a:effectLst/>
                <a:latin typeface="+mn-lt"/>
                <a:ea typeface="+mn-ea"/>
                <a:cs typeface="+mn-cs"/>
              </a:rPr>
              <a:t> for a </a:t>
            </a:r>
            <a:r>
              <a:rPr lang="nl-BE" sz="1100" kern="1200" err="1">
                <a:solidFill>
                  <a:schemeClr val="tx1"/>
                </a:solidFill>
                <a:effectLst/>
                <a:latin typeface="+mn-lt"/>
                <a:ea typeface="+mn-ea"/>
                <a:cs typeface="+mn-cs"/>
              </a:rPr>
              <a:t>couple</a:t>
            </a:r>
            <a:r>
              <a:rPr lang="nl-BE" sz="1100" kern="1200">
                <a:solidFill>
                  <a:schemeClr val="tx1"/>
                </a:solidFill>
                <a:effectLst/>
                <a:latin typeface="+mn-lt"/>
                <a:ea typeface="+mn-ea"/>
                <a:cs typeface="+mn-cs"/>
              </a:rPr>
              <a:t> or a family.</a:t>
            </a:r>
          </a:p>
          <a:p>
            <a:pPr marL="139700" indent="0">
              <a:buNone/>
            </a:pPr>
            <a:r>
              <a:rPr lang="nl-BE" sz="1100" kern="1200">
                <a:solidFill>
                  <a:schemeClr val="tx1"/>
                </a:solidFill>
                <a:effectLst/>
                <a:latin typeface="+mn-lt"/>
                <a:ea typeface="+mn-ea"/>
                <a:cs typeface="+mn-cs"/>
              </a:rPr>
              <a:t>See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different </a:t>
            </a:r>
            <a:r>
              <a:rPr lang="nl-BE" sz="1100" kern="1200" err="1">
                <a:solidFill>
                  <a:schemeClr val="tx1"/>
                </a:solidFill>
                <a:effectLst/>
                <a:latin typeface="+mn-lt"/>
                <a:ea typeface="+mn-ea"/>
                <a:cs typeface="+mn-cs"/>
              </a:rPr>
              <a:t>regions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country. Brussels = </a:t>
            </a:r>
            <a:r>
              <a:rPr lang="nl-BE" sz="1100" kern="1200" err="1">
                <a:solidFill>
                  <a:schemeClr val="tx1"/>
                </a:solidFill>
                <a:effectLst/>
                <a:latin typeface="+mn-lt"/>
                <a:ea typeface="+mn-ea"/>
                <a:cs typeface="+mn-cs"/>
              </a:rPr>
              <a:t>unaffordable</a:t>
            </a:r>
            <a:r>
              <a:rPr lang="nl-BE" sz="1100" kern="1200">
                <a:solidFill>
                  <a:schemeClr val="tx1"/>
                </a:solidFill>
                <a:effectLst/>
                <a:latin typeface="+mn-lt"/>
                <a:ea typeface="+mn-ea"/>
                <a:cs typeface="+mn-cs"/>
              </a:rPr>
              <a:t>.</a:t>
            </a:r>
          </a:p>
          <a:p>
            <a:pPr marL="139700" indent="0">
              <a:buNone/>
            </a:pPr>
            <a:r>
              <a:rPr lang="nl-BE" sz="1100" i="1" kern="1200">
                <a:solidFill>
                  <a:schemeClr val="tx1"/>
                </a:solidFill>
                <a:effectLst/>
                <a:latin typeface="+mn-lt"/>
                <a:ea typeface="+mn-ea"/>
                <a:cs typeface="+mn-cs"/>
              </a:rPr>
              <a:t>Question: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know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other</a:t>
            </a:r>
            <a:r>
              <a:rPr lang="nl-BE" sz="1100" i="1" kern="1200">
                <a:solidFill>
                  <a:schemeClr val="tx1"/>
                </a:solidFill>
                <a:effectLst/>
                <a:latin typeface="+mn-lt"/>
                <a:ea typeface="+mn-ea"/>
                <a:cs typeface="+mn-cs"/>
              </a:rPr>
              <a:t> types of homes </a:t>
            </a:r>
            <a:r>
              <a:rPr lang="nl-BE" sz="1100" i="1" kern="1200" err="1">
                <a:solidFill>
                  <a:schemeClr val="tx1"/>
                </a:solidFill>
                <a:effectLst/>
                <a:latin typeface="+mn-lt"/>
                <a:ea typeface="+mn-ea"/>
                <a:cs typeface="+mn-cs"/>
              </a:rPr>
              <a:t>exist</a:t>
            </a:r>
            <a:r>
              <a:rPr lang="nl-BE" sz="1100" i="1" kern="1200">
                <a:solidFill>
                  <a:schemeClr val="tx1"/>
                </a:solidFill>
                <a:effectLst/>
                <a:latin typeface="+mn-lt"/>
                <a:ea typeface="+mn-ea"/>
                <a:cs typeface="+mn-cs"/>
              </a:rPr>
              <a:t> in Belgium?</a:t>
            </a:r>
            <a:endParaRPr lang="nl-BE" sz="1100" kern="1200">
              <a:solidFill>
                <a:schemeClr val="tx1"/>
              </a:solidFill>
              <a:effectLst/>
              <a:latin typeface="+mn-lt"/>
              <a:ea typeface="+mn-ea"/>
              <a:cs typeface="+mn-cs"/>
            </a:endParaRPr>
          </a:p>
          <a:p>
            <a:pPr algn="just">
              <a:buNone/>
            </a:pPr>
            <a:endParaRPr lang="en-US"/>
          </a:p>
          <a:p>
            <a:pPr>
              <a:buNone/>
            </a:pPr>
            <a:endParaRPr lang="en-US">
              <a:latin typeface="Calibri"/>
              <a:ea typeface="Calibri"/>
              <a:cs typeface="Calibri"/>
            </a:endParaRPr>
          </a:p>
        </p:txBody>
      </p:sp>
    </p:spTree>
    <p:extLst>
      <p:ext uri="{BB962C8B-B14F-4D97-AF65-F5344CB8AC3E}">
        <p14:creationId xmlns:p14="http://schemas.microsoft.com/office/powerpoint/2010/main" val="1907723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These are </a:t>
            </a:r>
            <a:r>
              <a:rPr lang="nl-BE" sz="1100" kern="1200" err="1">
                <a:solidFill>
                  <a:schemeClr val="tx1"/>
                </a:solidFill>
                <a:effectLst/>
                <a:latin typeface="+mn-lt"/>
                <a:ea typeface="+mn-ea"/>
                <a:cs typeface="+mn-cs"/>
              </a:rPr>
              <a:t>houses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not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attached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each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walk </a:t>
            </a:r>
            <a:r>
              <a:rPr lang="nl-BE" sz="1100" kern="1200" err="1">
                <a:solidFill>
                  <a:schemeClr val="tx1"/>
                </a:solidFill>
                <a:effectLst/>
                <a:latin typeface="+mn-lt"/>
                <a:ea typeface="+mn-ea"/>
                <a:cs typeface="+mn-cs"/>
              </a:rPr>
              <a:t>around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them</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Sometimes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they</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called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villas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although</a:t>
            </a:r>
            <a:r>
              <a:rPr lang="nl-BE" sz="1100" kern="1200">
                <a:solidFill>
                  <a:schemeClr val="tx1"/>
                </a:solidFill>
                <a:effectLst/>
                <a:latin typeface="+mn-lt"/>
                <a:ea typeface="+mn-ea"/>
                <a:cs typeface="+mn-cs"/>
              </a:rPr>
              <a:t> a villa is </a:t>
            </a:r>
            <a:r>
              <a:rPr lang="nl-BE" sz="1100" kern="1200" err="1">
                <a:solidFill>
                  <a:schemeClr val="tx1"/>
                </a:solidFill>
                <a:effectLst/>
                <a:latin typeface="+mn-lt"/>
                <a:ea typeface="+mn-ea"/>
                <a:cs typeface="+mn-cs"/>
              </a:rPr>
              <a:t>actually</a:t>
            </a:r>
            <a:r>
              <a:rPr lang="nl-BE" sz="1100" kern="1200">
                <a:solidFill>
                  <a:schemeClr val="tx1"/>
                </a:solidFill>
                <a:effectLst/>
                <a:latin typeface="+mn-lt"/>
                <a:ea typeface="+mn-ea"/>
                <a:cs typeface="+mn-cs"/>
              </a:rPr>
              <a:t> more of a '</a:t>
            </a:r>
            <a:r>
              <a:rPr lang="nl-BE" sz="1100" kern="1200" err="1">
                <a:solidFill>
                  <a:schemeClr val="tx1"/>
                </a:solidFill>
                <a:effectLst/>
                <a:latin typeface="+mn-lt"/>
                <a:ea typeface="+mn-ea"/>
                <a:cs typeface="+mn-cs"/>
              </a:rPr>
              <a:t>luxury</a:t>
            </a:r>
            <a:r>
              <a:rPr lang="nl-BE" sz="1100" kern="1200">
                <a:solidFill>
                  <a:schemeClr val="tx1"/>
                </a:solidFill>
                <a:effectLst/>
                <a:latin typeface="+mn-lt"/>
                <a:ea typeface="+mn-ea"/>
                <a:cs typeface="+mn-cs"/>
              </a:rPr>
              <a:t> house'.</a:t>
            </a:r>
          </a:p>
          <a:p>
            <a:pPr marL="139700" indent="0">
              <a:buNone/>
            </a:pP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type of </a:t>
            </a:r>
            <a:r>
              <a:rPr lang="nl-BE" sz="1100" kern="1200" err="1">
                <a:solidFill>
                  <a:schemeClr val="tx1"/>
                </a:solidFill>
                <a:effectLst/>
                <a:latin typeface="+mn-lt"/>
                <a:ea typeface="+mn-ea"/>
                <a:cs typeface="+mn-cs"/>
              </a:rPr>
              <a:t>accommodation</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is </a:t>
            </a:r>
            <a:r>
              <a:rPr lang="nl-BE" sz="1100" b="1" kern="1200" err="1">
                <a:solidFill>
                  <a:schemeClr val="tx1"/>
                </a:solidFill>
                <a:effectLst/>
                <a:latin typeface="+mn-lt"/>
                <a:ea typeface="+mn-ea"/>
                <a:cs typeface="+mn-cs"/>
              </a:rPr>
              <a:t>particularly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suitable</a:t>
            </a:r>
            <a:r>
              <a:rPr lang="nl-BE" sz="1100" b="1" kern="1200">
                <a:solidFill>
                  <a:schemeClr val="tx1"/>
                </a:solidFill>
                <a:effectLst/>
                <a:latin typeface="+mn-lt"/>
                <a:ea typeface="+mn-ea"/>
                <a:cs typeface="+mn-cs"/>
              </a:rPr>
              <a:t> for a family.</a:t>
            </a:r>
            <a:endParaRPr lang="nl-BE" sz="1100" kern="1200">
              <a:solidFill>
                <a:schemeClr val="tx1"/>
              </a:solidFill>
              <a:effectLst/>
              <a:latin typeface="+mn-lt"/>
              <a:ea typeface="+mn-ea"/>
              <a:cs typeface="+mn-cs"/>
            </a:endParaRPr>
          </a:p>
          <a:p>
            <a:pPr marL="139700" indent="0">
              <a:buNone/>
            </a:pP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rent </a:t>
            </a:r>
            <a:r>
              <a:rPr lang="nl-BE" sz="1100" kern="1200">
                <a:solidFill>
                  <a:schemeClr val="tx1"/>
                </a:solidFill>
                <a:effectLst/>
                <a:latin typeface="+mn-lt"/>
                <a:ea typeface="+mn-ea"/>
                <a:cs typeface="+mn-cs"/>
              </a:rPr>
              <a:t>for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type of home is </a:t>
            </a:r>
            <a:r>
              <a:rPr lang="nl-BE" sz="1100" b="1" kern="1200" err="1">
                <a:solidFill>
                  <a:schemeClr val="tx1"/>
                </a:solidFill>
                <a:effectLst/>
                <a:latin typeface="+mn-lt"/>
                <a:ea typeface="+mn-ea"/>
                <a:cs typeface="+mn-cs"/>
              </a:rPr>
              <a:t>much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higher</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In Brussels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major </a:t>
            </a:r>
            <a:r>
              <a:rPr lang="nl-BE" sz="1100" kern="1200" err="1">
                <a:solidFill>
                  <a:schemeClr val="tx1"/>
                </a:solidFill>
                <a:effectLst/>
                <a:latin typeface="+mn-lt"/>
                <a:ea typeface="+mn-ea"/>
                <a:cs typeface="+mn-cs"/>
              </a:rPr>
              <a:t>cities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type of home is </a:t>
            </a:r>
            <a:r>
              <a:rPr lang="nl-BE" sz="1100" kern="1200" err="1">
                <a:solidFill>
                  <a:schemeClr val="tx1"/>
                </a:solidFill>
                <a:effectLst/>
                <a:latin typeface="+mn-lt"/>
                <a:ea typeface="+mn-ea"/>
                <a:cs typeface="+mn-cs"/>
              </a:rPr>
              <a:t>very</a:t>
            </a:r>
            <a:r>
              <a:rPr lang="nl-BE" sz="1100" kern="1200">
                <a:solidFill>
                  <a:schemeClr val="tx1"/>
                </a:solidFill>
                <a:effectLst/>
                <a:latin typeface="+mn-lt"/>
                <a:ea typeface="+mn-ea"/>
                <a:cs typeface="+mn-cs"/>
              </a:rPr>
              <a:t> rare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virtually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unattainable</a:t>
            </a:r>
            <a:r>
              <a:rPr lang="nl-BE" sz="1100" kern="1200">
                <a:solidFill>
                  <a:schemeClr val="tx1"/>
                </a:solidFill>
                <a:effectLst/>
                <a:latin typeface="+mn-lt"/>
                <a:ea typeface="+mn-ea"/>
                <a:cs typeface="+mn-cs"/>
              </a:rPr>
              <a:t>.</a:t>
            </a:r>
          </a:p>
          <a:p>
            <a:pPr marL="139700" indent="0">
              <a:buNone/>
            </a:pPr>
            <a:r>
              <a:rPr lang="nl-BE" sz="1100" i="1" kern="1200">
                <a:solidFill>
                  <a:schemeClr val="tx1"/>
                </a:solidFill>
                <a:effectLst/>
                <a:latin typeface="+mn-lt"/>
                <a:ea typeface="+mn-ea"/>
                <a:cs typeface="+mn-cs"/>
              </a:rPr>
              <a:t>Question: We have </a:t>
            </a:r>
            <a:r>
              <a:rPr lang="nl-BE" sz="1100" i="1" kern="1200" err="1">
                <a:solidFill>
                  <a:schemeClr val="tx1"/>
                </a:solidFill>
                <a:effectLst/>
                <a:latin typeface="+mn-lt"/>
                <a:ea typeface="+mn-ea"/>
                <a:cs typeface="+mn-cs"/>
              </a:rPr>
              <a:t>seen</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location</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and</a:t>
            </a:r>
            <a:r>
              <a:rPr lang="nl-BE" sz="1100" i="1" kern="1200">
                <a:solidFill>
                  <a:schemeClr val="tx1"/>
                </a:solidFill>
                <a:effectLst/>
                <a:latin typeface="+mn-lt"/>
                <a:ea typeface="+mn-ea"/>
                <a:cs typeface="+mn-cs"/>
              </a:rPr>
              <a:t> type of </a:t>
            </a:r>
            <a:r>
              <a:rPr lang="nl-BE" sz="1100" i="1" kern="1200" err="1">
                <a:solidFill>
                  <a:schemeClr val="tx1"/>
                </a:solidFill>
                <a:effectLst/>
                <a:latin typeface="+mn-lt"/>
                <a:ea typeface="+mn-ea"/>
                <a:cs typeface="+mn-cs"/>
              </a:rPr>
              <a:t>accommodation</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influence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rental</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price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other</a:t>
            </a:r>
            <a:r>
              <a:rPr lang="nl-BE" sz="1100" i="1" kern="1200">
                <a:solidFill>
                  <a:schemeClr val="tx1"/>
                </a:solidFill>
                <a:effectLst/>
                <a:latin typeface="+mn-lt"/>
                <a:ea typeface="+mn-ea"/>
                <a:cs typeface="+mn-cs"/>
              </a:rPr>
              <a:t> factors </a:t>
            </a:r>
            <a:r>
              <a:rPr lang="nl-BE" sz="1100" i="1" kern="1200" err="1">
                <a:solidFill>
                  <a:schemeClr val="tx1"/>
                </a:solidFill>
                <a:effectLst/>
                <a:latin typeface="+mn-lt"/>
                <a:ea typeface="+mn-ea"/>
                <a:cs typeface="+mn-cs"/>
              </a:rPr>
              <a:t>play</a:t>
            </a:r>
            <a:r>
              <a:rPr lang="nl-BE" sz="1100" i="1" kern="1200">
                <a:solidFill>
                  <a:schemeClr val="tx1"/>
                </a:solidFill>
                <a:effectLst/>
                <a:latin typeface="+mn-lt"/>
                <a:ea typeface="+mn-ea"/>
                <a:cs typeface="+mn-cs"/>
              </a:rPr>
              <a:t> a </a:t>
            </a:r>
            <a:r>
              <a:rPr lang="nl-BE" sz="1100" i="1" kern="1200" err="1">
                <a:solidFill>
                  <a:schemeClr val="tx1"/>
                </a:solidFill>
                <a:effectLst/>
                <a:latin typeface="+mn-lt"/>
                <a:ea typeface="+mn-ea"/>
                <a:cs typeface="+mn-cs"/>
              </a:rPr>
              <a:t>role</a:t>
            </a:r>
            <a:r>
              <a:rPr lang="nl-BE" sz="1100" i="1" kern="1200">
                <a:solidFill>
                  <a:schemeClr val="tx1"/>
                </a:solidFill>
                <a:effectLst/>
                <a:latin typeface="+mn-lt"/>
                <a:ea typeface="+mn-ea"/>
                <a:cs typeface="+mn-cs"/>
              </a:rPr>
              <a:t> in </a:t>
            </a:r>
            <a:r>
              <a:rPr lang="nl-BE" sz="1100" i="1" kern="1200" err="1">
                <a:solidFill>
                  <a:schemeClr val="tx1"/>
                </a:solidFill>
                <a:effectLst/>
                <a:latin typeface="+mn-lt"/>
                <a:ea typeface="+mn-ea"/>
                <a:cs typeface="+mn-cs"/>
              </a:rPr>
              <a:t>the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rental</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price</a:t>
            </a:r>
            <a:r>
              <a:rPr lang="nl-BE" sz="1100" i="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16747114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A </a:t>
            </a:r>
            <a:r>
              <a:rPr lang="nl-BE" sz="1100" b="1" kern="1200" err="1">
                <a:solidFill>
                  <a:schemeClr val="tx1"/>
                </a:solidFill>
                <a:effectLst/>
                <a:latin typeface="+mn-lt"/>
                <a:ea typeface="+mn-ea"/>
                <a:cs typeface="+mn-cs"/>
              </a:rPr>
              <a:t>third</a:t>
            </a:r>
            <a:r>
              <a:rPr lang="nl-BE" sz="1100" b="1" kern="1200">
                <a:solidFill>
                  <a:schemeClr val="tx1"/>
                </a:solidFill>
                <a:effectLst/>
                <a:latin typeface="+mn-lt"/>
                <a:ea typeface="+mn-ea"/>
                <a:cs typeface="+mn-cs"/>
              </a:rPr>
              <a:t> factor </a:t>
            </a:r>
            <a:r>
              <a:rPr lang="nl-BE" sz="1100" b="1" kern="1200" err="1">
                <a:solidFill>
                  <a:schemeClr val="tx1"/>
                </a:solidFill>
                <a:effectLst/>
                <a:latin typeface="+mn-lt"/>
                <a:ea typeface="+mn-ea"/>
                <a:cs typeface="+mn-cs"/>
              </a:rPr>
              <a:t>influencing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price</a:t>
            </a:r>
            <a:r>
              <a:rPr lang="nl-BE" sz="1100" b="1"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condition</a:t>
            </a:r>
            <a:r>
              <a:rPr lang="nl-BE" sz="1100" b="1" kern="1200">
                <a:solidFill>
                  <a:schemeClr val="tx1"/>
                </a:solidFill>
                <a:effectLst/>
                <a:latin typeface="+mn-lt"/>
                <a:ea typeface="+mn-ea"/>
                <a:cs typeface="+mn-cs"/>
              </a:rPr>
              <a:t> of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property </a:t>
            </a:r>
            <a:r>
              <a:rPr lang="nl-BE" sz="1100" kern="1200">
                <a:solidFill>
                  <a:schemeClr val="tx1"/>
                </a:solidFill>
                <a:effectLst/>
                <a:latin typeface="+mn-lt"/>
                <a:ea typeface="+mn-ea"/>
                <a:cs typeface="+mn-cs"/>
              </a:rPr>
              <a:t>. It </a:t>
            </a:r>
            <a:r>
              <a:rPr lang="nl-BE" sz="1100" kern="1200" err="1">
                <a:solidFill>
                  <a:schemeClr val="tx1"/>
                </a:solidFill>
                <a:effectLst/>
                <a:latin typeface="+mn-lt"/>
                <a:ea typeface="+mn-ea"/>
                <a:cs typeface="+mn-cs"/>
              </a:rPr>
              <a:t>goes</a:t>
            </a:r>
            <a:r>
              <a:rPr lang="nl-BE" sz="1100" kern="1200">
                <a:solidFill>
                  <a:schemeClr val="tx1"/>
                </a:solidFill>
                <a:effectLst/>
                <a:latin typeface="+mn-lt"/>
                <a:ea typeface="+mn-ea"/>
                <a:cs typeface="+mn-cs"/>
              </a:rPr>
              <a:t> without </a:t>
            </a:r>
            <a:r>
              <a:rPr lang="nl-BE" sz="1100" kern="1200" err="1">
                <a:solidFill>
                  <a:schemeClr val="tx1"/>
                </a:solidFill>
                <a:effectLst/>
                <a:latin typeface="+mn-lt"/>
                <a:ea typeface="+mn-ea"/>
                <a:cs typeface="+mn-cs"/>
              </a:rPr>
              <a:t>saying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older</a:t>
            </a:r>
            <a:r>
              <a:rPr lang="nl-BE" sz="1100" kern="1200">
                <a:solidFill>
                  <a:schemeClr val="tx1"/>
                </a:solidFill>
                <a:effectLst/>
                <a:latin typeface="+mn-lt"/>
                <a:ea typeface="+mn-ea"/>
                <a:cs typeface="+mn-cs"/>
              </a:rPr>
              <a:t> property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cheaper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than</a:t>
            </a:r>
            <a:r>
              <a:rPr lang="nl-BE" sz="1100" kern="1200">
                <a:solidFill>
                  <a:schemeClr val="tx1"/>
                </a:solidFill>
                <a:effectLst/>
                <a:latin typeface="+mn-lt"/>
                <a:ea typeface="+mn-ea"/>
                <a:cs typeface="+mn-cs"/>
              </a:rPr>
              <a:t> a new or </a:t>
            </a:r>
            <a:r>
              <a:rPr lang="nl-BE" sz="1100" kern="1200" err="1">
                <a:solidFill>
                  <a:schemeClr val="tx1"/>
                </a:solidFill>
                <a:effectLst/>
                <a:latin typeface="+mn-lt"/>
                <a:ea typeface="+mn-ea"/>
                <a:cs typeface="+mn-cs"/>
              </a:rPr>
              <a:t>recently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renovated</a:t>
            </a:r>
            <a:r>
              <a:rPr lang="nl-BE" sz="1100" kern="1200">
                <a:solidFill>
                  <a:schemeClr val="tx1"/>
                </a:solidFill>
                <a:effectLst/>
                <a:latin typeface="+mn-lt"/>
                <a:ea typeface="+mn-ea"/>
                <a:cs typeface="+mn-cs"/>
              </a:rPr>
              <a:t> property.</a:t>
            </a:r>
          </a:p>
          <a:p>
            <a:pPr marL="139700" indent="0">
              <a:buNone/>
            </a:pPr>
            <a:r>
              <a:rPr lang="nl-BE" sz="1100" kern="1200" err="1">
                <a:solidFill>
                  <a:schemeClr val="tx1"/>
                </a:solidFill>
                <a:effectLst/>
                <a:latin typeface="+mn-lt"/>
                <a:ea typeface="+mn-ea"/>
                <a:cs typeface="+mn-cs"/>
              </a:rPr>
              <a:t>Don't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forget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older</a:t>
            </a:r>
            <a:r>
              <a:rPr lang="nl-BE" sz="1100" kern="1200">
                <a:solidFill>
                  <a:schemeClr val="tx1"/>
                </a:solidFill>
                <a:effectLst/>
                <a:latin typeface="+mn-lt"/>
                <a:ea typeface="+mn-ea"/>
                <a:cs typeface="+mn-cs"/>
              </a:rPr>
              <a:t> property or </a:t>
            </a:r>
            <a:r>
              <a:rPr lang="nl-BE" sz="1100" kern="1200" err="1">
                <a:solidFill>
                  <a:schemeClr val="tx1"/>
                </a:solidFill>
                <a:effectLst/>
                <a:latin typeface="+mn-lt"/>
                <a:ea typeface="+mn-ea"/>
                <a:cs typeface="+mn-cs"/>
              </a:rPr>
              <a:t>one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defects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affects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energy </a:t>
            </a:r>
            <a:r>
              <a:rPr lang="nl-BE" sz="1100" kern="1200" err="1">
                <a:solidFill>
                  <a:schemeClr val="tx1"/>
                </a:solidFill>
                <a:effectLst/>
                <a:latin typeface="+mn-lt"/>
                <a:ea typeface="+mn-ea"/>
                <a:cs typeface="+mn-cs"/>
              </a:rPr>
              <a:t>consumption</a:t>
            </a:r>
            <a:r>
              <a:rPr lang="nl-BE" sz="1100" kern="1200">
                <a:solidFill>
                  <a:schemeClr val="tx1"/>
                </a:solidFill>
                <a:effectLst/>
                <a:latin typeface="+mn-lt"/>
                <a:ea typeface="+mn-ea"/>
                <a:cs typeface="+mn-cs"/>
              </a:rPr>
              <a:t>. In Belgium, for </a:t>
            </a:r>
            <a:r>
              <a:rPr lang="nl-BE" sz="1100" kern="1200" err="1">
                <a:solidFill>
                  <a:schemeClr val="tx1"/>
                </a:solidFill>
                <a:effectLst/>
                <a:latin typeface="+mn-lt"/>
                <a:ea typeface="+mn-ea"/>
                <a:cs typeface="+mn-cs"/>
              </a:rPr>
              <a:t>example</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home's</a:t>
            </a:r>
            <a:r>
              <a:rPr lang="nl-BE" sz="1100" kern="1200">
                <a:solidFill>
                  <a:schemeClr val="tx1"/>
                </a:solidFill>
                <a:effectLst/>
                <a:latin typeface="+mn-lt"/>
                <a:ea typeface="+mn-ea"/>
                <a:cs typeface="+mn-cs"/>
              </a:rPr>
              <a:t> energy </a:t>
            </a:r>
            <a:r>
              <a:rPr lang="nl-BE" sz="1100" kern="1200" err="1">
                <a:solidFill>
                  <a:schemeClr val="tx1"/>
                </a:solidFill>
                <a:effectLst/>
                <a:latin typeface="+mn-lt"/>
                <a:ea typeface="+mn-ea"/>
                <a:cs typeface="+mn-cs"/>
              </a:rPr>
              <a:t>consumption</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measured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using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EPC label (Energy Performance </a:t>
            </a:r>
            <a:r>
              <a:rPr lang="nl-BE" sz="1100" kern="1200" err="1">
                <a:solidFill>
                  <a:schemeClr val="tx1"/>
                </a:solidFill>
                <a:effectLst/>
                <a:latin typeface="+mn-lt"/>
                <a:ea typeface="+mn-ea"/>
                <a:cs typeface="+mn-cs"/>
              </a:rPr>
              <a:t>Certificate</a:t>
            </a:r>
            <a:r>
              <a:rPr lang="nl-BE" sz="1100" kern="1200">
                <a:solidFill>
                  <a:schemeClr val="tx1"/>
                </a:solidFill>
                <a:effectLst/>
                <a:latin typeface="+mn-lt"/>
                <a:ea typeface="+mn-ea"/>
                <a:cs typeface="+mn-cs"/>
              </a:rPr>
              <a:t>). Do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know</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is?</a:t>
            </a:r>
          </a:p>
          <a:p>
            <a:pPr marL="139700" indent="0">
              <a:buNone/>
            </a:pPr>
            <a:r>
              <a:rPr lang="nl-BE" sz="1100" kern="1200">
                <a:solidFill>
                  <a:schemeClr val="tx1"/>
                </a:solidFill>
                <a:effectLst/>
                <a:latin typeface="+mn-lt"/>
                <a:ea typeface="+mn-ea"/>
                <a:cs typeface="+mn-cs"/>
              </a:rPr>
              <a:t>The </a:t>
            </a:r>
            <a:r>
              <a:rPr lang="nl-BE" sz="1100" b="1" kern="1200">
                <a:solidFill>
                  <a:schemeClr val="tx1"/>
                </a:solidFill>
                <a:effectLst/>
                <a:latin typeface="+mn-lt"/>
                <a:ea typeface="+mn-ea"/>
                <a:cs typeface="+mn-cs"/>
              </a:rPr>
              <a:t>EPC label (Energy Performance </a:t>
            </a:r>
            <a:r>
              <a:rPr lang="nl-BE" sz="1100" b="1" kern="1200" err="1">
                <a:solidFill>
                  <a:schemeClr val="tx1"/>
                </a:solidFill>
                <a:effectLst/>
                <a:latin typeface="+mn-lt"/>
                <a:ea typeface="+mn-ea"/>
                <a:cs typeface="+mn-cs"/>
              </a:rPr>
              <a:t>Certificate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indicates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energy </a:t>
            </a:r>
            <a:r>
              <a:rPr lang="nl-BE" sz="1100" b="1" kern="1200" err="1">
                <a:solidFill>
                  <a:schemeClr val="tx1"/>
                </a:solidFill>
                <a:effectLst/>
                <a:latin typeface="+mn-lt"/>
                <a:ea typeface="+mn-ea"/>
                <a:cs typeface="+mn-cs"/>
              </a:rPr>
              <a:t>consumption</a:t>
            </a:r>
            <a:r>
              <a:rPr lang="nl-BE" sz="1100" b="1" kern="1200">
                <a:solidFill>
                  <a:schemeClr val="tx1"/>
                </a:solidFill>
                <a:effectLst/>
                <a:latin typeface="+mn-lt"/>
                <a:ea typeface="+mn-ea"/>
                <a:cs typeface="+mn-cs"/>
              </a:rPr>
              <a:t>/energy efficiency of </a:t>
            </a:r>
            <a:r>
              <a:rPr lang="nl-BE" sz="1100" b="1" kern="1200" err="1">
                <a:solidFill>
                  <a:schemeClr val="tx1"/>
                </a:solidFill>
                <a:effectLst/>
                <a:latin typeface="+mn-lt"/>
                <a:ea typeface="+mn-ea"/>
                <a:cs typeface="+mn-cs"/>
              </a:rPr>
              <a:t>your</a:t>
            </a:r>
            <a:r>
              <a:rPr lang="nl-BE" sz="1100" b="1" kern="1200">
                <a:solidFill>
                  <a:schemeClr val="tx1"/>
                </a:solidFill>
                <a:effectLst/>
                <a:latin typeface="+mn-lt"/>
                <a:ea typeface="+mn-ea"/>
                <a:cs typeface="+mn-cs"/>
              </a:rPr>
              <a:t> home </a:t>
            </a:r>
            <a:r>
              <a:rPr lang="nl-BE" sz="1100" kern="1200">
                <a:solidFill>
                  <a:schemeClr val="tx1"/>
                </a:solidFill>
                <a:effectLst/>
                <a:latin typeface="+mn-lt"/>
                <a:ea typeface="+mn-ea"/>
                <a:cs typeface="+mn-cs"/>
              </a:rPr>
              <a:t>. EPC labels are </a:t>
            </a:r>
            <a:r>
              <a:rPr lang="nl-BE" sz="1100" kern="1200" err="1">
                <a:solidFill>
                  <a:schemeClr val="tx1"/>
                </a:solidFill>
                <a:effectLst/>
                <a:latin typeface="+mn-lt"/>
                <a:ea typeface="+mn-ea"/>
                <a:cs typeface="+mn-cs"/>
              </a:rPr>
              <a:t>rated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from</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G. The </a:t>
            </a:r>
            <a:r>
              <a:rPr lang="nl-BE" sz="1100" kern="1200" err="1">
                <a:solidFill>
                  <a:schemeClr val="tx1"/>
                </a:solidFill>
                <a:effectLst/>
                <a:latin typeface="+mn-lt"/>
                <a:ea typeface="+mn-ea"/>
                <a:cs typeface="+mn-cs"/>
              </a:rPr>
              <a:t>higher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EPC label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closer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G,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more </a:t>
            </a:r>
            <a:r>
              <a:rPr lang="nl-BE" sz="1100" kern="1200" err="1">
                <a:solidFill>
                  <a:schemeClr val="tx1"/>
                </a:solidFill>
                <a:effectLst/>
                <a:latin typeface="+mn-lt"/>
                <a:ea typeface="+mn-ea"/>
                <a:cs typeface="+mn-cs"/>
              </a:rPr>
              <a:t>expensive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terms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electricity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heating</a:t>
            </a:r>
            <a:r>
              <a:rPr lang="nl-BE" sz="1100" kern="1200">
                <a:solidFill>
                  <a:schemeClr val="tx1"/>
                </a:solidFill>
                <a:effectLst/>
                <a:latin typeface="+mn-lt"/>
                <a:ea typeface="+mn-ea"/>
                <a:cs typeface="+mn-cs"/>
              </a:rPr>
              <a:t>, etc. A is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very</a:t>
            </a:r>
            <a:r>
              <a:rPr lang="nl-BE" sz="1100" kern="1200">
                <a:solidFill>
                  <a:schemeClr val="tx1"/>
                </a:solidFill>
                <a:effectLst/>
                <a:latin typeface="+mn-lt"/>
                <a:ea typeface="+mn-ea"/>
                <a:cs typeface="+mn-cs"/>
              </a:rPr>
              <a:t> best (but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pay</a:t>
            </a:r>
            <a:r>
              <a:rPr lang="nl-BE" sz="1100" kern="1200">
                <a:solidFill>
                  <a:schemeClr val="tx1"/>
                </a:solidFill>
                <a:effectLst/>
                <a:latin typeface="+mn-lt"/>
                <a:ea typeface="+mn-ea"/>
                <a:cs typeface="+mn-cs"/>
              </a:rPr>
              <a:t> more for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a:t>
            </a:r>
          </a:p>
          <a:p>
            <a:pPr marL="139700" indent="0">
              <a:buNone/>
            </a:pPr>
            <a:r>
              <a:rPr lang="nl-BE" sz="1100" kern="1200" err="1">
                <a:solidFill>
                  <a:schemeClr val="tx1"/>
                </a:solidFill>
                <a:effectLst/>
                <a:latin typeface="+mn-lt"/>
                <a:ea typeface="+mn-ea"/>
                <a:cs typeface="+mn-cs"/>
              </a:rPr>
              <a:t>When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visiting</a:t>
            </a:r>
            <a:r>
              <a:rPr lang="nl-BE" sz="1100" kern="1200">
                <a:solidFill>
                  <a:schemeClr val="tx1"/>
                </a:solidFill>
                <a:effectLst/>
                <a:latin typeface="+mn-lt"/>
                <a:ea typeface="+mn-ea"/>
                <a:cs typeface="+mn-cs"/>
              </a:rPr>
              <a:t> a home,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important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carefully</a:t>
            </a:r>
            <a:r>
              <a:rPr lang="nl-BE" sz="1100" kern="1200">
                <a:solidFill>
                  <a:schemeClr val="tx1"/>
                </a:solidFill>
                <a:effectLst/>
                <a:latin typeface="+mn-lt"/>
                <a:ea typeface="+mn-ea"/>
                <a:cs typeface="+mn-cs"/>
              </a:rPr>
              <a:t> check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walls</a:t>
            </a:r>
            <a:r>
              <a:rPr lang="nl-BE" sz="1100" kern="1200">
                <a:solidFill>
                  <a:schemeClr val="tx1"/>
                </a:solidFill>
                <a:effectLst/>
                <a:latin typeface="+mn-lt"/>
                <a:ea typeface="+mn-ea"/>
                <a:cs typeface="+mn-cs"/>
              </a:rPr>
              <a:t> for damp or </a:t>
            </a:r>
            <a:r>
              <a:rPr lang="nl-BE" sz="1100" kern="1200" err="1">
                <a:solidFill>
                  <a:schemeClr val="tx1"/>
                </a:solidFill>
                <a:effectLst/>
                <a:latin typeface="+mn-lt"/>
                <a:ea typeface="+mn-ea"/>
                <a:cs typeface="+mn-cs"/>
              </a:rPr>
              <a:t>mold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possible</a:t>
            </a:r>
            <a:r>
              <a:rPr lang="nl-BE" sz="1100" kern="1200">
                <a:solidFill>
                  <a:schemeClr val="tx1"/>
                </a:solidFill>
                <a:effectLst/>
                <a:latin typeface="+mn-lt"/>
                <a:ea typeface="+mn-ea"/>
                <a:cs typeface="+mn-cs"/>
              </a:rPr>
              <a:t> defects). Keep in mind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a damp house is </a:t>
            </a:r>
            <a:r>
              <a:rPr lang="nl-BE" sz="1100" b="1" kern="1200" err="1">
                <a:solidFill>
                  <a:schemeClr val="tx1"/>
                </a:solidFill>
                <a:effectLst/>
                <a:latin typeface="+mn-lt"/>
                <a:ea typeface="+mn-ea"/>
                <a:cs typeface="+mn-cs"/>
              </a:rPr>
              <a:t>very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difficult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heat.</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20532114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44576-7FE1-F06B-3A35-6E26F72E518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4249D81-929C-B7BF-F545-39CDB7A6C06C}"/>
              </a:ext>
            </a:extLst>
          </p:cNvPr>
          <p:cNvSpPr>
            <a:spLocks noGrp="1" noRot="1" noChangeAspect="1"/>
          </p:cNvSpPr>
          <p:nvPr>
            <p:ph type="sldImg"/>
          </p:nvPr>
        </p:nvSpPr>
        <p:spPr>
          <a:xfrm>
            <a:off x="90488" y="744538"/>
            <a:ext cx="6616700" cy="3722687"/>
          </a:xfrm>
        </p:spPr>
      </p:sp>
      <p:sp>
        <p:nvSpPr>
          <p:cNvPr id="3" name="Tijdelijke aanduiding voor notities 2">
            <a:extLst>
              <a:ext uri="{FF2B5EF4-FFF2-40B4-BE49-F238E27FC236}">
                <a16:creationId xmlns:a16="http://schemas.microsoft.com/office/drawing/2014/main" id="{99614AE0-E8D4-43C1-D454-EA5C77E96660}"/>
              </a:ext>
            </a:extLst>
          </p:cNvPr>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You have now received a first introduction to the Belgian housing market. Hopefully, it is clear that the search will not be easy and that you will have to take various factors into account. It is </a:t>
            </a:r>
            <a:r>
              <a:rPr lang="en-US" sz="1100" b="1" kern="1200">
                <a:solidFill>
                  <a:schemeClr val="tx1"/>
                </a:solidFill>
                <a:effectLst/>
                <a:latin typeface="+mn-lt"/>
                <a:ea typeface="+mn-ea"/>
                <a:cs typeface="+mn-cs"/>
              </a:rPr>
              <a:t>important to think about this in advance before you start your search .</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943456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381000" y="685800"/>
            <a:ext cx="6096000" cy="3429000"/>
          </a:xfrm>
        </p:spPr>
      </p:sp>
      <p:sp>
        <p:nvSpPr>
          <p:cNvPr id="3" name="Tijdelijke aanduiding voor notities 2"/>
          <p:cNvSpPr>
            <a:spLocks noGrp="1"/>
          </p:cNvSpPr>
          <p:nvPr>
            <p:ph type="body" idx="1"/>
          </p:nvPr>
        </p:nvSpPr>
        <p:spPr/>
        <p:txBody>
          <a:bodyPr/>
          <a:lstStyle/>
          <a:p>
            <a:pPr marL="139700" marR="0" lvl="0" indent="0" algn="l" defTabSz="914400" rtl="0" eaLnBrk="1" fontAlgn="auto" latinLnBrk="0" hangingPunct="1">
              <a:lnSpc>
                <a:spcPct val="100000"/>
              </a:lnSpc>
              <a:spcBef>
                <a:spcPts val="0"/>
              </a:spcBef>
              <a:spcAft>
                <a:spcPts val="0"/>
              </a:spcAft>
              <a:buClrTx/>
              <a:buSzPts val="1400"/>
              <a:buFontTx/>
              <a:buNone/>
              <a:tabLst/>
              <a:defRPr/>
            </a:pPr>
            <a:r>
              <a:rPr lang="nl-BE" sz="1100" kern="1200">
                <a:solidFill>
                  <a:schemeClr val="tx1"/>
                </a:solidFill>
                <a:effectLst/>
                <a:latin typeface="+mn-lt"/>
                <a:ea typeface="+mn-ea"/>
                <a:cs typeface="+mn-cs"/>
              </a:rPr>
              <a:t>We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show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Immoweb</a:t>
            </a:r>
            <a:r>
              <a:rPr lang="nl-BE" sz="1100" kern="1200">
                <a:solidFill>
                  <a:schemeClr val="tx1"/>
                </a:solidFill>
                <a:effectLst/>
                <a:latin typeface="+mn-lt"/>
                <a:ea typeface="+mn-ea"/>
                <a:cs typeface="+mn-cs"/>
              </a:rPr>
              <a:t> property </a:t>
            </a:r>
            <a:r>
              <a:rPr lang="nl-BE" sz="1100" kern="1200" err="1">
                <a:solidFill>
                  <a:schemeClr val="tx1"/>
                </a:solidFill>
                <a:effectLst/>
                <a:latin typeface="+mn-lt"/>
                <a:ea typeface="+mn-ea"/>
                <a:cs typeface="+mn-cs"/>
              </a:rPr>
              <a:t>listings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match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correct </a:t>
            </a:r>
            <a:r>
              <a:rPr lang="nl-BE" sz="1100" kern="1200" err="1">
                <a:solidFill>
                  <a:schemeClr val="tx1"/>
                </a:solidFill>
                <a:effectLst/>
                <a:latin typeface="+mn-lt"/>
                <a:ea typeface="+mn-ea"/>
                <a:cs typeface="+mn-cs"/>
              </a:rPr>
              <a:t>listing</a:t>
            </a:r>
            <a:r>
              <a:rPr lang="nl-BE" sz="1100"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With</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this</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exercise</a:t>
            </a:r>
            <a:r>
              <a:rPr lang="nl-BE" sz="1100" i="1" kern="1200">
                <a:solidFill>
                  <a:schemeClr val="tx1"/>
                </a:solidFill>
                <a:effectLst/>
                <a:latin typeface="+mn-lt"/>
                <a:ea typeface="+mn-ea"/>
                <a:cs typeface="+mn-cs"/>
              </a:rPr>
              <a:t>, we </a:t>
            </a:r>
            <a:r>
              <a:rPr lang="nl-BE" sz="1100" i="1" kern="1200" err="1">
                <a:solidFill>
                  <a:schemeClr val="tx1"/>
                </a:solidFill>
                <a:effectLst/>
                <a:latin typeface="+mn-lt"/>
                <a:ea typeface="+mn-ea"/>
                <a:cs typeface="+mn-cs"/>
              </a:rPr>
              <a:t>aim</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to</a:t>
            </a:r>
            <a:r>
              <a:rPr lang="nl-BE" sz="1100" i="1" kern="1200">
                <a:solidFill>
                  <a:schemeClr val="tx1"/>
                </a:solidFill>
                <a:effectLst/>
                <a:latin typeface="+mn-lt"/>
                <a:ea typeface="+mn-ea"/>
                <a:cs typeface="+mn-cs"/>
              </a:rPr>
              <a:t> get </a:t>
            </a:r>
            <a:r>
              <a:rPr lang="nl-BE" sz="1100" i="1" kern="1200" err="1">
                <a:solidFill>
                  <a:schemeClr val="tx1"/>
                </a:solidFill>
                <a:effectLst/>
                <a:latin typeface="+mn-lt"/>
                <a:ea typeface="+mn-ea"/>
                <a:cs typeface="+mn-cs"/>
              </a:rPr>
              <a:t>expectations</a:t>
            </a:r>
            <a:r>
              <a:rPr lang="nl-BE" sz="1100" i="1" kern="1200">
                <a:solidFill>
                  <a:schemeClr val="tx1"/>
                </a:solidFill>
                <a:effectLst/>
                <a:latin typeface="+mn-lt"/>
                <a:ea typeface="+mn-ea"/>
                <a:cs typeface="+mn-cs"/>
              </a:rPr>
              <a:t> right.</a:t>
            </a:r>
            <a:endParaRPr lang="nl-BE" sz="1100" kern="1200">
              <a:solidFill>
                <a:schemeClr val="tx1"/>
              </a:solidFill>
              <a:effectLst/>
              <a:latin typeface="+mn-lt"/>
              <a:ea typeface="+mn-ea"/>
              <a:cs typeface="+mn-cs"/>
            </a:endParaRPr>
          </a:p>
          <a:p>
            <a:pPr marL="139700" indent="0">
              <a:buNone/>
            </a:pPr>
            <a:endParaRPr lang="nl-BE"/>
          </a:p>
        </p:txBody>
      </p:sp>
    </p:spTree>
    <p:extLst>
      <p:ext uri="{BB962C8B-B14F-4D97-AF65-F5344CB8AC3E}">
        <p14:creationId xmlns:p14="http://schemas.microsoft.com/office/powerpoint/2010/main" val="20375028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What do you think you need to start looking for a home? How can you prepare?</a:t>
            </a:r>
            <a:endParaRPr lang="nl-BE" sz="1100" kern="1200">
              <a:solidFill>
                <a:schemeClr val="tx1"/>
              </a:solidFill>
              <a:effectLst/>
              <a:latin typeface="+mn-lt"/>
              <a:ea typeface="+mn-ea"/>
              <a:cs typeface="+mn-cs"/>
            </a:endParaRPr>
          </a:p>
          <a:p>
            <a:pPr marL="139700" indent="0">
              <a:buNone/>
            </a:pPr>
            <a:r>
              <a:rPr lang="nl-BE" sz="1100" i="1" kern="1200" err="1">
                <a:solidFill>
                  <a:schemeClr val="tx1"/>
                </a:solidFill>
                <a:effectLst/>
                <a:latin typeface="+mn-lt"/>
                <a:ea typeface="+mn-ea"/>
                <a:cs typeface="+mn-cs"/>
              </a:rPr>
              <a:t>Introductory</a:t>
            </a:r>
            <a:r>
              <a:rPr lang="nl-BE" sz="1100" i="1" kern="1200">
                <a:solidFill>
                  <a:schemeClr val="tx1"/>
                </a:solidFill>
                <a:effectLst/>
                <a:latin typeface="+mn-lt"/>
                <a:ea typeface="+mn-ea"/>
                <a:cs typeface="+mn-cs"/>
              </a:rPr>
              <a:t> question: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know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how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to</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prepare</a:t>
            </a:r>
            <a:r>
              <a:rPr lang="nl-BE" sz="1100" i="1" kern="1200">
                <a:solidFill>
                  <a:schemeClr val="tx1"/>
                </a:solidFill>
                <a:effectLst/>
                <a:latin typeface="+mn-lt"/>
                <a:ea typeface="+mn-ea"/>
                <a:cs typeface="+mn-cs"/>
              </a:rPr>
              <a:t> for </a:t>
            </a:r>
            <a:r>
              <a:rPr lang="nl-BE" sz="1100" i="1" kern="1200" err="1">
                <a:solidFill>
                  <a:schemeClr val="tx1"/>
                </a:solidFill>
                <a:effectLst/>
                <a:latin typeface="+mn-lt"/>
                <a:ea typeface="+mn-ea"/>
                <a:cs typeface="+mn-cs"/>
              </a:rPr>
              <a:t>your</a:t>
            </a:r>
            <a:r>
              <a:rPr lang="nl-BE" sz="1100" i="1" kern="1200">
                <a:solidFill>
                  <a:schemeClr val="tx1"/>
                </a:solidFill>
                <a:effectLst/>
                <a:latin typeface="+mn-lt"/>
                <a:ea typeface="+mn-ea"/>
                <a:cs typeface="+mn-cs"/>
              </a:rPr>
              <a:t> home search? </a:t>
            </a:r>
            <a:r>
              <a:rPr lang="nl-BE" sz="1100" i="1" kern="1200" err="1">
                <a:solidFill>
                  <a:schemeClr val="tx1"/>
                </a:solidFill>
                <a:effectLst/>
                <a:latin typeface="+mn-lt"/>
                <a:ea typeface="+mn-ea"/>
                <a:cs typeface="+mn-cs"/>
              </a:rPr>
              <a:t>Which</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documents</a:t>
            </a:r>
            <a:r>
              <a:rPr lang="nl-BE" sz="1100" i="1" kern="1200">
                <a:solidFill>
                  <a:schemeClr val="tx1"/>
                </a:solidFill>
                <a:effectLst/>
                <a:latin typeface="+mn-lt"/>
                <a:ea typeface="+mn-ea"/>
                <a:cs typeface="+mn-cs"/>
              </a:rPr>
              <a:t>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need</a:t>
            </a:r>
            <a:r>
              <a:rPr lang="nl-BE" sz="1100" i="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836179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Before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begin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home search,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need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take care of a few </a:t>
            </a:r>
            <a:r>
              <a:rPr lang="nl-BE" sz="1100" kern="1200" err="1">
                <a:solidFill>
                  <a:schemeClr val="tx1"/>
                </a:solidFill>
                <a:effectLst/>
                <a:latin typeface="+mn-lt"/>
                <a:ea typeface="+mn-ea"/>
                <a:cs typeface="+mn-cs"/>
              </a:rPr>
              <a:t>administrative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matters</a:t>
            </a:r>
            <a:r>
              <a:rPr lang="nl-BE" sz="1100" kern="1200">
                <a:solidFill>
                  <a:schemeClr val="tx1"/>
                </a:solidFill>
                <a:effectLst/>
                <a:latin typeface="+mn-lt"/>
                <a:ea typeface="+mn-ea"/>
                <a:cs typeface="+mn-cs"/>
              </a:rPr>
              <a:t>. </a:t>
            </a:r>
          </a:p>
          <a:p>
            <a:pPr marL="139700" indent="0">
              <a:buNone/>
            </a:pPr>
            <a:r>
              <a:rPr lang="nl-BE" sz="1100" b="1" kern="1200">
                <a:solidFill>
                  <a:schemeClr val="tx1"/>
                </a:solidFill>
                <a:effectLst/>
                <a:latin typeface="+mn-lt"/>
                <a:ea typeface="+mn-ea"/>
                <a:cs typeface="+mn-cs"/>
              </a:rPr>
              <a:t>According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what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documents</a:t>
            </a:r>
            <a:r>
              <a:rPr lang="nl-BE" sz="1100" b="1" kern="1200">
                <a:solidFill>
                  <a:schemeClr val="tx1"/>
                </a:solidFill>
                <a:effectLst/>
                <a:latin typeface="+mn-lt"/>
                <a:ea typeface="+mn-ea"/>
                <a:cs typeface="+mn-cs"/>
              </a:rPr>
              <a:t> do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need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find</a:t>
            </a:r>
            <a:r>
              <a:rPr lang="nl-BE" sz="1100" b="1" kern="1200">
                <a:solidFill>
                  <a:schemeClr val="tx1"/>
                </a:solidFill>
                <a:effectLst/>
                <a:latin typeface="+mn-lt"/>
                <a:ea typeface="+mn-ea"/>
                <a:cs typeface="+mn-cs"/>
              </a:rPr>
              <a:t> a house in Belgium?</a:t>
            </a:r>
            <a:endParaRPr lang="en-US">
              <a:latin typeface="Calibri"/>
              <a:ea typeface="Calibri"/>
              <a:cs typeface="Calibri"/>
            </a:endParaRPr>
          </a:p>
        </p:txBody>
      </p:sp>
    </p:spTree>
    <p:extLst>
      <p:ext uri="{BB962C8B-B14F-4D97-AF65-F5344CB8AC3E}">
        <p14:creationId xmlns:p14="http://schemas.microsoft.com/office/powerpoint/2010/main" val="21984122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First of </a:t>
            </a:r>
            <a:r>
              <a:rPr lang="nl-BE" sz="1100" kern="1200" err="1">
                <a:solidFill>
                  <a:schemeClr val="tx1"/>
                </a:solidFill>
                <a:effectLst/>
                <a:latin typeface="+mn-lt"/>
                <a:ea typeface="+mn-ea"/>
                <a:cs typeface="+mn-cs"/>
              </a:rPr>
              <a:t>all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should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know</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legally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possible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rent a home </a:t>
            </a:r>
            <a:r>
              <a:rPr lang="nl-BE" sz="1100" b="1" kern="1200" err="1">
                <a:solidFill>
                  <a:schemeClr val="tx1"/>
                </a:solidFill>
                <a:effectLst/>
                <a:latin typeface="+mn-lt"/>
                <a:ea typeface="+mn-ea"/>
                <a:cs typeface="+mn-cs"/>
              </a:rPr>
              <a:t>with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orange</a:t>
            </a:r>
            <a:r>
              <a:rPr lang="nl-BE" sz="1100" b="1" kern="1200">
                <a:solidFill>
                  <a:schemeClr val="tx1"/>
                </a:solidFill>
                <a:effectLst/>
                <a:latin typeface="+mn-lt"/>
                <a:ea typeface="+mn-ea"/>
                <a:cs typeface="+mn-cs"/>
              </a:rPr>
              <a:t> card, but </a:t>
            </a:r>
            <a:r>
              <a:rPr lang="nl-BE" sz="1100" b="1" kern="1200" err="1">
                <a:solidFill>
                  <a:schemeClr val="tx1"/>
                </a:solidFill>
                <a:effectLst/>
                <a:latin typeface="+mn-lt"/>
                <a:ea typeface="+mn-ea"/>
                <a:cs typeface="+mn-cs"/>
              </a:rPr>
              <a:t>that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this</a:t>
            </a:r>
            <a:r>
              <a:rPr lang="nl-BE" sz="1100" b="1"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not</a:t>
            </a:r>
            <a:r>
              <a:rPr lang="nl-BE" sz="1100" b="1" kern="1200">
                <a:solidFill>
                  <a:schemeClr val="tx1"/>
                </a:solidFill>
                <a:effectLst/>
                <a:latin typeface="+mn-lt"/>
                <a:ea typeface="+mn-ea"/>
                <a:cs typeface="+mn-cs"/>
              </a:rPr>
              <a:t> easy…</a:t>
            </a:r>
          </a:p>
          <a:p>
            <a:pPr marL="139700" indent="0">
              <a:buNone/>
            </a:pP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wish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leave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centre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during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procedure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a:t>
            </a:r>
            <a:r>
              <a:rPr lang="nl-BE" sz="1100" kern="1200">
                <a:solidFill>
                  <a:schemeClr val="tx1"/>
                </a:solidFill>
                <a:effectLst/>
                <a:latin typeface="+mn-lt"/>
                <a:ea typeface="+mn-ea"/>
                <a:cs typeface="+mn-cs"/>
              </a:rPr>
              <a:t> a home </a:t>
            </a:r>
            <a:r>
              <a:rPr lang="nl-BE" sz="1100" kern="1200" err="1">
                <a:solidFill>
                  <a:schemeClr val="tx1"/>
                </a:solidFill>
                <a:effectLst/>
                <a:latin typeface="+mn-lt"/>
                <a:ea typeface="+mn-ea"/>
                <a:cs typeface="+mn-cs"/>
              </a:rPr>
              <a:t>yourself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possible</a:t>
            </a:r>
            <a:r>
              <a:rPr lang="nl-BE" sz="1100" kern="1200">
                <a:solidFill>
                  <a:schemeClr val="tx1"/>
                </a:solidFill>
                <a:effectLst/>
                <a:latin typeface="+mn-lt"/>
                <a:ea typeface="+mn-ea"/>
                <a:cs typeface="+mn-cs"/>
              </a:rPr>
              <a:t>, but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best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think</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through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carefully</a:t>
            </a:r>
            <a:r>
              <a:rPr lang="nl-BE" sz="1100" kern="1200">
                <a:solidFill>
                  <a:schemeClr val="tx1"/>
                </a:solidFill>
                <a:effectLst/>
                <a:latin typeface="+mn-lt"/>
                <a:ea typeface="+mn-ea"/>
                <a:cs typeface="+mn-cs"/>
              </a:rPr>
              <a:t>. First of </a:t>
            </a:r>
            <a:r>
              <a:rPr lang="nl-BE" sz="1100" kern="1200" err="1">
                <a:solidFill>
                  <a:schemeClr val="tx1"/>
                </a:solidFill>
                <a:effectLst/>
                <a:latin typeface="+mn-lt"/>
                <a:ea typeface="+mn-ea"/>
                <a:cs typeface="+mn-cs"/>
              </a:rPr>
              <a:t>all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not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yet</a:t>
            </a:r>
            <a:r>
              <a:rPr lang="nl-BE" sz="1100" kern="1200">
                <a:solidFill>
                  <a:schemeClr val="tx1"/>
                </a:solidFill>
                <a:effectLst/>
                <a:latin typeface="+mn-lt"/>
                <a:ea typeface="+mn-ea"/>
                <a:cs typeface="+mn-cs"/>
              </a:rPr>
              <a:t> have access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support </a:t>
            </a:r>
            <a:r>
              <a:rPr lang="nl-BE" sz="1100" kern="1200" err="1">
                <a:solidFill>
                  <a:schemeClr val="tx1"/>
                </a:solidFill>
                <a:effectLst/>
                <a:latin typeface="+mn-lt"/>
                <a:ea typeface="+mn-ea"/>
                <a:cs typeface="+mn-cs"/>
              </a:rPr>
              <a:t>from</a:t>
            </a:r>
            <a:r>
              <a:rPr lang="nl-BE" sz="1100" kern="1200">
                <a:solidFill>
                  <a:schemeClr val="tx1"/>
                </a:solidFill>
                <a:effectLst/>
                <a:latin typeface="+mn-lt"/>
                <a:ea typeface="+mn-ea"/>
                <a:cs typeface="+mn-cs"/>
              </a:rPr>
              <a:t> a Public Centre for Social Welfare (OCMW). It is </a:t>
            </a:r>
            <a:r>
              <a:rPr lang="nl-BE" sz="1100" kern="1200" err="1">
                <a:solidFill>
                  <a:schemeClr val="tx1"/>
                </a:solidFill>
                <a:effectLst/>
                <a:latin typeface="+mn-lt"/>
                <a:ea typeface="+mn-ea"/>
                <a:cs typeface="+mn-cs"/>
              </a:rPr>
              <a:t>therefore</a:t>
            </a:r>
            <a:r>
              <a:rPr lang="nl-BE" sz="1100" kern="1200">
                <a:solidFill>
                  <a:schemeClr val="tx1"/>
                </a:solidFill>
                <a:effectLst/>
                <a:latin typeface="+mn-lt"/>
                <a:ea typeface="+mn-ea"/>
                <a:cs typeface="+mn-cs"/>
              </a:rPr>
              <a:t> best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already</a:t>
            </a:r>
            <a:r>
              <a:rPr lang="nl-BE" sz="1100" kern="1200">
                <a:solidFill>
                  <a:schemeClr val="tx1"/>
                </a:solidFill>
                <a:effectLst/>
                <a:latin typeface="+mn-lt"/>
                <a:ea typeface="+mn-ea"/>
                <a:cs typeface="+mn-cs"/>
              </a:rPr>
              <a:t> have a job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financial reserves </a:t>
            </a:r>
            <a:r>
              <a:rPr lang="nl-BE" sz="1100" kern="1200" err="1">
                <a:solidFill>
                  <a:schemeClr val="tx1"/>
                </a:solidFill>
                <a:effectLst/>
                <a:latin typeface="+mn-lt"/>
                <a:ea typeface="+mn-ea"/>
                <a:cs typeface="+mn-cs"/>
              </a:rPr>
              <a:t>before</a:t>
            </a:r>
            <a:r>
              <a:rPr lang="nl-BE" sz="1100" kern="1200">
                <a:solidFill>
                  <a:schemeClr val="tx1"/>
                </a:solidFill>
                <a:effectLst/>
                <a:latin typeface="+mn-lt"/>
                <a:ea typeface="+mn-ea"/>
                <a:cs typeface="+mn-cs"/>
              </a:rPr>
              <a:t> making a commitment. </a:t>
            </a:r>
            <a:r>
              <a:rPr lang="nl-BE" sz="1100" kern="1200" err="1">
                <a:solidFill>
                  <a:schemeClr val="tx1"/>
                </a:solidFill>
                <a:effectLst/>
                <a:latin typeface="+mn-lt"/>
                <a:ea typeface="+mn-ea"/>
                <a:cs typeface="+mn-cs"/>
              </a:rPr>
              <a:t>Moreover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orange</a:t>
            </a:r>
            <a:r>
              <a:rPr lang="nl-BE" sz="1100" kern="1200">
                <a:solidFill>
                  <a:schemeClr val="tx1"/>
                </a:solidFill>
                <a:effectLst/>
                <a:latin typeface="+mn-lt"/>
                <a:ea typeface="+mn-ea"/>
                <a:cs typeface="+mn-cs"/>
              </a:rPr>
              <a:t> card is </a:t>
            </a:r>
            <a:r>
              <a:rPr lang="nl-BE" sz="1100" kern="1200" err="1">
                <a:solidFill>
                  <a:schemeClr val="tx1"/>
                </a:solidFill>
                <a:effectLst/>
                <a:latin typeface="+mn-lt"/>
                <a:ea typeface="+mn-ea"/>
                <a:cs typeface="+mn-cs"/>
              </a:rPr>
              <a:t>still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something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unknown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many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owners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unclear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many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people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whether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they</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allowed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rent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someone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who</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still</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their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asylum</a:t>
            </a:r>
            <a:r>
              <a:rPr lang="nl-BE" sz="1100" kern="1200">
                <a:solidFill>
                  <a:schemeClr val="tx1"/>
                </a:solidFill>
                <a:effectLst/>
                <a:latin typeface="+mn-lt"/>
                <a:ea typeface="+mn-ea"/>
                <a:cs typeface="+mn-cs"/>
              </a:rPr>
              <a:t> procedure.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makes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vulnerable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exploitation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people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who</a:t>
            </a:r>
            <a:r>
              <a:rPr lang="nl-BE" sz="1100" kern="1200">
                <a:solidFill>
                  <a:schemeClr val="tx1"/>
                </a:solidFill>
                <a:effectLst/>
                <a:latin typeface="+mn-lt"/>
                <a:ea typeface="+mn-ea"/>
                <a:cs typeface="+mn-cs"/>
              </a:rPr>
              <a:t> want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take advantage of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position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 property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does </a:t>
            </a:r>
            <a:r>
              <a:rPr lang="nl-BE" sz="1100" kern="1200" err="1">
                <a:solidFill>
                  <a:schemeClr val="tx1"/>
                </a:solidFill>
                <a:effectLst/>
                <a:latin typeface="+mn-lt"/>
                <a:ea typeface="+mn-ea"/>
                <a:cs typeface="+mn-cs"/>
              </a:rPr>
              <a:t>not</a:t>
            </a:r>
            <a:r>
              <a:rPr lang="nl-BE" sz="1100" kern="1200">
                <a:solidFill>
                  <a:schemeClr val="tx1"/>
                </a:solidFill>
                <a:effectLst/>
                <a:latin typeface="+mn-lt"/>
                <a:ea typeface="+mn-ea"/>
                <a:cs typeface="+mn-cs"/>
              </a:rPr>
              <a:t> meet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standards</a:t>
            </a:r>
            <a:r>
              <a:rPr lang="nl-BE" sz="1100" kern="1200">
                <a:solidFill>
                  <a:schemeClr val="tx1"/>
                </a:solidFill>
                <a:effectLst/>
                <a:latin typeface="+mn-lt"/>
                <a:ea typeface="+mn-ea"/>
                <a:cs typeface="+mn-cs"/>
              </a:rPr>
              <a:t>.</a:t>
            </a:r>
          </a:p>
          <a:p>
            <a:pPr marL="139700" indent="0">
              <a:buNone/>
            </a:pPr>
            <a:r>
              <a:rPr lang="nl-BE" sz="1100" b="1" kern="1200" err="1">
                <a:solidFill>
                  <a:schemeClr val="tx1"/>
                </a:solidFill>
                <a:effectLst/>
                <a:latin typeface="+mn-lt"/>
                <a:ea typeface="+mn-ea"/>
                <a:cs typeface="+mn-cs"/>
              </a:rPr>
              <a:t>Once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your</a:t>
            </a:r>
            <a:r>
              <a:rPr lang="nl-BE" sz="1100" b="1" kern="1200">
                <a:solidFill>
                  <a:schemeClr val="tx1"/>
                </a:solidFill>
                <a:effectLst/>
                <a:latin typeface="+mn-lt"/>
                <a:ea typeface="+mn-ea"/>
                <a:cs typeface="+mn-cs"/>
              </a:rPr>
              <a:t> status has been </a:t>
            </a:r>
            <a:r>
              <a:rPr lang="nl-BE" sz="1100" b="1" kern="1200" err="1">
                <a:solidFill>
                  <a:schemeClr val="tx1"/>
                </a:solidFill>
                <a:effectLst/>
                <a:latin typeface="+mn-lt"/>
                <a:ea typeface="+mn-ea"/>
                <a:cs typeface="+mn-cs"/>
              </a:rPr>
              <a:t>recognized</a:t>
            </a:r>
            <a:r>
              <a:rPr lang="nl-BE" sz="1100" b="1"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must exchange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Orange Card </a:t>
            </a:r>
            <a:r>
              <a:rPr lang="nl-BE" sz="1100" b="1" kern="1200">
                <a:solidFill>
                  <a:schemeClr val="tx1"/>
                </a:solidFill>
                <a:effectLst/>
                <a:latin typeface="+mn-lt"/>
                <a:ea typeface="+mn-ea"/>
                <a:cs typeface="+mn-cs"/>
              </a:rPr>
              <a:t>for </a:t>
            </a:r>
            <a:r>
              <a:rPr lang="nl-BE" sz="1100" b="1" kern="1200" err="1">
                <a:solidFill>
                  <a:schemeClr val="tx1"/>
                </a:solidFill>
                <a:effectLst/>
                <a:latin typeface="+mn-lt"/>
                <a:ea typeface="+mn-ea"/>
                <a:cs typeface="+mn-cs"/>
              </a:rPr>
              <a:t>an</a:t>
            </a:r>
            <a:r>
              <a:rPr lang="nl-BE" sz="1100" b="1" kern="1200">
                <a:solidFill>
                  <a:schemeClr val="tx1"/>
                </a:solidFill>
                <a:effectLst/>
                <a:latin typeface="+mn-lt"/>
                <a:ea typeface="+mn-ea"/>
                <a:cs typeface="+mn-cs"/>
              </a:rPr>
              <a:t> A-Card (</a:t>
            </a:r>
            <a:r>
              <a:rPr lang="nl-BE" sz="1100" b="1" kern="1200" err="1">
                <a:solidFill>
                  <a:schemeClr val="tx1"/>
                </a:solidFill>
                <a:effectLst/>
                <a:latin typeface="+mn-lt"/>
                <a:ea typeface="+mn-ea"/>
                <a:cs typeface="+mn-cs"/>
              </a:rPr>
              <a:t>residence</a:t>
            </a:r>
            <a:r>
              <a:rPr lang="nl-BE" sz="1100" b="1" kern="1200">
                <a:solidFill>
                  <a:schemeClr val="tx1"/>
                </a:solidFill>
                <a:effectLst/>
                <a:latin typeface="+mn-lt"/>
                <a:ea typeface="+mn-ea"/>
                <a:cs typeface="+mn-cs"/>
              </a:rPr>
              <a:t> permit),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new </a:t>
            </a:r>
            <a:r>
              <a:rPr lang="nl-BE" sz="1100" kern="1200" err="1">
                <a:solidFill>
                  <a:schemeClr val="tx1"/>
                </a:solidFill>
                <a:effectLst/>
                <a:latin typeface="+mn-lt"/>
                <a:ea typeface="+mn-ea"/>
                <a:cs typeface="+mn-cs"/>
              </a:rPr>
              <a:t>Belgian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identity</a:t>
            </a:r>
            <a:r>
              <a:rPr lang="nl-BE" sz="1100" kern="1200">
                <a:solidFill>
                  <a:schemeClr val="tx1"/>
                </a:solidFill>
                <a:effectLst/>
                <a:latin typeface="+mn-lt"/>
                <a:ea typeface="+mn-ea"/>
                <a:cs typeface="+mn-cs"/>
              </a:rPr>
              <a:t> card.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makes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finding</a:t>
            </a:r>
            <a:r>
              <a:rPr lang="nl-BE" sz="1100" b="1" kern="1200">
                <a:solidFill>
                  <a:schemeClr val="tx1"/>
                </a:solidFill>
                <a:effectLst/>
                <a:latin typeface="+mn-lt"/>
                <a:ea typeface="+mn-ea"/>
                <a:cs typeface="+mn-cs"/>
              </a:rPr>
              <a:t> a home </a:t>
            </a:r>
            <a:r>
              <a:rPr lang="nl-BE" sz="1100" b="1" kern="1200" err="1">
                <a:solidFill>
                  <a:schemeClr val="tx1"/>
                </a:solidFill>
                <a:effectLst/>
                <a:latin typeface="+mn-lt"/>
                <a:ea typeface="+mn-ea"/>
                <a:cs typeface="+mn-cs"/>
              </a:rPr>
              <a:t>easier</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especially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since</a:t>
            </a:r>
            <a:r>
              <a:rPr lang="nl-BE" sz="1100" kern="1200">
                <a:solidFill>
                  <a:schemeClr val="tx1"/>
                </a:solidFill>
                <a:effectLst/>
                <a:latin typeface="+mn-lt"/>
                <a:ea typeface="+mn-ea"/>
                <a:cs typeface="+mn-cs"/>
              </a:rPr>
              <a:t> most landlords are </a:t>
            </a:r>
            <a:r>
              <a:rPr lang="nl-BE" sz="1100" kern="1200" err="1">
                <a:solidFill>
                  <a:schemeClr val="tx1"/>
                </a:solidFill>
                <a:effectLst/>
                <a:latin typeface="+mn-lt"/>
                <a:ea typeface="+mn-ea"/>
                <a:cs typeface="+mn-cs"/>
              </a:rPr>
              <a:t>unaware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they</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allowed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rent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someone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Orange Card.</a:t>
            </a:r>
          </a:p>
          <a:p>
            <a:pPr>
              <a:buNone/>
            </a:pPr>
            <a:endParaRPr lang="en-US">
              <a:latin typeface="Calibri"/>
              <a:ea typeface="Calibri"/>
              <a:cs typeface="Calibri"/>
            </a:endParaRPr>
          </a:p>
        </p:txBody>
      </p:sp>
    </p:spTree>
    <p:extLst>
      <p:ext uri="{BB962C8B-B14F-4D97-AF65-F5344CB8AC3E}">
        <p14:creationId xmlns:p14="http://schemas.microsoft.com/office/powerpoint/2010/main" val="3101627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Next,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need</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Belgian</a:t>
            </a:r>
            <a:r>
              <a:rPr lang="nl-BE" sz="1100" kern="1200">
                <a:solidFill>
                  <a:schemeClr val="tx1"/>
                </a:solidFill>
                <a:effectLst/>
                <a:latin typeface="+mn-lt"/>
                <a:ea typeface="+mn-ea"/>
                <a:cs typeface="+mn-cs"/>
              </a:rPr>
              <a:t> bank account.</a:t>
            </a:r>
          </a:p>
          <a:p>
            <a:pPr marL="139700" indent="0">
              <a:buNone/>
            </a:pP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because</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rent </a:t>
            </a:r>
            <a:r>
              <a:rPr lang="nl-BE" sz="1100" b="1" kern="1200" err="1">
                <a:solidFill>
                  <a:schemeClr val="tx1"/>
                </a:solidFill>
                <a:effectLst/>
                <a:latin typeface="+mn-lt"/>
                <a:ea typeface="+mn-ea"/>
                <a:cs typeface="+mn-cs"/>
              </a:rPr>
              <a:t>payments</a:t>
            </a:r>
            <a:r>
              <a:rPr lang="nl-BE" sz="1100" b="1" kern="1200">
                <a:solidFill>
                  <a:schemeClr val="tx1"/>
                </a:solidFill>
                <a:effectLst/>
                <a:latin typeface="+mn-lt"/>
                <a:ea typeface="+mn-ea"/>
                <a:cs typeface="+mn-cs"/>
              </a:rPr>
              <a:t> are </a:t>
            </a:r>
            <a:r>
              <a:rPr lang="nl-BE" sz="1100" b="1" kern="1200" err="1">
                <a:solidFill>
                  <a:schemeClr val="tx1"/>
                </a:solidFill>
                <a:effectLst/>
                <a:latin typeface="+mn-lt"/>
                <a:ea typeface="+mn-ea"/>
                <a:cs typeface="+mn-cs"/>
              </a:rPr>
              <a:t>always</a:t>
            </a:r>
            <a:r>
              <a:rPr lang="nl-BE" sz="1100" b="1" kern="1200">
                <a:solidFill>
                  <a:schemeClr val="tx1"/>
                </a:solidFill>
                <a:effectLst/>
                <a:latin typeface="+mn-lt"/>
                <a:ea typeface="+mn-ea"/>
                <a:cs typeface="+mn-cs"/>
              </a:rPr>
              <a:t> made via a bank account. </a:t>
            </a:r>
            <a:r>
              <a:rPr lang="nl-BE" sz="1100" kern="1200">
                <a:solidFill>
                  <a:schemeClr val="tx1"/>
                </a:solidFill>
                <a:effectLst/>
                <a:latin typeface="+mn-lt"/>
                <a:ea typeface="+mn-ea"/>
                <a:cs typeface="+mn-cs"/>
              </a:rPr>
              <a:t>In Belgium,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rare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pay</a:t>
            </a:r>
            <a:r>
              <a:rPr lang="nl-BE" sz="1100" kern="1200">
                <a:solidFill>
                  <a:schemeClr val="tx1"/>
                </a:solidFill>
                <a:effectLst/>
                <a:latin typeface="+mn-lt"/>
                <a:ea typeface="+mn-ea"/>
                <a:cs typeface="+mn-cs"/>
              </a:rPr>
              <a:t> rent in cash. </a:t>
            </a:r>
            <a:r>
              <a:rPr lang="nl-BE" sz="1100" kern="1200" err="1">
                <a:solidFill>
                  <a:schemeClr val="tx1"/>
                </a:solidFill>
                <a:effectLst/>
                <a:latin typeface="+mn-lt"/>
                <a:ea typeface="+mn-ea"/>
                <a:cs typeface="+mn-cs"/>
              </a:rPr>
              <a:t>Moreover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payment</a:t>
            </a:r>
            <a:r>
              <a:rPr lang="nl-BE" sz="1100" kern="1200">
                <a:solidFill>
                  <a:schemeClr val="tx1"/>
                </a:solidFill>
                <a:effectLst/>
                <a:latin typeface="+mn-lt"/>
                <a:ea typeface="+mn-ea"/>
                <a:cs typeface="+mn-cs"/>
              </a:rPr>
              <a:t> via a bank account </a:t>
            </a:r>
            <a:r>
              <a:rPr lang="nl-BE" sz="1100" kern="1200" err="1">
                <a:solidFill>
                  <a:schemeClr val="tx1"/>
                </a:solidFill>
                <a:effectLst/>
                <a:latin typeface="+mn-lt"/>
                <a:ea typeface="+mn-ea"/>
                <a:cs typeface="+mn-cs"/>
              </a:rPr>
              <a:t>provides</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proof</a:t>
            </a:r>
            <a:r>
              <a:rPr lang="nl-BE" sz="1100" b="1" kern="1200">
                <a:solidFill>
                  <a:schemeClr val="tx1"/>
                </a:solidFill>
                <a:effectLst/>
                <a:latin typeface="+mn-lt"/>
                <a:ea typeface="+mn-ea"/>
                <a:cs typeface="+mn-cs"/>
              </a:rPr>
              <a:t> of </a:t>
            </a:r>
            <a:r>
              <a:rPr lang="nl-BE" sz="1100" b="1" kern="1200" err="1">
                <a:solidFill>
                  <a:schemeClr val="tx1"/>
                </a:solidFill>
                <a:effectLst/>
                <a:latin typeface="+mn-lt"/>
                <a:ea typeface="+mn-ea"/>
                <a:cs typeface="+mn-cs"/>
              </a:rPr>
              <a:t>payment</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Unless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landlord issues a </a:t>
            </a:r>
            <a:r>
              <a:rPr lang="nl-BE" sz="1100" kern="1200" err="1">
                <a:solidFill>
                  <a:schemeClr val="tx1"/>
                </a:solidFill>
                <a:effectLst/>
                <a:latin typeface="+mn-lt"/>
                <a:ea typeface="+mn-ea"/>
                <a:cs typeface="+mn-cs"/>
              </a:rPr>
              <a:t>receipt</a:t>
            </a:r>
            <a:r>
              <a:rPr lang="nl-BE" sz="1100" kern="1200">
                <a:solidFill>
                  <a:schemeClr val="tx1"/>
                </a:solidFill>
                <a:effectLst/>
                <a:latin typeface="+mn-lt"/>
                <a:ea typeface="+mn-ea"/>
                <a:cs typeface="+mn-cs"/>
              </a:rPr>
              <a:t> or </a:t>
            </a:r>
            <a:r>
              <a:rPr lang="nl-BE" sz="1100" kern="1200" err="1">
                <a:solidFill>
                  <a:schemeClr val="tx1"/>
                </a:solidFill>
                <a:effectLst/>
                <a:latin typeface="+mn-lt"/>
                <a:ea typeface="+mn-ea"/>
                <a:cs typeface="+mn-cs"/>
              </a:rPr>
              <a:t>proof</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payment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not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possible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cash </a:t>
            </a:r>
            <a:r>
              <a:rPr lang="nl-BE" sz="1100" kern="1200" err="1">
                <a:solidFill>
                  <a:schemeClr val="tx1"/>
                </a:solidFill>
                <a:effectLst/>
                <a:latin typeface="+mn-lt"/>
                <a:ea typeface="+mn-ea"/>
                <a:cs typeface="+mn-cs"/>
              </a:rPr>
              <a:t>payments</a:t>
            </a:r>
            <a:r>
              <a:rPr lang="nl-BE" sz="1100" kern="1200">
                <a:solidFill>
                  <a:schemeClr val="tx1"/>
                </a:solidFill>
                <a:effectLst/>
                <a:latin typeface="+mn-lt"/>
                <a:ea typeface="+mn-ea"/>
                <a:cs typeface="+mn-cs"/>
              </a:rPr>
              <a:t>.</a:t>
            </a:r>
          </a:p>
          <a:p>
            <a:pPr marL="139700" indent="0">
              <a:buNone/>
            </a:pPr>
            <a:r>
              <a:rPr lang="nl-BE" sz="1100" kern="1200">
                <a:solidFill>
                  <a:schemeClr val="tx1"/>
                </a:solidFill>
                <a:effectLst/>
                <a:latin typeface="+mn-lt"/>
                <a:ea typeface="+mn-ea"/>
                <a:cs typeface="+mn-cs"/>
              </a:rPr>
              <a:t>Generally </a:t>
            </a:r>
            <a:r>
              <a:rPr lang="nl-BE" sz="1100" kern="1200" err="1">
                <a:solidFill>
                  <a:schemeClr val="tx1"/>
                </a:solidFill>
                <a:effectLst/>
                <a:latin typeface="+mn-lt"/>
                <a:ea typeface="+mn-ea"/>
                <a:cs typeface="+mn-cs"/>
              </a:rPr>
              <a:t>speaking</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everything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related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housing</a:t>
            </a:r>
            <a:r>
              <a:rPr lang="nl-BE" sz="1100" b="1" kern="1200">
                <a:solidFill>
                  <a:schemeClr val="tx1"/>
                </a:solidFill>
                <a:effectLst/>
                <a:latin typeface="+mn-lt"/>
                <a:ea typeface="+mn-ea"/>
                <a:cs typeface="+mn-cs"/>
              </a:rPr>
              <a:t> is </a:t>
            </a:r>
            <a:r>
              <a:rPr lang="nl-BE" sz="1100" b="1" kern="1200" err="1">
                <a:solidFill>
                  <a:schemeClr val="tx1"/>
                </a:solidFill>
                <a:effectLst/>
                <a:latin typeface="+mn-lt"/>
                <a:ea typeface="+mn-ea"/>
                <a:cs typeface="+mn-cs"/>
              </a:rPr>
              <a:t>handled</a:t>
            </a:r>
            <a:r>
              <a:rPr lang="nl-BE" sz="1100" b="1" kern="1200">
                <a:solidFill>
                  <a:schemeClr val="tx1"/>
                </a:solidFill>
                <a:effectLst/>
                <a:latin typeface="+mn-lt"/>
                <a:ea typeface="+mn-ea"/>
                <a:cs typeface="+mn-cs"/>
              </a:rPr>
              <a:t> via a bank account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 landlord </a:t>
            </a:r>
            <a:r>
              <a:rPr lang="nl-BE" sz="1100" kern="1200" err="1">
                <a:solidFill>
                  <a:schemeClr val="tx1"/>
                </a:solidFill>
                <a:effectLst/>
                <a:latin typeface="+mn-lt"/>
                <a:ea typeface="+mn-ea"/>
                <a:cs typeface="+mn-cs"/>
              </a:rPr>
              <a:t>asks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pay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something</a:t>
            </a:r>
            <a:r>
              <a:rPr lang="nl-BE" sz="1100" kern="1200">
                <a:solidFill>
                  <a:schemeClr val="tx1"/>
                </a:solidFill>
                <a:effectLst/>
                <a:latin typeface="+mn-lt"/>
                <a:ea typeface="+mn-ea"/>
                <a:cs typeface="+mn-cs"/>
              </a:rPr>
              <a:t> in cash,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almost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certainly</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scam</a:t>
            </a:r>
            <a:r>
              <a:rPr lang="nl-BE" sz="1100" kern="1200">
                <a:solidFill>
                  <a:schemeClr val="tx1"/>
                </a:solidFill>
                <a:effectLst/>
                <a:latin typeface="+mn-lt"/>
                <a:ea typeface="+mn-ea"/>
                <a:cs typeface="+mn-cs"/>
              </a:rPr>
              <a:t>.</a:t>
            </a:r>
          </a:p>
          <a:p>
            <a:pPr marL="139700" indent="0">
              <a:buNone/>
            </a:pPr>
            <a:r>
              <a:rPr lang="nl-BE" sz="1100" i="1" kern="1200">
                <a:solidFill>
                  <a:schemeClr val="tx1"/>
                </a:solidFill>
                <a:effectLst/>
                <a:latin typeface="+mn-lt"/>
                <a:ea typeface="+mn-ea"/>
                <a:cs typeface="+mn-cs"/>
              </a:rPr>
              <a:t>Question: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already</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know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what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else</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to</a:t>
            </a:r>
            <a:r>
              <a:rPr lang="nl-BE" sz="1100" i="1" kern="1200">
                <a:solidFill>
                  <a:schemeClr val="tx1"/>
                </a:solidFill>
                <a:effectLst/>
                <a:latin typeface="+mn-lt"/>
                <a:ea typeface="+mn-ea"/>
                <a:cs typeface="+mn-cs"/>
              </a:rPr>
              <a:t> look out for </a:t>
            </a:r>
            <a:r>
              <a:rPr lang="nl-BE" sz="1100" i="1" kern="1200" err="1">
                <a:solidFill>
                  <a:schemeClr val="tx1"/>
                </a:solidFill>
                <a:effectLst/>
                <a:latin typeface="+mn-lt"/>
                <a:ea typeface="+mn-ea"/>
                <a:cs typeface="+mn-cs"/>
              </a:rPr>
              <a:t>when</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finding</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accommodation</a:t>
            </a:r>
            <a:r>
              <a:rPr lang="nl-BE" sz="1100" i="1" kern="1200">
                <a:solidFill>
                  <a:schemeClr val="tx1"/>
                </a:solidFill>
                <a:effectLst/>
                <a:latin typeface="+mn-lt"/>
                <a:ea typeface="+mn-ea"/>
                <a:cs typeface="+mn-cs"/>
              </a:rPr>
              <a:t>?</a:t>
            </a:r>
            <a:r>
              <a:rPr lang="nl-BE" sz="1100" kern="1200">
                <a:solidFill>
                  <a:schemeClr val="tx1"/>
                </a:solidFill>
                <a:effectLst/>
                <a:latin typeface="+mn-lt"/>
                <a:ea typeface="+mn-ea"/>
                <a:cs typeface="+mn-cs"/>
              </a:rPr>
              <a:t> </a:t>
            </a:r>
          </a:p>
          <a:p>
            <a:pPr>
              <a:buNone/>
            </a:pPr>
            <a:endParaRPr lang="en-US">
              <a:latin typeface="Calibri"/>
              <a:ea typeface="Calibri"/>
              <a:cs typeface="Calibri"/>
            </a:endParaRPr>
          </a:p>
        </p:txBody>
      </p:sp>
    </p:spTree>
    <p:extLst>
      <p:ext uri="{BB962C8B-B14F-4D97-AF65-F5344CB8AC3E}">
        <p14:creationId xmlns:p14="http://schemas.microsoft.com/office/powerpoint/2010/main" val="39570642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Often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landlord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ask</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proof</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income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verify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whether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afford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rent.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is a way for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owner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protect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themselves</a:t>
            </a:r>
            <a:r>
              <a:rPr lang="nl-BE" sz="1100" kern="1200">
                <a:solidFill>
                  <a:schemeClr val="tx1"/>
                </a:solidFill>
                <a:effectLst/>
                <a:latin typeface="+mn-lt"/>
                <a:ea typeface="+mn-ea"/>
                <a:cs typeface="+mn-cs"/>
              </a:rPr>
              <a:t>.</a:t>
            </a:r>
          </a:p>
          <a:p>
            <a:pPr marL="139700" indent="0">
              <a:buNone/>
            </a:pP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are </a:t>
            </a:r>
            <a:r>
              <a:rPr lang="nl-BE" sz="1100" b="1" kern="1200" err="1">
                <a:solidFill>
                  <a:schemeClr val="tx1"/>
                </a:solidFill>
                <a:effectLst/>
                <a:latin typeface="+mn-lt"/>
                <a:ea typeface="+mn-ea"/>
                <a:cs typeface="+mn-cs"/>
              </a:rPr>
              <a:t>often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asked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submit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payslips</a:t>
            </a:r>
            <a:r>
              <a:rPr lang="nl-BE" sz="1100" b="1"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past few </a:t>
            </a:r>
            <a:r>
              <a:rPr lang="nl-BE" sz="1100" kern="1200" err="1">
                <a:solidFill>
                  <a:schemeClr val="tx1"/>
                </a:solidFill>
                <a:effectLst/>
                <a:latin typeface="+mn-lt"/>
                <a:ea typeface="+mn-ea"/>
                <a:cs typeface="+mn-cs"/>
              </a:rPr>
              <a:t>months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employed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received</a:t>
            </a:r>
            <a:r>
              <a:rPr lang="nl-BE" sz="1100" kern="1200">
                <a:solidFill>
                  <a:schemeClr val="tx1"/>
                </a:solidFill>
                <a:effectLst/>
                <a:latin typeface="+mn-lt"/>
                <a:ea typeface="+mn-ea"/>
                <a:cs typeface="+mn-cs"/>
              </a:rPr>
              <a:t> these </a:t>
            </a:r>
            <a:r>
              <a:rPr lang="nl-BE" sz="1100" kern="1200" err="1">
                <a:solidFill>
                  <a:schemeClr val="tx1"/>
                </a:solidFill>
                <a:effectLst/>
                <a:latin typeface="+mn-lt"/>
                <a:ea typeface="+mn-ea"/>
                <a:cs typeface="+mn-cs"/>
              </a:rPr>
              <a:t>by</a:t>
            </a:r>
            <a:r>
              <a:rPr lang="nl-BE" sz="1100" kern="1200">
                <a:solidFill>
                  <a:schemeClr val="tx1"/>
                </a:solidFill>
                <a:effectLst/>
                <a:latin typeface="+mn-lt"/>
                <a:ea typeface="+mn-ea"/>
                <a:cs typeface="+mn-cs"/>
              </a:rPr>
              <a:t> post or email; </a:t>
            </a:r>
            <a:r>
              <a:rPr lang="nl-BE" sz="1100" kern="1200" err="1">
                <a:solidFill>
                  <a:schemeClr val="tx1"/>
                </a:solidFill>
                <a:effectLst/>
                <a:latin typeface="+mn-lt"/>
                <a:ea typeface="+mn-ea"/>
                <a:cs typeface="+mn-cs"/>
              </a:rPr>
              <a:t>otherwise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request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them</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from</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employer's</a:t>
            </a:r>
            <a:r>
              <a:rPr lang="nl-BE" sz="1100" kern="1200">
                <a:solidFill>
                  <a:schemeClr val="tx1"/>
                </a:solidFill>
                <a:effectLst/>
                <a:latin typeface="+mn-lt"/>
                <a:ea typeface="+mn-ea"/>
                <a:cs typeface="+mn-cs"/>
              </a:rPr>
              <a:t> Human Resources </a:t>
            </a:r>
            <a:r>
              <a:rPr lang="nl-BE" sz="1100" kern="1200" err="1">
                <a:solidFill>
                  <a:schemeClr val="tx1"/>
                </a:solidFill>
                <a:effectLst/>
                <a:latin typeface="+mn-lt"/>
                <a:ea typeface="+mn-ea"/>
                <a:cs typeface="+mn-cs"/>
              </a:rPr>
              <a:t>department</a:t>
            </a:r>
            <a:r>
              <a:rPr lang="nl-BE" sz="1100" kern="1200">
                <a:solidFill>
                  <a:schemeClr val="tx1"/>
                </a:solidFill>
                <a:effectLst/>
                <a:latin typeface="+mn-lt"/>
                <a:ea typeface="+mn-ea"/>
                <a:cs typeface="+mn-cs"/>
              </a:rPr>
              <a:t>.</a:t>
            </a:r>
          </a:p>
          <a:p>
            <a:pPr marL="139700" indent="0">
              <a:buNone/>
            </a:pP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do </a:t>
            </a:r>
            <a:r>
              <a:rPr lang="nl-BE" sz="1100" kern="1200" err="1">
                <a:solidFill>
                  <a:schemeClr val="tx1"/>
                </a:solidFill>
                <a:effectLst/>
                <a:latin typeface="+mn-lt"/>
                <a:ea typeface="+mn-ea"/>
                <a:cs typeface="+mn-cs"/>
              </a:rPr>
              <a:t>not</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payslips</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other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proof</a:t>
            </a:r>
            <a:r>
              <a:rPr lang="nl-BE" sz="1100" b="1" kern="1200">
                <a:solidFill>
                  <a:schemeClr val="tx1"/>
                </a:solidFill>
                <a:effectLst/>
                <a:latin typeface="+mn-lt"/>
                <a:ea typeface="+mn-ea"/>
                <a:cs typeface="+mn-cs"/>
              </a:rPr>
              <a:t> of </a:t>
            </a:r>
            <a:r>
              <a:rPr lang="nl-BE" sz="1100" b="1" kern="1200" err="1">
                <a:solidFill>
                  <a:schemeClr val="tx1"/>
                </a:solidFill>
                <a:effectLst/>
                <a:latin typeface="+mn-lt"/>
                <a:ea typeface="+mn-ea"/>
                <a:cs typeface="+mn-cs"/>
              </a:rPr>
              <a:t>income</a:t>
            </a:r>
            <a:r>
              <a:rPr lang="nl-BE" sz="1100" b="1" kern="1200">
                <a:solidFill>
                  <a:schemeClr val="tx1"/>
                </a:solidFill>
                <a:effectLst/>
                <a:latin typeface="+mn-lt"/>
                <a:ea typeface="+mn-ea"/>
                <a:cs typeface="+mn-cs"/>
              </a:rPr>
              <a:t> (bank statements, etc.) </a:t>
            </a:r>
            <a:r>
              <a:rPr lang="nl-BE" sz="1100" b="1" kern="1200" err="1">
                <a:solidFill>
                  <a:schemeClr val="tx1"/>
                </a:solidFill>
                <a:effectLst/>
                <a:latin typeface="+mn-lt"/>
                <a:ea typeface="+mn-ea"/>
                <a:cs typeface="+mn-cs"/>
              </a:rPr>
              <a:t>will</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suffice</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The landlord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never </a:t>
            </a:r>
            <a:r>
              <a:rPr lang="nl-BE" sz="1100" kern="1200" err="1">
                <a:solidFill>
                  <a:schemeClr val="tx1"/>
                </a:solidFill>
                <a:effectLst/>
                <a:latin typeface="+mn-lt"/>
                <a:ea typeface="+mn-ea"/>
                <a:cs typeface="+mn-cs"/>
              </a:rPr>
              <a:t>require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provide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payslips</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case, </a:t>
            </a:r>
            <a:r>
              <a:rPr lang="nl-BE" sz="1100" kern="1200" err="1">
                <a:solidFill>
                  <a:schemeClr val="tx1"/>
                </a:solidFill>
                <a:effectLst/>
                <a:latin typeface="+mn-lt"/>
                <a:ea typeface="+mn-ea"/>
                <a:cs typeface="+mn-cs"/>
              </a:rPr>
              <a:t>proof</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savings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suffice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managed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save money.</a:t>
            </a:r>
          </a:p>
          <a:p>
            <a:pPr marL="139700" indent="0">
              <a:buNone/>
            </a:pPr>
            <a:r>
              <a:rPr lang="nl-BE" sz="1100" kern="1200" err="1">
                <a:solidFill>
                  <a:schemeClr val="tx1"/>
                </a:solidFill>
                <a:effectLst/>
                <a:latin typeface="+mn-lt"/>
                <a:ea typeface="+mn-ea"/>
                <a:cs typeface="+mn-cs"/>
              </a:rPr>
              <a:t>Proof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receive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social</a:t>
            </a:r>
            <a:r>
              <a:rPr lang="nl-BE" sz="1100" kern="1200">
                <a:solidFill>
                  <a:schemeClr val="tx1"/>
                </a:solidFill>
                <a:effectLst/>
                <a:latin typeface="+mn-lt"/>
                <a:ea typeface="+mn-ea"/>
                <a:cs typeface="+mn-cs"/>
              </a:rPr>
              <a:t> welfare benefits is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valid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However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only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obtain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document </a:t>
            </a:r>
            <a:r>
              <a:rPr lang="nl-BE" sz="1100" kern="1200" err="1">
                <a:solidFill>
                  <a:schemeClr val="tx1"/>
                </a:solidFill>
                <a:effectLst/>
                <a:latin typeface="+mn-lt"/>
                <a:ea typeface="+mn-ea"/>
                <a:cs typeface="+mn-cs"/>
              </a:rPr>
              <a:t>after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leaving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center. </a:t>
            </a:r>
            <a:r>
              <a:rPr lang="nl-BE" sz="1100" kern="1200" err="1">
                <a:solidFill>
                  <a:schemeClr val="tx1"/>
                </a:solidFill>
                <a:effectLst/>
                <a:latin typeface="+mn-lt"/>
                <a:ea typeface="+mn-ea"/>
                <a:cs typeface="+mn-cs"/>
              </a:rPr>
              <a:t>Therefore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b="1" kern="1200">
                <a:solidFill>
                  <a:schemeClr val="tx1"/>
                </a:solidFill>
                <a:effectLst/>
                <a:latin typeface="+mn-lt"/>
                <a:ea typeface="+mn-ea"/>
                <a:cs typeface="+mn-cs"/>
              </a:rPr>
              <a:t>important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try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find</a:t>
            </a:r>
            <a:r>
              <a:rPr lang="nl-BE" sz="1100" b="1" kern="1200">
                <a:solidFill>
                  <a:schemeClr val="tx1"/>
                </a:solidFill>
                <a:effectLst/>
                <a:latin typeface="+mn-lt"/>
                <a:ea typeface="+mn-ea"/>
                <a:cs typeface="+mn-cs"/>
              </a:rPr>
              <a:t> a job </a:t>
            </a:r>
            <a:r>
              <a:rPr lang="nl-BE" sz="1100" b="1" kern="1200" err="1">
                <a:solidFill>
                  <a:schemeClr val="tx1"/>
                </a:solidFill>
                <a:effectLst/>
                <a:latin typeface="+mn-lt"/>
                <a:ea typeface="+mn-ea"/>
                <a:cs typeface="+mn-cs"/>
              </a:rPr>
              <a:t>so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that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have </a:t>
            </a:r>
            <a:r>
              <a:rPr lang="nl-BE" sz="1100" b="1" kern="1200" err="1">
                <a:solidFill>
                  <a:schemeClr val="tx1"/>
                </a:solidFill>
                <a:effectLst/>
                <a:latin typeface="+mn-lt"/>
                <a:ea typeface="+mn-ea"/>
                <a:cs typeface="+mn-cs"/>
              </a:rPr>
              <a:t>some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savings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payslips</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always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makes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finding</a:t>
            </a:r>
            <a:r>
              <a:rPr lang="nl-BE" sz="1100" kern="1200">
                <a:solidFill>
                  <a:schemeClr val="tx1"/>
                </a:solidFill>
                <a:effectLst/>
                <a:latin typeface="+mn-lt"/>
                <a:ea typeface="+mn-ea"/>
                <a:cs typeface="+mn-cs"/>
              </a:rPr>
              <a:t> a home </a:t>
            </a:r>
            <a:r>
              <a:rPr lang="nl-BE" sz="1100" kern="1200" err="1">
                <a:solidFill>
                  <a:schemeClr val="tx1"/>
                </a:solidFill>
                <a:effectLst/>
                <a:latin typeface="+mn-lt"/>
                <a:ea typeface="+mn-ea"/>
                <a:cs typeface="+mn-cs"/>
              </a:rPr>
              <a:t>easier</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Landlords </a:t>
            </a:r>
            <a:r>
              <a:rPr lang="nl-BE" sz="1100" b="1" kern="1200" err="1">
                <a:solidFill>
                  <a:schemeClr val="tx1"/>
                </a:solidFill>
                <a:effectLst/>
                <a:latin typeface="+mn-lt"/>
                <a:ea typeface="+mn-ea"/>
                <a:cs typeface="+mn-cs"/>
              </a:rPr>
              <a:t>always</a:t>
            </a:r>
            <a:r>
              <a:rPr lang="nl-BE" sz="1100" b="1" kern="1200">
                <a:solidFill>
                  <a:schemeClr val="tx1"/>
                </a:solidFill>
                <a:effectLst/>
                <a:latin typeface="+mn-lt"/>
                <a:ea typeface="+mn-ea"/>
                <a:cs typeface="+mn-cs"/>
              </a:rPr>
              <a:t> have a </a:t>
            </a:r>
            <a:r>
              <a:rPr lang="nl-BE" sz="1100" b="1" kern="1200" err="1">
                <a:solidFill>
                  <a:schemeClr val="tx1"/>
                </a:solidFill>
                <a:effectLst/>
                <a:latin typeface="+mn-lt"/>
                <a:ea typeface="+mn-ea"/>
                <a:cs typeface="+mn-cs"/>
              </a:rPr>
              <a:t>wide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selection</a:t>
            </a:r>
            <a:r>
              <a:rPr lang="nl-BE" sz="1100" b="1" kern="1200">
                <a:solidFill>
                  <a:schemeClr val="tx1"/>
                </a:solidFill>
                <a:effectLst/>
                <a:latin typeface="+mn-lt"/>
                <a:ea typeface="+mn-ea"/>
                <a:cs typeface="+mn-cs"/>
              </a:rPr>
              <a:t> of </a:t>
            </a:r>
            <a:r>
              <a:rPr lang="nl-BE" sz="1100" b="1" kern="1200" err="1">
                <a:solidFill>
                  <a:schemeClr val="tx1"/>
                </a:solidFill>
                <a:effectLst/>
                <a:latin typeface="+mn-lt"/>
                <a:ea typeface="+mn-ea"/>
                <a:cs typeface="+mn-cs"/>
              </a:rPr>
              <a:t>tenants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often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prefer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people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with</a:t>
            </a:r>
            <a:r>
              <a:rPr lang="nl-BE" sz="1100" b="1" kern="1200">
                <a:solidFill>
                  <a:schemeClr val="tx1"/>
                </a:solidFill>
                <a:effectLst/>
                <a:latin typeface="+mn-lt"/>
                <a:ea typeface="+mn-ea"/>
                <a:cs typeface="+mn-cs"/>
              </a:rPr>
              <a:t> a permanent job.</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16066260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To be clear, this document is </a:t>
            </a:r>
            <a:r>
              <a:rPr lang="en-US" sz="1100" b="1" kern="1200">
                <a:solidFill>
                  <a:schemeClr val="tx1"/>
                </a:solidFill>
                <a:effectLst/>
                <a:latin typeface="+mn-lt"/>
                <a:ea typeface="+mn-ea"/>
                <a:cs typeface="+mn-cs"/>
              </a:rPr>
              <a:t>not mandatory </a:t>
            </a:r>
            <a:r>
              <a:rPr lang="en-US" sz="1100" kern="1200">
                <a:solidFill>
                  <a:schemeClr val="tx1"/>
                </a:solidFill>
                <a:effectLst/>
                <a:latin typeface="+mn-lt"/>
                <a:ea typeface="+mn-ea"/>
                <a:cs typeface="+mn-cs"/>
              </a:rPr>
              <a:t>. Just like the CV you use in your job search, you can create a similar CV for your home search. This way, you avoid having to write a new text every time to introduce yourself to the owner, and you have a document that you can send to real estate agencies and owners .</a:t>
            </a: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In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housing</a:t>
            </a:r>
            <a:r>
              <a:rPr lang="nl-BE" sz="1100" kern="1200">
                <a:solidFill>
                  <a:schemeClr val="tx1"/>
                </a:solidFill>
                <a:effectLst/>
                <a:latin typeface="+mn-lt"/>
                <a:ea typeface="+mn-ea"/>
                <a:cs typeface="+mn-cs"/>
              </a:rPr>
              <a:t> CV,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provide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overview</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background (</a:t>
            </a:r>
            <a:r>
              <a:rPr lang="nl-BE" sz="1100" kern="1200" err="1">
                <a:solidFill>
                  <a:schemeClr val="tx1"/>
                </a:solidFill>
                <a:effectLst/>
                <a:latin typeface="+mn-lt"/>
                <a:ea typeface="+mn-ea"/>
                <a:cs typeface="+mn-cs"/>
              </a:rPr>
              <a:t>work</a:t>
            </a:r>
            <a:r>
              <a:rPr lang="nl-BE" sz="1100" kern="1200">
                <a:solidFill>
                  <a:schemeClr val="tx1"/>
                </a:solidFill>
                <a:effectLst/>
                <a:latin typeface="+mn-lt"/>
                <a:ea typeface="+mn-ea"/>
                <a:cs typeface="+mn-cs"/>
              </a:rPr>
              <a:t> experience, etc.), </a:t>
            </a:r>
            <a:r>
              <a:rPr lang="nl-BE" sz="1100" kern="1200" err="1">
                <a:solidFill>
                  <a:schemeClr val="tx1"/>
                </a:solidFill>
                <a:effectLst/>
                <a:latin typeface="+mn-lt"/>
                <a:ea typeface="+mn-ea"/>
                <a:cs typeface="+mn-cs"/>
              </a:rPr>
              <a:t>some</a:t>
            </a:r>
            <a:r>
              <a:rPr lang="nl-BE" sz="1100" kern="1200">
                <a:solidFill>
                  <a:schemeClr val="tx1"/>
                </a:solidFill>
                <a:effectLst/>
                <a:latin typeface="+mn-lt"/>
                <a:ea typeface="+mn-ea"/>
                <a:cs typeface="+mn-cs"/>
              </a:rPr>
              <a:t> more information </a:t>
            </a:r>
            <a:r>
              <a:rPr lang="nl-BE" sz="1100" kern="1200" err="1">
                <a:solidFill>
                  <a:schemeClr val="tx1"/>
                </a:solidFill>
                <a:effectLst/>
                <a:latin typeface="+mn-lt"/>
                <a:ea typeface="+mn-ea"/>
                <a:cs typeface="+mn-cs"/>
              </a:rPr>
              <a:t>about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yourself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home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looking</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makes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good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prospective</a:t>
            </a:r>
            <a:r>
              <a:rPr lang="nl-BE" sz="1100" kern="1200">
                <a:solidFill>
                  <a:schemeClr val="tx1"/>
                </a:solidFill>
                <a:effectLst/>
                <a:latin typeface="+mn-lt"/>
                <a:ea typeface="+mn-ea"/>
                <a:cs typeface="+mn-cs"/>
              </a:rPr>
              <a:t> tenant? Be </a:t>
            </a:r>
            <a:r>
              <a:rPr lang="nl-BE" sz="1100" kern="1200" err="1">
                <a:solidFill>
                  <a:schemeClr val="tx1"/>
                </a:solidFill>
                <a:effectLst/>
                <a:latin typeface="+mn-lt"/>
                <a:ea typeface="+mn-ea"/>
                <a:cs typeface="+mn-cs"/>
              </a:rPr>
              <a:t>sure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include</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nice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photo</a:t>
            </a:r>
            <a:r>
              <a:rPr lang="nl-BE" sz="1100" kern="1200">
                <a:solidFill>
                  <a:schemeClr val="tx1"/>
                </a:solidFill>
                <a:effectLst/>
                <a:latin typeface="+mn-lt"/>
                <a:ea typeface="+mn-ea"/>
                <a:cs typeface="+mn-cs"/>
              </a:rPr>
              <a:t>.</a:t>
            </a:r>
          </a:p>
          <a:p>
            <a:pPr marL="139700" indent="0">
              <a:buNone/>
            </a:pPr>
            <a:r>
              <a:rPr lang="en-US" sz="1100" kern="1200">
                <a:solidFill>
                  <a:schemeClr val="tx1"/>
                </a:solidFill>
                <a:effectLst/>
                <a:latin typeface="+mn-lt"/>
                <a:ea typeface="+mn-ea"/>
                <a:cs typeface="+mn-cs"/>
              </a:rPr>
              <a:t>You can receive an example of a housing CV at the end of the session.</a:t>
            </a:r>
            <a:endParaRPr lang="nl-BE" sz="1100" kern="1200">
              <a:solidFill>
                <a:schemeClr val="tx1"/>
              </a:solidFill>
              <a:effectLst/>
              <a:latin typeface="+mn-lt"/>
              <a:ea typeface="+mn-ea"/>
              <a:cs typeface="+mn-cs"/>
            </a:endParaRPr>
          </a:p>
          <a:p>
            <a:pPr>
              <a:buNone/>
            </a:pPr>
            <a:br>
              <a:rPr lang="en-US"/>
            </a:br>
            <a:endParaRPr lang="en-US"/>
          </a:p>
          <a:p>
            <a:pPr>
              <a:buNone/>
            </a:pPr>
            <a:endParaRPr lang="en-US">
              <a:latin typeface="Calibri"/>
              <a:ea typeface="Calibri"/>
              <a:cs typeface="Calibri"/>
            </a:endParaRPr>
          </a:p>
        </p:txBody>
      </p:sp>
    </p:spTree>
    <p:extLst>
      <p:ext uri="{BB962C8B-B14F-4D97-AF65-F5344CB8AC3E}">
        <p14:creationId xmlns:p14="http://schemas.microsoft.com/office/powerpoint/2010/main" val="37056641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search for a home,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budget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naturally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play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important </a:t>
            </a:r>
            <a:r>
              <a:rPr lang="nl-BE" sz="1100" kern="1200" err="1">
                <a:solidFill>
                  <a:schemeClr val="tx1"/>
                </a:solidFill>
                <a:effectLst/>
                <a:latin typeface="+mn-lt"/>
                <a:ea typeface="+mn-ea"/>
                <a:cs typeface="+mn-cs"/>
              </a:rPr>
              <a:t>role</a:t>
            </a:r>
            <a:r>
              <a:rPr lang="nl-BE" sz="1100" kern="1200">
                <a:solidFill>
                  <a:schemeClr val="tx1"/>
                </a:solidFill>
                <a:effectLst/>
                <a:latin typeface="+mn-lt"/>
                <a:ea typeface="+mn-ea"/>
                <a:cs typeface="+mn-cs"/>
              </a:rPr>
              <a:t>. It is </a:t>
            </a:r>
            <a:r>
              <a:rPr lang="nl-BE" sz="1100" kern="1200" err="1">
                <a:solidFill>
                  <a:schemeClr val="tx1"/>
                </a:solidFill>
                <a:effectLst/>
                <a:latin typeface="+mn-lt"/>
                <a:ea typeface="+mn-ea"/>
                <a:cs typeface="+mn-cs"/>
              </a:rPr>
              <a:t>therefore</a:t>
            </a:r>
            <a:r>
              <a:rPr lang="nl-BE" sz="1100" kern="1200">
                <a:solidFill>
                  <a:schemeClr val="tx1"/>
                </a:solidFill>
                <a:effectLst/>
                <a:latin typeface="+mn-lt"/>
                <a:ea typeface="+mn-ea"/>
                <a:cs typeface="+mn-cs"/>
              </a:rPr>
              <a:t> important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realistic</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about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enough</a:t>
            </a:r>
            <a:r>
              <a:rPr lang="nl-BE" sz="1100" kern="1200">
                <a:solidFill>
                  <a:schemeClr val="tx1"/>
                </a:solidFill>
                <a:effectLst/>
                <a:latin typeface="+mn-lt"/>
                <a:ea typeface="+mn-ea"/>
                <a:cs typeface="+mn-cs"/>
              </a:rPr>
              <a:t> money </a:t>
            </a:r>
            <a:r>
              <a:rPr lang="nl-BE" sz="1100" kern="1200" err="1">
                <a:solidFill>
                  <a:schemeClr val="tx1"/>
                </a:solidFill>
                <a:effectLst/>
                <a:latin typeface="+mn-lt"/>
                <a:ea typeface="+mn-ea"/>
                <a:cs typeface="+mn-cs"/>
              </a:rPr>
              <a:t>left</a:t>
            </a:r>
            <a:r>
              <a:rPr lang="nl-BE" sz="1100" kern="1200">
                <a:solidFill>
                  <a:schemeClr val="tx1"/>
                </a:solidFill>
                <a:effectLst/>
                <a:latin typeface="+mn-lt"/>
                <a:ea typeface="+mn-ea"/>
                <a:cs typeface="+mn-cs"/>
              </a:rPr>
              <a:t> over for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things</a:t>
            </a:r>
            <a:r>
              <a:rPr lang="nl-BE" sz="1100" kern="1200">
                <a:solidFill>
                  <a:schemeClr val="tx1"/>
                </a:solidFill>
                <a:effectLst/>
                <a:latin typeface="+mn-lt"/>
                <a:ea typeface="+mn-ea"/>
                <a:cs typeface="+mn-cs"/>
              </a:rPr>
              <a:t>.</a:t>
            </a:r>
          </a:p>
          <a:p>
            <a:pPr>
              <a:buNone/>
            </a:pPr>
            <a:endParaRPr lang="en-US">
              <a:latin typeface="Calibri"/>
              <a:ea typeface="Calibri"/>
              <a:cs typeface="Calibri"/>
            </a:endParaRPr>
          </a:p>
        </p:txBody>
      </p:sp>
    </p:spTree>
    <p:extLst>
      <p:ext uri="{BB962C8B-B14F-4D97-AF65-F5344CB8AC3E}">
        <p14:creationId xmlns:p14="http://schemas.microsoft.com/office/powerpoint/2010/main" val="23146826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leave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centre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after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positive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decision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receive</a:t>
            </a:r>
            <a:r>
              <a:rPr lang="nl-BE" sz="1100" kern="1200">
                <a:solidFill>
                  <a:schemeClr val="tx1"/>
                </a:solidFill>
                <a:effectLst/>
                <a:latin typeface="+mn-lt"/>
                <a:ea typeface="+mn-ea"/>
                <a:cs typeface="+mn-cs"/>
              </a:rPr>
              <a:t> a living </a:t>
            </a:r>
            <a:r>
              <a:rPr lang="nl-BE" sz="1100" kern="1200" err="1">
                <a:solidFill>
                  <a:schemeClr val="tx1"/>
                </a:solidFill>
                <a:effectLst/>
                <a:latin typeface="+mn-lt"/>
                <a:ea typeface="+mn-ea"/>
                <a:cs typeface="+mn-cs"/>
              </a:rPr>
              <a:t>allowance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from</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OCMW, these are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amounts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count</a:t>
            </a:r>
            <a:r>
              <a:rPr lang="nl-BE" sz="1100" kern="1200">
                <a:solidFill>
                  <a:schemeClr val="tx1"/>
                </a:solidFill>
                <a:effectLst/>
                <a:latin typeface="+mn-lt"/>
                <a:ea typeface="+mn-ea"/>
                <a:cs typeface="+mn-cs"/>
              </a:rPr>
              <a:t> on.</a:t>
            </a:r>
          </a:p>
          <a:p>
            <a:pPr marL="139700" indent="0">
              <a:buNone/>
            </a:pPr>
            <a:r>
              <a:rPr lang="nl-BE" sz="1100" kern="1200">
                <a:solidFill>
                  <a:schemeClr val="tx1"/>
                </a:solidFill>
                <a:effectLst/>
                <a:latin typeface="+mn-lt"/>
                <a:ea typeface="+mn-ea"/>
                <a:cs typeface="+mn-cs"/>
              </a:rPr>
              <a:t>Below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various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amounts</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support:</a:t>
            </a:r>
          </a:p>
          <a:p>
            <a:pPr marL="457200" lvl="0" indent="-317500"/>
            <a:r>
              <a:rPr lang="nl-BE" sz="1100" b="1" kern="1200">
                <a:solidFill>
                  <a:schemeClr val="tx1"/>
                </a:solidFill>
                <a:effectLst/>
                <a:latin typeface="+mn-lt"/>
                <a:ea typeface="+mn-ea"/>
                <a:cs typeface="+mn-cs"/>
              </a:rPr>
              <a:t>€893.65 = living </a:t>
            </a:r>
            <a:r>
              <a:rPr lang="nl-BE" sz="1100" b="1" kern="1200" err="1">
                <a:solidFill>
                  <a:schemeClr val="tx1"/>
                </a:solidFill>
                <a:effectLst/>
                <a:latin typeface="+mn-lt"/>
                <a:ea typeface="+mn-ea"/>
                <a:cs typeface="+mn-cs"/>
              </a:rPr>
              <a:t>wage</a:t>
            </a:r>
            <a:r>
              <a:rPr lang="nl-BE" sz="1100" b="1" kern="1200">
                <a:solidFill>
                  <a:schemeClr val="tx1"/>
                </a:solidFill>
                <a:effectLst/>
                <a:latin typeface="+mn-lt"/>
                <a:ea typeface="+mn-ea"/>
                <a:cs typeface="+mn-cs"/>
              </a:rPr>
              <a:t> for shared </a:t>
            </a:r>
            <a:r>
              <a:rPr lang="nl-BE" sz="1100" b="1" kern="1200" err="1">
                <a:solidFill>
                  <a:schemeClr val="tx1"/>
                </a:solidFill>
                <a:effectLst/>
                <a:latin typeface="+mn-lt"/>
                <a:ea typeface="+mn-ea"/>
                <a:cs typeface="+mn-cs"/>
              </a:rPr>
              <a:t>housing</a:t>
            </a:r>
            <a:r>
              <a:rPr lang="nl-BE" sz="1100" b="1"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amount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awarded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people</a:t>
            </a:r>
            <a:r>
              <a:rPr lang="nl-BE" sz="1100" kern="1200">
                <a:solidFill>
                  <a:schemeClr val="tx1"/>
                </a:solidFill>
                <a:effectLst/>
                <a:latin typeface="+mn-lt"/>
                <a:ea typeface="+mn-ea"/>
                <a:cs typeface="+mn-cs"/>
              </a:rPr>
              <a:t> living </a:t>
            </a:r>
            <a:r>
              <a:rPr lang="nl-BE" sz="1100" kern="1200" err="1">
                <a:solidFill>
                  <a:schemeClr val="tx1"/>
                </a:solidFill>
                <a:effectLst/>
                <a:latin typeface="+mn-lt"/>
                <a:ea typeface="+mn-ea"/>
                <a:cs typeface="+mn-cs"/>
              </a:rPr>
              <a:t>together</a:t>
            </a:r>
            <a:r>
              <a:rPr lang="nl-BE" sz="1100" kern="1200">
                <a:solidFill>
                  <a:schemeClr val="tx1"/>
                </a:solidFill>
                <a:effectLst/>
                <a:latin typeface="+mn-lt"/>
                <a:ea typeface="+mn-ea"/>
                <a:cs typeface="+mn-cs"/>
              </a:rPr>
              <a:t>. Under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framework</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people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wishing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live in shared </a:t>
            </a:r>
            <a:r>
              <a:rPr lang="nl-BE" sz="1100" kern="1200" err="1">
                <a:solidFill>
                  <a:schemeClr val="tx1"/>
                </a:solidFill>
                <a:effectLst/>
                <a:latin typeface="+mn-lt"/>
                <a:ea typeface="+mn-ea"/>
                <a:cs typeface="+mn-cs"/>
              </a:rPr>
              <a:t>accommodation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pay</a:t>
            </a:r>
            <a:r>
              <a:rPr lang="nl-BE" sz="1100" b="1" kern="1200">
                <a:solidFill>
                  <a:schemeClr val="tx1"/>
                </a:solidFill>
                <a:effectLst/>
                <a:latin typeface="+mn-lt"/>
                <a:ea typeface="+mn-ea"/>
                <a:cs typeface="+mn-cs"/>
              </a:rPr>
              <a:t> a maximum of €450 per room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Please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note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utility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costs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which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around</a:t>
            </a:r>
            <a:r>
              <a:rPr lang="nl-BE" sz="1100" kern="1200">
                <a:solidFill>
                  <a:schemeClr val="tx1"/>
                </a:solidFill>
                <a:effectLst/>
                <a:latin typeface="+mn-lt"/>
                <a:ea typeface="+mn-ea"/>
                <a:cs typeface="+mn-cs"/>
              </a:rPr>
              <a:t> €100, are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included</a:t>
            </a:r>
            <a:r>
              <a:rPr lang="nl-BE" sz="1100" kern="1200">
                <a:solidFill>
                  <a:schemeClr val="tx1"/>
                </a:solidFill>
                <a:effectLst/>
                <a:latin typeface="+mn-lt"/>
                <a:ea typeface="+mn-ea"/>
                <a:cs typeface="+mn-cs"/>
              </a:rPr>
              <a:t>.</a:t>
            </a:r>
          </a:p>
          <a:p>
            <a:pPr lvl="0"/>
            <a:r>
              <a:rPr lang="nl-BE" sz="1100" b="1" kern="1200">
                <a:solidFill>
                  <a:schemeClr val="tx1"/>
                </a:solidFill>
                <a:effectLst/>
                <a:latin typeface="+mn-lt"/>
                <a:ea typeface="+mn-ea"/>
                <a:cs typeface="+mn-cs"/>
              </a:rPr>
              <a:t>€1,340.45 = </a:t>
            </a:r>
            <a:r>
              <a:rPr lang="nl-BE" sz="1100" b="1" kern="1200" err="1">
                <a:solidFill>
                  <a:schemeClr val="tx1"/>
                </a:solidFill>
                <a:effectLst/>
                <a:latin typeface="+mn-lt"/>
                <a:ea typeface="+mn-ea"/>
                <a:cs typeface="+mn-cs"/>
              </a:rPr>
              <a:t>Amount</a:t>
            </a:r>
            <a:r>
              <a:rPr lang="nl-BE" sz="1100" b="1" kern="1200">
                <a:solidFill>
                  <a:schemeClr val="tx1"/>
                </a:solidFill>
                <a:effectLst/>
                <a:latin typeface="+mn-lt"/>
                <a:ea typeface="+mn-ea"/>
                <a:cs typeface="+mn-cs"/>
              </a:rPr>
              <a:t> for single persons </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one</a:t>
            </a:r>
            <a:r>
              <a:rPr lang="nl-BE" sz="1100" kern="1200">
                <a:solidFill>
                  <a:schemeClr val="tx1"/>
                </a:solidFill>
                <a:effectLst/>
                <a:latin typeface="+mn-lt"/>
                <a:ea typeface="+mn-ea"/>
                <a:cs typeface="+mn-cs"/>
              </a:rPr>
              <a:t> person without </a:t>
            </a:r>
            <a:r>
              <a:rPr lang="nl-BE" sz="1100" kern="1200" err="1">
                <a:solidFill>
                  <a:schemeClr val="tx1"/>
                </a:solidFill>
                <a:effectLst/>
                <a:latin typeface="+mn-lt"/>
                <a:ea typeface="+mn-ea"/>
                <a:cs typeface="+mn-cs"/>
              </a:rPr>
              <a:t>children</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Maximum rent of €670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please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note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fixed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costs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average</a:t>
            </a:r>
            <a:r>
              <a:rPr lang="nl-BE" sz="1100" kern="1200">
                <a:solidFill>
                  <a:schemeClr val="tx1"/>
                </a:solidFill>
                <a:effectLst/>
                <a:latin typeface="+mn-lt"/>
                <a:ea typeface="+mn-ea"/>
                <a:cs typeface="+mn-cs"/>
              </a:rPr>
              <a:t> €150 (</a:t>
            </a:r>
            <a:r>
              <a:rPr lang="nl-BE" sz="1100" kern="1200" err="1">
                <a:solidFill>
                  <a:schemeClr val="tx1"/>
                </a:solidFill>
                <a:effectLst/>
                <a:latin typeface="+mn-lt"/>
                <a:ea typeface="+mn-ea"/>
                <a:cs typeface="+mn-cs"/>
              </a:rPr>
              <a:t>depending</a:t>
            </a:r>
            <a:r>
              <a:rPr lang="nl-BE" sz="1100" kern="1200">
                <a:solidFill>
                  <a:schemeClr val="tx1"/>
                </a:solidFill>
                <a:effectLst/>
                <a:latin typeface="+mn-lt"/>
                <a:ea typeface="+mn-ea"/>
                <a:cs typeface="+mn-cs"/>
              </a:rPr>
              <a:t> on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energy label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consumption</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property).</a:t>
            </a:r>
          </a:p>
          <a:p>
            <a:pPr lvl="0"/>
            <a:r>
              <a:rPr lang="nl-BE" sz="1100" b="1" kern="1200">
                <a:solidFill>
                  <a:schemeClr val="tx1"/>
                </a:solidFill>
                <a:effectLst/>
                <a:latin typeface="+mn-lt"/>
                <a:ea typeface="+mn-ea"/>
                <a:cs typeface="+mn-cs"/>
              </a:rPr>
              <a:t>€1,811.57 = </a:t>
            </a:r>
            <a:r>
              <a:rPr lang="nl-BE" sz="1100" b="1" kern="1200" err="1">
                <a:solidFill>
                  <a:schemeClr val="tx1"/>
                </a:solidFill>
                <a:effectLst/>
                <a:latin typeface="+mn-lt"/>
                <a:ea typeface="+mn-ea"/>
                <a:cs typeface="+mn-cs"/>
              </a:rPr>
              <a:t>amount</a:t>
            </a:r>
            <a:r>
              <a:rPr lang="nl-BE" sz="1100" b="1" kern="1200">
                <a:solidFill>
                  <a:schemeClr val="tx1"/>
                </a:solidFill>
                <a:effectLst/>
                <a:latin typeface="+mn-lt"/>
                <a:ea typeface="+mn-ea"/>
                <a:cs typeface="+mn-cs"/>
              </a:rPr>
              <a:t> for </a:t>
            </a:r>
            <a:r>
              <a:rPr lang="nl-BE" sz="1100" b="1" kern="1200" err="1">
                <a:solidFill>
                  <a:schemeClr val="tx1"/>
                </a:solidFill>
                <a:effectLst/>
                <a:latin typeface="+mn-lt"/>
                <a:ea typeface="+mn-ea"/>
                <a:cs typeface="+mn-cs"/>
              </a:rPr>
              <a:t>people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with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children</a:t>
            </a:r>
            <a:r>
              <a:rPr lang="nl-BE" sz="1100" b="1" kern="1200">
                <a:solidFill>
                  <a:schemeClr val="tx1"/>
                </a:solidFill>
                <a:effectLst/>
                <a:latin typeface="+mn-lt"/>
                <a:ea typeface="+mn-ea"/>
                <a:cs typeface="+mn-cs"/>
              </a:rPr>
              <a:t> (single </a:t>
            </a:r>
            <a:r>
              <a:rPr lang="nl-BE" sz="1100" b="1" kern="1200" err="1">
                <a:solidFill>
                  <a:schemeClr val="tx1"/>
                </a:solidFill>
                <a:effectLst/>
                <a:latin typeface="+mn-lt"/>
                <a:ea typeface="+mn-ea"/>
                <a:cs typeface="+mn-cs"/>
              </a:rPr>
              <a:t>parent</a:t>
            </a:r>
            <a:r>
              <a:rPr lang="nl-BE" sz="1100" b="1" kern="1200">
                <a:solidFill>
                  <a:schemeClr val="tx1"/>
                </a:solidFill>
                <a:effectLst/>
                <a:latin typeface="+mn-lt"/>
                <a:ea typeface="+mn-ea"/>
                <a:cs typeface="+mn-cs"/>
              </a:rPr>
              <a:t> or </a:t>
            </a:r>
            <a:r>
              <a:rPr lang="nl-BE" sz="1100" b="1" kern="1200" err="1">
                <a:solidFill>
                  <a:schemeClr val="tx1"/>
                </a:solidFill>
                <a:effectLst/>
                <a:latin typeface="+mn-lt"/>
                <a:ea typeface="+mn-ea"/>
                <a:cs typeface="+mn-cs"/>
              </a:rPr>
              <a:t>couple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with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child</a:t>
            </a:r>
            <a:r>
              <a:rPr lang="nl-BE" sz="1100" b="1" kern="1200">
                <a:solidFill>
                  <a:schemeClr val="tx1"/>
                </a:solidFill>
                <a:effectLst/>
                <a:latin typeface="+mn-lt"/>
                <a:ea typeface="+mn-ea"/>
                <a:cs typeface="+mn-cs"/>
              </a:rPr>
              <a:t>(ren)).</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Maximum rent of €900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additional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costs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between</a:t>
            </a:r>
            <a:r>
              <a:rPr lang="nl-BE" sz="1100" kern="1200">
                <a:solidFill>
                  <a:schemeClr val="tx1"/>
                </a:solidFill>
                <a:effectLst/>
                <a:latin typeface="+mn-lt"/>
                <a:ea typeface="+mn-ea"/>
                <a:cs typeface="+mn-cs"/>
              </a:rPr>
              <a:t> €150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€300, </a:t>
            </a:r>
            <a:r>
              <a:rPr lang="nl-BE" sz="1100" kern="1200" err="1">
                <a:solidFill>
                  <a:schemeClr val="tx1"/>
                </a:solidFill>
                <a:effectLst/>
                <a:latin typeface="+mn-lt"/>
                <a:ea typeface="+mn-ea"/>
                <a:cs typeface="+mn-cs"/>
              </a:rPr>
              <a:t>depending</a:t>
            </a:r>
            <a:r>
              <a:rPr lang="nl-BE" sz="1100" kern="1200">
                <a:solidFill>
                  <a:schemeClr val="tx1"/>
                </a:solidFill>
                <a:effectLst/>
                <a:latin typeface="+mn-lt"/>
                <a:ea typeface="+mn-ea"/>
                <a:cs typeface="+mn-cs"/>
              </a:rPr>
              <a:t> on </a:t>
            </a:r>
            <a:r>
              <a:rPr lang="nl-BE" sz="1100" kern="1200" err="1">
                <a:solidFill>
                  <a:schemeClr val="tx1"/>
                </a:solidFill>
                <a:effectLst/>
                <a:latin typeface="+mn-lt"/>
                <a:ea typeface="+mn-ea"/>
                <a:cs typeface="+mn-cs"/>
              </a:rPr>
              <a:t>whether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concerns a single person or a </a:t>
            </a:r>
            <a:r>
              <a:rPr lang="nl-BE" sz="1100" kern="1200" err="1">
                <a:solidFill>
                  <a:schemeClr val="tx1"/>
                </a:solidFill>
                <a:effectLst/>
                <a:latin typeface="+mn-lt"/>
                <a:ea typeface="+mn-ea"/>
                <a:cs typeface="+mn-cs"/>
              </a:rPr>
              <a:t>couple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number</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children</a:t>
            </a:r>
            <a:r>
              <a:rPr lang="nl-BE" sz="1100" kern="1200">
                <a:solidFill>
                  <a:schemeClr val="tx1"/>
                </a:solidFill>
                <a:effectLst/>
                <a:latin typeface="+mn-lt"/>
                <a:ea typeface="+mn-ea"/>
                <a:cs typeface="+mn-cs"/>
              </a:rPr>
              <a:t> (large families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significantly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higher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costs</a:t>
            </a:r>
            <a:r>
              <a:rPr lang="nl-BE" sz="1100" kern="1200">
                <a:solidFill>
                  <a:schemeClr val="tx1"/>
                </a:solidFill>
                <a:effectLst/>
                <a:latin typeface="+mn-lt"/>
                <a:ea typeface="+mn-ea"/>
                <a:cs typeface="+mn-cs"/>
              </a:rPr>
              <a:t>).</a:t>
            </a:r>
          </a:p>
          <a:p>
            <a:pPr>
              <a:buNone/>
            </a:pPr>
            <a:r>
              <a:rPr lang="en-US" b="1">
                <a:latin typeface="Calibri"/>
                <a:ea typeface="Calibri"/>
                <a:cs typeface="Calibri"/>
              </a:rPr>
              <a:t> </a:t>
            </a:r>
            <a:endParaRPr lang="en-US"/>
          </a:p>
        </p:txBody>
      </p:sp>
    </p:spTree>
    <p:extLst>
      <p:ext uri="{BB962C8B-B14F-4D97-AF65-F5344CB8AC3E}">
        <p14:creationId xmlns:p14="http://schemas.microsoft.com/office/powerpoint/2010/main" val="41456492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0FDD0-EBAD-AF30-3F80-9C966D0CDA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993F5D-5BC9-A8DB-8549-0ADEBDDC25F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22A4587-75B2-644A-ED33-EEE7B4070DF7}"/>
              </a:ext>
            </a:extLst>
          </p:cNvPr>
          <p:cNvSpPr>
            <a:spLocks noGrp="1"/>
          </p:cNvSpPr>
          <p:nvPr>
            <p:ph type="body" idx="1"/>
          </p:nvPr>
        </p:nvSpPr>
        <p:spPr/>
        <p:txBody>
          <a:bodyPr/>
          <a:lstStyle/>
          <a:p>
            <a:pPr lvl="0" rtl="0"/>
            <a:r>
              <a:rPr lang="nl-BE" sz="1100" b="1" kern="1200">
                <a:solidFill>
                  <a:schemeClr val="tx1"/>
                </a:solidFill>
                <a:effectLst/>
                <a:latin typeface="+mn-lt"/>
                <a:ea typeface="+mn-ea"/>
                <a:cs typeface="+mn-cs"/>
              </a:rPr>
              <a:t>How </a:t>
            </a:r>
            <a:r>
              <a:rPr lang="nl-BE" sz="1100" b="1" kern="1200" err="1">
                <a:solidFill>
                  <a:schemeClr val="tx1"/>
                </a:solidFill>
                <a:effectLst/>
                <a:latin typeface="+mn-lt"/>
                <a:ea typeface="+mn-ea"/>
                <a:cs typeface="+mn-cs"/>
              </a:rPr>
              <a:t>much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could</a:t>
            </a:r>
            <a:r>
              <a:rPr lang="nl-BE" sz="1100" b="1" kern="1200">
                <a:solidFill>
                  <a:schemeClr val="tx1"/>
                </a:solidFill>
                <a:effectLst/>
                <a:latin typeface="+mn-lt"/>
                <a:ea typeface="+mn-ea"/>
                <a:cs typeface="+mn-cs"/>
              </a:rPr>
              <a:t> a </a:t>
            </a:r>
            <a:r>
              <a:rPr lang="nl-BE" sz="1100" b="1" kern="1200" err="1">
                <a:solidFill>
                  <a:schemeClr val="tx1"/>
                </a:solidFill>
                <a:effectLst/>
                <a:latin typeface="+mn-lt"/>
                <a:ea typeface="+mn-ea"/>
                <a:cs typeface="+mn-cs"/>
              </a:rPr>
              <a:t>childless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couple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earn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What</a:t>
            </a:r>
            <a:r>
              <a:rPr lang="nl-BE" sz="1100" b="1" kern="1200">
                <a:solidFill>
                  <a:schemeClr val="tx1"/>
                </a:solidFill>
                <a:effectLst/>
                <a:latin typeface="+mn-lt"/>
                <a:ea typeface="+mn-ea"/>
                <a:cs typeface="+mn-cs"/>
              </a:rPr>
              <a:t> rent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energy </a:t>
            </a:r>
            <a:r>
              <a:rPr lang="nl-BE" sz="1100" b="1" kern="1200" err="1">
                <a:solidFill>
                  <a:schemeClr val="tx1"/>
                </a:solidFill>
                <a:effectLst/>
                <a:latin typeface="+mn-lt"/>
                <a:ea typeface="+mn-ea"/>
                <a:cs typeface="+mn-cs"/>
              </a:rPr>
              <a:t>costs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could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this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couple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afford</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lvl="1"/>
            <a:r>
              <a:rPr lang="nl-BE" sz="1100" kern="1200" err="1">
                <a:solidFill>
                  <a:schemeClr val="tx1"/>
                </a:solidFill>
                <a:effectLst/>
                <a:latin typeface="+mn-lt"/>
                <a:ea typeface="+mn-ea"/>
                <a:cs typeface="+mn-cs"/>
              </a:rPr>
              <a:t>Answer</a:t>
            </a:r>
            <a:r>
              <a:rPr lang="nl-BE" sz="1100" kern="1200">
                <a:solidFill>
                  <a:schemeClr val="tx1"/>
                </a:solidFill>
                <a:effectLst/>
                <a:latin typeface="+mn-lt"/>
                <a:ea typeface="+mn-ea"/>
                <a:cs typeface="+mn-cs"/>
              </a:rPr>
              <a:t>: RIS = €893.65 (</a:t>
            </a:r>
            <a:r>
              <a:rPr lang="nl-BE" sz="1100" kern="1200" err="1">
                <a:solidFill>
                  <a:schemeClr val="tx1"/>
                </a:solidFill>
                <a:effectLst/>
                <a:latin typeface="+mn-lt"/>
                <a:ea typeface="+mn-ea"/>
                <a:cs typeface="+mn-cs"/>
              </a:rPr>
              <a:t>amount</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cohabitants</a:t>
            </a:r>
            <a:r>
              <a:rPr lang="nl-BE" sz="1100" kern="1200">
                <a:solidFill>
                  <a:schemeClr val="tx1"/>
                </a:solidFill>
                <a:effectLst/>
                <a:latin typeface="+mn-lt"/>
                <a:ea typeface="+mn-ea"/>
                <a:cs typeface="+mn-cs"/>
              </a:rPr>
              <a:t>) x 2 = </a:t>
            </a:r>
            <a:r>
              <a:rPr lang="nl-BE" sz="1100" b="1" kern="1200">
                <a:solidFill>
                  <a:schemeClr val="tx1"/>
                </a:solidFill>
                <a:effectLst/>
                <a:latin typeface="+mn-lt"/>
                <a:ea typeface="+mn-ea"/>
                <a:cs typeface="+mn-cs"/>
              </a:rPr>
              <a:t>€1,787.30.</a:t>
            </a:r>
            <a:endParaRPr lang="nl-BE" sz="1100" kern="1200">
              <a:solidFill>
                <a:schemeClr val="tx1"/>
              </a:solidFill>
              <a:effectLst/>
              <a:latin typeface="+mn-lt"/>
              <a:ea typeface="+mn-ea"/>
              <a:cs typeface="+mn-cs"/>
            </a:endParaRPr>
          </a:p>
          <a:p>
            <a:pPr lvl="2"/>
            <a:r>
              <a:rPr lang="nl-BE" sz="1100" kern="1200">
                <a:solidFill>
                  <a:schemeClr val="tx1"/>
                </a:solidFill>
                <a:effectLst/>
                <a:latin typeface="+mn-lt"/>
                <a:ea typeface="+mn-ea"/>
                <a:cs typeface="+mn-cs"/>
              </a:rPr>
              <a:t>The </a:t>
            </a:r>
            <a:r>
              <a:rPr lang="nl-BE" sz="1100" kern="1200" err="1">
                <a:solidFill>
                  <a:schemeClr val="tx1"/>
                </a:solidFill>
                <a:effectLst/>
                <a:latin typeface="+mn-lt"/>
                <a:ea typeface="+mn-ea"/>
                <a:cs typeface="+mn-cs"/>
              </a:rPr>
              <a:t>couple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would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need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rent a studio or a </a:t>
            </a:r>
            <a:r>
              <a:rPr lang="nl-BE" sz="1100" kern="1200" err="1">
                <a:solidFill>
                  <a:schemeClr val="tx1"/>
                </a:solidFill>
                <a:effectLst/>
                <a:latin typeface="+mn-lt"/>
                <a:ea typeface="+mn-ea"/>
                <a:cs typeface="+mn-cs"/>
              </a:rPr>
              <a:t>one-bedroom</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Maximum rent = €900 + energy </a:t>
            </a:r>
            <a:r>
              <a:rPr lang="nl-BE" sz="1100" b="1" kern="1200" err="1">
                <a:solidFill>
                  <a:schemeClr val="tx1"/>
                </a:solidFill>
                <a:effectLst/>
                <a:latin typeface="+mn-lt"/>
                <a:ea typeface="+mn-ea"/>
                <a:cs typeface="+mn-cs"/>
              </a:rPr>
              <a:t>costs</a:t>
            </a:r>
            <a:r>
              <a:rPr lang="nl-BE" sz="1100" b="1" kern="1200">
                <a:solidFill>
                  <a:schemeClr val="tx1"/>
                </a:solidFill>
                <a:effectLst/>
                <a:latin typeface="+mn-lt"/>
                <a:ea typeface="+mn-ea"/>
                <a:cs typeface="+mn-cs"/>
              </a:rPr>
              <a:t> = ~€150</a:t>
            </a:r>
            <a:endParaRPr lang="nl-BE" sz="1100" kern="1200">
              <a:solidFill>
                <a:schemeClr val="tx1"/>
              </a:solidFill>
              <a:effectLst/>
              <a:latin typeface="+mn-lt"/>
              <a:ea typeface="+mn-ea"/>
              <a:cs typeface="+mn-cs"/>
            </a:endParaRPr>
          </a:p>
          <a:p>
            <a:pPr lvl="0"/>
            <a:r>
              <a:rPr lang="nl-BE" sz="1100" b="1" kern="1200">
                <a:solidFill>
                  <a:schemeClr val="tx1"/>
                </a:solidFill>
                <a:effectLst/>
                <a:latin typeface="+mn-lt"/>
                <a:ea typeface="+mn-ea"/>
                <a:cs typeface="+mn-cs"/>
              </a:rPr>
              <a:t>How </a:t>
            </a:r>
            <a:r>
              <a:rPr lang="nl-BE" sz="1100" b="1" kern="1200" err="1">
                <a:solidFill>
                  <a:schemeClr val="tx1"/>
                </a:solidFill>
                <a:effectLst/>
                <a:latin typeface="+mn-lt"/>
                <a:ea typeface="+mn-ea"/>
                <a:cs typeface="+mn-cs"/>
              </a:rPr>
              <a:t>much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could</a:t>
            </a:r>
            <a:r>
              <a:rPr lang="nl-BE" sz="1100" b="1" kern="1200">
                <a:solidFill>
                  <a:schemeClr val="tx1"/>
                </a:solidFill>
                <a:effectLst/>
                <a:latin typeface="+mn-lt"/>
                <a:ea typeface="+mn-ea"/>
                <a:cs typeface="+mn-cs"/>
              </a:rPr>
              <a:t> a large family (2 </a:t>
            </a:r>
            <a:r>
              <a:rPr lang="nl-BE" sz="1100" b="1" kern="1200" err="1">
                <a:solidFill>
                  <a:schemeClr val="tx1"/>
                </a:solidFill>
                <a:effectLst/>
                <a:latin typeface="+mn-lt"/>
                <a:ea typeface="+mn-ea"/>
                <a:cs typeface="+mn-cs"/>
              </a:rPr>
              <a:t>parents</a:t>
            </a:r>
            <a:r>
              <a:rPr lang="nl-BE" sz="1100" b="1" kern="1200">
                <a:solidFill>
                  <a:schemeClr val="tx1"/>
                </a:solidFill>
                <a:effectLst/>
                <a:latin typeface="+mn-lt"/>
                <a:ea typeface="+mn-ea"/>
                <a:cs typeface="+mn-cs"/>
              </a:rPr>
              <a:t> + 4 </a:t>
            </a:r>
            <a:r>
              <a:rPr lang="nl-BE" sz="1100" b="1" kern="1200" err="1">
                <a:solidFill>
                  <a:schemeClr val="tx1"/>
                </a:solidFill>
                <a:effectLst/>
                <a:latin typeface="+mn-lt"/>
                <a:ea typeface="+mn-ea"/>
                <a:cs typeface="+mn-cs"/>
              </a:rPr>
              <a:t>children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earn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What</a:t>
            </a:r>
            <a:r>
              <a:rPr lang="nl-BE" sz="1100" b="1" kern="1200">
                <a:solidFill>
                  <a:schemeClr val="tx1"/>
                </a:solidFill>
                <a:effectLst/>
                <a:latin typeface="+mn-lt"/>
                <a:ea typeface="+mn-ea"/>
                <a:cs typeface="+mn-cs"/>
              </a:rPr>
              <a:t> rent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other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expenses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could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afford</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lvl="1"/>
            <a:r>
              <a:rPr lang="nl-BE" sz="1100" kern="1200" err="1">
                <a:solidFill>
                  <a:schemeClr val="tx1"/>
                </a:solidFill>
                <a:effectLst/>
                <a:latin typeface="+mn-lt"/>
                <a:ea typeface="+mn-ea"/>
                <a:cs typeface="+mn-cs"/>
              </a:rPr>
              <a:t>Answer</a:t>
            </a:r>
            <a:r>
              <a:rPr lang="nl-BE" sz="1100" kern="1200">
                <a:solidFill>
                  <a:schemeClr val="tx1"/>
                </a:solidFill>
                <a:effectLst/>
                <a:latin typeface="+mn-lt"/>
                <a:ea typeface="+mn-ea"/>
                <a:cs typeface="+mn-cs"/>
              </a:rPr>
              <a:t>: RIS = € 893.65  (</a:t>
            </a:r>
            <a:r>
              <a:rPr lang="nl-BE" sz="1100" kern="1200" err="1">
                <a:solidFill>
                  <a:schemeClr val="tx1"/>
                </a:solidFill>
                <a:effectLst/>
                <a:latin typeface="+mn-lt"/>
                <a:ea typeface="+mn-ea"/>
                <a:cs typeface="+mn-cs"/>
              </a:rPr>
              <a:t>amount</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cohabitants</a:t>
            </a:r>
            <a:r>
              <a:rPr lang="nl-BE" sz="1100" kern="1200">
                <a:solidFill>
                  <a:schemeClr val="tx1"/>
                </a:solidFill>
                <a:effectLst/>
                <a:latin typeface="+mn-lt"/>
                <a:ea typeface="+mn-ea"/>
                <a:cs typeface="+mn-cs"/>
              </a:rPr>
              <a:t>) x 2 = € 1,787.30 + </a:t>
            </a:r>
            <a:r>
              <a:rPr lang="nl-BE" sz="1100" kern="1200" err="1">
                <a:solidFill>
                  <a:schemeClr val="tx1"/>
                </a:solidFill>
                <a:effectLst/>
                <a:latin typeface="+mn-lt"/>
                <a:ea typeface="+mn-ea"/>
                <a:cs typeface="+mn-cs"/>
              </a:rPr>
              <a:t>amount</a:t>
            </a:r>
            <a:r>
              <a:rPr lang="nl-BE" sz="1100" kern="1200">
                <a:solidFill>
                  <a:schemeClr val="tx1"/>
                </a:solidFill>
                <a:effectLst/>
                <a:latin typeface="+mn-lt"/>
                <a:ea typeface="+mn-ea"/>
                <a:cs typeface="+mn-cs"/>
              </a:rPr>
              <a:t> of family </a:t>
            </a:r>
            <a:r>
              <a:rPr lang="nl-BE" sz="1100" kern="1200" err="1">
                <a:solidFill>
                  <a:schemeClr val="tx1"/>
                </a:solidFill>
                <a:effectLst/>
                <a:latin typeface="+mn-lt"/>
                <a:ea typeface="+mn-ea"/>
                <a:cs typeface="+mn-cs"/>
              </a:rPr>
              <a:t>allowance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taken </a:t>
            </a:r>
            <a:r>
              <a:rPr lang="nl-BE" sz="1100" kern="1200" err="1">
                <a:solidFill>
                  <a:schemeClr val="tx1"/>
                </a:solidFill>
                <a:effectLst/>
                <a:latin typeface="+mn-lt"/>
                <a:ea typeface="+mn-ea"/>
                <a:cs typeface="+mn-cs"/>
              </a:rPr>
              <a:t>into</a:t>
            </a:r>
            <a:r>
              <a:rPr lang="nl-BE" sz="1100" kern="1200">
                <a:solidFill>
                  <a:schemeClr val="tx1"/>
                </a:solidFill>
                <a:effectLst/>
                <a:latin typeface="+mn-lt"/>
                <a:ea typeface="+mn-ea"/>
                <a:cs typeface="+mn-cs"/>
              </a:rPr>
              <a:t> account (</a:t>
            </a:r>
            <a:r>
              <a:rPr lang="nl-BE" sz="1100" kern="1200" err="1">
                <a:solidFill>
                  <a:schemeClr val="tx1"/>
                </a:solidFill>
                <a:effectLst/>
                <a:latin typeface="+mn-lt"/>
                <a:ea typeface="+mn-ea"/>
                <a:cs typeface="+mn-cs"/>
              </a:rPr>
              <a:t>approximately</a:t>
            </a:r>
            <a:r>
              <a:rPr lang="nl-BE" sz="1100" kern="1200">
                <a:solidFill>
                  <a:schemeClr val="tx1"/>
                </a:solidFill>
                <a:effectLst/>
                <a:latin typeface="+mn-lt"/>
                <a:ea typeface="+mn-ea"/>
                <a:cs typeface="+mn-cs"/>
              </a:rPr>
              <a:t> € 750/</a:t>
            </a:r>
            <a:r>
              <a:rPr lang="nl-BE" sz="1100" kern="1200" err="1">
                <a:solidFill>
                  <a:schemeClr val="tx1"/>
                </a:solidFill>
                <a:effectLst/>
                <a:latin typeface="+mn-lt"/>
                <a:ea typeface="+mn-ea"/>
                <a:cs typeface="+mn-cs"/>
              </a:rPr>
              <a:t>month</a:t>
            </a:r>
            <a:r>
              <a:rPr lang="nl-BE" sz="1100" kern="1200">
                <a:solidFill>
                  <a:schemeClr val="tx1"/>
                </a:solidFill>
                <a:effectLst/>
                <a:latin typeface="+mn-lt"/>
                <a:ea typeface="+mn-ea"/>
                <a:cs typeface="+mn-cs"/>
              </a:rPr>
              <a:t>) = </a:t>
            </a:r>
            <a:r>
              <a:rPr lang="nl-BE" sz="1100" b="1" kern="1200" err="1">
                <a:solidFill>
                  <a:schemeClr val="tx1"/>
                </a:solidFill>
                <a:effectLst/>
                <a:latin typeface="+mn-lt"/>
                <a:ea typeface="+mn-ea"/>
                <a:cs typeface="+mn-cs"/>
              </a:rPr>
              <a:t>approximately</a:t>
            </a:r>
            <a:r>
              <a:rPr lang="nl-BE" sz="1100" b="1" kern="1200">
                <a:solidFill>
                  <a:schemeClr val="tx1"/>
                </a:solidFill>
                <a:effectLst/>
                <a:latin typeface="+mn-lt"/>
                <a:ea typeface="+mn-ea"/>
                <a:cs typeface="+mn-cs"/>
              </a:rPr>
              <a:t> € 2,500/</a:t>
            </a:r>
            <a:r>
              <a:rPr lang="nl-BE" sz="1100" b="1" kern="1200" err="1">
                <a:solidFill>
                  <a:schemeClr val="tx1"/>
                </a:solidFill>
                <a:effectLst/>
                <a:latin typeface="+mn-lt"/>
                <a:ea typeface="+mn-ea"/>
                <a:cs typeface="+mn-cs"/>
              </a:rPr>
              <a:t>month</a:t>
            </a:r>
            <a:endParaRPr lang="nl-BE" sz="1100" kern="1200">
              <a:solidFill>
                <a:schemeClr val="tx1"/>
              </a:solidFill>
              <a:effectLst/>
              <a:latin typeface="+mn-lt"/>
              <a:ea typeface="+mn-ea"/>
              <a:cs typeface="+mn-cs"/>
            </a:endParaRPr>
          </a:p>
          <a:p>
            <a:pPr lvl="2"/>
            <a:r>
              <a:rPr lang="nl-BE" sz="1100" kern="1200">
                <a:solidFill>
                  <a:schemeClr val="tx1"/>
                </a:solidFill>
                <a:effectLst/>
                <a:latin typeface="+mn-lt"/>
                <a:ea typeface="+mn-ea"/>
                <a:cs typeface="+mn-cs"/>
              </a:rPr>
              <a:t>The family is </a:t>
            </a:r>
            <a:r>
              <a:rPr lang="nl-BE" sz="1100" kern="1200" err="1">
                <a:solidFill>
                  <a:schemeClr val="tx1"/>
                </a:solidFill>
                <a:effectLst/>
                <a:latin typeface="+mn-lt"/>
                <a:ea typeface="+mn-ea"/>
                <a:cs typeface="+mn-cs"/>
              </a:rPr>
              <a:t>looking</a:t>
            </a:r>
            <a:r>
              <a:rPr lang="nl-BE" sz="1100" kern="1200">
                <a:solidFill>
                  <a:schemeClr val="tx1"/>
                </a:solidFill>
                <a:effectLst/>
                <a:latin typeface="+mn-lt"/>
                <a:ea typeface="+mn-ea"/>
                <a:cs typeface="+mn-cs"/>
              </a:rPr>
              <a:t> for a house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4-5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Maximum rent = €1,250 per </a:t>
            </a:r>
            <a:r>
              <a:rPr lang="nl-BE" sz="1100" b="1" kern="1200" err="1">
                <a:solidFill>
                  <a:schemeClr val="tx1"/>
                </a:solidFill>
                <a:effectLst/>
                <a:latin typeface="+mn-lt"/>
                <a:ea typeface="+mn-ea"/>
                <a:cs typeface="+mn-cs"/>
              </a:rPr>
              <a:t>month</a:t>
            </a:r>
            <a:r>
              <a:rPr lang="nl-BE" sz="1100" b="1" kern="1200">
                <a:solidFill>
                  <a:schemeClr val="tx1"/>
                </a:solidFill>
                <a:effectLst/>
                <a:latin typeface="+mn-lt"/>
                <a:ea typeface="+mn-ea"/>
                <a:cs typeface="+mn-cs"/>
              </a:rPr>
              <a:t> + energy </a:t>
            </a:r>
            <a:r>
              <a:rPr lang="nl-BE" sz="1100" b="1" kern="1200" err="1">
                <a:solidFill>
                  <a:schemeClr val="tx1"/>
                </a:solidFill>
                <a:effectLst/>
                <a:latin typeface="+mn-lt"/>
                <a:ea typeface="+mn-ea"/>
                <a:cs typeface="+mn-cs"/>
              </a:rPr>
              <a:t>costs</a:t>
            </a:r>
            <a:r>
              <a:rPr lang="nl-BE" sz="1100" b="1" kern="1200">
                <a:solidFill>
                  <a:schemeClr val="tx1"/>
                </a:solidFill>
                <a:effectLst/>
                <a:latin typeface="+mn-lt"/>
                <a:ea typeface="+mn-ea"/>
                <a:cs typeface="+mn-cs"/>
              </a:rPr>
              <a:t> ~€500.</a:t>
            </a:r>
          </a:p>
          <a:p>
            <a:pPr marL="139700" indent="0">
              <a:buNone/>
            </a:pP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38976326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nl-BE" sz="1100" kern="1200">
                <a:solidFill>
                  <a:schemeClr val="tx1"/>
                </a:solidFill>
                <a:effectLst/>
                <a:latin typeface="+mn-lt"/>
                <a:ea typeface="+mn-ea"/>
                <a:cs typeface="+mn-cs"/>
              </a:rPr>
              <a:t>Do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know</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social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housing</a:t>
            </a:r>
            <a:r>
              <a:rPr lang="nl-BE" sz="1100" kern="1200">
                <a:solidFill>
                  <a:schemeClr val="tx1"/>
                </a:solidFill>
                <a:effectLst/>
                <a:latin typeface="+mn-lt"/>
                <a:ea typeface="+mn-ea"/>
                <a:cs typeface="+mn-cs"/>
              </a:rPr>
              <a:t> is?</a:t>
            </a:r>
          </a:p>
        </p:txBody>
      </p:sp>
    </p:spTree>
    <p:extLst>
      <p:ext uri="{BB962C8B-B14F-4D97-AF65-F5344CB8AC3E}">
        <p14:creationId xmlns:p14="http://schemas.microsoft.com/office/powerpoint/2010/main" val="250175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lvl="0" indent="0" rtl="0">
              <a:buNone/>
            </a:pPr>
            <a:r>
              <a:rPr lang="nl-BE" sz="1100" kern="1200">
                <a:solidFill>
                  <a:schemeClr val="tx1"/>
                </a:solidFill>
                <a:effectLst/>
                <a:latin typeface="+mn-lt"/>
                <a:ea typeface="+mn-ea"/>
                <a:cs typeface="+mn-cs"/>
              </a:rPr>
              <a:t>Social </a:t>
            </a:r>
            <a:r>
              <a:rPr lang="nl-BE" sz="1100" kern="1200" err="1">
                <a:solidFill>
                  <a:schemeClr val="tx1"/>
                </a:solidFill>
                <a:effectLst/>
                <a:latin typeface="+mn-lt"/>
                <a:ea typeface="+mn-ea"/>
                <a:cs typeface="+mn-cs"/>
              </a:rPr>
              <a:t>housing</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consists</a:t>
            </a:r>
            <a:r>
              <a:rPr lang="nl-BE" sz="1100" b="1" kern="1200">
                <a:solidFill>
                  <a:schemeClr val="tx1"/>
                </a:solidFill>
                <a:effectLst/>
                <a:latin typeface="+mn-lt"/>
                <a:ea typeface="+mn-ea"/>
                <a:cs typeface="+mn-cs"/>
              </a:rPr>
              <a:t> of public </a:t>
            </a:r>
            <a:r>
              <a:rPr lang="nl-BE" sz="1100" b="1" kern="1200" err="1">
                <a:solidFill>
                  <a:schemeClr val="tx1"/>
                </a:solidFill>
                <a:effectLst/>
                <a:latin typeface="+mn-lt"/>
                <a:ea typeface="+mn-ea"/>
                <a:cs typeface="+mn-cs"/>
              </a:rPr>
              <a:t>housing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managed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by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regions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Flanders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Wallonia</a:t>
            </a:r>
            <a:r>
              <a:rPr lang="nl-BE" sz="1100" b="1" kern="1200">
                <a:solidFill>
                  <a:schemeClr val="tx1"/>
                </a:solidFill>
                <a:effectLst/>
                <a:latin typeface="+mn-lt"/>
                <a:ea typeface="+mn-ea"/>
                <a:cs typeface="+mn-cs"/>
              </a:rPr>
              <a:t>, Brussels). </a:t>
            </a:r>
            <a:r>
              <a:rPr lang="nl-BE" sz="1100" kern="1200">
                <a:solidFill>
                  <a:schemeClr val="tx1"/>
                </a:solidFill>
                <a:effectLst/>
                <a:latin typeface="+mn-lt"/>
                <a:ea typeface="+mn-ea"/>
                <a:cs typeface="+mn-cs"/>
              </a:rPr>
              <a:t>Social </a:t>
            </a:r>
            <a:r>
              <a:rPr lang="nl-BE" sz="1100" kern="1200" err="1">
                <a:solidFill>
                  <a:schemeClr val="tx1"/>
                </a:solidFill>
                <a:effectLst/>
                <a:latin typeface="+mn-lt"/>
                <a:ea typeface="+mn-ea"/>
                <a:cs typeface="+mn-cs"/>
              </a:rPr>
              <a:t>housing</a:t>
            </a:r>
            <a:r>
              <a:rPr lang="nl-BE" sz="1100" kern="1200">
                <a:solidFill>
                  <a:schemeClr val="tx1"/>
                </a:solidFill>
                <a:effectLst/>
                <a:latin typeface="+mn-lt"/>
                <a:ea typeface="+mn-ea"/>
                <a:cs typeface="+mn-cs"/>
              </a:rPr>
              <a:t> offers </a:t>
            </a:r>
            <a:r>
              <a:rPr lang="nl-BE" sz="1100" kern="1200" err="1">
                <a:solidFill>
                  <a:schemeClr val="tx1"/>
                </a:solidFill>
                <a:effectLst/>
                <a:latin typeface="+mn-lt"/>
                <a:ea typeface="+mn-ea"/>
                <a:cs typeface="+mn-cs"/>
              </a:rPr>
              <a:t>lower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adapted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income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accessible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Belgians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live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indefinitely</a:t>
            </a:r>
            <a:r>
              <a:rPr lang="nl-BE" sz="1100" kern="1200">
                <a:solidFill>
                  <a:schemeClr val="tx1"/>
                </a:solidFill>
                <a:effectLst/>
                <a:latin typeface="+mn-lt"/>
                <a:ea typeface="+mn-ea"/>
                <a:cs typeface="+mn-cs"/>
              </a:rPr>
              <a:t>.</a:t>
            </a:r>
          </a:p>
          <a:p>
            <a:pPr marL="139700" lvl="0" indent="0">
              <a:buNone/>
            </a:pPr>
            <a:r>
              <a:rPr lang="nl-BE" sz="1100" kern="1200">
                <a:solidFill>
                  <a:schemeClr val="tx1"/>
                </a:solidFill>
                <a:effectLst/>
                <a:latin typeface="+mn-lt"/>
                <a:ea typeface="+mn-ea"/>
                <a:cs typeface="+mn-cs"/>
              </a:rPr>
              <a:t>A </a:t>
            </a:r>
            <a:r>
              <a:rPr lang="nl-BE" sz="1100" b="1" kern="1200" err="1">
                <a:solidFill>
                  <a:schemeClr val="tx1"/>
                </a:solidFill>
                <a:effectLst/>
                <a:latin typeface="+mn-lt"/>
                <a:ea typeface="+mn-ea"/>
                <a:cs typeface="+mn-cs"/>
              </a:rPr>
              <a:t>Local</a:t>
            </a:r>
            <a:r>
              <a:rPr lang="nl-BE" sz="1100" b="1" kern="1200">
                <a:solidFill>
                  <a:schemeClr val="tx1"/>
                </a:solidFill>
                <a:effectLst/>
                <a:latin typeface="+mn-lt"/>
                <a:ea typeface="+mn-ea"/>
                <a:cs typeface="+mn-cs"/>
              </a:rPr>
              <a:t> Reception </a:t>
            </a:r>
            <a:r>
              <a:rPr lang="nl-BE" sz="1100" b="1" kern="1200" err="1">
                <a:solidFill>
                  <a:schemeClr val="tx1"/>
                </a:solidFill>
                <a:effectLst/>
                <a:latin typeface="+mn-lt"/>
                <a:ea typeface="+mn-ea"/>
                <a:cs typeface="+mn-cs"/>
              </a:rPr>
              <a:t>Initiative</a:t>
            </a:r>
            <a:r>
              <a:rPr lang="nl-BE" sz="1100" b="1" kern="1200">
                <a:solidFill>
                  <a:schemeClr val="tx1"/>
                </a:solidFill>
                <a:effectLst/>
                <a:latin typeface="+mn-lt"/>
                <a:ea typeface="+mn-ea"/>
                <a:cs typeface="+mn-cs"/>
              </a:rPr>
              <a:t> (LOI) is a </a:t>
            </a:r>
            <a:r>
              <a:rPr lang="nl-BE" sz="1100" b="1" kern="1200" err="1">
                <a:solidFill>
                  <a:schemeClr val="tx1"/>
                </a:solidFill>
                <a:effectLst/>
                <a:latin typeface="+mn-lt"/>
                <a:ea typeface="+mn-ea"/>
                <a:cs typeface="+mn-cs"/>
              </a:rPr>
              <a:t>housing</a:t>
            </a:r>
            <a:r>
              <a:rPr lang="nl-BE" sz="1100" b="1" kern="1200">
                <a:solidFill>
                  <a:schemeClr val="tx1"/>
                </a:solidFill>
                <a:effectLst/>
                <a:latin typeface="+mn-lt"/>
                <a:ea typeface="+mn-ea"/>
                <a:cs typeface="+mn-cs"/>
              </a:rPr>
              <a:t> facility </a:t>
            </a:r>
            <a:r>
              <a:rPr lang="nl-BE" sz="1100" b="1" kern="1200" err="1">
                <a:solidFill>
                  <a:schemeClr val="tx1"/>
                </a:solidFill>
                <a:effectLst/>
                <a:latin typeface="+mn-lt"/>
                <a:ea typeface="+mn-ea"/>
                <a:cs typeface="+mn-cs"/>
              </a:rPr>
              <a:t>managed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by</a:t>
            </a:r>
            <a:r>
              <a:rPr lang="nl-BE" sz="1100" b="1" kern="1200">
                <a:solidFill>
                  <a:schemeClr val="tx1"/>
                </a:solidFill>
                <a:effectLst/>
                <a:latin typeface="+mn-lt"/>
                <a:ea typeface="+mn-ea"/>
                <a:cs typeface="+mn-cs"/>
              </a:rPr>
              <a:t> a OCMW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made </a:t>
            </a:r>
            <a:r>
              <a:rPr lang="nl-BE" sz="1100" b="1" kern="1200" err="1">
                <a:solidFill>
                  <a:schemeClr val="tx1"/>
                </a:solidFill>
                <a:effectLst/>
                <a:latin typeface="+mn-lt"/>
                <a:ea typeface="+mn-ea"/>
                <a:cs typeface="+mn-cs"/>
              </a:rPr>
              <a:t>available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people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leaving</a:t>
            </a:r>
            <a:r>
              <a:rPr lang="nl-BE" sz="1100" b="1" kern="1200">
                <a:solidFill>
                  <a:schemeClr val="tx1"/>
                </a:solidFill>
                <a:effectLst/>
                <a:latin typeface="+mn-lt"/>
                <a:ea typeface="+mn-ea"/>
                <a:cs typeface="+mn-cs"/>
              </a:rPr>
              <a:t> a </a:t>
            </a:r>
            <a:r>
              <a:rPr lang="nl-BE" sz="1100" b="1" kern="1200" err="1">
                <a:solidFill>
                  <a:schemeClr val="tx1"/>
                </a:solidFill>
                <a:effectLst/>
                <a:latin typeface="+mn-lt"/>
                <a:ea typeface="+mn-ea"/>
                <a:cs typeface="+mn-cs"/>
              </a:rPr>
              <a:t>reception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centre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following</a:t>
            </a:r>
            <a:r>
              <a:rPr lang="nl-BE" sz="1100" b="1" kern="1200">
                <a:solidFill>
                  <a:schemeClr val="tx1"/>
                </a:solidFill>
                <a:effectLst/>
                <a:latin typeface="+mn-lt"/>
                <a:ea typeface="+mn-ea"/>
                <a:cs typeface="+mn-cs"/>
              </a:rPr>
              <a:t> a </a:t>
            </a:r>
            <a:r>
              <a:rPr lang="nl-BE" sz="1100" b="1" kern="1200" err="1">
                <a:solidFill>
                  <a:schemeClr val="tx1"/>
                </a:solidFill>
                <a:effectLst/>
                <a:latin typeface="+mn-lt"/>
                <a:ea typeface="+mn-ea"/>
                <a:cs typeface="+mn-cs"/>
              </a:rPr>
              <a:t>positive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decision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This</a:t>
            </a:r>
            <a:r>
              <a:rPr lang="nl-BE" sz="1100" b="1" kern="1200">
                <a:solidFill>
                  <a:schemeClr val="tx1"/>
                </a:solidFill>
                <a:effectLst/>
                <a:latin typeface="+mn-lt"/>
                <a:ea typeface="+mn-ea"/>
                <a:cs typeface="+mn-cs"/>
              </a:rPr>
              <a:t> is a </a:t>
            </a:r>
            <a:r>
              <a:rPr lang="nl-BE" sz="1100" b="1" kern="1200" err="1">
                <a:solidFill>
                  <a:schemeClr val="tx1"/>
                </a:solidFill>
                <a:effectLst/>
                <a:latin typeface="+mn-lt"/>
                <a:ea typeface="+mn-ea"/>
                <a:cs typeface="+mn-cs"/>
              </a:rPr>
              <a:t>transitional</a:t>
            </a:r>
            <a:r>
              <a:rPr lang="nl-BE" sz="1100" b="1" kern="1200">
                <a:solidFill>
                  <a:schemeClr val="tx1"/>
                </a:solidFill>
                <a:effectLst/>
                <a:latin typeface="+mn-lt"/>
                <a:ea typeface="+mn-ea"/>
                <a:cs typeface="+mn-cs"/>
              </a:rPr>
              <a:t> home </a:t>
            </a:r>
            <a:r>
              <a:rPr lang="nl-BE" sz="1100" b="1" kern="1200" err="1">
                <a:solidFill>
                  <a:schemeClr val="tx1"/>
                </a:solidFill>
                <a:effectLst/>
                <a:latin typeface="+mn-lt"/>
                <a:ea typeface="+mn-ea"/>
                <a:cs typeface="+mn-cs"/>
              </a:rPr>
              <a:t>where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stay</a:t>
            </a:r>
            <a:r>
              <a:rPr lang="nl-BE" sz="1100" kern="1200">
                <a:solidFill>
                  <a:schemeClr val="tx1"/>
                </a:solidFill>
                <a:effectLst/>
                <a:latin typeface="+mn-lt"/>
                <a:ea typeface="+mn-ea"/>
                <a:cs typeface="+mn-cs"/>
              </a:rPr>
              <a:t> for a maximum of a few </a:t>
            </a:r>
            <a:r>
              <a:rPr lang="nl-BE" sz="1100" kern="1200" err="1">
                <a:solidFill>
                  <a:schemeClr val="tx1"/>
                </a:solidFill>
                <a:effectLst/>
                <a:latin typeface="+mn-lt"/>
                <a:ea typeface="+mn-ea"/>
                <a:cs typeface="+mn-cs"/>
              </a:rPr>
              <a:t>months</a:t>
            </a:r>
            <a:r>
              <a:rPr lang="nl-BE" sz="1100" kern="1200">
                <a:solidFill>
                  <a:schemeClr val="tx1"/>
                </a:solidFill>
                <a:effectLst/>
                <a:latin typeface="+mn-lt"/>
                <a:ea typeface="+mn-ea"/>
                <a:cs typeface="+mn-cs"/>
              </a:rPr>
              <a:t> (4 </a:t>
            </a:r>
            <a:r>
              <a:rPr lang="nl-BE" sz="1100" kern="1200" err="1">
                <a:solidFill>
                  <a:schemeClr val="tx1"/>
                </a:solidFill>
                <a:effectLst/>
                <a:latin typeface="+mn-lt"/>
                <a:ea typeface="+mn-ea"/>
                <a:cs typeface="+mn-cs"/>
              </a:rPr>
              <a:t>months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while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look for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own</a:t>
            </a:r>
            <a:r>
              <a:rPr lang="nl-BE" sz="1100" kern="1200">
                <a:solidFill>
                  <a:schemeClr val="tx1"/>
                </a:solidFill>
                <a:effectLst/>
                <a:latin typeface="+mn-lt"/>
                <a:ea typeface="+mn-ea"/>
                <a:cs typeface="+mn-cs"/>
              </a:rPr>
              <a:t> housing. These </a:t>
            </a:r>
            <a:r>
              <a:rPr lang="nl-BE" sz="1100" kern="1200" err="1">
                <a:solidFill>
                  <a:schemeClr val="tx1"/>
                </a:solidFill>
                <a:effectLst/>
                <a:latin typeface="+mn-lt"/>
                <a:ea typeface="+mn-ea"/>
                <a:cs typeface="+mn-cs"/>
              </a:rPr>
              <a:t>accommodations</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furnished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free of charge.</a:t>
            </a:r>
          </a:p>
          <a:p>
            <a:pPr marL="139700" lvl="0" indent="0">
              <a:buNone/>
            </a:pPr>
            <a:r>
              <a:rPr lang="nl-BE" sz="1100" kern="1200" err="1">
                <a:solidFill>
                  <a:schemeClr val="tx1"/>
                </a:solidFill>
                <a:effectLst/>
                <a:latin typeface="+mn-lt"/>
                <a:ea typeface="+mn-ea"/>
                <a:cs typeface="+mn-cs"/>
              </a:rPr>
              <a:t>Although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difficult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try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explain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difference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between</a:t>
            </a:r>
            <a:r>
              <a:rPr lang="nl-BE" sz="1100" kern="1200">
                <a:solidFill>
                  <a:schemeClr val="tx1"/>
                </a:solidFill>
                <a:effectLst/>
                <a:latin typeface="+mn-lt"/>
                <a:ea typeface="+mn-ea"/>
                <a:cs typeface="+mn-cs"/>
              </a:rPr>
              <a:t> a LOI (</a:t>
            </a:r>
            <a:r>
              <a:rPr lang="nl-BE" sz="1100" kern="1200" err="1">
                <a:solidFill>
                  <a:schemeClr val="tx1"/>
                </a:solidFill>
                <a:effectLst/>
                <a:latin typeface="+mn-lt"/>
                <a:ea typeface="+mn-ea"/>
                <a:cs typeface="+mn-cs"/>
              </a:rPr>
              <a:t>often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called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social</a:t>
            </a:r>
            <a:r>
              <a:rPr lang="nl-BE" sz="1100" kern="1200">
                <a:solidFill>
                  <a:schemeClr val="tx1"/>
                </a:solidFill>
                <a:effectLst/>
                <a:latin typeface="+mn-lt"/>
                <a:ea typeface="+mn-ea"/>
                <a:cs typeface="+mn-cs"/>
              </a:rPr>
              <a:t> house)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real public </a:t>
            </a:r>
            <a:r>
              <a:rPr lang="nl-BE" sz="1100" kern="1200" err="1">
                <a:solidFill>
                  <a:schemeClr val="tx1"/>
                </a:solidFill>
                <a:effectLst/>
                <a:latin typeface="+mn-lt"/>
                <a:ea typeface="+mn-ea"/>
                <a:cs typeface="+mn-cs"/>
              </a:rPr>
              <a:t>social</a:t>
            </a:r>
            <a:r>
              <a:rPr lang="nl-BE" sz="1100" kern="1200">
                <a:solidFill>
                  <a:schemeClr val="tx1"/>
                </a:solidFill>
                <a:effectLst/>
                <a:latin typeface="+mn-lt"/>
                <a:ea typeface="+mn-ea"/>
                <a:cs typeface="+mn-cs"/>
              </a:rPr>
              <a:t> housing.</a:t>
            </a:r>
          </a:p>
          <a:p>
            <a:pPr>
              <a:buNone/>
            </a:pPr>
            <a:endParaRPr lang="en-US">
              <a:latin typeface="Calibri"/>
              <a:ea typeface="Calibri"/>
              <a:cs typeface="Calibri"/>
            </a:endParaRPr>
          </a:p>
        </p:txBody>
      </p:sp>
    </p:spTree>
    <p:extLst>
      <p:ext uri="{BB962C8B-B14F-4D97-AF65-F5344CB8AC3E}">
        <p14:creationId xmlns:p14="http://schemas.microsoft.com/office/powerpoint/2010/main" val="449238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F3668-7D4C-0E45-C6C8-2743541D10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080B9F-EA58-ABCE-B657-108BE6A1EA0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6E9CACA-F654-CA70-E8EA-3CE2AF4F7BFB}"/>
              </a:ext>
            </a:extLst>
          </p:cNvPr>
          <p:cNvSpPr>
            <a:spLocks noGrp="1"/>
          </p:cNvSpPr>
          <p:nvPr>
            <p:ph type="body" idx="1"/>
          </p:nvPr>
        </p:nvSpPr>
        <p:spPr/>
        <p:txBody>
          <a:bodyPr/>
          <a:lstStyle/>
          <a:p>
            <a:pPr marL="139700" lvl="0" indent="0" rtl="0">
              <a:buNone/>
            </a:pP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eligible</a:t>
            </a:r>
            <a:r>
              <a:rPr lang="nl-BE" sz="1100" kern="1200">
                <a:solidFill>
                  <a:schemeClr val="tx1"/>
                </a:solidFill>
                <a:effectLst/>
                <a:latin typeface="+mn-lt"/>
                <a:ea typeface="+mn-ea"/>
                <a:cs typeface="+mn-cs"/>
              </a:rPr>
              <a:t> for a </a:t>
            </a:r>
            <a:r>
              <a:rPr lang="nl-BE" sz="1100" kern="1200" err="1">
                <a:solidFill>
                  <a:schemeClr val="tx1"/>
                </a:solidFill>
                <a:effectLst/>
                <a:latin typeface="+mn-lt"/>
                <a:ea typeface="+mn-ea"/>
                <a:cs typeface="+mn-cs"/>
              </a:rPr>
              <a:t>social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home,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must </a:t>
            </a:r>
            <a:r>
              <a:rPr lang="nl-BE" sz="1100" b="1" kern="1200">
                <a:solidFill>
                  <a:schemeClr val="tx1"/>
                </a:solidFill>
                <a:effectLst/>
                <a:latin typeface="+mn-lt"/>
                <a:ea typeface="+mn-ea"/>
                <a:cs typeface="+mn-cs"/>
              </a:rPr>
              <a:t>register on a </a:t>
            </a:r>
            <a:r>
              <a:rPr lang="nl-BE" sz="1100" b="1" kern="1200" err="1">
                <a:solidFill>
                  <a:schemeClr val="tx1"/>
                </a:solidFill>
                <a:effectLst/>
                <a:latin typeface="+mn-lt"/>
                <a:ea typeface="+mn-ea"/>
                <a:cs typeface="+mn-cs"/>
              </a:rPr>
              <a:t>waiting</a:t>
            </a:r>
            <a:r>
              <a:rPr lang="nl-BE" sz="1100" b="1" kern="1200">
                <a:solidFill>
                  <a:schemeClr val="tx1"/>
                </a:solidFill>
                <a:effectLst/>
                <a:latin typeface="+mn-lt"/>
                <a:ea typeface="+mn-ea"/>
                <a:cs typeface="+mn-cs"/>
              </a:rPr>
              <a:t> list via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websites of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housing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associations</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(Brussels: Brussels-</a:t>
            </a:r>
            <a:r>
              <a:rPr lang="nl-BE" sz="1100" kern="1200" err="1">
                <a:solidFill>
                  <a:schemeClr val="tx1"/>
                </a:solidFill>
                <a:effectLst/>
                <a:latin typeface="+mn-lt"/>
                <a:ea typeface="+mn-ea"/>
                <a:cs typeface="+mn-cs"/>
              </a:rPr>
              <a:t>Capital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Region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Wallonia</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Walloon</a:t>
            </a:r>
            <a:r>
              <a:rPr lang="nl-BE" sz="1100" kern="1200">
                <a:solidFill>
                  <a:schemeClr val="tx1"/>
                </a:solidFill>
                <a:effectLst/>
                <a:latin typeface="+mn-lt"/>
                <a:ea typeface="+mn-ea"/>
                <a:cs typeface="+mn-cs"/>
              </a:rPr>
              <a:t> Housing Association; </a:t>
            </a:r>
            <a:r>
              <a:rPr lang="nl-BE" sz="1100" kern="1200" err="1">
                <a:solidFill>
                  <a:schemeClr val="tx1"/>
                </a:solidFill>
                <a:effectLst/>
                <a:latin typeface="+mn-lt"/>
                <a:ea typeface="+mn-ea"/>
                <a:cs typeface="+mn-cs"/>
              </a:rPr>
              <a:t>Flanders</a:t>
            </a:r>
            <a:r>
              <a:rPr lang="nl-BE" sz="1100" kern="1200">
                <a:solidFill>
                  <a:schemeClr val="tx1"/>
                </a:solidFill>
                <a:effectLst/>
                <a:latin typeface="+mn-lt"/>
                <a:ea typeface="+mn-ea"/>
                <a:cs typeface="+mn-cs"/>
              </a:rPr>
              <a:t>: Wonen in Vlaanderen). </a:t>
            </a:r>
            <a:r>
              <a:rPr lang="nl-BE" sz="1100" b="1" kern="1200">
                <a:solidFill>
                  <a:schemeClr val="tx1"/>
                </a:solidFill>
                <a:effectLst/>
                <a:latin typeface="+mn-lt"/>
                <a:ea typeface="+mn-ea"/>
                <a:cs typeface="+mn-cs"/>
              </a:rPr>
              <a:t>The </a:t>
            </a:r>
            <a:r>
              <a:rPr lang="nl-BE" sz="1100" b="1" kern="1200" err="1">
                <a:solidFill>
                  <a:schemeClr val="tx1"/>
                </a:solidFill>
                <a:effectLst/>
                <a:latin typeface="+mn-lt"/>
                <a:ea typeface="+mn-ea"/>
                <a:cs typeface="+mn-cs"/>
              </a:rPr>
              <a:t>waiting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lists</a:t>
            </a:r>
            <a:r>
              <a:rPr lang="nl-BE" sz="1100" b="1" kern="1200">
                <a:solidFill>
                  <a:schemeClr val="tx1"/>
                </a:solidFill>
                <a:effectLst/>
                <a:latin typeface="+mn-lt"/>
                <a:ea typeface="+mn-ea"/>
                <a:cs typeface="+mn-cs"/>
              </a:rPr>
              <a:t> are </a:t>
            </a:r>
            <a:r>
              <a:rPr lang="nl-BE" sz="1100" b="1" kern="1200" err="1">
                <a:solidFill>
                  <a:schemeClr val="tx1"/>
                </a:solidFill>
                <a:effectLst/>
                <a:latin typeface="+mn-lt"/>
                <a:ea typeface="+mn-ea"/>
                <a:cs typeface="+mn-cs"/>
              </a:rPr>
              <a:t>very</a:t>
            </a:r>
            <a:r>
              <a:rPr lang="nl-BE" sz="1100" b="1" kern="1200">
                <a:solidFill>
                  <a:schemeClr val="tx1"/>
                </a:solidFill>
                <a:effectLst/>
                <a:latin typeface="+mn-lt"/>
                <a:ea typeface="+mn-ea"/>
                <a:cs typeface="+mn-cs"/>
              </a:rPr>
              <a:t> long;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may</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wait</a:t>
            </a:r>
            <a:r>
              <a:rPr lang="nl-BE" sz="1100" kern="1200">
                <a:solidFill>
                  <a:schemeClr val="tx1"/>
                </a:solidFill>
                <a:effectLst/>
                <a:latin typeface="+mn-lt"/>
                <a:ea typeface="+mn-ea"/>
                <a:cs typeface="+mn-cs"/>
              </a:rPr>
              <a:t> up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10 </a:t>
            </a:r>
            <a:r>
              <a:rPr lang="nl-BE" sz="1100" kern="1200" err="1">
                <a:solidFill>
                  <a:schemeClr val="tx1"/>
                </a:solidFill>
                <a:effectLst/>
                <a:latin typeface="+mn-lt"/>
                <a:ea typeface="+mn-ea"/>
                <a:cs typeface="+mn-cs"/>
              </a:rPr>
              <a:t>years</a:t>
            </a:r>
            <a:r>
              <a:rPr lang="nl-BE" sz="1100" kern="1200">
                <a:solidFill>
                  <a:schemeClr val="tx1"/>
                </a:solidFill>
                <a:effectLst/>
                <a:latin typeface="+mn-lt"/>
                <a:ea typeface="+mn-ea"/>
                <a:cs typeface="+mn-cs"/>
              </a:rPr>
              <a:t> for a </a:t>
            </a:r>
            <a:r>
              <a:rPr lang="nl-BE" sz="1100" kern="1200" err="1">
                <a:solidFill>
                  <a:schemeClr val="tx1"/>
                </a:solidFill>
                <a:effectLst/>
                <a:latin typeface="+mn-lt"/>
                <a:ea typeface="+mn-ea"/>
                <a:cs typeface="+mn-cs"/>
              </a:rPr>
              <a:t>social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home. In </a:t>
            </a:r>
            <a:r>
              <a:rPr lang="nl-BE" sz="1100" kern="1200" err="1">
                <a:solidFill>
                  <a:schemeClr val="tx1"/>
                </a:solidFill>
                <a:effectLst/>
                <a:latin typeface="+mn-lt"/>
                <a:ea typeface="+mn-ea"/>
                <a:cs typeface="+mn-cs"/>
              </a:rPr>
              <a:t>Flanders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registration</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only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possible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A-card, in </a:t>
            </a:r>
            <a:r>
              <a:rPr lang="nl-BE" sz="1100" kern="1200" err="1">
                <a:solidFill>
                  <a:schemeClr val="tx1"/>
                </a:solidFill>
                <a:effectLst/>
                <a:latin typeface="+mn-lt"/>
                <a:ea typeface="+mn-ea"/>
                <a:cs typeface="+mn-cs"/>
              </a:rPr>
              <a:t>Wallonia</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Brussels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already</a:t>
            </a:r>
            <a:r>
              <a:rPr lang="nl-BE" sz="1100" kern="1200">
                <a:solidFill>
                  <a:schemeClr val="tx1"/>
                </a:solidFill>
                <a:effectLst/>
                <a:latin typeface="+mn-lt"/>
                <a:ea typeface="+mn-ea"/>
                <a:cs typeface="+mn-cs"/>
              </a:rPr>
              <a:t> register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orange</a:t>
            </a:r>
            <a:r>
              <a:rPr lang="nl-BE" sz="1100" kern="1200">
                <a:solidFill>
                  <a:schemeClr val="tx1"/>
                </a:solidFill>
                <a:effectLst/>
                <a:latin typeface="+mn-lt"/>
                <a:ea typeface="+mn-ea"/>
                <a:cs typeface="+mn-cs"/>
              </a:rPr>
              <a:t> card.</a:t>
            </a:r>
          </a:p>
          <a:p>
            <a:pPr lvl="1"/>
            <a:r>
              <a:rPr lang="nl-BE" sz="1100" kern="1200">
                <a:solidFill>
                  <a:schemeClr val="tx1"/>
                </a:solidFill>
                <a:effectLst/>
                <a:latin typeface="+mn-lt"/>
                <a:ea typeface="+mn-ea"/>
                <a:cs typeface="+mn-cs"/>
              </a:rPr>
              <a:t>In </a:t>
            </a:r>
            <a:r>
              <a:rPr lang="nl-BE" sz="1100" kern="1200" err="1">
                <a:solidFill>
                  <a:schemeClr val="tx1"/>
                </a:solidFill>
                <a:effectLst/>
                <a:latin typeface="+mn-lt"/>
                <a:ea typeface="+mn-ea"/>
                <a:cs typeface="+mn-cs"/>
              </a:rPr>
              <a:t>Wallonia</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is a website for online </a:t>
            </a:r>
            <a:r>
              <a:rPr lang="nl-BE" sz="1100" kern="1200" err="1">
                <a:solidFill>
                  <a:schemeClr val="tx1"/>
                </a:solidFill>
                <a:effectLst/>
                <a:latin typeface="+mn-lt"/>
                <a:ea typeface="+mn-ea"/>
                <a:cs typeface="+mn-cs"/>
              </a:rPr>
              <a:t>registration</a:t>
            </a:r>
            <a:r>
              <a:rPr lang="nl-BE" sz="1100" kern="1200">
                <a:solidFill>
                  <a:schemeClr val="tx1"/>
                </a:solidFill>
                <a:effectLst/>
                <a:latin typeface="+mn-lt"/>
                <a:ea typeface="+mn-ea"/>
                <a:cs typeface="+mn-cs"/>
              </a:rPr>
              <a:t>: Connectoit.be</a:t>
            </a:r>
          </a:p>
          <a:p>
            <a:pPr marL="139700" lvl="0" indent="0">
              <a:buNone/>
            </a:pPr>
            <a:r>
              <a:rPr lang="nl-BE" sz="1100" b="1" kern="1200">
                <a:solidFill>
                  <a:schemeClr val="tx1"/>
                </a:solidFill>
                <a:effectLst/>
                <a:latin typeface="+mn-lt"/>
                <a:ea typeface="+mn-ea"/>
                <a:cs typeface="+mn-cs"/>
              </a:rPr>
              <a:t>In </a:t>
            </a:r>
            <a:r>
              <a:rPr lang="nl-BE" sz="1100" b="1" kern="1200" err="1">
                <a:solidFill>
                  <a:schemeClr val="tx1"/>
                </a:solidFill>
                <a:effectLst/>
                <a:latin typeface="+mn-lt"/>
                <a:ea typeface="+mn-ea"/>
                <a:cs typeface="+mn-cs"/>
              </a:rPr>
              <a:t>Wallonia</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Brussels, </a:t>
            </a:r>
            <a:r>
              <a:rPr lang="nl-BE" sz="1100" b="1" kern="1200" err="1">
                <a:solidFill>
                  <a:schemeClr val="tx1"/>
                </a:solidFill>
                <a:effectLst/>
                <a:latin typeface="+mn-lt"/>
                <a:ea typeface="+mn-ea"/>
                <a:cs typeface="+mn-cs"/>
              </a:rPr>
              <a:t>there</a:t>
            </a:r>
            <a:r>
              <a:rPr lang="nl-BE" sz="1100" b="1" kern="1200">
                <a:solidFill>
                  <a:schemeClr val="tx1"/>
                </a:solidFill>
                <a:effectLst/>
                <a:latin typeface="+mn-lt"/>
                <a:ea typeface="+mn-ea"/>
                <a:cs typeface="+mn-cs"/>
              </a:rPr>
              <a:t> are </a:t>
            </a:r>
            <a:r>
              <a:rPr lang="nl-BE" sz="1100" b="1" kern="1200" err="1">
                <a:solidFill>
                  <a:schemeClr val="tx1"/>
                </a:solidFill>
                <a:effectLst/>
                <a:latin typeface="+mn-lt"/>
                <a:ea typeface="+mn-ea"/>
                <a:cs typeface="+mn-cs"/>
              </a:rPr>
              <a:t>also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Agences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Immobilières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Sociales</a:t>
            </a:r>
            <a:r>
              <a:rPr lang="nl-BE" sz="1100" b="1"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rent out homes at </a:t>
            </a:r>
            <a:r>
              <a:rPr lang="nl-BE" sz="1100" kern="1200" err="1">
                <a:solidFill>
                  <a:schemeClr val="tx1"/>
                </a:solidFill>
                <a:effectLst/>
                <a:latin typeface="+mn-lt"/>
                <a:ea typeface="+mn-ea"/>
                <a:cs typeface="+mn-cs"/>
              </a:rPr>
              <a:t>lower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eligible</a:t>
            </a:r>
            <a:r>
              <a:rPr lang="nl-BE" sz="1100" kern="1200">
                <a:solidFill>
                  <a:schemeClr val="tx1"/>
                </a:solidFill>
                <a:effectLst/>
                <a:latin typeface="+mn-lt"/>
                <a:ea typeface="+mn-ea"/>
                <a:cs typeface="+mn-cs"/>
              </a:rPr>
              <a:t> for these homes,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must </a:t>
            </a:r>
            <a:r>
              <a:rPr lang="nl-BE" sz="1100" b="1" kern="1200">
                <a:solidFill>
                  <a:schemeClr val="tx1"/>
                </a:solidFill>
                <a:effectLst/>
                <a:latin typeface="+mn-lt"/>
                <a:ea typeface="+mn-ea"/>
                <a:cs typeface="+mn-cs"/>
              </a:rPr>
              <a:t>contact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social</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housing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organization</a:t>
            </a:r>
            <a:r>
              <a:rPr lang="nl-BE" sz="1100" b="1" kern="1200">
                <a:solidFill>
                  <a:schemeClr val="tx1"/>
                </a:solidFill>
                <a:effectLst/>
                <a:latin typeface="+mn-lt"/>
                <a:ea typeface="+mn-ea"/>
                <a:cs typeface="+mn-cs"/>
              </a:rPr>
              <a:t> (AIS) in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area </a:t>
            </a:r>
            <a:r>
              <a:rPr lang="nl-BE" sz="1100" b="1" kern="1200" err="1">
                <a:solidFill>
                  <a:schemeClr val="tx1"/>
                </a:solidFill>
                <a:effectLst/>
                <a:latin typeface="+mn-lt"/>
                <a:ea typeface="+mn-ea"/>
                <a:cs typeface="+mn-cs"/>
              </a:rPr>
              <a:t>where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wish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live </a:t>
            </a:r>
            <a:r>
              <a:rPr lang="nl-BE" sz="1100" kern="1200">
                <a:solidFill>
                  <a:schemeClr val="tx1"/>
                </a:solidFill>
                <a:effectLst/>
                <a:latin typeface="+mn-lt"/>
                <a:ea typeface="+mn-ea"/>
                <a:cs typeface="+mn-cs"/>
              </a:rPr>
              <a:t>(</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AIS website on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UWAIS website). </a:t>
            </a:r>
            <a:r>
              <a:rPr lang="nl-BE" sz="1100" b="1" kern="1200">
                <a:solidFill>
                  <a:schemeClr val="tx1"/>
                </a:solidFill>
                <a:effectLst/>
                <a:latin typeface="+mn-lt"/>
                <a:ea typeface="+mn-ea"/>
                <a:cs typeface="+mn-cs"/>
              </a:rPr>
              <a:t>The </a:t>
            </a:r>
            <a:r>
              <a:rPr lang="nl-BE" sz="1100" b="1" kern="1200" err="1">
                <a:solidFill>
                  <a:schemeClr val="tx1"/>
                </a:solidFill>
                <a:effectLst/>
                <a:latin typeface="+mn-lt"/>
                <a:ea typeface="+mn-ea"/>
                <a:cs typeface="+mn-cs"/>
              </a:rPr>
              <a:t>waiting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lists</a:t>
            </a:r>
            <a:r>
              <a:rPr lang="nl-BE" sz="1100" b="1" kern="1200">
                <a:solidFill>
                  <a:schemeClr val="tx1"/>
                </a:solidFill>
                <a:effectLst/>
                <a:latin typeface="+mn-lt"/>
                <a:ea typeface="+mn-ea"/>
                <a:cs typeface="+mn-cs"/>
              </a:rPr>
              <a:t> are long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take </a:t>
            </a:r>
            <a:r>
              <a:rPr lang="nl-BE" sz="1100" kern="1200" err="1">
                <a:solidFill>
                  <a:schemeClr val="tx1"/>
                </a:solidFill>
                <a:effectLst/>
                <a:latin typeface="+mn-lt"/>
                <a:ea typeface="+mn-ea"/>
                <a:cs typeface="+mn-cs"/>
              </a:rPr>
              <a:t>several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years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before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allocated</a:t>
            </a:r>
            <a:r>
              <a:rPr lang="nl-BE" sz="1100" kern="1200">
                <a:solidFill>
                  <a:schemeClr val="tx1"/>
                </a:solidFill>
                <a:effectLst/>
                <a:latin typeface="+mn-lt"/>
                <a:ea typeface="+mn-ea"/>
                <a:cs typeface="+mn-cs"/>
              </a:rPr>
              <a:t> a home </a:t>
            </a:r>
            <a:r>
              <a:rPr lang="nl-BE" sz="1100" kern="1200" err="1">
                <a:solidFill>
                  <a:schemeClr val="tx1"/>
                </a:solidFill>
                <a:effectLst/>
                <a:latin typeface="+mn-lt"/>
                <a:ea typeface="+mn-ea"/>
                <a:cs typeface="+mn-cs"/>
              </a:rPr>
              <a:t>through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AIS. </a:t>
            </a:r>
            <a:r>
              <a:rPr lang="nl-BE" sz="1100" b="1" kern="1200">
                <a:solidFill>
                  <a:schemeClr val="tx1"/>
                </a:solidFill>
                <a:effectLst/>
                <a:latin typeface="+mn-lt"/>
                <a:ea typeface="+mn-ea"/>
                <a:cs typeface="+mn-cs"/>
              </a:rPr>
              <a:t>In </a:t>
            </a:r>
            <a:r>
              <a:rPr lang="nl-BE" sz="1100" b="1" kern="1200" err="1">
                <a:solidFill>
                  <a:schemeClr val="tx1"/>
                </a:solidFill>
                <a:effectLst/>
                <a:latin typeface="+mn-lt"/>
                <a:ea typeface="+mn-ea"/>
                <a:cs typeface="+mn-cs"/>
              </a:rPr>
              <a:t>Flanders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can</a:t>
            </a:r>
            <a:r>
              <a:rPr lang="nl-BE" sz="1100" b="1" kern="1200">
                <a:solidFill>
                  <a:schemeClr val="tx1"/>
                </a:solidFill>
                <a:effectLst/>
                <a:latin typeface="+mn-lt"/>
                <a:ea typeface="+mn-ea"/>
                <a:cs typeface="+mn-cs"/>
              </a:rPr>
              <a:t> register via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Central </a:t>
            </a:r>
            <a:r>
              <a:rPr lang="nl-BE" sz="1100" b="1" kern="1200" err="1">
                <a:solidFill>
                  <a:schemeClr val="tx1"/>
                </a:solidFill>
                <a:effectLst/>
                <a:latin typeface="+mn-lt"/>
                <a:ea typeface="+mn-ea"/>
                <a:cs typeface="+mn-cs"/>
              </a:rPr>
              <a:t>Registration</a:t>
            </a:r>
            <a:r>
              <a:rPr lang="nl-BE" sz="1100" b="1" kern="1200">
                <a:solidFill>
                  <a:schemeClr val="tx1"/>
                </a:solidFill>
                <a:effectLst/>
                <a:latin typeface="+mn-lt"/>
                <a:ea typeface="+mn-ea"/>
                <a:cs typeface="+mn-cs"/>
              </a:rPr>
              <a:t> Register (CIR).</a:t>
            </a:r>
            <a:endParaRPr lang="nl-BE" sz="1100" kern="1200">
              <a:solidFill>
                <a:schemeClr val="tx1"/>
              </a:solidFill>
              <a:effectLst/>
              <a:latin typeface="+mn-lt"/>
              <a:ea typeface="+mn-ea"/>
              <a:cs typeface="+mn-cs"/>
            </a:endParaRPr>
          </a:p>
          <a:p>
            <a:pPr marL="139700" lvl="0" indent="0">
              <a:buNone/>
            </a:pPr>
            <a:r>
              <a:rPr lang="nl-BE" sz="1100" b="1" kern="1200">
                <a:solidFill>
                  <a:schemeClr val="tx1"/>
                </a:solidFill>
                <a:effectLst/>
                <a:latin typeface="+mn-lt"/>
                <a:ea typeface="+mn-ea"/>
                <a:cs typeface="+mn-cs"/>
              </a:rPr>
              <a:t>Important: </a:t>
            </a:r>
            <a:r>
              <a:rPr lang="nl-BE" sz="1100" b="1" kern="1200" err="1">
                <a:solidFill>
                  <a:schemeClr val="tx1"/>
                </a:solidFill>
                <a:effectLst/>
                <a:latin typeface="+mn-lt"/>
                <a:ea typeface="+mn-ea"/>
                <a:cs typeface="+mn-cs"/>
              </a:rPr>
              <a:t>be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realistic</a:t>
            </a:r>
            <a:r>
              <a:rPr lang="nl-BE" sz="1100" b="1" kern="1200">
                <a:solidFill>
                  <a:schemeClr val="tx1"/>
                </a:solidFill>
                <a:effectLst/>
                <a:latin typeface="+mn-lt"/>
                <a:ea typeface="+mn-ea"/>
                <a:cs typeface="+mn-cs"/>
              </a:rPr>
              <a:t> in </a:t>
            </a:r>
            <a:r>
              <a:rPr lang="nl-BE" sz="1100" b="1" kern="1200" err="1">
                <a:solidFill>
                  <a:schemeClr val="tx1"/>
                </a:solidFill>
                <a:effectLst/>
                <a:latin typeface="+mn-lt"/>
                <a:ea typeface="+mn-ea"/>
                <a:cs typeface="+mn-cs"/>
              </a:rPr>
              <a:t>your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expectations</a:t>
            </a:r>
            <a:r>
              <a:rPr lang="nl-BE" sz="1100" b="1" kern="1200">
                <a:solidFill>
                  <a:schemeClr val="tx1"/>
                </a:solidFill>
                <a:effectLst/>
                <a:latin typeface="+mn-lt"/>
                <a:ea typeface="+mn-ea"/>
                <a:cs typeface="+mn-cs"/>
              </a:rPr>
              <a:t>. In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short term,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will</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almost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certainly</a:t>
            </a:r>
            <a:r>
              <a:rPr lang="nl-BE" sz="1100" b="1" kern="1200">
                <a:solidFill>
                  <a:schemeClr val="tx1"/>
                </a:solidFill>
                <a:effectLst/>
                <a:latin typeface="+mn-lt"/>
                <a:ea typeface="+mn-ea"/>
                <a:cs typeface="+mn-cs"/>
              </a:rPr>
              <a:t> end up on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private </a:t>
            </a:r>
            <a:r>
              <a:rPr lang="nl-BE" sz="1100" b="1" kern="1200" err="1">
                <a:solidFill>
                  <a:schemeClr val="tx1"/>
                </a:solidFill>
                <a:effectLst/>
                <a:latin typeface="+mn-lt"/>
                <a:ea typeface="+mn-ea"/>
                <a:cs typeface="+mn-cs"/>
              </a:rPr>
              <a:t>rental</a:t>
            </a:r>
            <a:r>
              <a:rPr lang="nl-BE" sz="1100" b="1" kern="1200">
                <a:solidFill>
                  <a:schemeClr val="tx1"/>
                </a:solidFill>
                <a:effectLst/>
                <a:latin typeface="+mn-lt"/>
                <a:ea typeface="+mn-ea"/>
                <a:cs typeface="+mn-cs"/>
              </a:rPr>
              <a:t> market. </a:t>
            </a:r>
            <a:r>
              <a:rPr lang="nl-BE" sz="1100" b="1" kern="1200" err="1">
                <a:solidFill>
                  <a:schemeClr val="tx1"/>
                </a:solidFill>
                <a:effectLst/>
                <a:latin typeface="+mn-lt"/>
                <a:ea typeface="+mn-ea"/>
                <a:cs typeface="+mn-cs"/>
              </a:rPr>
              <a:t>Nevertheless</a:t>
            </a:r>
            <a:r>
              <a:rPr lang="nl-BE" sz="1100" b="1" kern="1200">
                <a:solidFill>
                  <a:schemeClr val="tx1"/>
                </a:solidFill>
                <a:effectLst/>
                <a:latin typeface="+mn-lt"/>
                <a:ea typeface="+mn-ea"/>
                <a:cs typeface="+mn-cs"/>
              </a:rPr>
              <a:t>, we </a:t>
            </a:r>
            <a:r>
              <a:rPr lang="nl-BE" sz="1100" b="1" kern="1200" err="1">
                <a:solidFill>
                  <a:schemeClr val="tx1"/>
                </a:solidFill>
                <a:effectLst/>
                <a:latin typeface="+mn-lt"/>
                <a:ea typeface="+mn-ea"/>
                <a:cs typeface="+mn-cs"/>
              </a:rPr>
              <a:t>recommend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that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register on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waiting</a:t>
            </a:r>
            <a:r>
              <a:rPr lang="nl-BE" sz="1100" b="1" kern="1200">
                <a:solidFill>
                  <a:schemeClr val="tx1"/>
                </a:solidFill>
                <a:effectLst/>
                <a:latin typeface="+mn-lt"/>
                <a:ea typeface="+mn-ea"/>
                <a:cs typeface="+mn-cs"/>
              </a:rPr>
              <a:t> list.</a:t>
            </a:r>
            <a:endParaRPr lang="nl-BE" sz="1100" kern="1200">
              <a:solidFill>
                <a:schemeClr val="tx1"/>
              </a:solidFill>
              <a:effectLst/>
              <a:latin typeface="+mn-lt"/>
              <a:ea typeface="+mn-ea"/>
              <a:cs typeface="+mn-cs"/>
            </a:endParaRPr>
          </a:p>
          <a:p>
            <a:pPr marL="139700" indent="0" algn="just">
              <a:buNone/>
            </a:pPr>
            <a:endParaRPr lang="en-US">
              <a:solidFill>
                <a:srgbClr val="000000"/>
              </a:solidFill>
            </a:endParaRPr>
          </a:p>
        </p:txBody>
      </p:sp>
    </p:spTree>
    <p:extLst>
      <p:ext uri="{BB962C8B-B14F-4D97-AF65-F5344CB8AC3E}">
        <p14:creationId xmlns:p14="http://schemas.microsoft.com/office/powerpoint/2010/main" val="20253020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nl-BE" sz="1100" kern="1200" err="1">
                <a:solidFill>
                  <a:schemeClr val="tx1"/>
                </a:solidFill>
                <a:effectLst/>
                <a:latin typeface="+mn-lt"/>
                <a:ea typeface="+mn-ea"/>
                <a:cs typeface="+mn-cs"/>
              </a:rPr>
              <a:t>Now</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ready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start </a:t>
            </a:r>
            <a:r>
              <a:rPr lang="nl-BE" sz="1100" kern="1200" err="1">
                <a:solidFill>
                  <a:schemeClr val="tx1"/>
                </a:solidFill>
                <a:effectLst/>
                <a:latin typeface="+mn-lt"/>
                <a:ea typeface="+mn-ea"/>
                <a:cs typeface="+mn-cs"/>
              </a:rPr>
              <a:t>looking</a:t>
            </a:r>
            <a:r>
              <a:rPr lang="nl-BE" sz="1100" kern="1200">
                <a:solidFill>
                  <a:schemeClr val="tx1"/>
                </a:solidFill>
                <a:effectLst/>
                <a:latin typeface="+mn-lt"/>
                <a:ea typeface="+mn-ea"/>
                <a:cs typeface="+mn-cs"/>
              </a:rPr>
              <a:t> for a home. In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part, we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try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answer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question: </a:t>
            </a:r>
            <a:r>
              <a:rPr lang="nl-BE" sz="1100" kern="1200" err="1">
                <a:solidFill>
                  <a:schemeClr val="tx1"/>
                </a:solidFill>
                <a:effectLst/>
                <a:latin typeface="+mn-lt"/>
                <a:ea typeface="+mn-ea"/>
                <a:cs typeface="+mn-cs"/>
              </a:rPr>
              <a:t>how</a:t>
            </a:r>
            <a:r>
              <a:rPr lang="nl-BE" sz="1100" kern="1200">
                <a:solidFill>
                  <a:schemeClr val="tx1"/>
                </a:solidFill>
                <a:effectLst/>
                <a:latin typeface="+mn-lt"/>
                <a:ea typeface="+mn-ea"/>
                <a:cs typeface="+mn-cs"/>
              </a:rPr>
              <a:t> do I search for a home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should</a:t>
            </a:r>
            <a:r>
              <a:rPr lang="nl-BE" sz="1100" kern="1200">
                <a:solidFill>
                  <a:schemeClr val="tx1"/>
                </a:solidFill>
                <a:effectLst/>
                <a:latin typeface="+mn-lt"/>
                <a:ea typeface="+mn-ea"/>
                <a:cs typeface="+mn-cs"/>
              </a:rPr>
              <a:t> I keep in mind?</a:t>
            </a:r>
          </a:p>
          <a:p>
            <a:pPr>
              <a:buNone/>
            </a:pPr>
            <a:endParaRPr lang="en-US">
              <a:latin typeface="Calibri"/>
              <a:ea typeface="Calibri"/>
              <a:cs typeface="Calibri"/>
            </a:endParaRPr>
          </a:p>
        </p:txBody>
      </p:sp>
    </p:spTree>
    <p:extLst>
      <p:ext uri="{BB962C8B-B14F-4D97-AF65-F5344CB8AC3E}">
        <p14:creationId xmlns:p14="http://schemas.microsoft.com/office/powerpoint/2010/main" val="21521964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First,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help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let </a:t>
            </a:r>
            <a:r>
              <a:rPr lang="nl-BE" sz="1100" kern="1200" err="1">
                <a:solidFill>
                  <a:schemeClr val="tx1"/>
                </a:solidFill>
                <a:effectLst/>
                <a:latin typeface="+mn-lt"/>
                <a:ea typeface="+mn-ea"/>
                <a:cs typeface="+mn-cs"/>
              </a:rPr>
              <a:t>people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know</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through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network</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looking</a:t>
            </a:r>
            <a:r>
              <a:rPr lang="nl-BE" sz="1100" kern="1200">
                <a:solidFill>
                  <a:schemeClr val="tx1"/>
                </a:solidFill>
                <a:effectLst/>
                <a:latin typeface="+mn-lt"/>
                <a:ea typeface="+mn-ea"/>
                <a:cs typeface="+mn-cs"/>
              </a:rPr>
              <a:t> for a home. Word-of-</a:t>
            </a:r>
            <a:r>
              <a:rPr lang="nl-BE" sz="1100" kern="1200" err="1">
                <a:solidFill>
                  <a:schemeClr val="tx1"/>
                </a:solidFill>
                <a:effectLst/>
                <a:latin typeface="+mn-lt"/>
                <a:ea typeface="+mn-ea"/>
                <a:cs typeface="+mn-cs"/>
              </a:rPr>
              <a:t>mouth</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best way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place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live.</a:t>
            </a:r>
          </a:p>
          <a:p>
            <a:pPr marL="139700" indent="0">
              <a:buNone/>
            </a:pP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work</a:t>
            </a:r>
            <a:r>
              <a:rPr lang="nl-BE" sz="1100" kern="1200">
                <a:solidFill>
                  <a:schemeClr val="tx1"/>
                </a:solidFill>
                <a:effectLst/>
                <a:latin typeface="+mn-lt"/>
                <a:ea typeface="+mn-ea"/>
                <a:cs typeface="+mn-cs"/>
              </a:rPr>
              <a:t>, talk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colleagues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employer</a:t>
            </a:r>
            <a:r>
              <a:rPr lang="nl-BE" sz="1100" kern="1200">
                <a:solidFill>
                  <a:schemeClr val="tx1"/>
                </a:solidFill>
                <a:effectLst/>
                <a:latin typeface="+mn-lt"/>
                <a:ea typeface="+mn-ea"/>
                <a:cs typeface="+mn-cs"/>
              </a:rPr>
              <a:t>,...</a:t>
            </a:r>
          </a:p>
          <a:p>
            <a:pPr marL="139700" indent="0">
              <a:buNone/>
            </a:pP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do </a:t>
            </a:r>
            <a:r>
              <a:rPr lang="nl-BE" sz="1100" kern="1200" err="1">
                <a:solidFill>
                  <a:schemeClr val="tx1"/>
                </a:solidFill>
                <a:effectLst/>
                <a:latin typeface="+mn-lt"/>
                <a:ea typeface="+mn-ea"/>
                <a:cs typeface="+mn-cs"/>
              </a:rPr>
              <a:t>volunteer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work</a:t>
            </a:r>
            <a:r>
              <a:rPr lang="nl-BE" sz="1100" kern="1200">
                <a:solidFill>
                  <a:schemeClr val="tx1"/>
                </a:solidFill>
                <a:effectLst/>
                <a:latin typeface="+mn-lt"/>
                <a:ea typeface="+mn-ea"/>
                <a:cs typeface="+mn-cs"/>
              </a:rPr>
              <a:t>, talk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volunteers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about</a:t>
            </a:r>
            <a:r>
              <a:rPr lang="nl-BE" sz="1100" kern="1200">
                <a:solidFill>
                  <a:schemeClr val="tx1"/>
                </a:solidFill>
                <a:effectLst/>
                <a:latin typeface="+mn-lt"/>
                <a:ea typeface="+mn-ea"/>
                <a:cs typeface="+mn-cs"/>
              </a:rPr>
              <a:t> it.</a:t>
            </a:r>
          </a:p>
          <a:p>
            <a:pPr marL="139700" indent="0">
              <a:buNone/>
            </a:pPr>
            <a:r>
              <a:rPr lang="nl-BE" sz="1100" kern="1200" err="1">
                <a:solidFill>
                  <a:schemeClr val="tx1"/>
                </a:solidFill>
                <a:effectLst/>
                <a:latin typeface="+mn-lt"/>
                <a:ea typeface="+mn-ea"/>
                <a:cs typeface="+mn-cs"/>
              </a:rPr>
              <a:t>Discuss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community as well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contacts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a:t>
            </a:r>
          </a:p>
          <a:p>
            <a:pPr>
              <a:buNone/>
            </a:pPr>
            <a:endParaRPr lang="en-US">
              <a:latin typeface="Calibri"/>
              <a:ea typeface="Calibri"/>
              <a:cs typeface="Calibri"/>
            </a:endParaRPr>
          </a:p>
        </p:txBody>
      </p:sp>
    </p:spTree>
    <p:extLst>
      <p:ext uri="{BB962C8B-B14F-4D97-AF65-F5344CB8AC3E}">
        <p14:creationId xmlns:p14="http://schemas.microsoft.com/office/powerpoint/2010/main" val="20096447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The best-</a:t>
            </a:r>
            <a:r>
              <a:rPr lang="nl-BE" sz="1100" kern="1200" err="1">
                <a:solidFill>
                  <a:schemeClr val="tx1"/>
                </a:solidFill>
                <a:effectLst/>
                <a:latin typeface="+mn-lt"/>
                <a:ea typeface="+mn-ea"/>
                <a:cs typeface="+mn-cs"/>
              </a:rPr>
              <a:t>known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most </a:t>
            </a:r>
            <a:r>
              <a:rPr lang="nl-BE" sz="1100" kern="1200" err="1">
                <a:solidFill>
                  <a:schemeClr val="tx1"/>
                </a:solidFill>
                <a:effectLst/>
                <a:latin typeface="+mn-lt"/>
                <a:ea typeface="+mn-ea"/>
                <a:cs typeface="+mn-cs"/>
              </a:rPr>
              <a:t>used</a:t>
            </a:r>
            <a:r>
              <a:rPr lang="nl-BE" sz="1100" kern="1200">
                <a:solidFill>
                  <a:schemeClr val="tx1"/>
                </a:solidFill>
                <a:effectLst/>
                <a:latin typeface="+mn-lt"/>
                <a:ea typeface="+mn-ea"/>
                <a:cs typeface="+mn-cs"/>
              </a:rPr>
              <a:t> website </a:t>
            </a:r>
            <a:r>
              <a:rPr lang="nl-BE" sz="1100" b="1" kern="1200">
                <a:solidFill>
                  <a:schemeClr val="tx1"/>
                </a:solidFill>
                <a:effectLst/>
                <a:latin typeface="+mn-lt"/>
                <a:ea typeface="+mn-ea"/>
                <a:cs typeface="+mn-cs"/>
              </a:rPr>
              <a:t>for </a:t>
            </a:r>
            <a:r>
              <a:rPr lang="nl-BE" sz="1100" b="1" kern="1200" err="1">
                <a:solidFill>
                  <a:schemeClr val="tx1"/>
                </a:solidFill>
                <a:effectLst/>
                <a:latin typeface="+mn-lt"/>
                <a:ea typeface="+mn-ea"/>
                <a:cs typeface="+mn-cs"/>
              </a:rPr>
              <a:t>finding</a:t>
            </a:r>
            <a:r>
              <a:rPr lang="nl-BE" sz="1100" b="1" kern="1200">
                <a:solidFill>
                  <a:schemeClr val="tx1"/>
                </a:solidFill>
                <a:effectLst/>
                <a:latin typeface="+mn-lt"/>
                <a:ea typeface="+mn-ea"/>
                <a:cs typeface="+mn-cs"/>
              </a:rPr>
              <a:t> a home is </a:t>
            </a:r>
            <a:r>
              <a:rPr lang="nl-BE" sz="1100" b="1" kern="1200" err="1">
                <a:solidFill>
                  <a:schemeClr val="tx1"/>
                </a:solidFill>
                <a:effectLst/>
                <a:latin typeface="+mn-lt"/>
                <a:ea typeface="+mn-ea"/>
                <a:cs typeface="+mn-cs"/>
              </a:rPr>
              <a:t>Immoweb</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but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websites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useful</a:t>
            </a:r>
            <a:r>
              <a:rPr lang="nl-BE" sz="1100" kern="1200">
                <a:solidFill>
                  <a:schemeClr val="tx1"/>
                </a:solidFill>
                <a:effectLst/>
                <a:latin typeface="+mn-lt"/>
                <a:ea typeface="+mn-ea"/>
                <a:cs typeface="+mn-cs"/>
              </a:rPr>
              <a:t>:</a:t>
            </a:r>
          </a:p>
          <a:p>
            <a:pPr lvl="0"/>
            <a:r>
              <a:rPr lang="nl-BE" sz="1100" kern="1200" err="1">
                <a:solidFill>
                  <a:schemeClr val="tx1"/>
                </a:solidFill>
                <a:effectLst/>
                <a:latin typeface="+mn-lt"/>
                <a:ea typeface="+mn-ea"/>
                <a:cs typeface="+mn-cs"/>
              </a:rPr>
              <a:t>Immovlan</a:t>
            </a:r>
            <a:endParaRPr lang="nl-BE" sz="1100" kern="1200">
              <a:solidFill>
                <a:schemeClr val="tx1"/>
              </a:solidFill>
              <a:effectLst/>
              <a:latin typeface="+mn-lt"/>
              <a:ea typeface="+mn-ea"/>
              <a:cs typeface="+mn-cs"/>
            </a:endParaRPr>
          </a:p>
          <a:p>
            <a:pPr lvl="0"/>
            <a:r>
              <a:rPr lang="nl-BE" sz="1100" kern="1200" err="1">
                <a:solidFill>
                  <a:schemeClr val="tx1"/>
                </a:solidFill>
                <a:effectLst/>
                <a:latin typeface="+mn-lt"/>
                <a:ea typeface="+mn-ea"/>
                <a:cs typeface="+mn-cs"/>
              </a:rPr>
              <a:t>Zimmo</a:t>
            </a:r>
            <a:endParaRPr lang="nl-BE" sz="1100" kern="1200">
              <a:solidFill>
                <a:schemeClr val="tx1"/>
              </a:solidFill>
              <a:effectLst/>
              <a:latin typeface="+mn-lt"/>
              <a:ea typeface="+mn-ea"/>
              <a:cs typeface="+mn-cs"/>
            </a:endParaRPr>
          </a:p>
          <a:p>
            <a:pPr lvl="0"/>
            <a:r>
              <a:rPr lang="nl-BE" sz="1100" kern="1200">
                <a:solidFill>
                  <a:schemeClr val="tx1"/>
                </a:solidFill>
                <a:effectLst/>
                <a:latin typeface="+mn-lt"/>
                <a:ea typeface="+mn-ea"/>
                <a:cs typeface="+mn-cs"/>
              </a:rPr>
              <a:t>Viva Street</a:t>
            </a:r>
          </a:p>
          <a:p>
            <a:pPr lvl="0"/>
            <a:r>
              <a:rPr lang="nl-BE" sz="1100" kern="1200">
                <a:solidFill>
                  <a:schemeClr val="tx1"/>
                </a:solidFill>
                <a:effectLst/>
                <a:latin typeface="+mn-lt"/>
                <a:ea typeface="+mn-ea"/>
                <a:cs typeface="+mn-cs"/>
              </a:rPr>
              <a:t>Realo</a:t>
            </a:r>
          </a:p>
          <a:p>
            <a:pPr lvl="0"/>
            <a:r>
              <a:rPr lang="nl-BE" sz="1100" kern="1200" err="1">
                <a:solidFill>
                  <a:schemeClr val="tx1"/>
                </a:solidFill>
                <a:effectLst/>
                <a:latin typeface="+mn-lt"/>
                <a:ea typeface="+mn-ea"/>
                <a:cs typeface="+mn-cs"/>
              </a:rPr>
              <a:t>Rentola</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advertisements</a:t>
            </a:r>
            <a:r>
              <a:rPr lang="nl-BE" sz="1100" kern="1200">
                <a:solidFill>
                  <a:schemeClr val="tx1"/>
                </a:solidFill>
                <a:effectLst/>
                <a:latin typeface="+mn-lt"/>
                <a:ea typeface="+mn-ea"/>
                <a:cs typeface="+mn-cs"/>
              </a:rPr>
              <a:t> in English)</a:t>
            </a:r>
          </a:p>
          <a:p>
            <a:pPr marL="139700" lvl="0" indent="0">
              <a:buNone/>
            </a:pPr>
            <a:endParaRPr lang="nl-BE" sz="1100" kern="1200">
              <a:solidFill>
                <a:schemeClr val="tx1"/>
              </a:solidFill>
              <a:effectLst/>
              <a:latin typeface="+mn-lt"/>
              <a:ea typeface="+mn-ea"/>
              <a:cs typeface="+mn-cs"/>
            </a:endParaRPr>
          </a:p>
          <a:p>
            <a:pPr marL="139700" lvl="0" indent="0">
              <a:buNone/>
            </a:pPr>
            <a:r>
              <a:rPr lang="nl-BE" sz="1100" kern="1200">
                <a:solidFill>
                  <a:schemeClr val="tx1"/>
                </a:solidFill>
                <a:effectLst/>
                <a:latin typeface="+mn-lt"/>
                <a:ea typeface="+mn-ea"/>
                <a:cs typeface="+mn-cs"/>
              </a:rPr>
              <a:t>A</a:t>
            </a:r>
            <a:r>
              <a:rPr lang="en-US" sz="1100" kern="1200">
                <a:solidFill>
                  <a:schemeClr val="tx1"/>
                </a:solidFill>
                <a:effectLst/>
                <a:latin typeface="+mn-lt"/>
                <a:ea typeface="+mn-ea"/>
                <a:cs typeface="+mn-cs"/>
              </a:rPr>
              <a:t> tip here: look for properties uploaded by a private owner, not by a real estate agency. You will generally have a better chance with this group because private owners are often more flexible than real estate agencies .</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3494993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a:solidFill>
                  <a:schemeClr val="tx1"/>
                </a:solidFill>
                <a:effectLst/>
                <a:latin typeface="+mn-lt"/>
                <a:ea typeface="+mn-ea"/>
                <a:cs typeface="+mn-cs"/>
              </a:rPr>
              <a:t>It </a:t>
            </a:r>
            <a:r>
              <a:rPr lang="nl-BE" sz="1100" kern="1200" err="1">
                <a:solidFill>
                  <a:schemeClr val="tx1"/>
                </a:solidFill>
                <a:effectLst/>
                <a:latin typeface="+mn-lt"/>
                <a:ea typeface="+mn-ea"/>
                <a:cs typeface="+mn-cs"/>
              </a:rPr>
              <a:t>occurs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less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frequently</a:t>
            </a:r>
            <a:r>
              <a:rPr lang="nl-BE" sz="1100" kern="1200">
                <a:solidFill>
                  <a:schemeClr val="tx1"/>
                </a:solidFill>
                <a:effectLst/>
                <a:latin typeface="+mn-lt"/>
                <a:ea typeface="+mn-ea"/>
                <a:cs typeface="+mn-cs"/>
              </a:rPr>
              <a:t>, but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worth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paying</a:t>
            </a:r>
            <a:r>
              <a:rPr lang="nl-BE" sz="1100" kern="1200">
                <a:solidFill>
                  <a:schemeClr val="tx1"/>
                </a:solidFill>
                <a:effectLst/>
                <a:latin typeface="+mn-lt"/>
                <a:ea typeface="+mn-ea"/>
                <a:cs typeface="+mn-cs"/>
              </a:rPr>
              <a:t> attention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as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enable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faster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more direct contact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owner</a:t>
            </a:r>
            <a:r>
              <a:rPr lang="nl-BE" sz="1100" kern="1200">
                <a:solidFill>
                  <a:schemeClr val="tx1"/>
                </a:solidFill>
                <a:effectLst/>
                <a:latin typeface="+mn-lt"/>
                <a:ea typeface="+mn-ea"/>
                <a:cs typeface="+mn-cs"/>
              </a:rPr>
              <a:t>.</a:t>
            </a:r>
          </a:p>
          <a:p>
            <a:pPr marL="139700" indent="0">
              <a:buNone/>
            </a:pPr>
            <a:r>
              <a:rPr lang="nl-BE" sz="1100" b="1" kern="1200" err="1">
                <a:solidFill>
                  <a:schemeClr val="tx1"/>
                </a:solidFill>
                <a:effectLst/>
                <a:latin typeface="+mn-lt"/>
                <a:ea typeface="+mn-ea"/>
                <a:cs typeface="+mn-cs"/>
              </a:rPr>
              <a:t>If</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see</a:t>
            </a:r>
            <a:r>
              <a:rPr lang="nl-BE" sz="1100" b="1" kern="1200">
                <a:solidFill>
                  <a:schemeClr val="tx1"/>
                </a:solidFill>
                <a:effectLst/>
                <a:latin typeface="+mn-lt"/>
                <a:ea typeface="+mn-ea"/>
                <a:cs typeface="+mn-cs"/>
              </a:rPr>
              <a:t> a poster on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street</a:t>
            </a:r>
            <a:r>
              <a:rPr lang="nl-BE" sz="1100" b="1" kern="1200">
                <a:solidFill>
                  <a:schemeClr val="tx1"/>
                </a:solidFill>
                <a:effectLst/>
                <a:latin typeface="+mn-lt"/>
                <a:ea typeface="+mn-ea"/>
                <a:cs typeface="+mn-cs"/>
              </a:rPr>
              <a:t>, contact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owner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immediately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Also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note</a:t>
            </a:r>
            <a:r>
              <a:rPr lang="nl-BE" sz="1100" b="1" kern="1200">
                <a:solidFill>
                  <a:schemeClr val="tx1"/>
                </a:solidFill>
                <a:effectLst/>
                <a:latin typeface="+mn-lt"/>
                <a:ea typeface="+mn-ea"/>
                <a:cs typeface="+mn-cs"/>
              </a:rPr>
              <a:t> down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street</a:t>
            </a:r>
            <a:r>
              <a:rPr lang="nl-BE" sz="1100" b="1" kern="1200">
                <a:solidFill>
                  <a:schemeClr val="tx1"/>
                </a:solidFill>
                <a:effectLst/>
                <a:latin typeface="+mn-lt"/>
                <a:ea typeface="+mn-ea"/>
                <a:cs typeface="+mn-cs"/>
              </a:rPr>
              <a:t> name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house </a:t>
            </a:r>
            <a:r>
              <a:rPr lang="nl-BE" sz="1100" b="1" kern="1200" err="1">
                <a:solidFill>
                  <a:schemeClr val="tx1"/>
                </a:solidFill>
                <a:effectLst/>
                <a:latin typeface="+mn-lt"/>
                <a:ea typeface="+mn-ea"/>
                <a:cs typeface="+mn-cs"/>
              </a:rPr>
              <a:t>number</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indent="0">
              <a:buNone/>
            </a:pPr>
            <a:r>
              <a:rPr lang="nl-BE" sz="1100" b="1" kern="1200" err="1">
                <a:solidFill>
                  <a:schemeClr val="tx1"/>
                </a:solidFill>
                <a:effectLst/>
                <a:latin typeface="+mn-lt"/>
                <a:ea typeface="+mn-ea"/>
                <a:cs typeface="+mn-cs"/>
              </a:rPr>
              <a:t>Warning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if</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says</a:t>
            </a:r>
            <a:r>
              <a:rPr lang="nl-BE" sz="1100" b="1" kern="1200">
                <a:solidFill>
                  <a:schemeClr val="tx1"/>
                </a:solidFill>
                <a:effectLst/>
                <a:latin typeface="+mn-lt"/>
                <a:ea typeface="+mn-ea"/>
                <a:cs typeface="+mn-cs"/>
              </a:rPr>
              <a:t> "kot" or "studentenkamer", do </a:t>
            </a:r>
            <a:r>
              <a:rPr lang="nl-BE" sz="1100" b="1" kern="1200" err="1">
                <a:solidFill>
                  <a:schemeClr val="tx1"/>
                </a:solidFill>
                <a:effectLst/>
                <a:latin typeface="+mn-lt"/>
                <a:ea typeface="+mn-ea"/>
                <a:cs typeface="+mn-cs"/>
              </a:rPr>
              <a:t>not</a:t>
            </a:r>
            <a:r>
              <a:rPr lang="nl-BE" sz="1100" b="1" kern="1200">
                <a:solidFill>
                  <a:schemeClr val="tx1"/>
                </a:solidFill>
                <a:effectLst/>
                <a:latin typeface="+mn-lt"/>
                <a:ea typeface="+mn-ea"/>
                <a:cs typeface="+mn-cs"/>
              </a:rPr>
              <a:t> contact </a:t>
            </a:r>
            <a:r>
              <a:rPr lang="nl-BE" sz="1100" b="1" kern="1200" err="1">
                <a:solidFill>
                  <a:schemeClr val="tx1"/>
                </a:solidFill>
                <a:effectLst/>
                <a:latin typeface="+mn-lt"/>
                <a:ea typeface="+mn-ea"/>
                <a:cs typeface="+mn-cs"/>
              </a:rPr>
              <a:t>us</a:t>
            </a:r>
            <a:r>
              <a:rPr lang="nl-BE" sz="1100" b="1" kern="1200">
                <a:solidFill>
                  <a:schemeClr val="tx1"/>
                </a:solidFill>
                <a:effectLst/>
                <a:latin typeface="+mn-lt"/>
                <a:ea typeface="+mn-ea"/>
                <a:cs typeface="+mn-cs"/>
              </a:rPr>
              <a:t>, as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cannot</a:t>
            </a:r>
            <a:r>
              <a:rPr lang="nl-BE" sz="1100" b="1" kern="1200">
                <a:solidFill>
                  <a:schemeClr val="tx1"/>
                </a:solidFill>
                <a:effectLst/>
                <a:latin typeface="+mn-lt"/>
                <a:ea typeface="+mn-ea"/>
                <a:cs typeface="+mn-cs"/>
              </a:rPr>
              <a:t> register </a:t>
            </a:r>
            <a:r>
              <a:rPr lang="nl-BE" sz="1100" b="1" kern="1200" err="1">
                <a:solidFill>
                  <a:schemeClr val="tx1"/>
                </a:solidFill>
                <a:effectLst/>
                <a:latin typeface="+mn-lt"/>
                <a:ea typeface="+mn-ea"/>
                <a:cs typeface="+mn-cs"/>
              </a:rPr>
              <a:t>your</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address</a:t>
            </a:r>
            <a:r>
              <a:rPr lang="nl-BE" sz="1100" b="1" kern="1200">
                <a:solidFill>
                  <a:schemeClr val="tx1"/>
                </a:solidFill>
                <a:effectLst/>
                <a:latin typeface="+mn-lt"/>
                <a:ea typeface="+mn-ea"/>
                <a:cs typeface="+mn-cs"/>
              </a:rPr>
              <a:t> here </a:t>
            </a:r>
            <a:r>
              <a:rPr lang="nl-BE" sz="1100" kern="1200">
                <a:solidFill>
                  <a:schemeClr val="tx1"/>
                </a:solidFill>
                <a:effectLst/>
                <a:latin typeface="+mn-lt"/>
                <a:ea typeface="+mn-ea"/>
                <a:cs typeface="+mn-cs"/>
              </a:rPr>
              <a:t>(we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discuss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later).</a:t>
            </a:r>
          </a:p>
          <a:p>
            <a:pPr marL="139700" indent="0">
              <a:buNone/>
            </a:pP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12745273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marR="0" lvl="0" indent="0" algn="l" defTabSz="914400" rtl="0" eaLnBrk="1" fontAlgn="auto" latinLnBrk="0" hangingPunct="1">
              <a:lnSpc>
                <a:spcPct val="100000"/>
              </a:lnSpc>
              <a:spcBef>
                <a:spcPts val="0"/>
              </a:spcBef>
              <a:spcAft>
                <a:spcPts val="0"/>
              </a:spcAft>
              <a:buClrTx/>
              <a:buSzPts val="1400"/>
              <a:buFontTx/>
              <a:buNone/>
              <a:tabLst/>
              <a:defRPr/>
            </a:pPr>
            <a:r>
              <a:rPr lang="nl-BE" sz="1100" kern="1200">
                <a:solidFill>
                  <a:schemeClr val="tx1"/>
                </a:solidFill>
                <a:effectLst/>
                <a:latin typeface="+mn-lt"/>
                <a:ea typeface="+mn-ea"/>
                <a:cs typeface="+mn-cs"/>
              </a:rPr>
              <a:t>It is </a:t>
            </a:r>
            <a:r>
              <a:rPr lang="nl-BE" sz="1100" kern="1200" err="1">
                <a:solidFill>
                  <a:schemeClr val="tx1"/>
                </a:solidFill>
                <a:effectLst/>
                <a:latin typeface="+mn-lt"/>
                <a:ea typeface="+mn-ea"/>
                <a:cs typeface="+mn-cs"/>
              </a:rPr>
              <a:t>certainly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worthwhile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visit</a:t>
            </a:r>
            <a:r>
              <a:rPr lang="nl-BE" sz="1100" kern="1200">
                <a:solidFill>
                  <a:schemeClr val="tx1"/>
                </a:solidFill>
                <a:effectLst/>
                <a:latin typeface="+mn-lt"/>
                <a:ea typeface="+mn-ea"/>
                <a:cs typeface="+mn-cs"/>
              </a:rPr>
              <a:t> real </a:t>
            </a:r>
            <a:r>
              <a:rPr lang="nl-BE" sz="1100" kern="1200" err="1">
                <a:solidFill>
                  <a:schemeClr val="tx1"/>
                </a:solidFill>
                <a:effectLst/>
                <a:latin typeface="+mn-lt"/>
                <a:ea typeface="+mn-ea"/>
                <a:cs typeface="+mn-cs"/>
              </a:rPr>
              <a:t>estate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agencies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directly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see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they</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suitable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properties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However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often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impose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quite</a:t>
            </a:r>
            <a:r>
              <a:rPr lang="nl-BE" sz="1100" kern="1200">
                <a:solidFill>
                  <a:schemeClr val="tx1"/>
                </a:solidFill>
                <a:effectLst/>
                <a:latin typeface="+mn-lt"/>
                <a:ea typeface="+mn-ea"/>
                <a:cs typeface="+mn-cs"/>
              </a:rPr>
              <a:t> a few </a:t>
            </a:r>
            <a:r>
              <a:rPr lang="nl-BE" sz="1100" kern="1200" err="1">
                <a:solidFill>
                  <a:schemeClr val="tx1"/>
                </a:solidFill>
                <a:effectLst/>
                <a:latin typeface="+mn-lt"/>
                <a:ea typeface="+mn-ea"/>
                <a:cs typeface="+mn-cs"/>
              </a:rPr>
              <a:t>requirements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such</a:t>
            </a:r>
            <a:r>
              <a:rPr lang="nl-BE" sz="1100" kern="1200">
                <a:solidFill>
                  <a:schemeClr val="tx1"/>
                </a:solidFill>
                <a:effectLst/>
                <a:latin typeface="+mn-lt"/>
                <a:ea typeface="+mn-ea"/>
                <a:cs typeface="+mn-cs"/>
              </a:rPr>
              <a:t> as </a:t>
            </a:r>
            <a:r>
              <a:rPr lang="nl-BE" sz="1100" kern="1200" err="1">
                <a:solidFill>
                  <a:schemeClr val="tx1"/>
                </a:solidFill>
                <a:effectLst/>
                <a:latin typeface="+mn-lt"/>
                <a:ea typeface="+mn-ea"/>
                <a:cs typeface="+mn-cs"/>
              </a:rPr>
              <a:t>payslips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application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documents</a:t>
            </a:r>
            <a:r>
              <a:rPr lang="nl-BE" sz="1100" kern="1200">
                <a:solidFill>
                  <a:schemeClr val="tx1"/>
                </a:solidFill>
                <a:effectLst/>
                <a:latin typeface="+mn-lt"/>
                <a:ea typeface="+mn-ea"/>
                <a:cs typeface="+mn-cs"/>
              </a:rPr>
              <a:t>, etc. --&gt; </a:t>
            </a:r>
            <a:r>
              <a:rPr lang="nl-BE" sz="1100" b="1" kern="1200">
                <a:solidFill>
                  <a:schemeClr val="tx1"/>
                </a:solidFill>
                <a:effectLst/>
                <a:latin typeface="+mn-lt"/>
                <a:ea typeface="+mn-ea"/>
                <a:cs typeface="+mn-cs"/>
              </a:rPr>
              <a:t>Real </a:t>
            </a:r>
            <a:r>
              <a:rPr lang="nl-BE" sz="1100" b="1" kern="1200" err="1">
                <a:solidFill>
                  <a:schemeClr val="tx1"/>
                </a:solidFill>
                <a:effectLst/>
                <a:latin typeface="+mn-lt"/>
                <a:ea typeface="+mn-ea"/>
                <a:cs typeface="+mn-cs"/>
              </a:rPr>
              <a:t>estate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agencies</a:t>
            </a:r>
            <a:r>
              <a:rPr lang="nl-BE" sz="1100" b="1" kern="1200">
                <a:solidFill>
                  <a:schemeClr val="tx1"/>
                </a:solidFill>
                <a:effectLst/>
                <a:latin typeface="+mn-lt"/>
                <a:ea typeface="+mn-ea"/>
                <a:cs typeface="+mn-cs"/>
              </a:rPr>
              <a:t> are </a:t>
            </a:r>
            <a:r>
              <a:rPr lang="nl-BE" sz="1100" b="1" kern="1200" err="1">
                <a:solidFill>
                  <a:schemeClr val="tx1"/>
                </a:solidFill>
                <a:effectLst/>
                <a:latin typeface="+mn-lt"/>
                <a:ea typeface="+mn-ea"/>
                <a:cs typeface="+mn-cs"/>
              </a:rPr>
              <a:t>generally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less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flexible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Nevertheless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can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be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worth</a:t>
            </a:r>
            <a:r>
              <a:rPr lang="nl-BE" sz="1100" b="1" kern="1200">
                <a:solidFill>
                  <a:schemeClr val="tx1"/>
                </a:solidFill>
                <a:effectLst/>
                <a:latin typeface="+mn-lt"/>
                <a:ea typeface="+mn-ea"/>
                <a:cs typeface="+mn-cs"/>
              </a:rPr>
              <a:t> dropping </a:t>
            </a:r>
            <a:r>
              <a:rPr lang="nl-BE" sz="1100" b="1" kern="1200" err="1">
                <a:solidFill>
                  <a:schemeClr val="tx1"/>
                </a:solidFill>
                <a:effectLst/>
                <a:latin typeface="+mn-lt"/>
                <a:ea typeface="+mn-ea"/>
                <a:cs typeface="+mn-cs"/>
              </a:rPr>
              <a:t>by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occasionally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introducing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yourself</a:t>
            </a:r>
            <a:r>
              <a:rPr lang="nl-BE" sz="1100" b="1" kern="1200">
                <a:solidFill>
                  <a:schemeClr val="tx1"/>
                </a:solidFill>
                <a:effectLst/>
                <a:latin typeface="+mn-lt"/>
                <a:ea typeface="+mn-ea"/>
                <a:cs typeface="+mn-cs"/>
              </a:rPr>
              <a:t> in person.</a:t>
            </a:r>
            <a:endParaRPr lang="nl-BE" sz="1100" kern="1200">
              <a:solidFill>
                <a:schemeClr val="tx1"/>
              </a:solidFill>
              <a:effectLst/>
              <a:latin typeface="+mn-lt"/>
              <a:ea typeface="+mn-ea"/>
              <a:cs typeface="+mn-cs"/>
            </a:endParaRPr>
          </a:p>
          <a:p>
            <a:pPr marL="139700" indent="0">
              <a:buNone/>
            </a:pPr>
            <a:endParaRPr lang="en-US">
              <a:latin typeface="Calibri"/>
              <a:ea typeface="Calibri"/>
              <a:cs typeface="Calibri"/>
            </a:endParaRPr>
          </a:p>
        </p:txBody>
      </p:sp>
    </p:spTree>
    <p:extLst>
      <p:ext uri="{BB962C8B-B14F-4D97-AF65-F5344CB8AC3E}">
        <p14:creationId xmlns:p14="http://schemas.microsoft.com/office/powerpoint/2010/main" val="25970429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are </a:t>
            </a:r>
            <a:r>
              <a:rPr lang="nl-BE" sz="1100" b="1" kern="1200" err="1">
                <a:solidFill>
                  <a:schemeClr val="tx1"/>
                </a:solidFill>
                <a:effectLst/>
                <a:latin typeface="+mn-lt"/>
                <a:ea typeface="+mn-ea"/>
                <a:cs typeface="+mn-cs"/>
              </a:rPr>
              <a:t>many</a:t>
            </a:r>
            <a:r>
              <a:rPr lang="nl-BE" sz="1100" b="1" kern="1200">
                <a:solidFill>
                  <a:schemeClr val="tx1"/>
                </a:solidFill>
                <a:effectLst/>
                <a:latin typeface="+mn-lt"/>
                <a:ea typeface="+mn-ea"/>
                <a:cs typeface="+mn-cs"/>
              </a:rPr>
              <a:t> Facebook </a:t>
            </a:r>
            <a:r>
              <a:rPr lang="nl-BE" sz="1100" b="1" kern="1200" err="1">
                <a:solidFill>
                  <a:schemeClr val="tx1"/>
                </a:solidFill>
                <a:effectLst/>
                <a:latin typeface="+mn-lt"/>
                <a:ea typeface="+mn-ea"/>
                <a:cs typeface="+mn-cs"/>
              </a:rPr>
              <a:t>groups</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where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you</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can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find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rental</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properties</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view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ads</a:t>
            </a:r>
            <a:r>
              <a:rPr lang="nl-BE" sz="1100" kern="1200">
                <a:solidFill>
                  <a:schemeClr val="tx1"/>
                </a:solidFill>
                <a:effectLst/>
                <a:latin typeface="+mn-lt"/>
                <a:ea typeface="+mn-ea"/>
                <a:cs typeface="+mn-cs"/>
              </a:rPr>
              <a:t> in these </a:t>
            </a:r>
            <a:r>
              <a:rPr lang="nl-BE" sz="1100" kern="1200" err="1">
                <a:solidFill>
                  <a:schemeClr val="tx1"/>
                </a:solidFill>
                <a:effectLst/>
                <a:latin typeface="+mn-lt"/>
                <a:ea typeface="+mn-ea"/>
                <a:cs typeface="+mn-cs"/>
              </a:rPr>
              <a:t>groups</a:t>
            </a:r>
            <a:r>
              <a:rPr lang="nl-BE" sz="1100" kern="1200">
                <a:solidFill>
                  <a:schemeClr val="tx1"/>
                </a:solidFill>
                <a:effectLst/>
                <a:latin typeface="+mn-lt"/>
                <a:ea typeface="+mn-ea"/>
                <a:cs typeface="+mn-cs"/>
              </a:rPr>
              <a:t>, but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place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ad </a:t>
            </a:r>
            <a:r>
              <a:rPr lang="nl-BE" sz="1100" kern="1200" err="1">
                <a:solidFill>
                  <a:schemeClr val="tx1"/>
                </a:solidFill>
                <a:effectLst/>
                <a:latin typeface="+mn-lt"/>
                <a:ea typeface="+mn-ea"/>
                <a:cs typeface="+mn-cs"/>
              </a:rPr>
              <a:t>yourself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indicate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looking</a:t>
            </a:r>
            <a:r>
              <a:rPr lang="nl-BE" sz="1100" kern="1200">
                <a:solidFill>
                  <a:schemeClr val="tx1"/>
                </a:solidFill>
                <a:effectLst/>
                <a:latin typeface="+mn-lt"/>
                <a:ea typeface="+mn-ea"/>
                <a:cs typeface="+mn-cs"/>
              </a:rPr>
              <a:t> for a home (</a:t>
            </a:r>
            <a:r>
              <a:rPr lang="nl-BE" sz="1100" kern="1200" err="1">
                <a:solidFill>
                  <a:schemeClr val="tx1"/>
                </a:solidFill>
                <a:effectLst/>
                <a:latin typeface="+mn-lt"/>
                <a:ea typeface="+mn-ea"/>
                <a:cs typeface="+mn-cs"/>
              </a:rPr>
              <a:t>mentioning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number</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bedrooms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location</a:t>
            </a:r>
            <a:r>
              <a:rPr lang="nl-BE" sz="1100" kern="1200">
                <a:solidFill>
                  <a:schemeClr val="tx1"/>
                </a:solidFill>
                <a:effectLst/>
                <a:latin typeface="+mn-lt"/>
                <a:ea typeface="+mn-ea"/>
                <a:cs typeface="+mn-cs"/>
              </a:rPr>
              <a:t>, etc.). </a:t>
            </a:r>
            <a:r>
              <a:rPr lang="nl-BE" sz="1100" kern="1200" err="1">
                <a:solidFill>
                  <a:schemeClr val="tx1"/>
                </a:solidFill>
                <a:effectLst/>
                <a:latin typeface="+mn-lt"/>
                <a:ea typeface="+mn-ea"/>
                <a:cs typeface="+mn-cs"/>
              </a:rPr>
              <a:t>Often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sufficient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enter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name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city</a:t>
            </a:r>
            <a:r>
              <a:rPr lang="nl-BE" sz="1100" kern="1200">
                <a:solidFill>
                  <a:schemeClr val="tx1"/>
                </a:solidFill>
                <a:effectLst/>
                <a:latin typeface="+mn-lt"/>
                <a:ea typeface="+mn-ea"/>
                <a:cs typeface="+mn-cs"/>
              </a:rPr>
              <a:t> + for rent on Facebook.</a:t>
            </a:r>
          </a:p>
          <a:p>
            <a:pPr marL="139700" indent="0">
              <a:buNone/>
            </a:pPr>
            <a:r>
              <a:rPr lang="nl-BE" sz="1100" kern="1200">
                <a:solidFill>
                  <a:schemeClr val="tx1"/>
                </a:solidFill>
                <a:effectLst/>
                <a:latin typeface="+mn-lt"/>
                <a:ea typeface="+mn-ea"/>
                <a:cs typeface="+mn-cs"/>
              </a:rPr>
              <a:t>Facebook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also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interesting</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finding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places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live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others</a:t>
            </a:r>
            <a:r>
              <a:rPr lang="nl-BE" sz="1100" kern="1200">
                <a:solidFill>
                  <a:schemeClr val="tx1"/>
                </a:solidFill>
                <a:effectLst/>
                <a:latin typeface="+mn-lt"/>
                <a:ea typeface="+mn-ea"/>
                <a:cs typeface="+mn-cs"/>
              </a:rPr>
              <a:t>.</a:t>
            </a:r>
          </a:p>
          <a:p>
            <a:pPr marL="139700" indent="0">
              <a:buNone/>
            </a:pPr>
            <a:endParaRPr lang="en-US"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However, be careful with social media. There are quite a few scammers active online!</a:t>
            </a:r>
            <a:endParaRPr lang="nl-BE" sz="1100" kern="1200">
              <a:solidFill>
                <a:schemeClr val="tx1"/>
              </a:solidFill>
              <a:effectLst/>
              <a:latin typeface="+mn-lt"/>
              <a:ea typeface="+mn-ea"/>
              <a:cs typeface="+mn-cs"/>
            </a:endParaRPr>
          </a:p>
          <a:p>
            <a:pPr marL="139700" indent="0">
              <a:buNone/>
            </a:pP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310456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Something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less</a:t>
            </a:r>
            <a:r>
              <a:rPr lang="nl-BE" sz="1100" kern="1200">
                <a:solidFill>
                  <a:schemeClr val="tx1"/>
                </a:solidFill>
                <a:effectLst/>
                <a:latin typeface="+mn-lt"/>
                <a:ea typeface="+mn-ea"/>
                <a:cs typeface="+mn-cs"/>
              </a:rPr>
              <a:t> well-</a:t>
            </a:r>
            <a:r>
              <a:rPr lang="nl-BE" sz="1100" kern="1200" err="1">
                <a:solidFill>
                  <a:schemeClr val="tx1"/>
                </a:solidFill>
                <a:effectLst/>
                <a:latin typeface="+mn-lt"/>
                <a:ea typeface="+mn-ea"/>
                <a:cs typeface="+mn-cs"/>
              </a:rPr>
              <a:t>known</a:t>
            </a:r>
            <a:r>
              <a:rPr lang="nl-BE" sz="1100" kern="1200">
                <a:solidFill>
                  <a:schemeClr val="tx1"/>
                </a:solidFill>
                <a:effectLst/>
                <a:latin typeface="+mn-lt"/>
                <a:ea typeface="+mn-ea"/>
                <a:cs typeface="+mn-cs"/>
              </a:rPr>
              <a:t>, but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interesting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especially</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for singles, </a:t>
            </a:r>
            <a:r>
              <a:rPr lang="nl-BE" sz="1100" kern="1200">
                <a:solidFill>
                  <a:schemeClr val="tx1"/>
                </a:solidFill>
                <a:effectLst/>
                <a:latin typeface="+mn-lt"/>
                <a:ea typeface="+mn-ea"/>
                <a:cs typeface="+mn-cs"/>
              </a:rPr>
              <a:t>is... </a:t>
            </a:r>
            <a:r>
              <a:rPr lang="nl-BE" sz="1100" b="1" kern="1200" err="1">
                <a:solidFill>
                  <a:schemeClr val="tx1"/>
                </a:solidFill>
                <a:effectLst/>
                <a:latin typeface="+mn-lt"/>
                <a:ea typeface="+mn-ea"/>
                <a:cs typeface="+mn-cs"/>
              </a:rPr>
              <a:t>housing</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through</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cohousing</a:t>
            </a:r>
            <a:r>
              <a:rPr lang="nl-BE" sz="1100" b="1" kern="1200">
                <a:solidFill>
                  <a:schemeClr val="tx1"/>
                </a:solidFill>
                <a:effectLst/>
                <a:latin typeface="+mn-lt"/>
                <a:ea typeface="+mn-ea"/>
                <a:cs typeface="+mn-cs"/>
              </a:rPr>
              <a:t> companies.</a:t>
            </a: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These are </a:t>
            </a:r>
            <a:r>
              <a:rPr lang="nl-BE" sz="1100" kern="1200" err="1">
                <a:solidFill>
                  <a:schemeClr val="tx1"/>
                </a:solidFill>
                <a:effectLst/>
                <a:latin typeface="+mn-lt"/>
                <a:ea typeface="+mn-ea"/>
                <a:cs typeface="+mn-cs"/>
              </a:rPr>
              <a:t>usually</a:t>
            </a:r>
            <a:r>
              <a:rPr lang="nl-BE" sz="1100" kern="1200">
                <a:solidFill>
                  <a:schemeClr val="tx1"/>
                </a:solidFill>
                <a:effectLst/>
                <a:latin typeface="+mn-lt"/>
                <a:ea typeface="+mn-ea"/>
                <a:cs typeface="+mn-cs"/>
              </a:rPr>
              <a:t> rooms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 private bathroom, </a:t>
            </a:r>
            <a:r>
              <a:rPr lang="nl-BE" sz="1100" kern="1200" err="1">
                <a:solidFill>
                  <a:schemeClr val="tx1"/>
                </a:solidFill>
                <a:effectLst/>
                <a:latin typeface="+mn-lt"/>
                <a:ea typeface="+mn-ea"/>
                <a:cs typeface="+mn-cs"/>
              </a:rPr>
              <a:t>which</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are </a:t>
            </a:r>
            <a:r>
              <a:rPr lang="nl-BE" sz="1100" b="1" kern="1200" err="1">
                <a:solidFill>
                  <a:schemeClr val="tx1"/>
                </a:solidFill>
                <a:effectLst/>
                <a:latin typeface="+mn-lt"/>
                <a:ea typeface="+mn-ea"/>
                <a:cs typeface="+mn-cs"/>
              </a:rPr>
              <a:t>offered</a:t>
            </a:r>
            <a:r>
              <a:rPr lang="nl-BE" sz="1100" b="1" kern="1200">
                <a:solidFill>
                  <a:schemeClr val="tx1"/>
                </a:solidFill>
                <a:effectLst/>
                <a:latin typeface="+mn-lt"/>
                <a:ea typeface="+mn-ea"/>
                <a:cs typeface="+mn-cs"/>
              </a:rPr>
              <a:t> at a </a:t>
            </a:r>
            <a:r>
              <a:rPr lang="nl-BE" sz="1100" b="1" kern="1200" err="1">
                <a:solidFill>
                  <a:schemeClr val="tx1"/>
                </a:solidFill>
                <a:effectLst/>
                <a:latin typeface="+mn-lt"/>
                <a:ea typeface="+mn-ea"/>
                <a:cs typeface="+mn-cs"/>
              </a:rPr>
              <a:t>lower</a:t>
            </a:r>
            <a:r>
              <a:rPr lang="nl-BE" sz="1100" b="1" kern="1200">
                <a:solidFill>
                  <a:schemeClr val="tx1"/>
                </a:solidFill>
                <a:effectLst/>
                <a:latin typeface="+mn-lt"/>
                <a:ea typeface="+mn-ea"/>
                <a:cs typeface="+mn-cs"/>
              </a:rPr>
              <a:t> rent </a:t>
            </a:r>
            <a:r>
              <a:rPr lang="nl-BE" sz="1100" b="1" kern="1200" err="1">
                <a:solidFill>
                  <a:schemeClr val="tx1"/>
                </a:solidFill>
                <a:effectLst/>
                <a:latin typeface="+mn-lt"/>
                <a:ea typeface="+mn-ea"/>
                <a:cs typeface="+mn-cs"/>
              </a:rPr>
              <a:t>than</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individual</a:t>
            </a:r>
            <a:r>
              <a:rPr lang="nl-BE" sz="1100" b="1" kern="1200">
                <a:solidFill>
                  <a:schemeClr val="tx1"/>
                </a:solidFill>
                <a:effectLst/>
                <a:latin typeface="+mn-lt"/>
                <a:ea typeface="+mn-ea"/>
                <a:cs typeface="+mn-cs"/>
              </a:rPr>
              <a:t> homes.</a:t>
            </a: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These rooms are </a:t>
            </a:r>
            <a:r>
              <a:rPr lang="nl-BE" sz="1100" kern="1200" err="1">
                <a:solidFill>
                  <a:schemeClr val="tx1"/>
                </a:solidFill>
                <a:effectLst/>
                <a:latin typeface="+mn-lt"/>
                <a:ea typeface="+mn-ea"/>
                <a:cs typeface="+mn-cs"/>
              </a:rPr>
              <a:t>located</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in shared </a:t>
            </a:r>
            <a:r>
              <a:rPr lang="nl-BE" sz="1100" b="1" kern="1200" err="1">
                <a:solidFill>
                  <a:schemeClr val="tx1"/>
                </a:solidFill>
                <a:effectLst/>
                <a:latin typeface="+mn-lt"/>
                <a:ea typeface="+mn-ea"/>
                <a:cs typeface="+mn-cs"/>
              </a:rPr>
              <a:t>houses</a:t>
            </a:r>
            <a:r>
              <a:rPr lang="nl-BE" sz="1100" b="1" kern="1200">
                <a:solidFill>
                  <a:schemeClr val="tx1"/>
                </a:solidFill>
                <a:effectLst/>
                <a:latin typeface="+mn-lt"/>
                <a:ea typeface="+mn-ea"/>
                <a:cs typeface="+mn-cs"/>
              </a:rPr>
              <a:t>/</a:t>
            </a:r>
            <a:r>
              <a:rPr lang="nl-BE" sz="1100" b="1" kern="1200" err="1">
                <a:solidFill>
                  <a:schemeClr val="tx1"/>
                </a:solidFill>
                <a:effectLst/>
                <a:latin typeface="+mn-lt"/>
                <a:ea typeface="+mn-ea"/>
                <a:cs typeface="+mn-cs"/>
              </a:rPr>
              <a:t>apartments</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which</a:t>
            </a:r>
            <a:r>
              <a:rPr lang="nl-BE" sz="1100" kern="1200">
                <a:solidFill>
                  <a:schemeClr val="tx1"/>
                </a:solidFill>
                <a:effectLst/>
                <a:latin typeface="+mn-lt"/>
                <a:ea typeface="+mn-ea"/>
                <a:cs typeface="+mn-cs"/>
              </a:rPr>
              <a:t> means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people</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share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kitchen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spaces</a:t>
            </a:r>
            <a:r>
              <a:rPr lang="nl-BE" sz="1100" kern="1200">
                <a:solidFill>
                  <a:schemeClr val="tx1"/>
                </a:solidFill>
                <a:effectLst/>
                <a:latin typeface="+mn-lt"/>
                <a:ea typeface="+mn-ea"/>
                <a:cs typeface="+mn-cs"/>
              </a:rPr>
              <a:t> (living room, etc.) </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Brussels has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highest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concentration</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type of </a:t>
            </a:r>
            <a:r>
              <a:rPr lang="nl-BE" sz="1100" kern="1200" err="1">
                <a:solidFill>
                  <a:schemeClr val="tx1"/>
                </a:solidFill>
                <a:effectLst/>
                <a:latin typeface="+mn-lt"/>
                <a:ea typeface="+mn-ea"/>
                <a:cs typeface="+mn-cs"/>
              </a:rPr>
              <a:t>accommodation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best-</a:t>
            </a:r>
            <a:r>
              <a:rPr lang="nl-BE" sz="1100" kern="1200" err="1">
                <a:solidFill>
                  <a:schemeClr val="tx1"/>
                </a:solidFill>
                <a:effectLst/>
                <a:latin typeface="+mn-lt"/>
                <a:ea typeface="+mn-ea"/>
                <a:cs typeface="+mn-cs"/>
              </a:rPr>
              <a:t>known</a:t>
            </a:r>
            <a:r>
              <a:rPr lang="nl-BE" sz="1100" kern="1200">
                <a:solidFill>
                  <a:schemeClr val="tx1"/>
                </a:solidFill>
                <a:effectLst/>
                <a:latin typeface="+mn-lt"/>
                <a:ea typeface="+mn-ea"/>
                <a:cs typeface="+mn-cs"/>
              </a:rPr>
              <a:t> companies </a:t>
            </a:r>
            <a:r>
              <a:rPr lang="nl-BE" sz="1100" kern="1200" err="1">
                <a:solidFill>
                  <a:schemeClr val="tx1"/>
                </a:solidFill>
                <a:effectLst/>
                <a:latin typeface="+mn-lt"/>
                <a:ea typeface="+mn-ea"/>
                <a:cs typeface="+mn-cs"/>
              </a:rPr>
              <a:t>include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Coliving</a:t>
            </a:r>
            <a:r>
              <a:rPr lang="nl-BE" sz="1100" kern="1200">
                <a:solidFill>
                  <a:schemeClr val="tx1"/>
                </a:solidFill>
                <a:effectLst/>
                <a:latin typeface="+mn-lt"/>
                <a:ea typeface="+mn-ea"/>
                <a:cs typeface="+mn-cs"/>
              </a:rPr>
              <a:t> Brussels, </a:t>
            </a:r>
            <a:r>
              <a:rPr lang="nl-BE" sz="1100" kern="1200" err="1">
                <a:solidFill>
                  <a:schemeClr val="tx1"/>
                </a:solidFill>
                <a:effectLst/>
                <a:latin typeface="+mn-lt"/>
                <a:ea typeface="+mn-ea"/>
                <a:cs typeface="+mn-cs"/>
              </a:rPr>
              <a:t>Cohabs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Colive</a:t>
            </a:r>
            <a:r>
              <a:rPr lang="nl-BE" sz="1100" kern="1200">
                <a:solidFill>
                  <a:schemeClr val="tx1"/>
                </a:solidFill>
                <a:effectLst/>
                <a:latin typeface="+mn-lt"/>
                <a:ea typeface="+mn-ea"/>
                <a:cs typeface="+mn-cs"/>
              </a:rPr>
              <a:t>, Sharehomes Brussels, </a:t>
            </a:r>
            <a:r>
              <a:rPr lang="nl-BE" sz="1100" kern="1200" err="1">
                <a:solidFill>
                  <a:schemeClr val="tx1"/>
                </a:solidFill>
                <a:effectLst/>
                <a:latin typeface="+mn-lt"/>
                <a:ea typeface="+mn-ea"/>
                <a:cs typeface="+mn-cs"/>
              </a:rPr>
              <a:t>Ikoab</a:t>
            </a:r>
            <a:r>
              <a:rPr lang="nl-BE" sz="1100" kern="1200">
                <a:solidFill>
                  <a:schemeClr val="tx1"/>
                </a:solidFill>
                <a:effectLst/>
                <a:latin typeface="+mn-lt"/>
                <a:ea typeface="+mn-ea"/>
                <a:cs typeface="+mn-cs"/>
              </a:rPr>
              <a:t>, ...</a:t>
            </a:r>
          </a:p>
          <a:p>
            <a:pPr marL="139700" indent="0">
              <a:buNone/>
            </a:pPr>
            <a:r>
              <a:rPr lang="nl-BE" sz="1100" kern="1200">
                <a:solidFill>
                  <a:schemeClr val="tx1"/>
                </a:solidFill>
                <a:effectLst/>
                <a:latin typeface="+mn-lt"/>
                <a:ea typeface="+mn-ea"/>
                <a:cs typeface="+mn-cs"/>
              </a:rPr>
              <a:t>In </a:t>
            </a:r>
            <a:r>
              <a:rPr lang="nl-BE" sz="1100" kern="1200" err="1">
                <a:solidFill>
                  <a:schemeClr val="tx1"/>
                </a:solidFill>
                <a:effectLst/>
                <a:latin typeface="+mn-lt"/>
                <a:ea typeface="+mn-ea"/>
                <a:cs typeface="+mn-cs"/>
              </a:rPr>
              <a:t>general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find</a:t>
            </a:r>
            <a:r>
              <a:rPr lang="nl-BE" sz="1100" kern="1200">
                <a:solidFill>
                  <a:schemeClr val="tx1"/>
                </a:solidFill>
                <a:effectLst/>
                <a:latin typeface="+mn-lt"/>
                <a:ea typeface="+mn-ea"/>
                <a:cs typeface="+mn-cs"/>
              </a:rPr>
              <a:t> </a:t>
            </a:r>
            <a:r>
              <a:rPr lang="nl-BE" sz="1100" b="1" kern="1200">
                <a:solidFill>
                  <a:schemeClr val="tx1"/>
                </a:solidFill>
                <a:effectLst/>
                <a:latin typeface="+mn-lt"/>
                <a:ea typeface="+mn-ea"/>
                <a:cs typeface="+mn-cs"/>
              </a:rPr>
              <a:t>most </a:t>
            </a:r>
            <a:r>
              <a:rPr lang="nl-BE" sz="1100" b="1" kern="1200" err="1">
                <a:solidFill>
                  <a:schemeClr val="tx1"/>
                </a:solidFill>
                <a:effectLst/>
                <a:latin typeface="+mn-lt"/>
                <a:ea typeface="+mn-ea"/>
                <a:cs typeface="+mn-cs"/>
              </a:rPr>
              <a:t>cohousing</a:t>
            </a:r>
            <a:r>
              <a:rPr lang="nl-BE" sz="1100" b="1" kern="1200">
                <a:solidFill>
                  <a:schemeClr val="tx1"/>
                </a:solidFill>
                <a:effectLst/>
                <a:latin typeface="+mn-lt"/>
                <a:ea typeface="+mn-ea"/>
                <a:cs typeface="+mn-cs"/>
              </a:rPr>
              <a:t> companies on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website “Findacohouse.be” ( </a:t>
            </a:r>
            <a:r>
              <a:rPr lang="nl-BE" sz="1100" b="1" u="sng" kern="1200" err="1">
                <a:solidFill>
                  <a:schemeClr val="tx1"/>
                </a:solidFill>
                <a:effectLst/>
                <a:latin typeface="+mn-lt"/>
                <a:ea typeface="+mn-ea"/>
                <a:cs typeface="+mn-cs"/>
                <a:hlinkClick r:id="rId3"/>
              </a:rPr>
              <a:t>Colocation</a:t>
            </a:r>
            <a:r>
              <a:rPr lang="nl-BE" sz="1100" b="1" u="sng" kern="1200">
                <a:solidFill>
                  <a:schemeClr val="tx1"/>
                </a:solidFill>
                <a:effectLst/>
                <a:latin typeface="+mn-lt"/>
                <a:ea typeface="+mn-ea"/>
                <a:cs typeface="+mn-cs"/>
                <a:hlinkClick r:id="rId3"/>
              </a:rPr>
              <a:t>/</a:t>
            </a:r>
            <a:r>
              <a:rPr lang="nl-BE" sz="1100" b="1" u="sng" kern="1200" err="1">
                <a:solidFill>
                  <a:schemeClr val="tx1"/>
                </a:solidFill>
                <a:effectLst/>
                <a:latin typeface="+mn-lt"/>
                <a:ea typeface="+mn-ea"/>
                <a:cs typeface="+mn-cs"/>
                <a:hlinkClick r:id="rId3"/>
              </a:rPr>
              <a:t>Cohousing</a:t>
            </a:r>
            <a:r>
              <a:rPr lang="nl-BE" sz="1100" b="1" u="sng" kern="1200">
                <a:solidFill>
                  <a:schemeClr val="tx1"/>
                </a:solidFill>
                <a:effectLst/>
                <a:latin typeface="+mn-lt"/>
                <a:ea typeface="+mn-ea"/>
                <a:cs typeface="+mn-cs"/>
                <a:hlinkClick r:id="rId3"/>
              </a:rPr>
              <a:t> );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 bit like “</a:t>
            </a:r>
            <a:r>
              <a:rPr lang="nl-BE" sz="1100" kern="1200" err="1">
                <a:solidFill>
                  <a:schemeClr val="tx1"/>
                </a:solidFill>
                <a:effectLst/>
                <a:latin typeface="+mn-lt"/>
                <a:ea typeface="+mn-ea"/>
                <a:cs typeface="+mn-cs"/>
              </a:rPr>
              <a:t>Immoweb</a:t>
            </a:r>
            <a:r>
              <a:rPr lang="nl-BE" sz="1100" kern="1200">
                <a:solidFill>
                  <a:schemeClr val="tx1"/>
                </a:solidFill>
                <a:effectLst/>
                <a:latin typeface="+mn-lt"/>
                <a:ea typeface="+mn-ea"/>
                <a:cs typeface="+mn-cs"/>
              </a:rPr>
              <a:t>” for </a:t>
            </a:r>
            <a:r>
              <a:rPr lang="nl-BE" sz="1100" kern="1200" err="1">
                <a:solidFill>
                  <a:schemeClr val="tx1"/>
                </a:solidFill>
                <a:effectLst/>
                <a:latin typeface="+mn-lt"/>
                <a:ea typeface="+mn-ea"/>
                <a:cs typeface="+mn-cs"/>
              </a:rPr>
              <a:t>forms</a:t>
            </a:r>
            <a:r>
              <a:rPr lang="nl-BE" sz="1100" kern="1200">
                <a:solidFill>
                  <a:schemeClr val="tx1"/>
                </a:solidFill>
                <a:effectLst/>
                <a:latin typeface="+mn-lt"/>
                <a:ea typeface="+mn-ea"/>
                <a:cs typeface="+mn-cs"/>
              </a:rPr>
              <a:t> of shared living.</a:t>
            </a:r>
          </a:p>
          <a:p>
            <a:pPr>
              <a:buNone/>
            </a:pPr>
            <a:endParaRPr lang="en-US">
              <a:latin typeface="Calibri"/>
              <a:ea typeface="Calibri"/>
              <a:cs typeface="Calibri"/>
            </a:endParaRPr>
          </a:p>
        </p:txBody>
      </p:sp>
    </p:spTree>
    <p:extLst>
      <p:ext uri="{BB962C8B-B14F-4D97-AF65-F5344CB8AC3E}">
        <p14:creationId xmlns:p14="http://schemas.microsoft.com/office/powerpoint/2010/main" val="34519025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317500" algn="l" defTabSz="914400" rtl="0" eaLnBrk="1" fontAlgn="auto" latinLnBrk="0" hangingPunct="1">
              <a:lnSpc>
                <a:spcPct val="100000"/>
              </a:lnSpc>
              <a:spcBef>
                <a:spcPts val="0"/>
              </a:spcBef>
              <a:spcAft>
                <a:spcPts val="0"/>
              </a:spcAft>
              <a:buClrTx/>
              <a:buSzPts val="1400"/>
              <a:buFontTx/>
              <a:buNone/>
              <a:tabLst/>
              <a:defRPr/>
            </a:pPr>
            <a:r>
              <a:rPr lang="en-US" sz="1100" kern="1200">
                <a:solidFill>
                  <a:schemeClr val="tx1"/>
                </a:solidFill>
                <a:effectLst/>
                <a:latin typeface="+mn-lt"/>
                <a:ea typeface="+mn-ea"/>
                <a:cs typeface="+mn-cs"/>
              </a:rPr>
              <a:t>Be alert during your search: you must always be able to officially  </a:t>
            </a:r>
          </a:p>
          <a:p>
            <a:pPr marL="457200" marR="0" lvl="0" indent="-317500" algn="l" defTabSz="914400" rtl="0" eaLnBrk="1" fontAlgn="auto" latinLnBrk="0" hangingPunct="1">
              <a:lnSpc>
                <a:spcPct val="100000"/>
              </a:lnSpc>
              <a:spcBef>
                <a:spcPts val="0"/>
              </a:spcBef>
              <a:spcAft>
                <a:spcPts val="0"/>
              </a:spcAft>
              <a:buClrTx/>
              <a:buSzPts val="1400"/>
              <a:buFontTx/>
              <a:buNone/>
              <a:tabLst/>
              <a:defRPr/>
            </a:pPr>
            <a:r>
              <a:rPr lang="en-US" sz="1100" kern="1200">
                <a:solidFill>
                  <a:schemeClr val="tx1"/>
                </a:solidFill>
                <a:effectLst/>
                <a:latin typeface="+mn-lt"/>
                <a:ea typeface="+mn-ea"/>
                <a:cs typeface="+mn-cs"/>
              </a:rPr>
              <a:t>register at that address (domicile). </a:t>
            </a:r>
            <a:r>
              <a:rPr lang="en-US" sz="1100" b="1" kern="1200">
                <a:solidFill>
                  <a:schemeClr val="tx1"/>
                </a:solidFill>
                <a:effectLst/>
                <a:latin typeface="+mn-lt"/>
                <a:ea typeface="+mn-ea"/>
                <a:cs typeface="+mn-cs"/>
              </a:rPr>
              <a:t>So make sure you do not rent a </a:t>
            </a:r>
          </a:p>
          <a:p>
            <a:pPr marL="457200" marR="0" lvl="0" indent="-317500" algn="l" defTabSz="914400" rtl="0" eaLnBrk="1" fontAlgn="auto" latinLnBrk="0" hangingPunct="1">
              <a:lnSpc>
                <a:spcPct val="100000"/>
              </a:lnSpc>
              <a:spcBef>
                <a:spcPts val="0"/>
              </a:spcBef>
              <a:spcAft>
                <a:spcPts val="0"/>
              </a:spcAft>
              <a:buClrTx/>
              <a:buSzPts val="1400"/>
              <a:buFontTx/>
              <a:buNone/>
              <a:tabLst/>
              <a:defRPr/>
            </a:pPr>
            <a:r>
              <a:rPr lang="en-US" sz="1100" b="1" kern="1200">
                <a:solidFill>
                  <a:schemeClr val="tx1"/>
                </a:solidFill>
                <a:effectLst/>
                <a:latin typeface="+mn-lt"/>
                <a:ea typeface="+mn-ea"/>
                <a:cs typeface="+mn-cs"/>
              </a:rPr>
              <a:t>holiday home, commercial property, garage, or student room.</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4078738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Be alert for scams when looking for accommodation!</a:t>
            </a:r>
            <a:endParaRPr lang="nl-BE" sz="1100" kern="1200">
              <a:solidFill>
                <a:schemeClr val="tx1"/>
              </a:solidFill>
              <a:effectLst/>
              <a:latin typeface="+mn-lt"/>
              <a:ea typeface="+mn-ea"/>
              <a:cs typeface="+mn-cs"/>
            </a:endParaRPr>
          </a:p>
          <a:p>
            <a:pPr marL="139700" indent="0">
              <a:buNone/>
            </a:pP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Be wary of people who ask for large sums of money to find a home for you (known as Simsaar among residents). </a:t>
            </a:r>
            <a:r>
              <a:rPr lang="en-US" sz="1100" kern="1200">
                <a:solidFill>
                  <a:schemeClr val="tx1"/>
                </a:solidFill>
                <a:effectLst/>
                <a:latin typeface="+mn-lt"/>
                <a:ea typeface="+mn-ea"/>
                <a:cs typeface="+mn-cs"/>
              </a:rPr>
              <a:t>We realize that these intermediaries often play an important role in finding a home (especially if you have no alternative). However, understand that these are not regular, legal networks and that they often take advantage of your vulnerability. </a:t>
            </a:r>
            <a:r>
              <a:rPr lang="nl-BE" sz="1100" b="1" kern="1200">
                <a:solidFill>
                  <a:schemeClr val="tx1"/>
                </a:solidFill>
                <a:effectLst/>
                <a:latin typeface="+mn-lt"/>
                <a:ea typeface="+mn-ea"/>
                <a:cs typeface="+mn-cs"/>
              </a:rPr>
              <a:t>Never give money before you have signed the rental contract. Money will also never be asked for a viewing of the property!</a:t>
            </a:r>
            <a:endParaRPr lang="nl-BE" sz="1100" kern="1200">
              <a:solidFill>
                <a:schemeClr val="tx1"/>
              </a:solidFill>
              <a:effectLst/>
              <a:latin typeface="+mn-lt"/>
              <a:ea typeface="+mn-ea"/>
              <a:cs typeface="+mn-cs"/>
            </a:endParaRPr>
          </a:p>
          <a:p>
            <a:pPr marL="139700" indent="0">
              <a:buNone/>
            </a:pPr>
            <a:endParaRPr lang="en-US"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Secondly, </a:t>
            </a:r>
            <a:r>
              <a:rPr lang="en-US" sz="1100" b="1" kern="1200">
                <a:solidFill>
                  <a:schemeClr val="tx1"/>
                </a:solidFill>
                <a:effectLst/>
                <a:latin typeface="+mn-lt"/>
                <a:ea typeface="+mn-ea"/>
                <a:cs typeface="+mn-cs"/>
              </a:rPr>
              <a:t>watch out for fake advertisements </a:t>
            </a:r>
            <a:r>
              <a:rPr lang="en-US" sz="1100" kern="1200">
                <a:solidFill>
                  <a:schemeClr val="tx1"/>
                </a:solidFill>
                <a:effectLst/>
                <a:latin typeface="+mn-lt"/>
                <a:ea typeface="+mn-ea"/>
                <a:cs typeface="+mn-cs"/>
              </a:rPr>
              <a:t>(often found on Marketplace or social media)! The basic rule is: if something seems too good to be true, it usually is.</a:t>
            </a:r>
            <a:endParaRPr lang="nl-BE" sz="1100" kern="1200">
              <a:solidFill>
                <a:schemeClr val="tx1"/>
              </a:solidFill>
              <a:effectLst/>
              <a:latin typeface="+mn-lt"/>
              <a:ea typeface="+mn-ea"/>
              <a:cs typeface="+mn-cs"/>
            </a:endParaRPr>
          </a:p>
          <a:p>
            <a:pPr algn="just">
              <a:buNone/>
            </a:pPr>
            <a:r>
              <a:rPr lang="en-US"/>
              <a:t>Are you sure that the person with whom you are signing a rental agreement is actually the owner? If you are </a:t>
            </a:r>
            <a:r>
              <a:rPr lang="en-US" b="1" err="1">
                <a:solidFill>
                  <a:srgbClr val="C00000"/>
                </a:solidFill>
              </a:rPr>
              <a:t>subrenting</a:t>
            </a:r>
            <a:r>
              <a:rPr lang="en-US"/>
              <a:t> a property from another renter, you must ensure that the owner has given their consent. If this is not the case, you could run into problems. </a:t>
            </a:r>
          </a:p>
          <a:p>
            <a:pPr algn="just">
              <a:buNone/>
            </a:pPr>
            <a:r>
              <a:rPr lang="en-US"/>
              <a:t>Also, be wary of </a:t>
            </a:r>
            <a:r>
              <a:rPr lang="en-US" b="1">
                <a:solidFill>
                  <a:srgbClr val="C00000"/>
                </a:solidFill>
              </a:rPr>
              <a:t>‘accommodation in exchange for services</a:t>
            </a:r>
            <a:r>
              <a:rPr lang="en-US">
                <a:solidFill>
                  <a:srgbClr val="C00000"/>
                </a:solidFill>
              </a:rPr>
              <a:t>’</a:t>
            </a:r>
            <a:r>
              <a:rPr lang="en-US"/>
              <a:t>: people with malicious intentions rent out properties in exchange for sexual </a:t>
            </a:r>
            <a:r>
              <a:rPr lang="en-US" err="1"/>
              <a:t>favours</a:t>
            </a:r>
            <a:r>
              <a:rPr lang="en-US"/>
              <a:t>, particularly to women. Accommodation is a fundamental right and must never be paid for in kind! ...</a:t>
            </a:r>
          </a:p>
          <a:p>
            <a:pPr marL="139700" indent="0">
              <a:buNone/>
            </a:pPr>
            <a:endParaRPr lang="en-US">
              <a:cs typeface="Arial"/>
            </a:endParaRPr>
          </a:p>
          <a:p>
            <a:pPr algn="just"/>
            <a:endParaRPr lang="en-US">
              <a:cs typeface="Arial"/>
            </a:endParaRPr>
          </a:p>
        </p:txBody>
      </p:sp>
    </p:spTree>
    <p:extLst>
      <p:ext uri="{BB962C8B-B14F-4D97-AF65-F5344CB8AC3E}">
        <p14:creationId xmlns:p14="http://schemas.microsoft.com/office/powerpoint/2010/main" val="35036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2B5EE-6A58-7E6B-5831-5F2B4DEFD2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446703-04AD-E68E-173B-00C191CF80A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CFCBDEF-1184-9001-3D07-EA7BDED7330D}"/>
              </a:ext>
            </a:extLst>
          </p:cNvPr>
          <p:cNvSpPr>
            <a:spLocks noGrp="1"/>
          </p:cNvSpPr>
          <p:nvPr>
            <p:ph type="body" idx="1"/>
          </p:nvPr>
        </p:nvSpPr>
        <p:spPr/>
        <p:txBody>
          <a:bodyPr/>
          <a:lstStyle/>
          <a:p>
            <a:pPr algn="just">
              <a:buNone/>
            </a:pPr>
            <a:r>
              <a:rPr lang="fr">
                <a:highlight>
                  <a:srgbClr val="FFFFFF"/>
                </a:highlight>
              </a:rPr>
              <a:t>Be on the </a:t>
            </a:r>
            <a:r>
              <a:rPr lang="fr" err="1">
                <a:highlight>
                  <a:srgbClr val="FFFFFF"/>
                </a:highlight>
              </a:rPr>
              <a:t>lookout</a:t>
            </a:r>
            <a:r>
              <a:rPr lang="fr">
                <a:highlight>
                  <a:srgbClr val="FFFFFF"/>
                </a:highlight>
              </a:rPr>
              <a:t> for discrimination </a:t>
            </a:r>
            <a:r>
              <a:rPr lang="fr" err="1">
                <a:highlight>
                  <a:srgbClr val="FFFFFF"/>
                </a:highlight>
              </a:rPr>
              <a:t>when</a:t>
            </a:r>
            <a:r>
              <a:rPr lang="fr">
                <a:highlight>
                  <a:srgbClr val="FFFFFF"/>
                </a:highlight>
              </a:rPr>
              <a:t> </a:t>
            </a:r>
            <a:r>
              <a:rPr lang="fr" err="1">
                <a:highlight>
                  <a:srgbClr val="FFFFFF"/>
                </a:highlight>
              </a:rPr>
              <a:t>looking</a:t>
            </a:r>
            <a:r>
              <a:rPr lang="fr">
                <a:highlight>
                  <a:srgbClr val="FFFFFF"/>
                </a:highlight>
              </a:rPr>
              <a:t> for a place to live! </a:t>
            </a:r>
            <a:endParaRPr lang="en-US"/>
          </a:p>
          <a:p>
            <a:pPr algn="just">
              <a:buNone/>
            </a:pPr>
            <a:r>
              <a:rPr lang="fr">
                <a:highlight>
                  <a:srgbClr val="FFFFFF"/>
                </a:highlight>
              </a:rPr>
              <a:t>Discrimination on the grounds of </a:t>
            </a:r>
            <a:r>
              <a:rPr lang="fr" err="1">
                <a:highlight>
                  <a:srgbClr val="FFFFFF"/>
                </a:highlight>
              </a:rPr>
              <a:t>nationality</a:t>
            </a:r>
            <a:r>
              <a:rPr lang="fr">
                <a:highlight>
                  <a:srgbClr val="FFFFFF"/>
                </a:highlight>
              </a:rPr>
              <a:t>, </a:t>
            </a:r>
            <a:r>
              <a:rPr lang="fr" err="1">
                <a:highlight>
                  <a:srgbClr val="FFFFFF"/>
                </a:highlight>
              </a:rPr>
              <a:t>perceived</a:t>
            </a:r>
            <a:r>
              <a:rPr lang="fr">
                <a:highlight>
                  <a:srgbClr val="FFFFFF"/>
                </a:highlight>
              </a:rPr>
              <a:t> race, skin </a:t>
            </a:r>
            <a:r>
              <a:rPr lang="fr" err="1">
                <a:highlight>
                  <a:srgbClr val="FFFFFF"/>
                </a:highlight>
              </a:rPr>
              <a:t>colour</a:t>
            </a:r>
            <a:r>
              <a:rPr lang="fr">
                <a:highlight>
                  <a:srgbClr val="FFFFFF"/>
                </a:highlight>
              </a:rPr>
              <a:t>, </a:t>
            </a:r>
            <a:r>
              <a:rPr lang="fr" err="1">
                <a:highlight>
                  <a:srgbClr val="FFFFFF"/>
                </a:highlight>
              </a:rPr>
              <a:t>origin</a:t>
            </a:r>
            <a:r>
              <a:rPr lang="fr">
                <a:highlight>
                  <a:srgbClr val="FFFFFF"/>
                </a:highlight>
              </a:rPr>
              <a:t>, national or </a:t>
            </a:r>
            <a:r>
              <a:rPr lang="fr" err="1">
                <a:highlight>
                  <a:srgbClr val="FFFFFF"/>
                </a:highlight>
              </a:rPr>
              <a:t>ethnic</a:t>
            </a:r>
            <a:r>
              <a:rPr lang="fr">
                <a:highlight>
                  <a:srgbClr val="FFFFFF"/>
                </a:highlight>
              </a:rPr>
              <a:t> background, </a:t>
            </a:r>
            <a:r>
              <a:rPr lang="fr" err="1">
                <a:highlight>
                  <a:srgbClr val="FFFFFF"/>
                </a:highlight>
              </a:rPr>
              <a:t>health</a:t>
            </a:r>
            <a:r>
              <a:rPr lang="fr">
                <a:highlight>
                  <a:srgbClr val="FFFFFF"/>
                </a:highlight>
              </a:rPr>
              <a:t> </a:t>
            </a:r>
            <a:r>
              <a:rPr lang="fr" err="1">
                <a:highlight>
                  <a:srgbClr val="FFFFFF"/>
                </a:highlight>
              </a:rPr>
              <a:t>status</a:t>
            </a:r>
            <a:r>
              <a:rPr lang="fr">
                <a:highlight>
                  <a:srgbClr val="FFFFFF"/>
                </a:highlight>
              </a:rPr>
              <a:t>, </a:t>
            </a:r>
            <a:r>
              <a:rPr lang="fr" err="1">
                <a:highlight>
                  <a:srgbClr val="FFFFFF"/>
                </a:highlight>
              </a:rPr>
              <a:t>disability</a:t>
            </a:r>
            <a:r>
              <a:rPr lang="fr">
                <a:highlight>
                  <a:srgbClr val="FFFFFF"/>
                </a:highlight>
              </a:rPr>
              <a:t>, </a:t>
            </a:r>
            <a:r>
              <a:rPr lang="fr" err="1">
                <a:highlight>
                  <a:srgbClr val="FFFFFF"/>
                </a:highlight>
              </a:rPr>
              <a:t>physical</a:t>
            </a:r>
            <a:r>
              <a:rPr lang="fr">
                <a:highlight>
                  <a:srgbClr val="FFFFFF"/>
                </a:highlight>
              </a:rPr>
              <a:t> or </a:t>
            </a:r>
            <a:r>
              <a:rPr lang="fr" err="1">
                <a:highlight>
                  <a:srgbClr val="FFFFFF"/>
                </a:highlight>
              </a:rPr>
              <a:t>genetic</a:t>
            </a:r>
            <a:r>
              <a:rPr lang="fr">
                <a:highlight>
                  <a:srgbClr val="FFFFFF"/>
                </a:highlight>
              </a:rPr>
              <a:t> </a:t>
            </a:r>
            <a:r>
              <a:rPr lang="fr" err="1">
                <a:highlight>
                  <a:srgbClr val="FFFFFF"/>
                </a:highlight>
              </a:rPr>
              <a:t>characteristics</a:t>
            </a:r>
            <a:r>
              <a:rPr lang="fr">
                <a:highlight>
                  <a:srgbClr val="FFFFFF"/>
                </a:highlight>
              </a:rPr>
              <a:t>, marital </a:t>
            </a:r>
            <a:r>
              <a:rPr lang="fr" err="1">
                <a:highlight>
                  <a:srgbClr val="FFFFFF"/>
                </a:highlight>
              </a:rPr>
              <a:t>status</a:t>
            </a:r>
            <a:r>
              <a:rPr lang="fr">
                <a:highlight>
                  <a:srgbClr val="FFFFFF"/>
                </a:highlight>
              </a:rPr>
              <a:t>, </a:t>
            </a:r>
            <a:r>
              <a:rPr lang="fr" err="1">
                <a:highlight>
                  <a:srgbClr val="FFFFFF"/>
                </a:highlight>
              </a:rPr>
              <a:t>birth</a:t>
            </a:r>
            <a:r>
              <a:rPr lang="fr">
                <a:highlight>
                  <a:srgbClr val="FFFFFF"/>
                </a:highlight>
              </a:rPr>
              <a:t>, </a:t>
            </a:r>
            <a:r>
              <a:rPr lang="fr" err="1">
                <a:highlight>
                  <a:srgbClr val="FFFFFF"/>
                </a:highlight>
              </a:rPr>
              <a:t>wealth</a:t>
            </a:r>
            <a:r>
              <a:rPr lang="fr">
                <a:highlight>
                  <a:srgbClr val="FFFFFF"/>
                </a:highlight>
              </a:rPr>
              <a:t>, social </a:t>
            </a:r>
            <a:r>
              <a:rPr lang="fr" err="1">
                <a:highlight>
                  <a:srgbClr val="FFFFFF"/>
                </a:highlight>
              </a:rPr>
              <a:t>origin</a:t>
            </a:r>
            <a:r>
              <a:rPr lang="fr">
                <a:highlight>
                  <a:srgbClr val="FFFFFF"/>
                </a:highlight>
              </a:rPr>
              <a:t>, social </a:t>
            </a:r>
            <a:r>
              <a:rPr lang="fr" err="1">
                <a:highlight>
                  <a:srgbClr val="FFFFFF"/>
                </a:highlight>
              </a:rPr>
              <a:t>status</a:t>
            </a:r>
            <a:r>
              <a:rPr lang="fr">
                <a:highlight>
                  <a:srgbClr val="FFFFFF"/>
                </a:highlight>
              </a:rPr>
              <a:t>, </a:t>
            </a:r>
            <a:r>
              <a:rPr lang="fr" err="1">
                <a:highlight>
                  <a:srgbClr val="FFFFFF"/>
                </a:highlight>
              </a:rPr>
              <a:t>age</a:t>
            </a:r>
            <a:r>
              <a:rPr lang="fr">
                <a:highlight>
                  <a:srgbClr val="FFFFFF"/>
                </a:highlight>
              </a:rPr>
              <a:t>, </a:t>
            </a:r>
            <a:r>
              <a:rPr lang="fr" err="1">
                <a:highlight>
                  <a:srgbClr val="FFFFFF"/>
                </a:highlight>
              </a:rPr>
              <a:t>sexual</a:t>
            </a:r>
            <a:r>
              <a:rPr lang="fr">
                <a:highlight>
                  <a:srgbClr val="FFFFFF"/>
                </a:highlight>
              </a:rPr>
              <a:t> orientation, </a:t>
            </a:r>
            <a:r>
              <a:rPr lang="fr" err="1">
                <a:highlight>
                  <a:srgbClr val="FFFFFF"/>
                </a:highlight>
              </a:rPr>
              <a:t>religious</a:t>
            </a:r>
            <a:r>
              <a:rPr lang="fr">
                <a:highlight>
                  <a:srgbClr val="FFFFFF"/>
                </a:highlight>
              </a:rPr>
              <a:t> or </a:t>
            </a:r>
            <a:r>
              <a:rPr lang="fr" err="1">
                <a:highlight>
                  <a:srgbClr val="FFFFFF"/>
                </a:highlight>
              </a:rPr>
              <a:t>philosophical</a:t>
            </a:r>
            <a:r>
              <a:rPr lang="fr">
                <a:highlight>
                  <a:srgbClr val="FFFFFF"/>
                </a:highlight>
              </a:rPr>
              <a:t> </a:t>
            </a:r>
            <a:r>
              <a:rPr lang="fr" err="1">
                <a:highlight>
                  <a:srgbClr val="FFFFFF"/>
                </a:highlight>
              </a:rPr>
              <a:t>beliefs</a:t>
            </a:r>
            <a:r>
              <a:rPr lang="fr">
                <a:highlight>
                  <a:srgbClr val="FFFFFF"/>
                </a:highlight>
              </a:rPr>
              <a:t>, </a:t>
            </a:r>
            <a:r>
              <a:rPr lang="fr" err="1">
                <a:highlight>
                  <a:srgbClr val="FFFFFF"/>
                </a:highlight>
              </a:rPr>
              <a:t>political</a:t>
            </a:r>
            <a:r>
              <a:rPr lang="fr">
                <a:highlight>
                  <a:srgbClr val="FFFFFF"/>
                </a:highlight>
              </a:rPr>
              <a:t> </a:t>
            </a:r>
            <a:r>
              <a:rPr lang="fr" err="1">
                <a:highlight>
                  <a:srgbClr val="FFFFFF"/>
                </a:highlight>
              </a:rPr>
              <a:t>beliefs</a:t>
            </a:r>
            <a:r>
              <a:rPr lang="fr">
                <a:highlight>
                  <a:srgbClr val="FFFFFF"/>
                </a:highlight>
              </a:rPr>
              <a:t>, </a:t>
            </a:r>
            <a:r>
              <a:rPr lang="fr" err="1">
                <a:highlight>
                  <a:srgbClr val="FFFFFF"/>
                </a:highlight>
              </a:rPr>
              <a:t>trade</a:t>
            </a:r>
            <a:r>
              <a:rPr lang="fr">
                <a:highlight>
                  <a:srgbClr val="FFFFFF"/>
                </a:highlight>
              </a:rPr>
              <a:t> union </a:t>
            </a:r>
            <a:r>
              <a:rPr lang="fr" err="1">
                <a:highlight>
                  <a:srgbClr val="FFFFFF"/>
                </a:highlight>
              </a:rPr>
              <a:t>membership</a:t>
            </a:r>
            <a:r>
              <a:rPr lang="fr">
                <a:highlight>
                  <a:srgbClr val="FFFFFF"/>
                </a:highlight>
              </a:rPr>
              <a:t>, </a:t>
            </a:r>
            <a:r>
              <a:rPr lang="fr" err="1">
                <a:highlight>
                  <a:srgbClr val="FFFFFF"/>
                </a:highlight>
              </a:rPr>
              <a:t>gender</a:t>
            </a:r>
            <a:r>
              <a:rPr lang="fr">
                <a:highlight>
                  <a:srgbClr val="FFFFFF"/>
                </a:highlight>
              </a:rPr>
              <a:t> or </a:t>
            </a:r>
            <a:r>
              <a:rPr lang="fr" err="1">
                <a:highlight>
                  <a:srgbClr val="FFFFFF"/>
                </a:highlight>
              </a:rPr>
              <a:t>language</a:t>
            </a:r>
            <a:r>
              <a:rPr lang="fr">
                <a:highlight>
                  <a:srgbClr val="FFFFFF"/>
                </a:highlight>
              </a:rPr>
              <a:t> </a:t>
            </a:r>
            <a:r>
              <a:rPr lang="fr" err="1">
                <a:highlight>
                  <a:srgbClr val="FFFFFF"/>
                </a:highlight>
              </a:rPr>
              <a:t>is</a:t>
            </a:r>
            <a:r>
              <a:rPr lang="fr">
                <a:highlight>
                  <a:srgbClr val="FFFFFF"/>
                </a:highlight>
              </a:rPr>
              <a:t> </a:t>
            </a:r>
            <a:r>
              <a:rPr lang="fr" err="1">
                <a:highlight>
                  <a:srgbClr val="FFFFFF"/>
                </a:highlight>
              </a:rPr>
              <a:t>prohibited</a:t>
            </a:r>
            <a:r>
              <a:rPr lang="fr">
                <a:highlight>
                  <a:srgbClr val="FFFFFF"/>
                </a:highlight>
              </a:rPr>
              <a:t> and </a:t>
            </a:r>
            <a:r>
              <a:rPr lang="fr" err="1">
                <a:highlight>
                  <a:srgbClr val="FFFFFF"/>
                </a:highlight>
              </a:rPr>
              <a:t>punishable</a:t>
            </a:r>
            <a:r>
              <a:rPr lang="fr">
                <a:highlight>
                  <a:srgbClr val="FFFFFF"/>
                </a:highlight>
              </a:rPr>
              <a:t> by </a:t>
            </a:r>
            <a:r>
              <a:rPr lang="fr" err="1">
                <a:highlight>
                  <a:srgbClr val="FFFFFF"/>
                </a:highlight>
              </a:rPr>
              <a:t>law</a:t>
            </a:r>
            <a:r>
              <a:rPr lang="fr">
                <a:highlight>
                  <a:srgbClr val="FFFFFF"/>
                </a:highlight>
              </a:rPr>
              <a:t>. </a:t>
            </a:r>
            <a:endParaRPr lang="fr"/>
          </a:p>
          <a:p>
            <a:pPr algn="just">
              <a:buNone/>
            </a:pPr>
            <a:r>
              <a:rPr lang="fr">
                <a:highlight>
                  <a:srgbClr val="FFFFFF"/>
                </a:highlight>
              </a:rPr>
              <a:t>If you are a victim of discrimination whilst looking for a place to live, you can report this to Unia in Wallonia and Brussels and to the Flemish Institute for Human Rights in Flanders. Make sure you can provide the necessary evidence. Even without evidence it can be useful to make a notification.</a:t>
            </a:r>
            <a:endParaRPr lang="fr"/>
          </a:p>
          <a:p>
            <a:pPr>
              <a:buNone/>
            </a:pPr>
            <a:endParaRPr lang="en-US">
              <a:latin typeface="Calibri"/>
              <a:ea typeface="Calibri"/>
              <a:cs typeface="Calibri"/>
            </a:endParaRPr>
          </a:p>
        </p:txBody>
      </p:sp>
    </p:spTree>
    <p:extLst>
      <p:ext uri="{BB962C8B-B14F-4D97-AF65-F5344CB8AC3E}">
        <p14:creationId xmlns:p14="http://schemas.microsoft.com/office/powerpoint/2010/main" val="25053343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28803-2C92-47E6-7482-0C573048DC1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465D3FE-7145-031B-3AA5-F517EB11EEC9}"/>
              </a:ext>
            </a:extLst>
          </p:cNvPr>
          <p:cNvSpPr>
            <a:spLocks noGrp="1" noRot="1" noChangeAspect="1"/>
          </p:cNvSpPr>
          <p:nvPr>
            <p:ph type="sldImg"/>
          </p:nvPr>
        </p:nvSpPr>
        <p:spPr>
          <a:xfrm>
            <a:off x="90488" y="744538"/>
            <a:ext cx="6616700" cy="3722687"/>
          </a:xfrm>
        </p:spPr>
      </p:sp>
      <p:sp>
        <p:nvSpPr>
          <p:cNvPr id="3" name="Tijdelijke aanduiding voor notities 2">
            <a:extLst>
              <a:ext uri="{FF2B5EF4-FFF2-40B4-BE49-F238E27FC236}">
                <a16:creationId xmlns:a16="http://schemas.microsoft.com/office/drawing/2014/main" id="{3B793909-5209-17FB-CE78-684D95210521}"/>
              </a:ext>
            </a:extLst>
          </p:cNvPr>
          <p:cNvSpPr>
            <a:spLocks noGrp="1"/>
          </p:cNvSpPr>
          <p:nvPr>
            <p:ph type="body" idx="1"/>
          </p:nvPr>
        </p:nvSpPr>
        <p:spPr/>
        <p:txBody>
          <a:bodyPr/>
          <a:lstStyle/>
          <a:p>
            <a:pPr marL="139700" indent="0">
              <a:buNone/>
            </a:pPr>
            <a:r>
              <a:rPr lang="nl-BE" err="1"/>
              <a:t>Exercices</a:t>
            </a:r>
            <a:r>
              <a:rPr lang="nl-BE"/>
              <a:t> </a:t>
            </a:r>
            <a:r>
              <a:rPr lang="nl-BE" err="1"/>
              <a:t>complémentaires</a:t>
            </a:r>
            <a:r>
              <a:rPr lang="nl-BE"/>
              <a:t> </a:t>
            </a:r>
          </a:p>
          <a:p>
            <a:pPr marL="139700" marR="0" lvl="0" indent="0" algn="l" defTabSz="914400" rtl="0" eaLnBrk="1" fontAlgn="auto" latinLnBrk="0" hangingPunct="1">
              <a:lnSpc>
                <a:spcPct val="100000"/>
              </a:lnSpc>
              <a:spcBef>
                <a:spcPts val="0"/>
              </a:spcBef>
              <a:spcAft>
                <a:spcPts val="0"/>
              </a:spcAft>
              <a:buClrTx/>
              <a:buSzPts val="1400"/>
              <a:buFontTx/>
              <a:buNone/>
              <a:tabLst/>
              <a:defRPr/>
            </a:pPr>
            <a:r>
              <a:rPr lang="nl-BE" sz="1100" kern="1200" err="1">
                <a:solidFill>
                  <a:schemeClr val="tx1"/>
                </a:solidFill>
                <a:effectLst/>
                <a:latin typeface="+mn-lt"/>
                <a:ea typeface="+mn-ea"/>
                <a:cs typeface="+mn-cs"/>
              </a:rPr>
              <a:t>Install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open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application</a:t>
            </a:r>
            <a:r>
              <a:rPr lang="nl-BE" sz="1100" kern="1200">
                <a:solidFill>
                  <a:schemeClr val="tx1"/>
                </a:solidFill>
                <a:effectLst/>
                <a:latin typeface="+mn-lt"/>
                <a:ea typeface="+mn-ea"/>
                <a:cs typeface="+mn-cs"/>
              </a:rPr>
              <a:t> or website of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choice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search for a home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city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where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would</a:t>
            </a:r>
            <a:r>
              <a:rPr lang="nl-BE" sz="1100" kern="1200">
                <a:solidFill>
                  <a:schemeClr val="tx1"/>
                </a:solidFill>
                <a:effectLst/>
                <a:latin typeface="+mn-lt"/>
                <a:ea typeface="+mn-ea"/>
                <a:cs typeface="+mn-cs"/>
              </a:rPr>
              <a:t> like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live. How </a:t>
            </a:r>
            <a:r>
              <a:rPr lang="nl-BE" sz="1100" kern="1200" err="1">
                <a:solidFill>
                  <a:schemeClr val="tx1"/>
                </a:solidFill>
                <a:effectLst/>
                <a:latin typeface="+mn-lt"/>
                <a:ea typeface="+mn-ea"/>
                <a:cs typeface="+mn-cs"/>
              </a:rPr>
              <a:t>did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go? Do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understand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everything</a:t>
            </a:r>
            <a:r>
              <a:rPr lang="nl-BE" sz="1100" kern="1200">
                <a:solidFill>
                  <a:schemeClr val="tx1"/>
                </a:solidFill>
                <a:effectLst/>
                <a:latin typeface="+mn-lt"/>
                <a:ea typeface="+mn-ea"/>
                <a:cs typeface="+mn-cs"/>
              </a:rPr>
              <a:t>?</a:t>
            </a:r>
          </a:p>
          <a:p>
            <a:pPr marL="139700" indent="0">
              <a:buNone/>
            </a:pPr>
            <a:endParaRPr lang="nl-BE"/>
          </a:p>
        </p:txBody>
      </p:sp>
    </p:spTree>
    <p:extLst>
      <p:ext uri="{BB962C8B-B14F-4D97-AF65-F5344CB8AC3E}">
        <p14:creationId xmlns:p14="http://schemas.microsoft.com/office/powerpoint/2010/main" val="12842140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enough</a:t>
            </a:r>
            <a:r>
              <a:rPr lang="nl-BE" sz="1100" kern="1200">
                <a:solidFill>
                  <a:schemeClr val="tx1"/>
                </a:solidFill>
                <a:effectLst/>
                <a:latin typeface="+mn-lt"/>
                <a:ea typeface="+mn-ea"/>
                <a:cs typeface="+mn-cs"/>
              </a:rPr>
              <a:t> time, feel free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open </a:t>
            </a:r>
            <a:r>
              <a:rPr lang="nl-BE" sz="1100" kern="1200" err="1">
                <a:solidFill>
                  <a:schemeClr val="tx1"/>
                </a:solidFill>
                <a:effectLst/>
                <a:latin typeface="+mn-lt"/>
                <a:ea typeface="+mn-ea"/>
                <a:cs typeface="+mn-cs"/>
              </a:rPr>
              <a:t>Immoweb</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residents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search </a:t>
            </a:r>
            <a:r>
              <a:rPr lang="nl-BE" sz="1100" kern="1200" err="1">
                <a:solidFill>
                  <a:schemeClr val="tx1"/>
                </a:solidFill>
                <a:effectLst/>
                <a:latin typeface="+mn-lt"/>
                <a:ea typeface="+mn-ea"/>
                <a:cs typeface="+mn-cs"/>
              </a:rPr>
              <a:t>based</a:t>
            </a:r>
            <a:r>
              <a:rPr lang="nl-BE" sz="1100" kern="1200">
                <a:solidFill>
                  <a:schemeClr val="tx1"/>
                </a:solidFill>
                <a:effectLst/>
                <a:latin typeface="+mn-lt"/>
                <a:ea typeface="+mn-ea"/>
                <a:cs typeface="+mn-cs"/>
              </a:rPr>
              <a:t> on </a:t>
            </a:r>
            <a:r>
              <a:rPr lang="nl-BE" sz="1100" kern="1200" err="1">
                <a:solidFill>
                  <a:schemeClr val="tx1"/>
                </a:solidFill>
                <a:effectLst/>
                <a:latin typeface="+mn-lt"/>
                <a:ea typeface="+mn-ea"/>
                <a:cs typeface="+mn-cs"/>
              </a:rPr>
              <a:t>their</a:t>
            </a:r>
            <a:r>
              <a:rPr lang="nl-BE" sz="1100" kern="1200">
                <a:solidFill>
                  <a:schemeClr val="tx1"/>
                </a:solidFill>
                <a:effectLst/>
                <a:latin typeface="+mn-lt"/>
                <a:ea typeface="+mn-ea"/>
                <a:cs typeface="+mn-cs"/>
              </a:rPr>
              <a:t> criteria.</a:t>
            </a:r>
          </a:p>
          <a:p>
            <a:pPr marL="139700" indent="0">
              <a:buNone/>
            </a:pPr>
            <a:endParaRPr lang="nl-BE" sz="1100" kern="1200">
              <a:solidFill>
                <a:schemeClr val="tx1"/>
              </a:solidFill>
              <a:effectLst/>
              <a:latin typeface="+mn-lt"/>
              <a:ea typeface="+mn-ea"/>
              <a:cs typeface="+mn-cs"/>
            </a:endParaRPr>
          </a:p>
          <a:p>
            <a:pPr marL="139700" indent="0">
              <a:buNone/>
            </a:pPr>
            <a:r>
              <a:rPr lang="nl-BE" sz="1100" kern="1200">
                <a:solidFill>
                  <a:schemeClr val="tx1"/>
                </a:solidFill>
                <a:effectLst/>
                <a:latin typeface="+mn-lt"/>
                <a:ea typeface="+mn-ea"/>
                <a:cs typeface="+mn-cs"/>
              </a:rPr>
              <a:t>Take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time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explain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following</a:t>
            </a:r>
            <a:r>
              <a:rPr lang="nl-BE" sz="1100" kern="1200">
                <a:solidFill>
                  <a:schemeClr val="tx1"/>
                </a:solidFill>
                <a:effectLst/>
                <a:latin typeface="+mn-lt"/>
                <a:ea typeface="+mn-ea"/>
                <a:cs typeface="+mn-cs"/>
              </a:rPr>
              <a:t>:</a:t>
            </a:r>
          </a:p>
          <a:p>
            <a:pPr lvl="1"/>
            <a:r>
              <a:rPr lang="nl-BE" sz="1100" kern="1200" err="1">
                <a:solidFill>
                  <a:schemeClr val="tx1"/>
                </a:solidFill>
                <a:effectLst/>
                <a:latin typeface="+mn-lt"/>
                <a:ea typeface="+mn-ea"/>
                <a:cs typeface="+mn-cs"/>
              </a:rPr>
              <a:t>Some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accommodations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seem</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cheap</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actually</a:t>
            </a:r>
            <a:r>
              <a:rPr lang="nl-BE" sz="1100" kern="1200">
                <a:solidFill>
                  <a:schemeClr val="tx1"/>
                </a:solidFill>
                <a:effectLst/>
                <a:latin typeface="+mn-lt"/>
                <a:ea typeface="+mn-ea"/>
                <a:cs typeface="+mn-cs"/>
              </a:rPr>
              <a:t> rooms in shared </a:t>
            </a:r>
            <a:r>
              <a:rPr lang="nl-BE" sz="1100" kern="1200" err="1">
                <a:solidFill>
                  <a:schemeClr val="tx1"/>
                </a:solidFill>
                <a:effectLst/>
                <a:latin typeface="+mn-lt"/>
                <a:ea typeface="+mn-ea"/>
                <a:cs typeface="+mn-cs"/>
              </a:rPr>
              <a:t>apartments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especially</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cities</a:t>
            </a:r>
            <a:r>
              <a:rPr lang="nl-BE" sz="1100" kern="1200">
                <a:solidFill>
                  <a:schemeClr val="tx1"/>
                </a:solidFill>
                <a:effectLst/>
                <a:latin typeface="+mn-lt"/>
                <a:ea typeface="+mn-ea"/>
                <a:cs typeface="+mn-cs"/>
              </a:rPr>
              <a:t>).</a:t>
            </a:r>
          </a:p>
          <a:p>
            <a:pPr lvl="1"/>
            <a:r>
              <a:rPr lang="nl-BE" sz="1100" kern="1200" err="1">
                <a:solidFill>
                  <a:schemeClr val="tx1"/>
                </a:solidFill>
                <a:effectLst/>
                <a:latin typeface="+mn-lt"/>
                <a:ea typeface="+mn-ea"/>
                <a:cs typeface="+mn-cs"/>
              </a:rPr>
              <a:t>Where</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EPC label </a:t>
            </a:r>
            <a:r>
              <a:rPr lang="nl-BE" sz="1100" kern="1200" err="1">
                <a:solidFill>
                  <a:schemeClr val="tx1"/>
                </a:solidFill>
                <a:effectLst/>
                <a:latin typeface="+mn-lt"/>
                <a:ea typeface="+mn-ea"/>
                <a:cs typeface="+mn-cs"/>
              </a:rPr>
              <a:t>mentioned</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advertisements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link,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rental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price</a:t>
            </a:r>
            <a:r>
              <a:rPr lang="nl-BE" sz="1100" kern="1200">
                <a:solidFill>
                  <a:schemeClr val="tx1"/>
                </a:solidFill>
                <a:effectLst/>
                <a:latin typeface="+mn-lt"/>
                <a:ea typeface="+mn-ea"/>
                <a:cs typeface="+mn-cs"/>
              </a:rPr>
              <a:t>?</a:t>
            </a:r>
          </a:p>
          <a:p>
            <a:pPr lvl="1"/>
            <a:r>
              <a:rPr lang="nl-BE" sz="1100" kern="1200">
                <a:solidFill>
                  <a:schemeClr val="tx1"/>
                </a:solidFill>
                <a:effectLst/>
                <a:latin typeface="+mn-lt"/>
                <a:ea typeface="+mn-ea"/>
                <a:cs typeface="+mn-cs"/>
              </a:rPr>
              <a:t>The </a:t>
            </a:r>
            <a:r>
              <a:rPr lang="nl-BE" sz="1100" kern="1200" err="1">
                <a:solidFill>
                  <a:schemeClr val="tx1"/>
                </a:solidFill>
                <a:effectLst/>
                <a:latin typeface="+mn-lt"/>
                <a:ea typeface="+mn-ea"/>
                <a:cs typeface="+mn-cs"/>
              </a:rPr>
              <a:t>difference</a:t>
            </a:r>
            <a:r>
              <a:rPr lang="nl-BE" sz="1100" kern="1200">
                <a:solidFill>
                  <a:schemeClr val="tx1"/>
                </a:solidFill>
                <a:effectLst/>
                <a:latin typeface="+mn-lt"/>
                <a:ea typeface="+mn-ea"/>
                <a:cs typeface="+mn-cs"/>
              </a:rPr>
              <a:t> in offers </a:t>
            </a:r>
            <a:r>
              <a:rPr lang="nl-BE" sz="1100" kern="1200" err="1">
                <a:solidFill>
                  <a:schemeClr val="tx1"/>
                </a:solidFill>
                <a:effectLst/>
                <a:latin typeface="+mn-lt"/>
                <a:ea typeface="+mn-ea"/>
                <a:cs typeface="+mn-cs"/>
              </a:rPr>
              <a:t>between</a:t>
            </a:r>
            <a:r>
              <a:rPr lang="nl-BE" sz="1100" kern="1200">
                <a:solidFill>
                  <a:schemeClr val="tx1"/>
                </a:solidFill>
                <a:effectLst/>
                <a:latin typeface="+mn-lt"/>
                <a:ea typeface="+mn-ea"/>
                <a:cs typeface="+mn-cs"/>
              </a:rPr>
              <a:t> "private </a:t>
            </a:r>
            <a:r>
              <a:rPr lang="nl-BE" sz="1100" kern="1200" err="1">
                <a:solidFill>
                  <a:schemeClr val="tx1"/>
                </a:solidFill>
                <a:effectLst/>
                <a:latin typeface="+mn-lt"/>
                <a:ea typeface="+mn-ea"/>
                <a:cs typeface="+mn-cs"/>
              </a:rPr>
              <a:t>owner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"real </a:t>
            </a:r>
            <a:r>
              <a:rPr lang="nl-BE" sz="1100" kern="1200" err="1">
                <a:solidFill>
                  <a:schemeClr val="tx1"/>
                </a:solidFill>
                <a:effectLst/>
                <a:latin typeface="+mn-lt"/>
                <a:ea typeface="+mn-ea"/>
                <a:cs typeface="+mn-cs"/>
              </a:rPr>
              <a:t>estate</a:t>
            </a:r>
            <a:r>
              <a:rPr lang="nl-BE" sz="1100" kern="1200">
                <a:solidFill>
                  <a:schemeClr val="tx1"/>
                </a:solidFill>
                <a:effectLst/>
                <a:latin typeface="+mn-lt"/>
                <a:ea typeface="+mn-ea"/>
                <a:cs typeface="+mn-cs"/>
              </a:rPr>
              <a:t> agent".</a:t>
            </a:r>
          </a:p>
          <a:p>
            <a:pPr lvl="1"/>
            <a:r>
              <a:rPr lang="nl-BE" sz="1100" kern="1200" err="1">
                <a:solidFill>
                  <a:schemeClr val="tx1"/>
                </a:solidFill>
                <a:effectLst/>
                <a:latin typeface="+mn-lt"/>
                <a:ea typeface="+mn-ea"/>
                <a:cs typeface="+mn-cs"/>
              </a:rPr>
              <a:t>Description</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accommodation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look out for (</a:t>
            </a:r>
            <a:r>
              <a:rPr lang="nl-BE" sz="1100" kern="1200" err="1">
                <a:solidFill>
                  <a:schemeClr val="tx1"/>
                </a:solidFill>
                <a:effectLst/>
                <a:latin typeface="+mn-lt"/>
                <a:ea typeface="+mn-ea"/>
                <a:cs typeface="+mn-cs"/>
              </a:rPr>
              <a:t>costs</a:t>
            </a:r>
            <a:r>
              <a:rPr lang="nl-BE" sz="1100" kern="1200">
                <a:solidFill>
                  <a:schemeClr val="tx1"/>
                </a:solidFill>
                <a:effectLst/>
                <a:latin typeface="+mn-lt"/>
                <a:ea typeface="+mn-ea"/>
                <a:cs typeface="+mn-cs"/>
              </a:rPr>
              <a:t>, etc.)</a:t>
            </a:r>
          </a:p>
          <a:p>
            <a:pPr marL="139700" indent="0" algn="just">
              <a:buNone/>
            </a:pPr>
            <a:endParaRPr lang="en-US">
              <a:latin typeface="Calibri"/>
              <a:ea typeface="Calibri"/>
              <a:cs typeface="Calibri"/>
            </a:endParaRPr>
          </a:p>
        </p:txBody>
      </p:sp>
    </p:spTree>
    <p:extLst>
      <p:ext uri="{BB962C8B-B14F-4D97-AF65-F5344CB8AC3E}">
        <p14:creationId xmlns:p14="http://schemas.microsoft.com/office/powerpoint/2010/main" val="31835628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Now that you have received more information about how to search for a home, we will move on to the next step: visiting a home .</a:t>
            </a:r>
            <a:endParaRPr lang="nl-BE" sz="1100" kern="1200">
              <a:solidFill>
                <a:schemeClr val="tx1"/>
              </a:solidFill>
              <a:effectLst/>
              <a:latin typeface="+mn-lt"/>
              <a:ea typeface="+mn-ea"/>
              <a:cs typeface="+mn-cs"/>
            </a:endParaRPr>
          </a:p>
          <a:p>
            <a:pPr marL="139700" indent="0">
              <a:buNone/>
            </a:pPr>
            <a:r>
              <a:rPr lang="nl-BE" sz="1100" i="1" kern="1200">
                <a:solidFill>
                  <a:schemeClr val="tx1"/>
                </a:solidFill>
                <a:effectLst/>
                <a:latin typeface="+mn-lt"/>
                <a:ea typeface="+mn-ea"/>
                <a:cs typeface="+mn-cs"/>
              </a:rPr>
              <a:t>Question : Do </a:t>
            </a:r>
            <a:r>
              <a:rPr lang="nl-BE" sz="1100" i="1" kern="1200" err="1">
                <a:solidFill>
                  <a:schemeClr val="tx1"/>
                </a:solidFill>
                <a:effectLst/>
                <a:latin typeface="+mn-lt"/>
                <a:ea typeface="+mn-ea"/>
                <a:cs typeface="+mn-cs"/>
              </a:rPr>
              <a:t>you</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know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how</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to</a:t>
            </a:r>
            <a:r>
              <a:rPr lang="nl-BE" sz="1100" i="1" kern="1200">
                <a:solidFill>
                  <a:schemeClr val="tx1"/>
                </a:solidFill>
                <a:effectLst/>
                <a:latin typeface="+mn-lt"/>
                <a:ea typeface="+mn-ea"/>
                <a:cs typeface="+mn-cs"/>
              </a:rPr>
              <a:t> make </a:t>
            </a:r>
            <a:r>
              <a:rPr lang="nl-BE" sz="1100" i="1" kern="1200" err="1">
                <a:solidFill>
                  <a:schemeClr val="tx1"/>
                </a:solidFill>
                <a:effectLst/>
                <a:latin typeface="+mn-lt"/>
                <a:ea typeface="+mn-ea"/>
                <a:cs typeface="+mn-cs"/>
              </a:rPr>
              <a:t>an</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appointment</a:t>
            </a:r>
            <a:r>
              <a:rPr lang="nl-BE" sz="1100" i="1" kern="1200">
                <a:solidFill>
                  <a:schemeClr val="tx1"/>
                </a:solidFill>
                <a:effectLst/>
                <a:latin typeface="+mn-lt"/>
                <a:ea typeface="+mn-ea"/>
                <a:cs typeface="+mn-cs"/>
              </a:rPr>
              <a:t> </a:t>
            </a:r>
            <a:r>
              <a:rPr lang="nl-BE" sz="1100" i="1" kern="1200" err="1">
                <a:solidFill>
                  <a:schemeClr val="tx1"/>
                </a:solidFill>
                <a:effectLst/>
                <a:latin typeface="+mn-lt"/>
                <a:ea typeface="+mn-ea"/>
                <a:cs typeface="+mn-cs"/>
              </a:rPr>
              <a:t>to</a:t>
            </a:r>
            <a:r>
              <a:rPr lang="nl-BE" sz="1100" i="1" kern="1200">
                <a:solidFill>
                  <a:schemeClr val="tx1"/>
                </a:solidFill>
                <a:effectLst/>
                <a:latin typeface="+mn-lt"/>
                <a:ea typeface="+mn-ea"/>
                <a:cs typeface="+mn-cs"/>
              </a:rPr>
              <a:t> view a property?</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38089713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nl-BE" sz="1100" kern="1200" err="1">
                <a:solidFill>
                  <a:schemeClr val="tx1"/>
                </a:solidFill>
                <a:effectLst/>
                <a:latin typeface="+mn-lt"/>
                <a:ea typeface="+mn-ea"/>
                <a:cs typeface="+mn-cs"/>
              </a:rPr>
              <a:t>Depending</a:t>
            </a:r>
            <a:r>
              <a:rPr lang="nl-BE" sz="1100" kern="1200">
                <a:solidFill>
                  <a:schemeClr val="tx1"/>
                </a:solidFill>
                <a:effectLst/>
                <a:latin typeface="+mn-lt"/>
                <a:ea typeface="+mn-ea"/>
                <a:cs typeface="+mn-cs"/>
              </a:rPr>
              <a:t> on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advertisement,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appointment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be</a:t>
            </a:r>
            <a:r>
              <a:rPr lang="nl-BE" sz="1100" b="1" kern="1200">
                <a:solidFill>
                  <a:schemeClr val="tx1"/>
                </a:solidFill>
                <a:effectLst/>
                <a:latin typeface="+mn-lt"/>
                <a:ea typeface="+mn-ea"/>
                <a:cs typeface="+mn-cs"/>
              </a:rPr>
              <a:t> made in </a:t>
            </a:r>
            <a:r>
              <a:rPr lang="nl-BE" sz="1100" b="1" kern="1200" err="1">
                <a:solidFill>
                  <a:schemeClr val="tx1"/>
                </a:solidFill>
                <a:effectLst/>
                <a:latin typeface="+mn-lt"/>
                <a:ea typeface="+mn-ea"/>
                <a:cs typeface="+mn-cs"/>
              </a:rPr>
              <a:t>three</a:t>
            </a:r>
            <a:r>
              <a:rPr lang="nl-BE" sz="1100" b="1" kern="1200">
                <a:solidFill>
                  <a:schemeClr val="tx1"/>
                </a:solidFill>
                <a:effectLst/>
                <a:latin typeface="+mn-lt"/>
                <a:ea typeface="+mn-ea"/>
                <a:cs typeface="+mn-cs"/>
              </a:rPr>
              <a:t> different </a:t>
            </a:r>
            <a:r>
              <a:rPr lang="nl-BE" sz="1100" b="1" kern="1200" err="1">
                <a:solidFill>
                  <a:schemeClr val="tx1"/>
                </a:solidFill>
                <a:effectLst/>
                <a:latin typeface="+mn-lt"/>
                <a:ea typeface="+mn-ea"/>
                <a:cs typeface="+mn-cs"/>
              </a:rPr>
              <a:t>ways</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457200" lvl="0" indent="-317500"/>
            <a:r>
              <a:rPr lang="nl-BE" sz="1100" kern="1200" err="1">
                <a:solidFill>
                  <a:schemeClr val="tx1"/>
                </a:solidFill>
                <a:effectLst/>
                <a:latin typeface="+mn-lt"/>
                <a:ea typeface="+mn-ea"/>
                <a:cs typeface="+mn-cs"/>
              </a:rPr>
              <a:t>By</a:t>
            </a:r>
            <a:r>
              <a:rPr lang="nl-BE" sz="1100" kern="1200">
                <a:solidFill>
                  <a:schemeClr val="tx1"/>
                </a:solidFill>
                <a:effectLst/>
                <a:latin typeface="+mn-lt"/>
                <a:ea typeface="+mn-ea"/>
                <a:cs typeface="+mn-cs"/>
              </a:rPr>
              <a:t> email. Make </a:t>
            </a:r>
            <a:r>
              <a:rPr lang="nl-BE" sz="1100" kern="1200" err="1">
                <a:solidFill>
                  <a:schemeClr val="tx1"/>
                </a:solidFill>
                <a:effectLst/>
                <a:latin typeface="+mn-lt"/>
                <a:ea typeface="+mn-ea"/>
                <a:cs typeface="+mn-cs"/>
              </a:rPr>
              <a:t>sure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drafted</a:t>
            </a:r>
            <a:r>
              <a:rPr lang="nl-BE" sz="1100" kern="1200">
                <a:solidFill>
                  <a:schemeClr val="tx1"/>
                </a:solidFill>
                <a:effectLst/>
                <a:latin typeface="+mn-lt"/>
                <a:ea typeface="+mn-ea"/>
                <a:cs typeface="+mn-cs"/>
              </a:rPr>
              <a:t> a standard email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send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one</a:t>
            </a:r>
            <a:r>
              <a:rPr lang="nl-BE" sz="1100" kern="1200">
                <a:solidFill>
                  <a:schemeClr val="tx1"/>
                </a:solidFill>
                <a:effectLst/>
                <a:latin typeface="+mn-lt"/>
                <a:ea typeface="+mn-ea"/>
                <a:cs typeface="+mn-cs"/>
              </a:rPr>
              <a:t> click, </a:t>
            </a:r>
            <a:r>
              <a:rPr lang="nl-BE" sz="1100" kern="1200" err="1">
                <a:solidFill>
                  <a:schemeClr val="tx1"/>
                </a:solidFill>
                <a:effectLst/>
                <a:latin typeface="+mn-lt"/>
                <a:ea typeface="+mn-ea"/>
                <a:cs typeface="+mn-cs"/>
              </a:rPr>
              <a:t>instead</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having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write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from</a:t>
            </a:r>
            <a:r>
              <a:rPr lang="nl-BE" sz="1100" kern="1200">
                <a:solidFill>
                  <a:schemeClr val="tx1"/>
                </a:solidFill>
                <a:effectLst/>
                <a:latin typeface="+mn-lt"/>
                <a:ea typeface="+mn-ea"/>
                <a:cs typeface="+mn-cs"/>
              </a:rPr>
              <a:t> scratch </a:t>
            </a:r>
            <a:r>
              <a:rPr lang="nl-BE" sz="1100" kern="1200" err="1">
                <a:solidFill>
                  <a:schemeClr val="tx1"/>
                </a:solidFill>
                <a:effectLst/>
                <a:latin typeface="+mn-lt"/>
                <a:ea typeface="+mn-ea"/>
                <a:cs typeface="+mn-cs"/>
              </a:rPr>
              <a:t>every</a:t>
            </a:r>
            <a:r>
              <a:rPr lang="nl-BE" sz="1100" kern="1200">
                <a:solidFill>
                  <a:schemeClr val="tx1"/>
                </a:solidFill>
                <a:effectLst/>
                <a:latin typeface="+mn-lt"/>
                <a:ea typeface="+mn-ea"/>
                <a:cs typeface="+mn-cs"/>
              </a:rPr>
              <a:t> time. </a:t>
            </a:r>
            <a:r>
              <a:rPr lang="nl-BE" sz="1100" kern="1200" err="1">
                <a:solidFill>
                  <a:schemeClr val="tx1"/>
                </a:solidFill>
                <a:effectLst/>
                <a:latin typeface="+mn-lt"/>
                <a:ea typeface="+mn-ea"/>
                <a:cs typeface="+mn-cs"/>
              </a:rPr>
              <a:t>However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try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make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message</a:t>
            </a:r>
            <a:r>
              <a:rPr lang="nl-BE" sz="1100" kern="1200">
                <a:solidFill>
                  <a:schemeClr val="tx1"/>
                </a:solidFill>
                <a:effectLst/>
                <a:latin typeface="+mn-lt"/>
                <a:ea typeface="+mn-ea"/>
                <a:cs typeface="+mn-cs"/>
              </a:rPr>
              <a:t> personal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avoid</a:t>
            </a:r>
            <a:r>
              <a:rPr lang="nl-BE" sz="1100" kern="1200">
                <a:solidFill>
                  <a:schemeClr val="tx1"/>
                </a:solidFill>
                <a:effectLst/>
                <a:latin typeface="+mn-lt"/>
                <a:ea typeface="+mn-ea"/>
                <a:cs typeface="+mn-cs"/>
              </a:rPr>
              <a:t> spelling mistakes.</a:t>
            </a:r>
          </a:p>
          <a:p>
            <a:pPr marL="457200" lvl="0" indent="-317500"/>
            <a:r>
              <a:rPr lang="nl-BE" sz="1100" kern="1200" err="1">
                <a:solidFill>
                  <a:schemeClr val="tx1"/>
                </a:solidFill>
                <a:effectLst/>
                <a:latin typeface="+mn-lt"/>
                <a:ea typeface="+mn-ea"/>
                <a:cs typeface="+mn-cs"/>
              </a:rPr>
              <a:t>By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phone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best way!). </a:t>
            </a:r>
            <a:r>
              <a:rPr lang="nl-BE" sz="1100" kern="1200" err="1">
                <a:solidFill>
                  <a:schemeClr val="tx1"/>
                </a:solidFill>
                <a:effectLst/>
                <a:latin typeface="+mn-lt"/>
                <a:ea typeface="+mn-ea"/>
                <a:cs typeface="+mn-cs"/>
              </a:rPr>
              <a:t>Practice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phone</a:t>
            </a:r>
            <a:r>
              <a:rPr lang="nl-BE" sz="1100" kern="1200">
                <a:solidFill>
                  <a:schemeClr val="tx1"/>
                </a:solidFill>
                <a:effectLst/>
                <a:latin typeface="+mn-lt"/>
                <a:ea typeface="+mn-ea"/>
                <a:cs typeface="+mn-cs"/>
              </a:rPr>
              <a:t> call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someone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speaks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language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If</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do </a:t>
            </a:r>
            <a:r>
              <a:rPr lang="nl-BE" sz="1100" kern="1200" err="1">
                <a:solidFill>
                  <a:schemeClr val="tx1"/>
                </a:solidFill>
                <a:effectLst/>
                <a:latin typeface="+mn-lt"/>
                <a:ea typeface="+mn-ea"/>
                <a:cs typeface="+mn-cs"/>
              </a:rPr>
              <a:t>not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speak</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language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yet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ask</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someone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who</a:t>
            </a:r>
            <a:r>
              <a:rPr lang="nl-BE" sz="1100" kern="1200">
                <a:solidFill>
                  <a:schemeClr val="tx1"/>
                </a:solidFill>
                <a:effectLst/>
                <a:latin typeface="+mn-lt"/>
                <a:ea typeface="+mn-ea"/>
                <a:cs typeface="+mn-cs"/>
              </a:rPr>
              <a:t> does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call for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or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Write down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questions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absolutely</a:t>
            </a:r>
            <a:r>
              <a:rPr lang="nl-BE" sz="1100" kern="1200">
                <a:solidFill>
                  <a:schemeClr val="tx1"/>
                </a:solidFill>
                <a:effectLst/>
                <a:latin typeface="+mn-lt"/>
                <a:ea typeface="+mn-ea"/>
                <a:cs typeface="+mn-cs"/>
              </a:rPr>
              <a:t> want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ask</a:t>
            </a:r>
            <a:r>
              <a:rPr lang="nl-BE" sz="1100" kern="1200">
                <a:solidFill>
                  <a:schemeClr val="tx1"/>
                </a:solidFill>
                <a:effectLst/>
                <a:latin typeface="+mn-lt"/>
                <a:ea typeface="+mn-ea"/>
                <a:cs typeface="+mn-cs"/>
              </a:rPr>
              <a:t>.</a:t>
            </a:r>
          </a:p>
          <a:p>
            <a:pPr marL="457200" lvl="0" indent="-317500"/>
            <a:r>
              <a:rPr lang="nl-BE" sz="1100" kern="1200">
                <a:solidFill>
                  <a:schemeClr val="tx1"/>
                </a:solidFill>
                <a:effectLst/>
                <a:latin typeface="+mn-lt"/>
                <a:ea typeface="+mn-ea"/>
                <a:cs typeface="+mn-cs"/>
              </a:rPr>
              <a:t>Online form on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website.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can</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automatic </a:t>
            </a:r>
            <a:r>
              <a:rPr lang="nl-BE" sz="1100" kern="1200" err="1">
                <a:solidFill>
                  <a:schemeClr val="tx1"/>
                </a:solidFill>
                <a:effectLst/>
                <a:latin typeface="+mn-lt"/>
                <a:ea typeface="+mn-ea"/>
                <a:cs typeface="+mn-cs"/>
              </a:rPr>
              <a:t>message</a:t>
            </a:r>
            <a:r>
              <a:rPr lang="nl-BE" sz="1100" kern="1200">
                <a:solidFill>
                  <a:schemeClr val="tx1"/>
                </a:solidFill>
                <a:effectLst/>
                <a:latin typeface="+mn-lt"/>
                <a:ea typeface="+mn-ea"/>
                <a:cs typeface="+mn-cs"/>
              </a:rPr>
              <a:t> sent. </a:t>
            </a:r>
            <a:r>
              <a:rPr lang="nl-BE" sz="1100" kern="1200" err="1">
                <a:solidFill>
                  <a:schemeClr val="tx1"/>
                </a:solidFill>
                <a:effectLst/>
                <a:latin typeface="+mn-lt"/>
                <a:ea typeface="+mn-ea"/>
                <a:cs typeface="+mn-cs"/>
              </a:rPr>
              <a:t>However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better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modify</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this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message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personalize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somewhat</a:t>
            </a:r>
            <a:r>
              <a:rPr lang="nl-BE" sz="1100" kern="1200">
                <a:solidFill>
                  <a:schemeClr val="tx1"/>
                </a:solidFill>
                <a:effectLst/>
                <a:latin typeface="+mn-lt"/>
                <a:ea typeface="+mn-ea"/>
                <a:cs typeface="+mn-cs"/>
              </a:rPr>
              <a:t>.</a:t>
            </a:r>
          </a:p>
          <a:p>
            <a:pPr marL="139700" indent="0">
              <a:buNone/>
            </a:pPr>
            <a:r>
              <a:rPr lang="nl-BE" sz="1100" kern="1200">
                <a:solidFill>
                  <a:schemeClr val="tx1"/>
                </a:solidFill>
                <a:effectLst/>
                <a:latin typeface="+mn-lt"/>
                <a:ea typeface="+mn-ea"/>
                <a:cs typeface="+mn-cs"/>
              </a:rPr>
              <a:t>It is important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as a </a:t>
            </a:r>
            <a:r>
              <a:rPr lang="nl-BE" sz="1100" kern="1200" err="1">
                <a:solidFill>
                  <a:schemeClr val="tx1"/>
                </a:solidFill>
                <a:effectLst/>
                <a:latin typeface="+mn-lt"/>
                <a:ea typeface="+mn-ea"/>
                <a:cs typeface="+mn-cs"/>
              </a:rPr>
              <a:t>potential</a:t>
            </a:r>
            <a:r>
              <a:rPr lang="nl-BE" sz="1100" kern="1200">
                <a:solidFill>
                  <a:schemeClr val="tx1"/>
                </a:solidFill>
                <a:effectLst/>
                <a:latin typeface="+mn-lt"/>
                <a:ea typeface="+mn-ea"/>
                <a:cs typeface="+mn-cs"/>
              </a:rPr>
              <a:t> tenant, </a:t>
            </a:r>
            <a:r>
              <a:rPr lang="nl-BE" sz="1100" b="1" kern="1200">
                <a:solidFill>
                  <a:schemeClr val="tx1"/>
                </a:solidFill>
                <a:effectLst/>
                <a:latin typeface="+mn-lt"/>
                <a:ea typeface="+mn-ea"/>
                <a:cs typeface="+mn-cs"/>
              </a:rPr>
              <a:t>are </a:t>
            </a:r>
            <a:r>
              <a:rPr lang="nl-BE" sz="1100" b="1" kern="1200" err="1">
                <a:solidFill>
                  <a:schemeClr val="tx1"/>
                </a:solidFill>
                <a:effectLst/>
                <a:latin typeface="+mn-lt"/>
                <a:ea typeface="+mn-ea"/>
                <a:cs typeface="+mn-cs"/>
              </a:rPr>
              <a:t>flexible</a:t>
            </a:r>
            <a:r>
              <a:rPr lang="nl-BE" sz="1100" b="1" kern="1200">
                <a:solidFill>
                  <a:schemeClr val="tx1"/>
                </a:solidFill>
                <a:effectLst/>
                <a:latin typeface="+mn-lt"/>
                <a:ea typeface="+mn-ea"/>
                <a:cs typeface="+mn-cs"/>
              </a:rPr>
              <a:t> </a:t>
            </a:r>
            <a:r>
              <a:rPr lang="nl-BE" sz="1100" kern="1200">
                <a:solidFill>
                  <a:schemeClr val="tx1"/>
                </a:solidFill>
                <a:effectLst/>
                <a:latin typeface="+mn-lt"/>
                <a:ea typeface="+mn-ea"/>
                <a:cs typeface="+mn-cs"/>
              </a:rPr>
              <a:t>.</a:t>
            </a:r>
          </a:p>
          <a:p>
            <a:pPr marL="139700" indent="0">
              <a:buNone/>
            </a:pPr>
            <a:r>
              <a:rPr lang="nl-BE" sz="1100" kern="1200" err="1">
                <a:solidFill>
                  <a:schemeClr val="tx1"/>
                </a:solidFill>
                <a:effectLst/>
                <a:latin typeface="+mn-lt"/>
                <a:ea typeface="+mn-ea"/>
                <a:cs typeface="+mn-cs"/>
              </a:rPr>
              <a:t>Let's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now</a:t>
            </a:r>
            <a:r>
              <a:rPr lang="nl-BE" sz="1100" kern="1200">
                <a:solidFill>
                  <a:schemeClr val="tx1"/>
                </a:solidFill>
                <a:effectLst/>
                <a:latin typeface="+mn-lt"/>
                <a:ea typeface="+mn-ea"/>
                <a:cs typeface="+mn-cs"/>
              </a:rPr>
              <a:t> put </a:t>
            </a:r>
            <a:r>
              <a:rPr lang="nl-BE" sz="1100" kern="1200" err="1">
                <a:solidFill>
                  <a:schemeClr val="tx1"/>
                </a:solidFill>
                <a:effectLst/>
                <a:latin typeface="+mn-lt"/>
                <a:ea typeface="+mn-ea"/>
                <a:cs typeface="+mn-cs"/>
              </a:rPr>
              <a:t>ourselves</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shoes</a:t>
            </a:r>
            <a:r>
              <a:rPr lang="nl-BE" sz="1100" kern="1200">
                <a:solidFill>
                  <a:schemeClr val="tx1"/>
                </a:solidFill>
                <a:effectLst/>
                <a:latin typeface="+mn-lt"/>
                <a:ea typeface="+mn-ea"/>
                <a:cs typeface="+mn-cs"/>
              </a:rPr>
              <a:t> of a tenant </a:t>
            </a:r>
            <a:r>
              <a:rPr lang="nl-BE" sz="1100" kern="1200" err="1">
                <a:solidFill>
                  <a:schemeClr val="tx1"/>
                </a:solidFill>
                <a:effectLst/>
                <a:latin typeface="+mn-lt"/>
                <a:ea typeface="+mn-ea"/>
                <a:cs typeface="+mn-cs"/>
              </a:rPr>
              <a:t>who</a:t>
            </a:r>
            <a:r>
              <a:rPr lang="nl-BE" sz="1100" kern="1200">
                <a:solidFill>
                  <a:schemeClr val="tx1"/>
                </a:solidFill>
                <a:effectLst/>
                <a:latin typeface="+mn-lt"/>
                <a:ea typeface="+mn-ea"/>
                <a:cs typeface="+mn-cs"/>
              </a:rPr>
              <a:t> wants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schedule</a:t>
            </a:r>
            <a:r>
              <a:rPr lang="nl-BE" sz="1100" kern="1200">
                <a:solidFill>
                  <a:schemeClr val="tx1"/>
                </a:solidFill>
                <a:effectLst/>
                <a:latin typeface="+mn-lt"/>
                <a:ea typeface="+mn-ea"/>
                <a:cs typeface="+mn-cs"/>
              </a:rPr>
              <a:t> a </a:t>
            </a:r>
            <a:r>
              <a:rPr lang="nl-BE" sz="1100" kern="1200" err="1">
                <a:solidFill>
                  <a:schemeClr val="tx1"/>
                </a:solidFill>
                <a:effectLst/>
                <a:latin typeface="+mn-lt"/>
                <a:ea typeface="+mn-ea"/>
                <a:cs typeface="+mn-cs"/>
              </a:rPr>
              <a:t>viewing</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an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apartment</a:t>
            </a:r>
            <a:r>
              <a:rPr lang="nl-BE" sz="1100" kern="1200">
                <a:solidFill>
                  <a:schemeClr val="tx1"/>
                </a:solidFill>
                <a:effectLst/>
                <a:latin typeface="+mn-lt"/>
                <a:ea typeface="+mn-ea"/>
                <a:cs typeface="+mn-cs"/>
              </a:rPr>
              <a:t>. The landlord </a:t>
            </a:r>
            <a:r>
              <a:rPr lang="nl-BE" sz="1100" kern="1200" err="1">
                <a:solidFill>
                  <a:schemeClr val="tx1"/>
                </a:solidFill>
                <a:effectLst/>
                <a:latin typeface="+mn-lt"/>
                <a:ea typeface="+mn-ea"/>
                <a:cs typeface="+mn-cs"/>
              </a:rPr>
              <a:t>sends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various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messages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indicate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whether</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agree</a:t>
            </a:r>
            <a:r>
              <a:rPr lang="nl-BE" sz="1100" kern="1200">
                <a:solidFill>
                  <a:schemeClr val="tx1"/>
                </a:solidFill>
                <a:effectLst/>
                <a:latin typeface="+mn-lt"/>
                <a:ea typeface="+mn-ea"/>
                <a:cs typeface="+mn-cs"/>
              </a:rPr>
              <a:t> or </a:t>
            </a:r>
            <a:r>
              <a:rPr lang="nl-BE" sz="1100" kern="1200" err="1">
                <a:solidFill>
                  <a:schemeClr val="tx1"/>
                </a:solidFill>
                <a:effectLst/>
                <a:latin typeface="+mn-lt"/>
                <a:ea typeface="+mn-ea"/>
                <a:cs typeface="+mn-cs"/>
              </a:rPr>
              <a:t>disagree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with</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what</a:t>
            </a:r>
            <a:r>
              <a:rPr lang="nl-BE" sz="1100" kern="1200">
                <a:solidFill>
                  <a:schemeClr val="tx1"/>
                </a:solidFill>
                <a:effectLst/>
                <a:latin typeface="+mn-lt"/>
                <a:ea typeface="+mn-ea"/>
                <a:cs typeface="+mn-cs"/>
              </a:rPr>
              <a:t> is </a:t>
            </a:r>
            <a:r>
              <a:rPr lang="nl-BE" sz="1100" kern="1200" err="1">
                <a:solidFill>
                  <a:schemeClr val="tx1"/>
                </a:solidFill>
                <a:effectLst/>
                <a:latin typeface="+mn-lt"/>
                <a:ea typeface="+mn-ea"/>
                <a:cs typeface="+mn-cs"/>
              </a:rPr>
              <a:t>stated</a:t>
            </a:r>
            <a:r>
              <a:rPr lang="nl-BE" sz="1100" kern="1200">
                <a:solidFill>
                  <a:schemeClr val="tx1"/>
                </a:solidFill>
                <a:effectLst/>
                <a:latin typeface="+mn-lt"/>
                <a:ea typeface="+mn-ea"/>
                <a:cs typeface="+mn-cs"/>
              </a:rPr>
              <a:t> in </a:t>
            </a:r>
            <a:r>
              <a:rPr lang="nl-BE" sz="1100" kern="1200" err="1">
                <a:solidFill>
                  <a:schemeClr val="tx1"/>
                </a:solidFill>
                <a:effectLst/>
                <a:latin typeface="+mn-lt"/>
                <a:ea typeface="+mn-ea"/>
                <a:cs typeface="+mn-cs"/>
              </a:rPr>
              <a:t>them</a:t>
            </a:r>
            <a:r>
              <a:rPr lang="nl-BE" sz="1100" kern="1200">
                <a:solidFill>
                  <a:schemeClr val="tx1"/>
                </a:solidFill>
                <a:effectLst/>
                <a:latin typeface="+mn-lt"/>
                <a:ea typeface="+mn-ea"/>
                <a:cs typeface="+mn-cs"/>
              </a:rPr>
              <a:t>.</a:t>
            </a:r>
          </a:p>
          <a:p>
            <a:pPr marL="139700" indent="0">
              <a:buNone/>
            </a:pPr>
            <a:r>
              <a:rPr lang="nl-BE" sz="1100" kern="1200">
                <a:solidFill>
                  <a:schemeClr val="tx1"/>
                </a:solidFill>
                <a:effectLst/>
                <a:latin typeface="+mn-lt"/>
                <a:ea typeface="+mn-ea"/>
                <a:cs typeface="+mn-cs"/>
              </a:rPr>
              <a:t>Idea: </a:t>
            </a:r>
            <a:r>
              <a:rPr lang="nl-BE" sz="1100" b="1" kern="1200" err="1">
                <a:solidFill>
                  <a:schemeClr val="tx1"/>
                </a:solidFill>
                <a:effectLst/>
                <a:latin typeface="+mn-lt"/>
                <a:ea typeface="+mn-ea"/>
                <a:cs typeface="+mn-cs"/>
              </a:rPr>
              <a:t>Ask</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people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stand up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move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left</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if</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disagree</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and</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to</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a:t>
            </a:r>
            <a:r>
              <a:rPr lang="nl-BE" sz="1100" b="1" kern="1200">
                <a:solidFill>
                  <a:schemeClr val="tx1"/>
                </a:solidFill>
                <a:effectLst/>
                <a:latin typeface="+mn-lt"/>
                <a:ea typeface="+mn-ea"/>
                <a:cs typeface="+mn-cs"/>
              </a:rPr>
              <a:t> right </a:t>
            </a:r>
            <a:r>
              <a:rPr lang="nl-BE" sz="1100" b="1" kern="1200" err="1">
                <a:solidFill>
                  <a:schemeClr val="tx1"/>
                </a:solidFill>
                <a:effectLst/>
                <a:latin typeface="+mn-lt"/>
                <a:ea typeface="+mn-ea"/>
                <a:cs typeface="+mn-cs"/>
              </a:rPr>
              <a:t>if</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they</a:t>
            </a:r>
            <a:r>
              <a:rPr lang="nl-BE" sz="1100" b="1" kern="1200">
                <a:solidFill>
                  <a:schemeClr val="tx1"/>
                </a:solidFill>
                <a:effectLst/>
                <a:latin typeface="+mn-lt"/>
                <a:ea typeface="+mn-ea"/>
                <a:cs typeface="+mn-cs"/>
              </a:rPr>
              <a:t> </a:t>
            </a:r>
            <a:r>
              <a:rPr lang="nl-BE" sz="1100" b="1" kern="1200" err="1">
                <a:solidFill>
                  <a:schemeClr val="tx1"/>
                </a:solidFill>
                <a:effectLst/>
                <a:latin typeface="+mn-lt"/>
                <a:ea typeface="+mn-ea"/>
                <a:cs typeface="+mn-cs"/>
              </a:rPr>
              <a:t>agree</a:t>
            </a:r>
            <a:r>
              <a:rPr lang="nl-BE" sz="1100" b="1"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32982318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buNone/>
            </a:pPr>
            <a:endParaRPr lang="en-US">
              <a:latin typeface="Calibri"/>
              <a:ea typeface="Calibri"/>
              <a:cs typeface="Calibri"/>
            </a:endParaRPr>
          </a:p>
        </p:txBody>
      </p:sp>
    </p:spTree>
    <p:extLst>
      <p:ext uri="{BB962C8B-B14F-4D97-AF65-F5344CB8AC3E}">
        <p14:creationId xmlns:p14="http://schemas.microsoft.com/office/powerpoint/2010/main" val="22856617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That is of course not right; a landlord cannot do that! </a:t>
            </a:r>
            <a:r>
              <a:rPr lang="en-US" sz="1100" b="1" kern="1200">
                <a:solidFill>
                  <a:schemeClr val="tx1"/>
                </a:solidFill>
                <a:effectLst/>
                <a:latin typeface="+mn-lt"/>
                <a:ea typeface="+mn-ea"/>
                <a:cs typeface="+mn-cs"/>
              </a:rPr>
              <a:t>You absolutely must view a property before signing a contract. Never sign anything without knowing what you are signing for!</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15365479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The owner replies that he agrees to a viewing, but that it costs €100. Do you think that is reasonable?</a:t>
            </a:r>
            <a:endParaRPr lang="nl-BE" sz="1100" kern="1200">
              <a:solidFill>
                <a:schemeClr val="tx1"/>
              </a:solidFill>
              <a:effectLst/>
              <a:latin typeface="+mn-lt"/>
              <a:ea typeface="+mn-ea"/>
              <a:cs typeface="+mn-cs"/>
            </a:endParaRPr>
          </a:p>
          <a:p>
            <a:pPr algn="just">
              <a:buNone/>
            </a:pPr>
            <a:endParaRPr lang="fr">
              <a:latin typeface="Arial"/>
              <a:ea typeface="Calibri"/>
              <a:cs typeface="Arial"/>
            </a:endParaRPr>
          </a:p>
        </p:txBody>
      </p:sp>
    </p:spTree>
    <p:extLst>
      <p:ext uri="{BB962C8B-B14F-4D97-AF65-F5344CB8AC3E}">
        <p14:creationId xmlns:p14="http://schemas.microsoft.com/office/powerpoint/2010/main" val="3198425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No, once again </a:t>
            </a:r>
            <a:r>
              <a:rPr lang="en-US" sz="1100" b="1" kern="1200">
                <a:solidFill>
                  <a:schemeClr val="tx1"/>
                </a:solidFill>
                <a:effectLst/>
                <a:latin typeface="+mn-lt"/>
                <a:ea typeface="+mn-ea"/>
                <a:cs typeface="+mn-cs"/>
              </a:rPr>
              <a:t>, it is not right to charge money for a property viewing; that is obviously illegal.</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39491386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buNone/>
            </a:pPr>
            <a:r>
              <a:rPr lang="en-US" kern="1200">
                <a:solidFill>
                  <a:schemeClr val="tx1"/>
                </a:solidFill>
                <a:effectLst/>
              </a:rPr>
              <a:t>You've made an appointment, congratulations, that's already a great start! Here are a few tips to make a good impression:</a:t>
            </a:r>
          </a:p>
          <a:p>
            <a:pPr marL="171450" lvl="0" indent="-171450" algn="just"/>
            <a:r>
              <a:rPr lang="en" b="1" kern="1200">
                <a:solidFill>
                  <a:srgbClr val="C00000"/>
                </a:solidFill>
                <a:effectLst/>
              </a:rPr>
              <a:t>Arrive on time</a:t>
            </a:r>
            <a:r>
              <a:rPr lang="en" kern="1200">
                <a:effectLst/>
              </a:rPr>
              <a:t> for the viewing. This builds trust, an essential quality for a tenant. Try to be present about ten minutes in advance.</a:t>
            </a:r>
          </a:p>
          <a:p>
            <a:pPr marL="171450" lvl="0" indent="-171450" algn="just"/>
            <a:r>
              <a:rPr lang="en" b="1" kern="1200">
                <a:solidFill>
                  <a:srgbClr val="C00000"/>
                </a:solidFill>
                <a:effectLst/>
              </a:rPr>
              <a:t>Be polite</a:t>
            </a:r>
            <a:r>
              <a:rPr lang="en" kern="1200">
                <a:effectLst/>
              </a:rPr>
              <a:t> to the real estate agent and/or the owner.</a:t>
            </a:r>
          </a:p>
          <a:p>
            <a:pPr marL="171450" lvl="0" indent="-171450" algn="just"/>
            <a:r>
              <a:rPr lang="en" kern="1200">
                <a:effectLst/>
              </a:rPr>
              <a:t>Do not hesitate to </a:t>
            </a:r>
            <a:r>
              <a:rPr lang="en" b="1" kern="1200">
                <a:solidFill>
                  <a:srgbClr val="C00000"/>
                </a:solidFill>
                <a:effectLst/>
              </a:rPr>
              <a:t>ask questions.</a:t>
            </a:r>
            <a:r>
              <a:rPr lang="en" kern="1200">
                <a:effectLst/>
              </a:rPr>
              <a:t> Asking questions shows your interest and involvement. The visit is the perfect opportunity for this.</a:t>
            </a:r>
          </a:p>
          <a:p>
            <a:pPr marL="171450" indent="-171450" algn="just"/>
            <a:r>
              <a:rPr lang="en" b="1">
                <a:solidFill>
                  <a:srgbClr val="C00000"/>
                </a:solidFill>
              </a:rPr>
              <a:t>Dress well</a:t>
            </a:r>
            <a:r>
              <a:rPr lang="en"/>
              <a:t> to make a good impression</a:t>
            </a:r>
            <a:endParaRPr lang="nl-NL"/>
          </a:p>
        </p:txBody>
      </p:sp>
    </p:spTree>
    <p:extLst>
      <p:ext uri="{BB962C8B-B14F-4D97-AF65-F5344CB8AC3E}">
        <p14:creationId xmlns:p14="http://schemas.microsoft.com/office/powerpoint/2010/main" val="306183430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When visiting a home, always try </a:t>
            </a:r>
            <a:r>
              <a:rPr lang="en-US" sz="1100" b="1" kern="1200">
                <a:solidFill>
                  <a:schemeClr val="tx1"/>
                </a:solidFill>
                <a:effectLst/>
                <a:latin typeface="+mn-lt"/>
                <a:ea typeface="+mn-ea"/>
                <a:cs typeface="+mn-cs"/>
              </a:rPr>
              <a:t>to speak the owner's language </a:t>
            </a:r>
            <a:r>
              <a:rPr lang="en-US" sz="1100" kern="1200">
                <a:solidFill>
                  <a:schemeClr val="tx1"/>
                </a:solidFill>
                <a:effectLst/>
                <a:latin typeface="+mn-lt"/>
                <a:ea typeface="+mn-ea"/>
                <a:cs typeface="+mn-cs"/>
              </a:rPr>
              <a:t>(often French or Dutch).</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If that is not the case, try to bring someone who speaks the language.</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In any case, you have a step ahead if you can communicate smoothly with the real estate agent/owner .</a:t>
            </a:r>
            <a:endParaRPr lang="nl-BE" sz="1100" kern="1200">
              <a:solidFill>
                <a:schemeClr val="tx1"/>
              </a:solidFill>
              <a:effectLst/>
              <a:latin typeface="+mn-lt"/>
              <a:ea typeface="+mn-ea"/>
              <a:cs typeface="+mn-cs"/>
            </a:endParaRPr>
          </a:p>
          <a:p>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25185966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b="1" kern="1200">
                <a:solidFill>
                  <a:schemeClr val="tx1"/>
                </a:solidFill>
                <a:effectLst/>
                <a:latin typeface="+mn-lt"/>
                <a:ea typeface="+mn-ea"/>
                <a:cs typeface="+mn-cs"/>
              </a:rPr>
              <a:t>Inspect the property </a:t>
            </a:r>
            <a:r>
              <a:rPr lang="en-US" sz="1100" kern="1200">
                <a:solidFill>
                  <a:schemeClr val="tx1"/>
                </a:solidFill>
                <a:effectLst/>
                <a:latin typeface="+mn-lt"/>
                <a:ea typeface="+mn-ea"/>
                <a:cs typeface="+mn-cs"/>
              </a:rPr>
              <a:t>carefully during the viewing. This is the only opportunity to see what the property you might want to rent looks like.</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Are there mold spots on the walls? What type of heating is there? Are there any other defects?</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If it was not mentioned in the advertisement, check the property's energy label (EPC): an A is very good, while a D or F is poor. For example, the lower the EPC score, the higher your energy costs will be.</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At the end of your visit, ask when you will be told whether you have been selected.</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55250124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After the visit, feel free </a:t>
            </a:r>
            <a:r>
              <a:rPr lang="en-US" sz="1100" b="1" kern="1200">
                <a:solidFill>
                  <a:schemeClr val="tx1"/>
                </a:solidFill>
                <a:effectLst/>
                <a:latin typeface="+mn-lt"/>
                <a:ea typeface="+mn-ea"/>
                <a:cs typeface="+mn-cs"/>
              </a:rPr>
              <a:t>to forward any documents that might be useful to the owner </a:t>
            </a:r>
            <a:r>
              <a:rPr lang="en-US" sz="1100" kern="1200">
                <a:solidFill>
                  <a:schemeClr val="tx1"/>
                </a:solidFill>
                <a:effectLst/>
                <a:latin typeface="+mn-lt"/>
                <a:ea typeface="+mn-ea"/>
                <a:cs typeface="+mn-cs"/>
              </a:rPr>
              <a:t>: contact details, proof of income, etc.</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Do not be surprised if you do not hear from the owner or real estate agent immediately after your visit. If you have not received a response after a week, feel free to contact the owner or the real estate agency again to inquire about the status.</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36584126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Below you will find the </a:t>
            </a:r>
            <a:r>
              <a:rPr lang="en-US" sz="1100" b="1" kern="1200">
                <a:solidFill>
                  <a:schemeClr val="tx1"/>
                </a:solidFill>
                <a:effectLst/>
                <a:latin typeface="+mn-lt"/>
                <a:ea typeface="+mn-ea"/>
                <a:cs typeface="+mn-cs"/>
              </a:rPr>
              <a:t>documents that a landlord or real estate agent may ask you for after the viewing </a:t>
            </a:r>
            <a:r>
              <a:rPr lang="en-US" sz="1100" kern="1200">
                <a:solidFill>
                  <a:schemeClr val="tx1"/>
                </a:solidFill>
                <a:effectLst/>
                <a:latin typeface="+mn-lt"/>
                <a:ea typeface="+mn-ea"/>
                <a:cs typeface="+mn-cs"/>
              </a:rPr>
              <a:t>: your contact details, your family composition, proof of your financial means and, possibly, proof of payment of rent for the past 3 months (if you are already renting). In your case, clearly explain that you come from a shelter and therefore do not have this proof.</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Tip: You can also bring all these items with you during the visit and hand them over immediately if you are interested. This shows that you are motivated and well-prepared.</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We continue our conversation with the owner:</a:t>
            </a:r>
            <a:endParaRPr lang="nl-BE" sz="1100" kern="1200">
              <a:solidFill>
                <a:schemeClr val="tx1"/>
              </a:solidFill>
              <a:effectLst/>
              <a:latin typeface="+mn-lt"/>
              <a:ea typeface="+mn-ea"/>
              <a:cs typeface="+mn-cs"/>
            </a:endParaRPr>
          </a:p>
          <a:p>
            <a:pPr marL="139700" indent="0" algn="just">
              <a:buNone/>
            </a:pPr>
            <a:endParaRPr lang="en-US">
              <a:latin typeface="Calibri"/>
              <a:ea typeface="Calibri"/>
              <a:cs typeface="Calibri"/>
            </a:endParaRPr>
          </a:p>
        </p:txBody>
      </p:sp>
    </p:spTree>
    <p:extLst>
      <p:ext uri="{BB962C8B-B14F-4D97-AF65-F5344CB8AC3E}">
        <p14:creationId xmlns:p14="http://schemas.microsoft.com/office/powerpoint/2010/main" val="31150758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buNone/>
            </a:pPr>
            <a:r>
              <a:rPr lang="nl-BE"/>
              <a:t>Does </a:t>
            </a:r>
            <a:r>
              <a:rPr lang="nl-BE" err="1"/>
              <a:t>this</a:t>
            </a:r>
            <a:r>
              <a:rPr lang="nl-BE"/>
              <a:t> </a:t>
            </a:r>
            <a:r>
              <a:rPr lang="nl-BE" err="1"/>
              <a:t>seem</a:t>
            </a:r>
            <a:r>
              <a:rPr lang="nl-BE"/>
              <a:t> </a:t>
            </a:r>
            <a:r>
              <a:rPr lang="nl-BE" err="1"/>
              <a:t>normal</a:t>
            </a:r>
            <a:r>
              <a:rPr lang="nl-BE"/>
              <a:t> </a:t>
            </a:r>
            <a:r>
              <a:rPr lang="nl-BE" err="1"/>
              <a:t>to</a:t>
            </a:r>
            <a:r>
              <a:rPr lang="nl-BE"/>
              <a:t> </a:t>
            </a:r>
            <a:r>
              <a:rPr lang="nl-BE" err="1"/>
              <a:t>you</a:t>
            </a:r>
            <a:r>
              <a:rPr lang="nl-BE"/>
              <a:t>?</a:t>
            </a:r>
            <a:endParaRPr lang="en-US"/>
          </a:p>
          <a:p>
            <a:pPr>
              <a:buNone/>
            </a:pPr>
            <a:endParaRPr lang="en-US">
              <a:latin typeface="Calibri"/>
              <a:ea typeface="Calibri"/>
              <a:cs typeface="Calibri"/>
            </a:endParaRPr>
          </a:p>
        </p:txBody>
      </p:sp>
    </p:spTree>
    <p:extLst>
      <p:ext uri="{BB962C8B-B14F-4D97-AF65-F5344CB8AC3E}">
        <p14:creationId xmlns:p14="http://schemas.microsoft.com/office/powerpoint/2010/main" val="377386066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Yes, that is possible. As mentioned earlier, a landlord or real estate agent may ask you for this.</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However, if you </a:t>
            </a:r>
            <a:r>
              <a:rPr lang="en-US" sz="1100" b="1" kern="1200">
                <a:solidFill>
                  <a:schemeClr val="tx1"/>
                </a:solidFill>
                <a:effectLst/>
                <a:latin typeface="+mn-lt"/>
                <a:ea typeface="+mn-ea"/>
                <a:cs typeface="+mn-cs"/>
              </a:rPr>
              <a:t>are not working, you have the right to submit other proof of income </a:t>
            </a:r>
            <a:r>
              <a:rPr lang="en-US" sz="1100" kern="1200">
                <a:solidFill>
                  <a:schemeClr val="tx1"/>
                </a:solidFill>
                <a:effectLst/>
                <a:latin typeface="+mn-lt"/>
                <a:ea typeface="+mn-ea"/>
                <a:cs typeface="+mn-cs"/>
              </a:rPr>
              <a:t>: bank statements, documents from the Public Centre for Social Welfare (OCMW), etc. Normally, a landlord cannot refuse this type of proof. In practice, however, landlords always prefer </a:t>
            </a:r>
            <a:r>
              <a:rPr lang="en-US" sz="1100" kern="1200" err="1">
                <a:solidFill>
                  <a:schemeClr val="tx1"/>
                </a:solidFill>
                <a:effectLst/>
                <a:latin typeface="+mn-lt"/>
                <a:ea typeface="+mn-ea"/>
                <a:cs typeface="+mn-cs"/>
              </a:rPr>
              <a:t>payslips</a:t>
            </a:r>
            <a:r>
              <a:rPr lang="en-US" sz="1100" kern="1200">
                <a:solidFill>
                  <a:schemeClr val="tx1"/>
                </a:solidFill>
                <a:effectLst/>
                <a:latin typeface="+mn-lt"/>
                <a:ea typeface="+mn-ea"/>
                <a:cs typeface="+mn-cs"/>
              </a:rPr>
              <a:t>, as they feel reassured when someone has a steady salary and is not dependent on benefits. Therefore, ideally and if possible, it is </a:t>
            </a:r>
            <a:r>
              <a:rPr lang="en-US" sz="1100" b="1" kern="1200">
                <a:solidFill>
                  <a:schemeClr val="tx1"/>
                </a:solidFill>
                <a:effectLst/>
                <a:latin typeface="+mn-lt"/>
                <a:ea typeface="+mn-ea"/>
                <a:cs typeface="+mn-cs"/>
              </a:rPr>
              <a:t>best to have a job. This makes the housing search much easier.</a:t>
            </a:r>
            <a:endParaRPr lang="nl-BE" sz="1100" kern="1200">
              <a:solidFill>
                <a:schemeClr val="tx1"/>
              </a:solidFill>
              <a:effectLst/>
              <a:latin typeface="+mn-lt"/>
              <a:ea typeface="+mn-ea"/>
              <a:cs typeface="+mn-cs"/>
            </a:endParaRPr>
          </a:p>
          <a:p>
            <a:pPr marL="139700" indent="0">
              <a:buNone/>
            </a:pPr>
            <a:r>
              <a:rPr lang="en-US" sz="1100" i="1" kern="1200">
                <a:solidFill>
                  <a:schemeClr val="tx1"/>
                </a:solidFill>
                <a:effectLst/>
                <a:latin typeface="+mn-lt"/>
                <a:ea typeface="+mn-ea"/>
                <a:cs typeface="+mn-cs"/>
              </a:rPr>
              <a:t>Question: We are now at the end of step 4, you have visited a number of properties, and there is one you like. The owner agrees to rent it to you: what is the next step?</a:t>
            </a:r>
            <a:endParaRPr lang="nl-BE" sz="1100" kern="1200">
              <a:solidFill>
                <a:schemeClr val="tx1"/>
              </a:solidFill>
              <a:effectLst/>
              <a:latin typeface="+mn-lt"/>
              <a:ea typeface="+mn-ea"/>
              <a:cs typeface="+mn-cs"/>
            </a:endParaRPr>
          </a:p>
          <a:p>
            <a:pPr algn="just">
              <a:buNone/>
            </a:pPr>
            <a:endParaRPr lang="en-US">
              <a:latin typeface="Calibri"/>
              <a:ea typeface="Calibri"/>
              <a:cs typeface="Calibri"/>
            </a:endParaRPr>
          </a:p>
        </p:txBody>
      </p:sp>
    </p:spTree>
    <p:extLst>
      <p:ext uri="{BB962C8B-B14F-4D97-AF65-F5344CB8AC3E}">
        <p14:creationId xmlns:p14="http://schemas.microsoft.com/office/powerpoint/2010/main" val="40689350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nl-BE" sz="1100" kern="1200">
                <a:solidFill>
                  <a:schemeClr val="tx1"/>
                </a:solidFill>
                <a:effectLst/>
                <a:latin typeface="+mn-lt"/>
                <a:ea typeface="+mn-ea"/>
                <a:cs typeface="+mn-cs"/>
              </a:rPr>
              <a:t>The </a:t>
            </a:r>
            <a:r>
              <a:rPr lang="nl-BE" sz="1100" kern="1200" err="1">
                <a:solidFill>
                  <a:schemeClr val="tx1"/>
                </a:solidFill>
                <a:effectLst/>
                <a:latin typeface="+mn-lt"/>
                <a:ea typeface="+mn-ea"/>
                <a:cs typeface="+mn-cs"/>
              </a:rPr>
              <a:t>owner</a:t>
            </a:r>
            <a:r>
              <a:rPr lang="nl-BE" sz="1100" kern="1200">
                <a:solidFill>
                  <a:schemeClr val="tx1"/>
                </a:solidFill>
                <a:effectLst/>
                <a:latin typeface="+mn-lt"/>
                <a:ea typeface="+mn-ea"/>
                <a:cs typeface="+mn-cs"/>
              </a:rPr>
              <a:t> has </a:t>
            </a:r>
            <a:r>
              <a:rPr lang="nl-BE" sz="1100" kern="1200" err="1">
                <a:solidFill>
                  <a:schemeClr val="tx1"/>
                </a:solidFill>
                <a:effectLst/>
                <a:latin typeface="+mn-lt"/>
                <a:ea typeface="+mn-ea"/>
                <a:cs typeface="+mn-cs"/>
              </a:rPr>
              <a:t>decided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that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will</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new tenant, </a:t>
            </a:r>
            <a:r>
              <a:rPr lang="nl-BE" sz="1100" kern="1200" err="1">
                <a:solidFill>
                  <a:schemeClr val="tx1"/>
                </a:solidFill>
                <a:effectLst/>
                <a:latin typeface="+mn-lt"/>
                <a:ea typeface="+mn-ea"/>
                <a:cs typeface="+mn-cs"/>
              </a:rPr>
              <a:t>congratulations</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Now</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there</a:t>
            </a:r>
            <a:r>
              <a:rPr lang="nl-BE" sz="1100" kern="1200">
                <a:solidFill>
                  <a:schemeClr val="tx1"/>
                </a:solidFill>
                <a:effectLst/>
                <a:latin typeface="+mn-lt"/>
                <a:ea typeface="+mn-ea"/>
                <a:cs typeface="+mn-cs"/>
              </a:rPr>
              <a:t> are a </a:t>
            </a:r>
            <a:r>
              <a:rPr lang="nl-BE" sz="1100" kern="1200" err="1">
                <a:solidFill>
                  <a:schemeClr val="tx1"/>
                </a:solidFill>
                <a:effectLst/>
                <a:latin typeface="+mn-lt"/>
                <a:ea typeface="+mn-ea"/>
                <a:cs typeface="+mn-cs"/>
              </a:rPr>
              <a:t>number</a:t>
            </a:r>
            <a:r>
              <a:rPr lang="nl-BE" sz="1100" kern="1200">
                <a:solidFill>
                  <a:schemeClr val="tx1"/>
                </a:solidFill>
                <a:effectLst/>
                <a:latin typeface="+mn-lt"/>
                <a:ea typeface="+mn-ea"/>
                <a:cs typeface="+mn-cs"/>
              </a:rPr>
              <a:t> of important steps </a:t>
            </a:r>
            <a:r>
              <a:rPr lang="nl-BE" sz="1100" kern="1200" err="1">
                <a:solidFill>
                  <a:schemeClr val="tx1"/>
                </a:solidFill>
                <a:effectLst/>
                <a:latin typeface="+mn-lt"/>
                <a:ea typeface="+mn-ea"/>
                <a:cs typeface="+mn-cs"/>
              </a:rPr>
              <a:t>before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a:t>
            </a:r>
            <a:r>
              <a:rPr lang="nl-BE" sz="1100" kern="1200" err="1">
                <a:solidFill>
                  <a:schemeClr val="tx1"/>
                </a:solidFill>
                <a:effectLst/>
                <a:latin typeface="+mn-lt"/>
                <a:ea typeface="+mn-ea"/>
                <a:cs typeface="+mn-cs"/>
              </a:rPr>
              <a:t>fully</a:t>
            </a:r>
            <a:r>
              <a:rPr lang="nl-BE" sz="1100" kern="1200">
                <a:solidFill>
                  <a:schemeClr val="tx1"/>
                </a:solidFill>
                <a:effectLst/>
                <a:latin typeface="+mn-lt"/>
                <a:ea typeface="+mn-ea"/>
                <a:cs typeface="+mn-cs"/>
              </a:rPr>
              <a:t> set.</a:t>
            </a:r>
          </a:p>
          <a:p>
            <a:pPr>
              <a:buNone/>
            </a:pPr>
            <a:endParaRPr lang="en-US">
              <a:latin typeface="Calibri"/>
              <a:ea typeface="Calibri"/>
              <a:cs typeface="Calibri"/>
            </a:endParaRPr>
          </a:p>
        </p:txBody>
      </p:sp>
    </p:spTree>
    <p:extLst>
      <p:ext uri="{BB962C8B-B14F-4D97-AF65-F5344CB8AC3E}">
        <p14:creationId xmlns:p14="http://schemas.microsoft.com/office/powerpoint/2010/main" val="127428117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In Belgium, it is mandatory to sign a rental contract. A contract protects both parties. It is important that you receive a copy of the contract and keep it. If you are unsure, you can have the contract reviewed by a social worker .</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A contract is not just any document. Below you will find </a:t>
            </a:r>
            <a:r>
              <a:rPr lang="en-US" sz="1100" b="1" kern="1200">
                <a:solidFill>
                  <a:schemeClr val="tx1"/>
                </a:solidFill>
                <a:effectLst/>
                <a:latin typeface="+mn-lt"/>
                <a:ea typeface="+mn-ea"/>
                <a:cs typeface="+mn-cs"/>
              </a:rPr>
              <a:t>the information that the contract must contain:</a:t>
            </a:r>
            <a:endParaRPr lang="nl-BE" sz="1100" kern="1200">
              <a:solidFill>
                <a:schemeClr val="tx1"/>
              </a:solidFill>
              <a:effectLst/>
              <a:latin typeface="+mn-lt"/>
              <a:ea typeface="+mn-ea"/>
              <a:cs typeface="+mn-cs"/>
            </a:endParaRPr>
          </a:p>
          <a:p>
            <a:pPr marL="457200" lvl="0" indent="-317500"/>
            <a:r>
              <a:rPr lang="en-US" sz="1100" kern="1200">
                <a:solidFill>
                  <a:schemeClr val="tx1"/>
                </a:solidFill>
                <a:effectLst/>
                <a:latin typeface="+mn-lt"/>
                <a:ea typeface="+mn-ea"/>
                <a:cs typeface="+mn-cs"/>
              </a:rPr>
              <a:t>The contract must state the identity of both parties.</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The starting date of the contract</a:t>
            </a:r>
            <a:endParaRPr lang="nl-BE" sz="1100" kern="1200">
              <a:solidFill>
                <a:schemeClr val="tx1"/>
              </a:solidFill>
              <a:effectLst/>
              <a:latin typeface="+mn-lt"/>
              <a:ea typeface="+mn-ea"/>
              <a:cs typeface="+mn-cs"/>
            </a:endParaRPr>
          </a:p>
          <a:p>
            <a:pPr lvl="0"/>
            <a:r>
              <a:rPr lang="nl-BE" sz="1100" kern="1200">
                <a:solidFill>
                  <a:schemeClr val="tx1"/>
                </a:solidFill>
                <a:effectLst/>
                <a:latin typeface="+mn-lt"/>
                <a:ea typeface="+mn-ea"/>
                <a:cs typeface="+mn-cs"/>
              </a:rPr>
              <a:t>The </a:t>
            </a:r>
            <a:r>
              <a:rPr lang="nl-BE" sz="1100" kern="1200" err="1">
                <a:solidFill>
                  <a:schemeClr val="tx1"/>
                </a:solidFill>
                <a:effectLst/>
                <a:latin typeface="+mn-lt"/>
                <a:ea typeface="+mn-ea"/>
                <a:cs typeface="+mn-cs"/>
              </a:rPr>
              <a:t>description</a:t>
            </a:r>
            <a:r>
              <a:rPr lang="nl-BE" sz="1100" kern="1200">
                <a:solidFill>
                  <a:schemeClr val="tx1"/>
                </a:solidFill>
                <a:effectLst/>
                <a:latin typeface="+mn-lt"/>
                <a:ea typeface="+mn-ea"/>
                <a:cs typeface="+mn-cs"/>
              </a:rPr>
              <a:t> of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accommodation</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The amount of the rental deposit</a:t>
            </a:r>
            <a:endParaRPr lang="nl-BE" sz="1100" kern="1200">
              <a:solidFill>
                <a:schemeClr val="tx1"/>
              </a:solidFill>
              <a:effectLst/>
              <a:latin typeface="+mn-lt"/>
              <a:ea typeface="+mn-ea"/>
              <a:cs typeface="+mn-cs"/>
            </a:endParaRPr>
          </a:p>
          <a:p>
            <a:pPr lvl="0"/>
            <a:r>
              <a:rPr lang="fr-FR" sz="1100" kern="1200">
                <a:solidFill>
                  <a:schemeClr val="tx1"/>
                </a:solidFill>
                <a:effectLst/>
                <a:latin typeface="+mn-lt"/>
                <a:ea typeface="+mn-ea"/>
                <a:cs typeface="+mn-cs"/>
              </a:rPr>
              <a:t>The </a:t>
            </a:r>
            <a:r>
              <a:rPr lang="fr-FR" sz="1100" kern="1200" err="1">
                <a:solidFill>
                  <a:schemeClr val="tx1"/>
                </a:solidFill>
                <a:effectLst/>
                <a:latin typeface="+mn-lt"/>
                <a:ea typeface="+mn-ea"/>
                <a:cs typeface="+mn-cs"/>
              </a:rPr>
              <a:t>monthly</a:t>
            </a:r>
            <a:r>
              <a:rPr lang="fr-FR" sz="1100" kern="1200">
                <a:solidFill>
                  <a:schemeClr val="tx1"/>
                </a:solidFill>
                <a:effectLst/>
                <a:latin typeface="+mn-lt"/>
                <a:ea typeface="+mn-ea"/>
                <a:cs typeface="+mn-cs"/>
              </a:rPr>
              <a:t> </a:t>
            </a:r>
            <a:r>
              <a:rPr lang="fr-FR" sz="1100" kern="1200" err="1">
                <a:solidFill>
                  <a:schemeClr val="tx1"/>
                </a:solidFill>
                <a:effectLst/>
                <a:latin typeface="+mn-lt"/>
                <a:ea typeface="+mn-ea"/>
                <a:cs typeface="+mn-cs"/>
              </a:rPr>
              <a:t>rent</a:t>
            </a:r>
            <a:r>
              <a:rPr lang="fr-FR" sz="1100"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lvl="0"/>
            <a:r>
              <a:rPr lang="fr-FR" sz="1100" kern="1200">
                <a:solidFill>
                  <a:schemeClr val="tx1"/>
                </a:solidFill>
                <a:effectLst/>
                <a:latin typeface="+mn-lt"/>
                <a:ea typeface="+mn-ea"/>
                <a:cs typeface="+mn-cs"/>
              </a:rPr>
              <a:t>The </a:t>
            </a:r>
            <a:r>
              <a:rPr lang="fr-FR" sz="1100" kern="1200" err="1">
                <a:solidFill>
                  <a:schemeClr val="tx1"/>
                </a:solidFill>
                <a:effectLst/>
                <a:latin typeface="+mn-lt"/>
                <a:ea typeface="+mn-ea"/>
                <a:cs typeface="+mn-cs"/>
              </a:rPr>
              <a:t>rental</a:t>
            </a:r>
            <a:r>
              <a:rPr lang="fr-FR" sz="1100" kern="1200">
                <a:solidFill>
                  <a:schemeClr val="tx1"/>
                </a:solidFill>
                <a:effectLst/>
                <a:latin typeface="+mn-lt"/>
                <a:ea typeface="+mn-ea"/>
                <a:cs typeface="+mn-cs"/>
              </a:rPr>
              <a:t> </a:t>
            </a:r>
            <a:r>
              <a:rPr lang="fr-FR" sz="1100" kern="1200" err="1">
                <a:solidFill>
                  <a:schemeClr val="tx1"/>
                </a:solidFill>
                <a:effectLst/>
                <a:latin typeface="+mn-lt"/>
                <a:ea typeface="+mn-ea"/>
                <a:cs typeface="+mn-cs"/>
              </a:rPr>
              <a:t>period</a:t>
            </a:r>
            <a:endParaRPr lang="nl-BE" sz="1100" kern="1200">
              <a:solidFill>
                <a:schemeClr val="tx1"/>
              </a:solidFill>
              <a:effectLst/>
              <a:latin typeface="+mn-lt"/>
              <a:ea typeface="+mn-ea"/>
              <a:cs typeface="+mn-cs"/>
            </a:endParaRPr>
          </a:p>
          <a:p>
            <a:pPr lvl="0"/>
            <a:r>
              <a:rPr lang="fr-FR" sz="1100" kern="1200" err="1">
                <a:solidFill>
                  <a:schemeClr val="tx1"/>
                </a:solidFill>
                <a:effectLst/>
                <a:latin typeface="+mn-lt"/>
                <a:ea typeface="+mn-ea"/>
                <a:cs typeface="+mn-cs"/>
              </a:rPr>
              <a:t>Fixed</a:t>
            </a:r>
            <a:r>
              <a:rPr lang="fr-FR" sz="1100" kern="1200">
                <a:solidFill>
                  <a:schemeClr val="tx1"/>
                </a:solidFill>
                <a:effectLst/>
                <a:latin typeface="+mn-lt"/>
                <a:ea typeface="+mn-ea"/>
                <a:cs typeface="+mn-cs"/>
              </a:rPr>
              <a:t> </a:t>
            </a:r>
            <a:r>
              <a:rPr lang="fr-FR" sz="1100" kern="1200" err="1">
                <a:solidFill>
                  <a:schemeClr val="tx1"/>
                </a:solidFill>
                <a:effectLst/>
                <a:latin typeface="+mn-lt"/>
                <a:ea typeface="+mn-ea"/>
                <a:cs typeface="+mn-cs"/>
              </a:rPr>
              <a:t>costs</a:t>
            </a:r>
            <a:r>
              <a:rPr lang="fr-FR" sz="1100" kern="1200">
                <a:solidFill>
                  <a:schemeClr val="tx1"/>
                </a:solidFill>
                <a:effectLst/>
                <a:latin typeface="+mn-lt"/>
                <a:ea typeface="+mn-ea"/>
                <a:cs typeface="+mn-cs"/>
              </a:rPr>
              <a:t>, if </a:t>
            </a:r>
            <a:r>
              <a:rPr lang="fr-FR" sz="1100" kern="1200" err="1">
                <a:solidFill>
                  <a:schemeClr val="tx1"/>
                </a:solidFill>
                <a:effectLst/>
                <a:latin typeface="+mn-lt"/>
                <a:ea typeface="+mn-ea"/>
                <a:cs typeface="+mn-cs"/>
              </a:rPr>
              <a:t>necessary</a:t>
            </a:r>
            <a:endParaRPr lang="nl-BE" sz="1100" kern="1200">
              <a:solidFill>
                <a:schemeClr val="tx1"/>
              </a:solidFill>
              <a:effectLst/>
              <a:latin typeface="+mn-lt"/>
              <a:ea typeface="+mn-ea"/>
              <a:cs typeface="+mn-cs"/>
            </a:endParaRPr>
          </a:p>
          <a:p>
            <a:pPr marL="139700" indent="0">
              <a:buNone/>
            </a:pPr>
            <a:endParaRPr lang="en-US"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Moreover, the owner must also register the contract with the government. He or she has two months to do so.</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141234858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The rental deposit is a </a:t>
            </a:r>
            <a:r>
              <a:rPr lang="en-US" sz="1100" b="1" kern="1200">
                <a:solidFill>
                  <a:schemeClr val="tx1"/>
                </a:solidFill>
                <a:effectLst/>
                <a:latin typeface="+mn-lt"/>
                <a:ea typeface="+mn-ea"/>
                <a:cs typeface="+mn-cs"/>
              </a:rPr>
              <a:t>sum of money that you must set aside after signing the rental contract. </a:t>
            </a:r>
            <a:r>
              <a:rPr lang="en-US" sz="1100" kern="1200">
                <a:solidFill>
                  <a:schemeClr val="tx1"/>
                </a:solidFill>
                <a:effectLst/>
                <a:latin typeface="+mn-lt"/>
                <a:ea typeface="+mn-ea"/>
                <a:cs typeface="+mn-cs"/>
              </a:rPr>
              <a:t>In Flanders, this usually amounts to a maximum of three months' rent, and in Wallonia and Brussels, two months' rent.</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The rental deposit must always be paid into a blocked account in the names of both the landlord and the tenant. </a:t>
            </a:r>
            <a:r>
              <a:rPr lang="en-US" sz="1100" b="1" kern="1200">
                <a:solidFill>
                  <a:schemeClr val="tx1"/>
                </a:solidFill>
                <a:effectLst/>
                <a:latin typeface="+mn-lt"/>
                <a:ea typeface="+mn-ea"/>
                <a:cs typeface="+mn-cs"/>
              </a:rPr>
              <a:t>Never pay the deposit in cash because then you don’t have a proof of payment (which would protect you in case of discussion).</a:t>
            </a:r>
            <a:endParaRPr lang="nl-BE" sz="1100" kern="1200">
              <a:solidFill>
                <a:schemeClr val="tx1"/>
              </a:solidFill>
              <a:effectLst/>
              <a:latin typeface="+mn-lt"/>
              <a:ea typeface="+mn-ea"/>
              <a:cs typeface="+mn-cs"/>
            </a:endParaRPr>
          </a:p>
          <a:p>
            <a:pPr marL="139700" indent="0">
              <a:buNone/>
            </a:pPr>
            <a:r>
              <a:rPr lang="en-US" sz="1100" b="1" kern="1200">
                <a:solidFill>
                  <a:schemeClr val="tx1"/>
                </a:solidFill>
                <a:effectLst/>
                <a:latin typeface="+mn-lt"/>
                <a:ea typeface="+mn-ea"/>
                <a:cs typeface="+mn-cs"/>
              </a:rPr>
              <a:t>Do you know what the rental deposit is for?</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The rental deposit is </a:t>
            </a:r>
            <a:r>
              <a:rPr lang="en-US" sz="1100" b="1" kern="1200">
                <a:solidFill>
                  <a:schemeClr val="tx1"/>
                </a:solidFill>
                <a:effectLst/>
                <a:latin typeface="+mn-lt"/>
                <a:ea typeface="+mn-ea"/>
                <a:cs typeface="+mn-cs"/>
              </a:rPr>
              <a:t>intended to cover any minor damage to the property that you leave behind upon departure. </a:t>
            </a:r>
            <a:r>
              <a:rPr lang="en-US" sz="1100" kern="1200">
                <a:solidFill>
                  <a:schemeClr val="tx1"/>
                </a:solidFill>
                <a:effectLst/>
                <a:latin typeface="+mn-lt"/>
                <a:ea typeface="+mn-ea"/>
                <a:cs typeface="+mn-cs"/>
              </a:rPr>
              <a:t>If you leave the property in good condition and fulfill your obligations as a tenant, you will normally receive your full rental deposit back upon departure.</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Please note that this rental deposit constitutes a significant part of your budget (2 to 3 months' rent plus the first month's rent). If you are unable to pay the rental deposit, you can contact the OCMW for support in the form of a loan. If a family member lends you the money, the OCMW will no longer intervene.</a:t>
            </a:r>
            <a:endParaRPr lang="nl-BE" sz="1100" kern="1200">
              <a:solidFill>
                <a:schemeClr val="tx1"/>
              </a:solidFill>
              <a:effectLst/>
              <a:latin typeface="+mn-lt"/>
              <a:ea typeface="+mn-ea"/>
              <a:cs typeface="+mn-cs"/>
            </a:endParaRPr>
          </a:p>
          <a:p>
            <a:pPr marL="139700" indent="0">
              <a:buNone/>
            </a:pPr>
            <a:endParaRPr lang="en-US"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We continue our conversation with the landlord. He sends you a message saying: You don't need to draw up a contract. Pay the deposit and the rent, and the house is yours.</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73028496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buNone/>
            </a:pPr>
            <a:r>
              <a:rPr lang="en-US"/>
              <a:t>Objective: To discuss the timeframes involved in claiming the deposit and the first month’s rent from the OCMW. To </a:t>
            </a:r>
            <a:r>
              <a:rPr lang="en-US" err="1"/>
              <a:t>emphasise</a:t>
            </a:r>
            <a:r>
              <a:rPr lang="en-US"/>
              <a:t> the importance of finding a landlord who is willing to wait or who is prepared to hand over the keys to the property before financial support is received. It is better to be honest with the landlord about any potential delays. If desired, you can put the landlord in touch with the OCMW.</a:t>
            </a:r>
            <a:endParaRPr lang="nl-NL"/>
          </a:p>
          <a:p>
            <a:pPr>
              <a:buNone/>
            </a:pPr>
            <a:endParaRPr lang="en-US">
              <a:latin typeface="Calibri"/>
              <a:ea typeface="Calibri"/>
              <a:cs typeface="Calibri"/>
            </a:endParaRPr>
          </a:p>
        </p:txBody>
      </p:sp>
    </p:spTree>
    <p:extLst>
      <p:ext uri="{BB962C8B-B14F-4D97-AF65-F5344CB8AC3E}">
        <p14:creationId xmlns:p14="http://schemas.microsoft.com/office/powerpoint/2010/main" val="184753176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buNone/>
            </a:pPr>
            <a:r>
              <a:rPr lang="en-US"/>
              <a:t>Aim: To discuss the difference between a situation where the deposit is already available (for example, if the person has a job and has been able to save up). In this situation, the process is much quicker, making it possible to secure a home within a month.</a:t>
            </a:r>
            <a:endParaRPr lang="nl-NL"/>
          </a:p>
          <a:p>
            <a:pPr>
              <a:buNone/>
            </a:pPr>
            <a:endParaRPr lang="en-US">
              <a:latin typeface="Calibri"/>
              <a:ea typeface="Calibri"/>
              <a:cs typeface="Calibri"/>
            </a:endParaRPr>
          </a:p>
        </p:txBody>
      </p:sp>
    </p:spTree>
    <p:extLst>
      <p:ext uri="{BB962C8B-B14F-4D97-AF65-F5344CB8AC3E}">
        <p14:creationId xmlns:p14="http://schemas.microsoft.com/office/powerpoint/2010/main" val="394926180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buNone/>
            </a:pPr>
            <a:r>
              <a:rPr lang="en-US"/>
              <a:t>The landlord tells you that everything is in order and that all you have to do is pay the security deposit and that there's no need for a </a:t>
            </a:r>
            <a:r>
              <a:rPr lang="en-US" err="1"/>
              <a:t>contract.Does</a:t>
            </a:r>
            <a:r>
              <a:rPr lang="en-US"/>
              <a:t> that seem normal to you?</a:t>
            </a:r>
            <a:endParaRPr lang="en-US">
              <a:latin typeface="Calibri"/>
              <a:ea typeface="Calibri"/>
              <a:cs typeface="Calibri"/>
            </a:endParaRPr>
          </a:p>
        </p:txBody>
      </p:sp>
    </p:spTree>
    <p:extLst>
      <p:ext uri="{BB962C8B-B14F-4D97-AF65-F5344CB8AC3E}">
        <p14:creationId xmlns:p14="http://schemas.microsoft.com/office/powerpoint/2010/main" val="207854860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No, this is clearly incorrect. In Belgium, it is mandatory to sign a rental agreement with the landlord. This agreement protects both parties.</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Moreover, </a:t>
            </a:r>
            <a:r>
              <a:rPr lang="en-US" sz="1100" b="1" kern="1200">
                <a:solidFill>
                  <a:schemeClr val="tx1"/>
                </a:solidFill>
                <a:effectLst/>
                <a:latin typeface="+mn-lt"/>
                <a:ea typeface="+mn-ea"/>
                <a:cs typeface="+mn-cs"/>
              </a:rPr>
              <a:t>you should never pay anything without having signed the contract!</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81689461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buNone/>
            </a:pPr>
            <a:r>
              <a:rPr lang="en-US" sz="1100" kern="1200">
                <a:solidFill>
                  <a:schemeClr val="tx1"/>
                </a:solidFill>
                <a:effectLst/>
                <a:latin typeface="+mn-lt"/>
                <a:ea typeface="+mn-ea"/>
                <a:cs typeface="+mn-cs"/>
              </a:rPr>
              <a:t>You do not have the rental deposit amount immediately available and you try to reassure the landlord by saying that the OCMW will intervene (but that this takes time). He replies: Sorry, I do not accept rental deposits from the OCMW.</a:t>
            </a:r>
            <a:endParaRPr lang="nl-BE" sz="1100" kern="1200">
              <a:solidFill>
                <a:schemeClr val="tx1"/>
              </a:solidFill>
              <a:effectLst/>
              <a:latin typeface="+mn-lt"/>
              <a:ea typeface="+mn-ea"/>
              <a:cs typeface="+mn-cs"/>
            </a:endParaRPr>
          </a:p>
          <a:p>
            <a:pPr algn="just">
              <a:buNone/>
            </a:pPr>
            <a:r>
              <a:rPr lang="en-US" sz="1100" kern="1200">
                <a:solidFill>
                  <a:schemeClr val="tx1"/>
                </a:solidFill>
                <a:effectLst/>
                <a:latin typeface="+mn-lt"/>
                <a:ea typeface="+mn-ea"/>
                <a:cs typeface="+mn-cs"/>
              </a:rPr>
              <a:t>Seem normal?</a:t>
            </a:r>
            <a:endParaRPr lang="nl-BE" sz="1100" kern="1200">
              <a:solidFill>
                <a:schemeClr val="tx1"/>
              </a:solidFill>
              <a:effectLst/>
              <a:latin typeface="+mn-lt"/>
              <a:ea typeface="+mn-ea"/>
              <a:cs typeface="+mn-cs"/>
            </a:endParaRPr>
          </a:p>
          <a:p>
            <a:pPr>
              <a:buNone/>
            </a:pPr>
            <a:endParaRPr lang="en-US">
              <a:latin typeface="Arial"/>
              <a:ea typeface="Calibri"/>
              <a:cs typeface="Arial"/>
            </a:endParaRPr>
          </a:p>
        </p:txBody>
      </p:sp>
    </p:spTree>
    <p:extLst>
      <p:ext uri="{BB962C8B-B14F-4D97-AF65-F5344CB8AC3E}">
        <p14:creationId xmlns:p14="http://schemas.microsoft.com/office/powerpoint/2010/main" val="40786085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No, </a:t>
            </a:r>
            <a:r>
              <a:rPr lang="en-US" sz="1100" b="1" kern="1200">
                <a:solidFill>
                  <a:schemeClr val="tx1"/>
                </a:solidFill>
                <a:effectLst/>
                <a:latin typeface="+mn-lt"/>
                <a:ea typeface="+mn-ea"/>
                <a:cs typeface="+mn-cs"/>
              </a:rPr>
              <a:t>under Belgian law, a landlord may not refuse the rental deposit from the OCMW</a:t>
            </a:r>
            <a:r>
              <a:rPr lang="en-US" sz="1100" kern="1200">
                <a:solidFill>
                  <a:schemeClr val="tx1"/>
                </a:solidFill>
                <a:effectLst/>
                <a:latin typeface="+mn-lt"/>
                <a:ea typeface="+mn-ea"/>
                <a:cs typeface="+mn-cs"/>
              </a:rPr>
              <a:t>. If he does, this constitutes income discrimination, which is prohibited in Belgium.</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BEWARE OF DISCRIMINATION: </a:t>
            </a:r>
            <a:r>
              <a:rPr lang="en-US" sz="1100" b="1" kern="1200">
                <a:solidFill>
                  <a:schemeClr val="tx1"/>
                </a:solidFill>
                <a:effectLst/>
                <a:latin typeface="+mn-lt"/>
                <a:ea typeface="+mn-ea"/>
                <a:cs typeface="+mn-cs"/>
              </a:rPr>
              <a:t>Discrimination on the grounds of income, nationality, perceived race, skin </a:t>
            </a:r>
            <a:r>
              <a:rPr lang="en-US" sz="1100" b="1" kern="1200" err="1">
                <a:solidFill>
                  <a:schemeClr val="tx1"/>
                </a:solidFill>
                <a:effectLst/>
                <a:latin typeface="+mn-lt"/>
                <a:ea typeface="+mn-ea"/>
                <a:cs typeface="+mn-cs"/>
              </a:rPr>
              <a:t>colour</a:t>
            </a:r>
            <a:r>
              <a:rPr lang="en-US" sz="1100" b="1" kern="1200">
                <a:solidFill>
                  <a:schemeClr val="tx1"/>
                </a:solidFill>
                <a:effectLst/>
                <a:latin typeface="+mn-lt"/>
                <a:ea typeface="+mn-ea"/>
                <a:cs typeface="+mn-cs"/>
              </a:rPr>
              <a:t>, ancestry, national or ethnic origin, health status, disability, etc. is PROHIBITED in Belgium.</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An owner may judge whether a candidate earns enough to pay the monthly rent, but he may not refuse them solely because the income is replacement income .</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If you believe you are being discriminated against, do not hesitate to contact UNIA (Wallonia and Brussels) and the Institute for the Equality of Women and Men (Flanders) to report this discrimination.</a:t>
            </a:r>
            <a:endParaRPr lang="nl-BE" sz="1100" kern="1200">
              <a:solidFill>
                <a:schemeClr val="tx1"/>
              </a:solidFill>
              <a:effectLst/>
              <a:latin typeface="+mn-lt"/>
              <a:ea typeface="+mn-ea"/>
              <a:cs typeface="+mn-cs"/>
            </a:endParaRPr>
          </a:p>
          <a:p>
            <a:pPr marL="139700" indent="0">
              <a:buNone/>
            </a:pPr>
            <a:endParaRPr lang="en-US" sz="1100" i="1" kern="1200">
              <a:solidFill>
                <a:schemeClr val="tx1"/>
              </a:solidFill>
              <a:effectLst/>
              <a:latin typeface="+mn-lt"/>
              <a:ea typeface="+mn-ea"/>
              <a:cs typeface="+mn-cs"/>
            </a:endParaRPr>
          </a:p>
          <a:p>
            <a:pPr marL="139700" indent="0">
              <a:buNone/>
            </a:pPr>
            <a:r>
              <a:rPr lang="en-US" sz="1100" i="1" kern="1200">
                <a:solidFill>
                  <a:schemeClr val="tx1"/>
                </a:solidFill>
                <a:effectLst/>
                <a:latin typeface="+mn-lt"/>
                <a:ea typeface="+mn-ea"/>
                <a:cs typeface="+mn-cs"/>
              </a:rPr>
              <a:t>Question: Now that we have discussed signing the contract and the rental guarantee, what is the next step?</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323743172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b="1" kern="1200">
                <a:solidFill>
                  <a:schemeClr val="tx1"/>
                </a:solidFill>
                <a:effectLst/>
                <a:latin typeface="+mn-lt"/>
                <a:ea typeface="+mn-ea"/>
                <a:cs typeface="+mn-cs"/>
              </a:rPr>
              <a:t>With the property description, you can document any defects or minor damages already present in the home upon arrival. </a:t>
            </a:r>
            <a:r>
              <a:rPr lang="en-US" sz="1100" kern="1200">
                <a:solidFill>
                  <a:schemeClr val="tx1"/>
                </a:solidFill>
                <a:effectLst/>
                <a:latin typeface="+mn-lt"/>
                <a:ea typeface="+mn-ea"/>
                <a:cs typeface="+mn-cs"/>
              </a:rPr>
              <a:t>This way, you do not have to pay for defects that were already present before you moved in, and you will receive your deposit back at the end of the rental period. </a:t>
            </a:r>
            <a:r>
              <a:rPr lang="en-US" sz="1100" b="1" kern="1200">
                <a:solidFill>
                  <a:schemeClr val="tx1"/>
                </a:solidFill>
                <a:effectLst/>
                <a:latin typeface="+mn-lt"/>
                <a:ea typeface="+mn-ea"/>
                <a:cs typeface="+mn-cs"/>
              </a:rPr>
              <a:t>The property inspection report is therefore very important if you want to get your rental deposit back.</a:t>
            </a:r>
            <a:endParaRPr lang="nl-BE" sz="1100" kern="1200">
              <a:solidFill>
                <a:schemeClr val="tx1"/>
              </a:solidFill>
              <a:effectLst/>
              <a:latin typeface="+mn-lt"/>
              <a:ea typeface="+mn-ea"/>
              <a:cs typeface="+mn-cs"/>
            </a:endParaRPr>
          </a:p>
          <a:p>
            <a:pPr marL="139700" indent="0">
              <a:buNone/>
            </a:pPr>
            <a:endParaRPr lang="en-US"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You will tour the property together with the owner or an expert. Take photos of all minor defects as evidence. After the tour of the property, a detailed document must be drawn up and signed by both parties (tenant and landlord). This document also helps to prevent disputes at the end of the rental period. </a:t>
            </a:r>
            <a:r>
              <a:rPr lang="en-US" sz="1100" b="1" kern="1200">
                <a:solidFill>
                  <a:schemeClr val="tx1"/>
                </a:solidFill>
                <a:effectLst/>
                <a:latin typeface="+mn-lt"/>
                <a:ea typeface="+mn-ea"/>
                <a:cs typeface="+mn-cs"/>
              </a:rPr>
              <a:t>This must be done before you move into the accommodation, or at the latest within the first month of your stay.</a:t>
            </a:r>
            <a:endParaRPr lang="nl-BE" sz="1100" kern="1200">
              <a:solidFill>
                <a:schemeClr val="tx1"/>
              </a:solidFill>
              <a:effectLst/>
              <a:latin typeface="+mn-lt"/>
              <a:ea typeface="+mn-ea"/>
              <a:cs typeface="+mn-cs"/>
            </a:endParaRPr>
          </a:p>
          <a:p>
            <a:pPr marL="139700" indent="0">
              <a:buNone/>
            </a:pPr>
            <a:endParaRPr lang="en-US"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During the inventory, it is </a:t>
            </a:r>
            <a:r>
              <a:rPr lang="en-US" sz="1100" b="1" kern="1200">
                <a:solidFill>
                  <a:schemeClr val="tx1"/>
                </a:solidFill>
                <a:effectLst/>
                <a:latin typeface="+mn-lt"/>
                <a:ea typeface="+mn-ea"/>
                <a:cs typeface="+mn-cs"/>
              </a:rPr>
              <a:t>of great importance to thoroughly inspect the accommodation, as every minor defect must be noted in the inventory document.</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2463844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buNone/>
            </a:pPr>
            <a:r>
              <a:rPr lang="nl-BE"/>
              <a:t>Do </a:t>
            </a:r>
            <a:r>
              <a:rPr lang="nl-BE" err="1"/>
              <a:t>you</a:t>
            </a:r>
            <a:r>
              <a:rPr lang="nl-BE"/>
              <a:t> accept?</a:t>
            </a:r>
            <a:endParaRPr lang="en-US"/>
          </a:p>
          <a:p>
            <a:pPr algn="just">
              <a:buNone/>
            </a:pPr>
            <a:r>
              <a:rPr lang="fr"/>
              <a:t> </a:t>
            </a:r>
            <a:endParaRPr lang="en-US">
              <a:cs typeface="Arial"/>
            </a:endParaRPr>
          </a:p>
          <a:p>
            <a:pPr>
              <a:buNone/>
            </a:pPr>
            <a:endParaRPr lang="en-US">
              <a:latin typeface="Calibri"/>
              <a:ea typeface="Calibri"/>
              <a:cs typeface="Calibri"/>
            </a:endParaRPr>
          </a:p>
        </p:txBody>
      </p:sp>
    </p:spTree>
    <p:extLst>
      <p:ext uri="{BB962C8B-B14F-4D97-AF65-F5344CB8AC3E}">
        <p14:creationId xmlns:p14="http://schemas.microsoft.com/office/powerpoint/2010/main" val="384178314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b="1" kern="1200">
                <a:solidFill>
                  <a:schemeClr val="tx1"/>
                </a:solidFill>
                <a:effectLst/>
                <a:latin typeface="+mn-lt"/>
                <a:ea typeface="+mn-ea"/>
                <a:cs typeface="+mn-cs"/>
              </a:rPr>
              <a:t>It is indeed possible that there are costs associated with the property inspection </a:t>
            </a:r>
            <a:r>
              <a:rPr lang="en-US" sz="1100" kern="1200">
                <a:solidFill>
                  <a:schemeClr val="tx1"/>
                </a:solidFill>
                <a:effectLst/>
                <a:latin typeface="+mn-lt"/>
                <a:ea typeface="+mn-ea"/>
                <a:cs typeface="+mn-cs"/>
              </a:rPr>
              <a:t>. This is because it is sometimes </a:t>
            </a:r>
            <a:r>
              <a:rPr lang="en-US" sz="1100" b="1" kern="1200">
                <a:solidFill>
                  <a:schemeClr val="tx1"/>
                </a:solidFill>
                <a:effectLst/>
                <a:latin typeface="+mn-lt"/>
                <a:ea typeface="+mn-ea"/>
                <a:cs typeface="+mn-cs"/>
              </a:rPr>
              <a:t>carried out by an expert; it is their job and they are paid for it. </a:t>
            </a:r>
            <a:r>
              <a:rPr lang="en-US" sz="1100" kern="1200">
                <a:solidFill>
                  <a:schemeClr val="tx1"/>
                </a:solidFill>
                <a:effectLst/>
                <a:latin typeface="+mn-lt"/>
                <a:ea typeface="+mn-ea"/>
                <a:cs typeface="+mn-cs"/>
              </a:rPr>
              <a:t>This is especially common when the property is rented out through a real estate agent. The price varies depending on the size of the property, the expert, and other factors. The </a:t>
            </a:r>
            <a:r>
              <a:rPr lang="en-US" sz="1100" b="1" kern="1200">
                <a:solidFill>
                  <a:schemeClr val="tx1"/>
                </a:solidFill>
                <a:effectLst/>
                <a:latin typeface="+mn-lt"/>
                <a:ea typeface="+mn-ea"/>
                <a:cs typeface="+mn-cs"/>
              </a:rPr>
              <a:t>costs are always shared between you and the landlord. Sometimes the owner may also decide to arrange the property inspection privately, in which case you will not have to pay anything.</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You are required to agree to this, as a property inspection is mandatory upon your move and at the end of your lease/upon your departure.</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Important: the property inspection always takes place after the contract has been signed. Ensure that this is the case.</a:t>
            </a:r>
            <a:endParaRPr lang="nl-BE" sz="1100" kern="1200">
              <a:solidFill>
                <a:schemeClr val="tx1"/>
              </a:solidFill>
              <a:effectLst/>
              <a:latin typeface="+mn-lt"/>
              <a:ea typeface="+mn-ea"/>
              <a:cs typeface="+mn-cs"/>
            </a:endParaRPr>
          </a:p>
          <a:p>
            <a:pPr marL="139700" indent="0">
              <a:buNone/>
            </a:pPr>
            <a:endParaRPr lang="en-US" sz="1100" i="1" kern="1200">
              <a:solidFill>
                <a:schemeClr val="tx1"/>
              </a:solidFill>
              <a:effectLst/>
              <a:latin typeface="+mn-lt"/>
              <a:ea typeface="+mn-ea"/>
              <a:cs typeface="+mn-cs"/>
            </a:endParaRPr>
          </a:p>
          <a:p>
            <a:pPr marL="139700" indent="0">
              <a:buNone/>
            </a:pPr>
            <a:r>
              <a:rPr lang="en-US" sz="1100" i="1" kern="1200">
                <a:solidFill>
                  <a:schemeClr val="tx1"/>
                </a:solidFill>
                <a:effectLst/>
                <a:latin typeface="+mn-lt"/>
                <a:ea typeface="+mn-ea"/>
                <a:cs typeface="+mn-cs"/>
              </a:rPr>
              <a:t>Question: We have completed step 5 of our home search: we have signed the rental agreement, paid the deposit, and filled out the inventory list. What is the next step?</a:t>
            </a:r>
            <a:endParaRPr lang="en-US">
              <a:latin typeface="Calibri"/>
              <a:ea typeface="Calibri"/>
              <a:cs typeface="Calibri"/>
            </a:endParaRPr>
          </a:p>
        </p:txBody>
      </p:sp>
    </p:spTree>
    <p:extLst>
      <p:ext uri="{BB962C8B-B14F-4D97-AF65-F5344CB8AC3E}">
        <p14:creationId xmlns:p14="http://schemas.microsoft.com/office/powerpoint/2010/main" val="52017031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have found a home, </a:t>
            </a:r>
            <a:r>
              <a:rPr lang="nl-BE" sz="1100" kern="1200" err="1">
                <a:solidFill>
                  <a:schemeClr val="tx1"/>
                </a:solidFill>
                <a:effectLst/>
                <a:latin typeface="+mn-lt"/>
                <a:ea typeface="+mn-ea"/>
                <a:cs typeface="+mn-cs"/>
              </a:rPr>
              <a:t>signed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the</a:t>
            </a:r>
            <a:r>
              <a:rPr lang="nl-BE" sz="1100" kern="1200">
                <a:solidFill>
                  <a:schemeClr val="tx1"/>
                </a:solidFill>
                <a:effectLst/>
                <a:latin typeface="+mn-lt"/>
                <a:ea typeface="+mn-ea"/>
                <a:cs typeface="+mn-cs"/>
              </a:rPr>
              <a:t> lease, </a:t>
            </a:r>
            <a:r>
              <a:rPr lang="nl-BE" sz="1100" kern="1200" err="1">
                <a:solidFill>
                  <a:schemeClr val="tx1"/>
                </a:solidFill>
                <a:effectLst/>
                <a:latin typeface="+mn-lt"/>
                <a:ea typeface="+mn-ea"/>
                <a:cs typeface="+mn-cs"/>
              </a:rPr>
              <a:t>carried</a:t>
            </a:r>
            <a:r>
              <a:rPr lang="nl-BE" sz="1100" kern="1200">
                <a:solidFill>
                  <a:schemeClr val="tx1"/>
                </a:solidFill>
                <a:effectLst/>
                <a:latin typeface="+mn-lt"/>
                <a:ea typeface="+mn-ea"/>
                <a:cs typeface="+mn-cs"/>
              </a:rPr>
              <a:t> out a property </a:t>
            </a:r>
            <a:r>
              <a:rPr lang="nl-BE" sz="1100" kern="1200" err="1">
                <a:solidFill>
                  <a:schemeClr val="tx1"/>
                </a:solidFill>
                <a:effectLst/>
                <a:latin typeface="+mn-lt"/>
                <a:ea typeface="+mn-ea"/>
                <a:cs typeface="+mn-cs"/>
              </a:rPr>
              <a:t>inspection</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and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arranged</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your</a:t>
            </a:r>
            <a:r>
              <a:rPr lang="nl-BE" sz="1100" kern="1200">
                <a:solidFill>
                  <a:schemeClr val="tx1"/>
                </a:solidFill>
                <a:effectLst/>
                <a:latin typeface="+mn-lt"/>
                <a:ea typeface="+mn-ea"/>
                <a:cs typeface="+mn-cs"/>
              </a:rPr>
              <a:t> security </a:t>
            </a:r>
            <a:r>
              <a:rPr lang="nl-BE" sz="1100" kern="1200" err="1">
                <a:solidFill>
                  <a:schemeClr val="tx1"/>
                </a:solidFill>
                <a:effectLst/>
                <a:latin typeface="+mn-lt"/>
                <a:ea typeface="+mn-ea"/>
                <a:cs typeface="+mn-cs"/>
              </a:rPr>
              <a:t>deposit</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Now</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you</a:t>
            </a:r>
            <a:r>
              <a:rPr lang="nl-BE" sz="1100" kern="1200">
                <a:solidFill>
                  <a:schemeClr val="tx1"/>
                </a:solidFill>
                <a:effectLst/>
                <a:latin typeface="+mn-lt"/>
                <a:ea typeface="+mn-ea"/>
                <a:cs typeface="+mn-cs"/>
              </a:rPr>
              <a:t> are ready </a:t>
            </a:r>
            <a:r>
              <a:rPr lang="nl-BE" sz="1100" kern="1200" err="1">
                <a:solidFill>
                  <a:schemeClr val="tx1"/>
                </a:solidFill>
                <a:effectLst/>
                <a:latin typeface="+mn-lt"/>
                <a:ea typeface="+mn-ea"/>
                <a:cs typeface="+mn-cs"/>
              </a:rPr>
              <a:t>to</a:t>
            </a:r>
            <a:r>
              <a:rPr lang="nl-BE" sz="1100" kern="1200">
                <a:solidFill>
                  <a:schemeClr val="tx1"/>
                </a:solidFill>
                <a:effectLst/>
                <a:latin typeface="+mn-lt"/>
                <a:ea typeface="+mn-ea"/>
                <a:cs typeface="+mn-cs"/>
              </a:rPr>
              <a:t> move!</a:t>
            </a:r>
          </a:p>
          <a:p>
            <a:pPr>
              <a:buNone/>
            </a:pPr>
            <a:endParaRPr lang="en-US">
              <a:latin typeface="Calibri"/>
              <a:ea typeface="Calibri"/>
              <a:cs typeface="Calibri"/>
            </a:endParaRPr>
          </a:p>
        </p:txBody>
      </p:sp>
    </p:spTree>
    <p:extLst>
      <p:ext uri="{BB962C8B-B14F-4D97-AF65-F5344CB8AC3E}">
        <p14:creationId xmlns:p14="http://schemas.microsoft.com/office/powerpoint/2010/main" val="68152936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As soon as you have moved into your new home, it is </a:t>
            </a:r>
            <a:r>
              <a:rPr lang="en-US" sz="1100" b="1" kern="1200">
                <a:solidFill>
                  <a:schemeClr val="tx1"/>
                </a:solidFill>
                <a:effectLst/>
                <a:latin typeface="+mn-lt"/>
                <a:ea typeface="+mn-ea"/>
                <a:cs typeface="+mn-cs"/>
              </a:rPr>
              <a:t>essential to make an appointment with the municipality as soon as possible to officially register your address. This must be </a:t>
            </a:r>
            <a:r>
              <a:rPr lang="en-US" sz="1100" kern="1200">
                <a:solidFill>
                  <a:schemeClr val="tx1"/>
                </a:solidFill>
                <a:effectLst/>
                <a:latin typeface="+mn-lt"/>
                <a:ea typeface="+mn-ea"/>
                <a:cs typeface="+mn-cs"/>
              </a:rPr>
              <a:t>done within 8 days of your move.</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After you have registered your address with the municipality, a police officer will visit you; this can take approximately ten days.</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After that, your address will be officially registered.</a:t>
            </a:r>
            <a:endParaRPr lang="nl-BE" sz="1100" kern="1200">
              <a:solidFill>
                <a:schemeClr val="tx1"/>
              </a:solidFill>
              <a:effectLst/>
              <a:latin typeface="+mn-lt"/>
              <a:ea typeface="+mn-ea"/>
              <a:cs typeface="+mn-cs"/>
            </a:endParaRPr>
          </a:p>
        </p:txBody>
      </p:sp>
    </p:spTree>
    <p:extLst>
      <p:ext uri="{BB962C8B-B14F-4D97-AF65-F5344CB8AC3E}">
        <p14:creationId xmlns:p14="http://schemas.microsoft.com/office/powerpoint/2010/main" val="15590481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After you move, you also </a:t>
            </a:r>
            <a:r>
              <a:rPr lang="en-US" sz="1100" b="1" kern="1200">
                <a:solidFill>
                  <a:schemeClr val="tx1"/>
                </a:solidFill>
                <a:effectLst/>
                <a:latin typeface="+mn-lt"/>
                <a:ea typeface="+mn-ea"/>
                <a:cs typeface="+mn-cs"/>
              </a:rPr>
              <a:t>need to take out contracts for electricity, gas, and water. </a:t>
            </a:r>
            <a:r>
              <a:rPr lang="en-US" sz="1100" kern="1200">
                <a:solidFill>
                  <a:schemeClr val="tx1"/>
                </a:solidFill>
                <a:effectLst/>
                <a:latin typeface="+mn-lt"/>
                <a:ea typeface="+mn-ea"/>
                <a:cs typeface="+mn-cs"/>
              </a:rPr>
              <a:t>Do this as soon as possible.</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It is important to know that there are different types of contracts, with different suppliers and different formulas.</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Take the time to choose the option that suits you best.</a:t>
            </a:r>
            <a:endParaRPr lang="nl-BE" sz="1100" kern="1200">
              <a:solidFill>
                <a:schemeClr val="tx1"/>
              </a:solidFill>
              <a:effectLst/>
              <a:latin typeface="+mn-lt"/>
              <a:ea typeface="+mn-ea"/>
              <a:cs typeface="+mn-cs"/>
            </a:endParaRPr>
          </a:p>
          <a:p>
            <a:pPr marL="139700" indent="0">
              <a:buNone/>
            </a:pPr>
            <a:endParaRPr lang="en-US">
              <a:latin typeface="Calibri"/>
              <a:ea typeface="Calibri"/>
              <a:cs typeface="Calibri"/>
            </a:endParaRPr>
          </a:p>
        </p:txBody>
      </p:sp>
    </p:spTree>
    <p:extLst>
      <p:ext uri="{BB962C8B-B14F-4D97-AF65-F5344CB8AC3E}">
        <p14:creationId xmlns:p14="http://schemas.microsoft.com/office/powerpoint/2010/main" val="350680988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317500" algn="l" defTabSz="914400" rtl="0" eaLnBrk="1" fontAlgn="auto" latinLnBrk="0" hangingPunct="1">
              <a:lnSpc>
                <a:spcPct val="100000"/>
              </a:lnSpc>
              <a:spcBef>
                <a:spcPts val="0"/>
              </a:spcBef>
              <a:spcAft>
                <a:spcPts val="0"/>
              </a:spcAft>
              <a:buClrTx/>
              <a:buSzPts val="1400"/>
              <a:buFontTx/>
              <a:buNone/>
              <a:tabLst/>
              <a:defRPr/>
            </a:pPr>
            <a:r>
              <a:rPr lang="en-US" sz="1100" kern="1200">
                <a:solidFill>
                  <a:schemeClr val="tx1"/>
                </a:solidFill>
                <a:effectLst/>
                <a:latin typeface="+mn-lt"/>
                <a:ea typeface="+mn-ea"/>
                <a:cs typeface="+mn-cs"/>
              </a:rPr>
              <a:t>Fire insurance is </a:t>
            </a:r>
            <a:r>
              <a:rPr lang="en-US" sz="1100" b="1" kern="1200">
                <a:solidFill>
                  <a:schemeClr val="tx1"/>
                </a:solidFill>
                <a:effectLst/>
                <a:latin typeface="+mn-lt"/>
                <a:ea typeface="+mn-ea"/>
                <a:cs typeface="+mn-cs"/>
              </a:rPr>
              <a:t>mandatory in Belgium </a:t>
            </a:r>
            <a:r>
              <a:rPr lang="en-US" sz="1100" kern="1200">
                <a:solidFill>
                  <a:schemeClr val="tx1"/>
                </a:solidFill>
                <a:effectLst/>
                <a:latin typeface="+mn-lt"/>
                <a:ea typeface="+mn-ea"/>
                <a:cs typeface="+mn-cs"/>
              </a:rPr>
              <a:t>. In short, </a:t>
            </a:r>
            <a:r>
              <a:rPr lang="en-US" sz="1100" b="1" kern="1200">
                <a:solidFill>
                  <a:schemeClr val="tx1"/>
                </a:solidFill>
                <a:effectLst/>
                <a:latin typeface="+mn-lt"/>
                <a:ea typeface="+mn-ea"/>
                <a:cs typeface="+mn-cs"/>
              </a:rPr>
              <a:t>it protects you as a tenant against damage caused by fire, flooding, etc. </a:t>
            </a:r>
            <a:r>
              <a:rPr lang="en-US" sz="1100" kern="1200">
                <a:solidFill>
                  <a:schemeClr val="tx1"/>
                </a:solidFill>
                <a:effectLst/>
                <a:latin typeface="+mn-lt"/>
                <a:ea typeface="+mn-ea"/>
                <a:cs typeface="+mn-cs"/>
              </a:rPr>
              <a:t>Therefore, in such cases, you are not liable for costs related to the building. You can take out fire insurance with your bank or another insurance company. Premiums vary.</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299248923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9D717-8161-641E-441C-C0BDF40FD0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352629-EF54-F1B8-C560-3C774E3F5AD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E1564C1-6AC8-6458-806F-AEDB4AC7A7ED}"/>
              </a:ext>
            </a:extLst>
          </p:cNvPr>
          <p:cNvSpPr>
            <a:spLocks noGrp="1"/>
          </p:cNvSpPr>
          <p:nvPr>
            <p:ph type="body" idx="1"/>
          </p:nvPr>
        </p:nvSpPr>
        <p:spPr/>
        <p:txBody>
          <a:bodyPr/>
          <a:lstStyle/>
          <a:p>
            <a:pPr marL="139700" indent="0">
              <a:buNone/>
            </a:pPr>
            <a:r>
              <a:rPr lang="en-US" sz="1100" kern="1200">
                <a:solidFill>
                  <a:schemeClr val="tx1"/>
                </a:solidFill>
                <a:effectLst/>
                <a:latin typeface="+mn-lt"/>
                <a:ea typeface="+mn-ea"/>
                <a:cs typeface="+mn-cs"/>
              </a:rPr>
              <a:t>A very important point: as soon as you occupy the property, you have rights and obligations, and this also applies to the landlord.</a:t>
            </a:r>
            <a:endParaRPr lang="nl-BE" sz="1100" kern="1200">
              <a:solidFill>
                <a:schemeClr val="tx1"/>
              </a:solidFill>
              <a:effectLst/>
              <a:latin typeface="+mn-lt"/>
              <a:ea typeface="+mn-ea"/>
              <a:cs typeface="+mn-cs"/>
            </a:endParaRPr>
          </a:p>
          <a:p>
            <a:pPr marL="139700" indent="0">
              <a:buNone/>
            </a:pPr>
            <a:r>
              <a:rPr lang="en-US" sz="1100" b="1" kern="1200">
                <a:solidFill>
                  <a:schemeClr val="tx1"/>
                </a:solidFill>
                <a:effectLst/>
                <a:latin typeface="+mn-lt"/>
                <a:ea typeface="+mn-ea"/>
                <a:cs typeface="+mn-cs"/>
              </a:rPr>
              <a:t>The tenant is responsible for all minor repairs and maintenance work during the rental period </a:t>
            </a:r>
            <a:r>
              <a:rPr lang="en-US" sz="1100" kern="1200">
                <a:solidFill>
                  <a:schemeClr val="tx1"/>
                </a:solidFill>
                <a:effectLst/>
                <a:latin typeface="+mn-lt"/>
                <a:ea typeface="+mn-ea"/>
                <a:cs typeface="+mn-cs"/>
              </a:rPr>
              <a:t>. Only minor repairs necessary due to normal wear and tear or force majeure are not the responsibility of the tenant.</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The owner, in turn, is </a:t>
            </a:r>
            <a:r>
              <a:rPr lang="en-US" sz="1100" b="1" kern="1200">
                <a:solidFill>
                  <a:schemeClr val="tx1"/>
                </a:solidFill>
                <a:effectLst/>
                <a:latin typeface="+mn-lt"/>
                <a:ea typeface="+mn-ea"/>
                <a:cs typeface="+mn-cs"/>
              </a:rPr>
              <a:t>responsible for all other repairs necessary for the normal use of the rented property </a:t>
            </a:r>
            <a:r>
              <a:rPr lang="en-US" sz="1100" kern="1200">
                <a:solidFill>
                  <a:schemeClr val="tx1"/>
                </a:solidFill>
                <a:effectLst/>
                <a:latin typeface="+mn-lt"/>
                <a:ea typeface="+mn-ea"/>
                <a:cs typeface="+mn-cs"/>
              </a:rPr>
              <a:t>. However, tenants remain responsible for repairs resulting from improper use of the property.</a:t>
            </a:r>
            <a:endParaRPr lang="nl-BE" sz="1100" kern="1200">
              <a:solidFill>
                <a:schemeClr val="tx1"/>
              </a:solidFill>
              <a:effectLst/>
              <a:latin typeface="+mn-lt"/>
              <a:ea typeface="+mn-ea"/>
              <a:cs typeface="+mn-cs"/>
            </a:endParaRPr>
          </a:p>
          <a:p>
            <a:pPr marL="139700" indent="0">
              <a:buNone/>
            </a:pPr>
            <a:endParaRPr lang="en-US"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The tenant is, for example, responsible for:</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the maintenance and periodic inspection of the boiler;</a:t>
            </a:r>
            <a:endParaRPr lang="nl-BE" sz="1100" kern="1200">
              <a:solidFill>
                <a:schemeClr val="tx1"/>
              </a:solidFill>
              <a:effectLst/>
              <a:latin typeface="+mn-lt"/>
              <a:ea typeface="+mn-ea"/>
              <a:cs typeface="+mn-cs"/>
            </a:endParaRPr>
          </a:p>
          <a:p>
            <a:pPr lvl="0"/>
            <a:r>
              <a:rPr lang="fr-FR" sz="1100" kern="1200" err="1">
                <a:solidFill>
                  <a:schemeClr val="tx1"/>
                </a:solidFill>
                <a:effectLst/>
                <a:latin typeface="+mn-lt"/>
                <a:ea typeface="+mn-ea"/>
                <a:cs typeface="+mn-cs"/>
              </a:rPr>
              <a:t>chimney</a:t>
            </a:r>
            <a:r>
              <a:rPr lang="fr-FR" sz="1100" kern="1200">
                <a:solidFill>
                  <a:schemeClr val="tx1"/>
                </a:solidFill>
                <a:effectLst/>
                <a:latin typeface="+mn-lt"/>
                <a:ea typeface="+mn-ea"/>
                <a:cs typeface="+mn-cs"/>
              </a:rPr>
              <a:t> </a:t>
            </a:r>
            <a:r>
              <a:rPr lang="fr-FR" sz="1100" kern="1200" err="1">
                <a:solidFill>
                  <a:schemeClr val="tx1"/>
                </a:solidFill>
                <a:effectLst/>
                <a:latin typeface="+mn-lt"/>
                <a:ea typeface="+mn-ea"/>
                <a:cs typeface="+mn-cs"/>
              </a:rPr>
              <a:t>sweeping</a:t>
            </a:r>
            <a:r>
              <a:rPr lang="fr-FR" sz="1100"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Descaling taps and cleaning seals and filters;</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replacing light bulbs and batteries in the supplied equipment;</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waxing or oiling the parquet floor;</a:t>
            </a:r>
            <a:endParaRPr lang="nl-BE" sz="1100" kern="1200">
              <a:solidFill>
                <a:schemeClr val="tx1"/>
              </a:solidFill>
              <a:effectLst/>
              <a:latin typeface="+mn-lt"/>
              <a:ea typeface="+mn-ea"/>
              <a:cs typeface="+mn-cs"/>
            </a:endParaRPr>
          </a:p>
          <a:p>
            <a:pPr lvl="0"/>
            <a:r>
              <a:rPr lang="fr-FR" sz="1100" kern="1200" err="1">
                <a:solidFill>
                  <a:schemeClr val="tx1"/>
                </a:solidFill>
                <a:effectLst/>
                <a:latin typeface="+mn-lt"/>
                <a:ea typeface="+mn-ea"/>
                <a:cs typeface="+mn-cs"/>
              </a:rPr>
              <a:t>mowing</a:t>
            </a:r>
            <a:r>
              <a:rPr lang="fr-FR" sz="1100" kern="1200">
                <a:solidFill>
                  <a:schemeClr val="tx1"/>
                </a:solidFill>
                <a:effectLst/>
                <a:latin typeface="+mn-lt"/>
                <a:ea typeface="+mn-ea"/>
                <a:cs typeface="+mn-cs"/>
              </a:rPr>
              <a:t> and </a:t>
            </a:r>
            <a:r>
              <a:rPr lang="fr-FR" sz="1100" kern="1200" err="1">
                <a:solidFill>
                  <a:schemeClr val="tx1"/>
                </a:solidFill>
                <a:effectLst/>
                <a:latin typeface="+mn-lt"/>
                <a:ea typeface="+mn-ea"/>
                <a:cs typeface="+mn-cs"/>
              </a:rPr>
              <a:t>garden</a:t>
            </a:r>
            <a:r>
              <a:rPr lang="fr-FR" sz="1100" kern="1200">
                <a:solidFill>
                  <a:schemeClr val="tx1"/>
                </a:solidFill>
                <a:effectLst/>
                <a:latin typeface="+mn-lt"/>
                <a:ea typeface="+mn-ea"/>
                <a:cs typeface="+mn-cs"/>
              </a:rPr>
              <a:t> maintenance;</a:t>
            </a:r>
            <a:endParaRPr lang="nl-BE" sz="1100" kern="1200">
              <a:solidFill>
                <a:schemeClr val="tx1"/>
              </a:solidFill>
              <a:effectLst/>
              <a:latin typeface="+mn-lt"/>
              <a:ea typeface="+mn-ea"/>
              <a:cs typeface="+mn-cs"/>
            </a:endParaRPr>
          </a:p>
          <a:p>
            <a:pPr lvl="0"/>
            <a:r>
              <a:rPr lang="fr-FR" sz="1100"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marL="139700" indent="0">
              <a:buNone/>
            </a:pPr>
            <a:r>
              <a:rPr lang="en-US" sz="1100" kern="1200">
                <a:solidFill>
                  <a:schemeClr val="tx1"/>
                </a:solidFill>
                <a:effectLst/>
                <a:latin typeface="+mn-lt"/>
                <a:ea typeface="+mn-ea"/>
                <a:cs typeface="+mn-cs"/>
              </a:rPr>
              <a:t>The following matters, for example, fall under the responsibility of the owner:</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the replacement of the defective boiler;</a:t>
            </a:r>
            <a:endParaRPr lang="nl-BE" sz="1100" kern="1200">
              <a:solidFill>
                <a:schemeClr val="tx1"/>
              </a:solidFill>
              <a:effectLst/>
              <a:latin typeface="+mn-lt"/>
              <a:ea typeface="+mn-ea"/>
              <a:cs typeface="+mn-cs"/>
            </a:endParaRPr>
          </a:p>
          <a:p>
            <a:pPr lvl="0"/>
            <a:r>
              <a:rPr lang="nl-BE" sz="1100" kern="1200" err="1">
                <a:solidFill>
                  <a:schemeClr val="tx1"/>
                </a:solidFill>
                <a:effectLst/>
                <a:latin typeface="+mn-lt"/>
                <a:ea typeface="+mn-ea"/>
                <a:cs typeface="+mn-cs"/>
              </a:rPr>
              <a:t>repairing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worn</a:t>
            </a:r>
            <a:r>
              <a:rPr lang="nl-BE" sz="1100" kern="1200">
                <a:solidFill>
                  <a:schemeClr val="tx1"/>
                </a:solidFill>
                <a:effectLst/>
                <a:latin typeface="+mn-lt"/>
                <a:ea typeface="+mn-ea"/>
                <a:cs typeface="+mn-cs"/>
              </a:rPr>
              <a:t>-out taps;</a:t>
            </a:r>
          </a:p>
          <a:p>
            <a:pPr lvl="0"/>
            <a:r>
              <a:rPr lang="fr-FR" sz="1100" kern="1200">
                <a:solidFill>
                  <a:schemeClr val="tx1"/>
                </a:solidFill>
                <a:effectLst/>
                <a:latin typeface="+mn-lt"/>
                <a:ea typeface="+mn-ea"/>
                <a:cs typeface="+mn-cs"/>
              </a:rPr>
              <a:t>roof </a:t>
            </a:r>
            <a:r>
              <a:rPr lang="fr-FR" sz="1100" kern="1200" err="1">
                <a:solidFill>
                  <a:schemeClr val="tx1"/>
                </a:solidFill>
                <a:effectLst/>
                <a:latin typeface="+mn-lt"/>
                <a:ea typeface="+mn-ea"/>
                <a:cs typeface="+mn-cs"/>
              </a:rPr>
              <a:t>repair</a:t>
            </a:r>
            <a:r>
              <a:rPr lang="fr-FR" sz="1100"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lvl="0"/>
            <a:r>
              <a:rPr lang="fr-FR" sz="1100" kern="1200" err="1">
                <a:solidFill>
                  <a:schemeClr val="tx1"/>
                </a:solidFill>
                <a:effectLst/>
                <a:latin typeface="+mn-lt"/>
                <a:ea typeface="+mn-ea"/>
                <a:cs typeface="+mn-cs"/>
              </a:rPr>
              <a:t>cleaning</a:t>
            </a:r>
            <a:r>
              <a:rPr lang="fr-FR" sz="1100" kern="1200">
                <a:solidFill>
                  <a:schemeClr val="tx1"/>
                </a:solidFill>
                <a:effectLst/>
                <a:latin typeface="+mn-lt"/>
                <a:ea typeface="+mn-ea"/>
                <a:cs typeface="+mn-cs"/>
              </a:rPr>
              <a:t> water </a:t>
            </a:r>
            <a:r>
              <a:rPr lang="fr-FR" sz="1100" kern="1200" err="1">
                <a:solidFill>
                  <a:schemeClr val="tx1"/>
                </a:solidFill>
                <a:effectLst/>
                <a:latin typeface="+mn-lt"/>
                <a:ea typeface="+mn-ea"/>
                <a:cs typeface="+mn-cs"/>
              </a:rPr>
              <a:t>reservoirs</a:t>
            </a:r>
            <a:r>
              <a:rPr lang="fr-FR" sz="1100"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lvl="0"/>
            <a:r>
              <a:rPr lang="en-US" sz="1100" kern="1200">
                <a:solidFill>
                  <a:schemeClr val="tx1"/>
                </a:solidFill>
                <a:effectLst/>
                <a:latin typeface="+mn-lt"/>
                <a:ea typeface="+mn-ea"/>
                <a:cs typeface="+mn-cs"/>
              </a:rPr>
              <a:t>resolving any problems regarding the age and condition of the rented property;</a:t>
            </a:r>
            <a:endParaRPr lang="nl-BE" sz="1100" kern="1200">
              <a:solidFill>
                <a:schemeClr val="tx1"/>
              </a:solidFill>
              <a:effectLst/>
              <a:latin typeface="+mn-lt"/>
              <a:ea typeface="+mn-ea"/>
              <a:cs typeface="+mn-cs"/>
            </a:endParaRPr>
          </a:p>
          <a:p>
            <a:pPr lvl="0"/>
            <a:r>
              <a:rPr lang="nl-BE" sz="1100" kern="1200" err="1">
                <a:solidFill>
                  <a:schemeClr val="tx1"/>
                </a:solidFill>
                <a:effectLst/>
                <a:latin typeface="+mn-lt"/>
                <a:ea typeface="+mn-ea"/>
                <a:cs typeface="+mn-cs"/>
              </a:rPr>
              <a:t>repairing</a:t>
            </a:r>
            <a:r>
              <a:rPr lang="nl-BE" sz="1100" kern="1200">
                <a:solidFill>
                  <a:schemeClr val="tx1"/>
                </a:solidFill>
                <a:effectLst/>
                <a:latin typeface="+mn-lt"/>
                <a:ea typeface="+mn-ea"/>
                <a:cs typeface="+mn-cs"/>
              </a:rPr>
              <a:t> </a:t>
            </a:r>
            <a:r>
              <a:rPr lang="nl-BE" sz="1100" kern="1200" err="1">
                <a:solidFill>
                  <a:schemeClr val="tx1"/>
                </a:solidFill>
                <a:effectLst/>
                <a:latin typeface="+mn-lt"/>
                <a:ea typeface="+mn-ea"/>
                <a:cs typeface="+mn-cs"/>
              </a:rPr>
              <a:t>broken</a:t>
            </a:r>
            <a:r>
              <a:rPr lang="nl-BE" sz="1100" kern="1200">
                <a:solidFill>
                  <a:schemeClr val="tx1"/>
                </a:solidFill>
                <a:effectLst/>
                <a:latin typeface="+mn-lt"/>
                <a:ea typeface="+mn-ea"/>
                <a:cs typeface="+mn-cs"/>
              </a:rPr>
              <a:t> drain </a:t>
            </a:r>
            <a:r>
              <a:rPr lang="nl-BE" sz="1100" kern="1200" err="1">
                <a:solidFill>
                  <a:schemeClr val="tx1"/>
                </a:solidFill>
                <a:effectLst/>
                <a:latin typeface="+mn-lt"/>
                <a:ea typeface="+mn-ea"/>
                <a:cs typeface="+mn-cs"/>
              </a:rPr>
              <a:t>pipes</a:t>
            </a:r>
            <a:r>
              <a:rPr lang="nl-BE" sz="1100" kern="1200">
                <a:solidFill>
                  <a:schemeClr val="tx1"/>
                </a:solidFill>
                <a:effectLst/>
                <a:latin typeface="+mn-lt"/>
                <a:ea typeface="+mn-ea"/>
                <a:cs typeface="+mn-cs"/>
              </a:rPr>
              <a:t>;</a:t>
            </a:r>
          </a:p>
          <a:p>
            <a:pPr lvl="0"/>
            <a:r>
              <a:rPr lang="fr-FR" sz="1100" kern="1200">
                <a:solidFill>
                  <a:schemeClr val="tx1"/>
                </a:solidFill>
                <a:effectLst/>
                <a:latin typeface="+mn-lt"/>
                <a:ea typeface="+mn-ea"/>
                <a:cs typeface="+mn-cs"/>
              </a:rPr>
              <a:t>...</a:t>
            </a:r>
            <a:endParaRPr lang="nl-BE" sz="1100" kern="1200">
              <a:solidFill>
                <a:schemeClr val="tx1"/>
              </a:solidFill>
              <a:effectLst/>
              <a:latin typeface="+mn-lt"/>
              <a:ea typeface="+mn-ea"/>
              <a:cs typeface="+mn-cs"/>
            </a:endParaRPr>
          </a:p>
          <a:p>
            <a:pPr>
              <a:buNone/>
            </a:pPr>
            <a:endParaRPr lang="en-US">
              <a:latin typeface="Calibri"/>
              <a:ea typeface="Calibri"/>
              <a:cs typeface="Calibri"/>
            </a:endParaRPr>
          </a:p>
        </p:txBody>
      </p:sp>
    </p:spTree>
    <p:extLst>
      <p:ext uri="{BB962C8B-B14F-4D97-AF65-F5344CB8AC3E}">
        <p14:creationId xmlns:p14="http://schemas.microsoft.com/office/powerpoint/2010/main" val="54186253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381000" y="685800"/>
            <a:ext cx="6096000" cy="3429000"/>
          </a:xfrm>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18720041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notes 2"/>
          <p:cNvSpPr>
            <a:spLocks noGrp="1"/>
          </p:cNvSpPr>
          <p:nvPr>
            <p:ph type="body" idx="1"/>
          </p:nvPr>
        </p:nvSpPr>
        <p:spPr/>
        <p:txBody>
          <a:bodyPr/>
          <a:lstStyle/>
          <a:p>
            <a:r>
              <a:rPr lang="en-US"/>
              <a:t>We have now reached the end of the interactive session. To improve this session for future participants, we would like to ask you a few questions about your experience. Your answers will not affect the asylum procedure and are anonymous (your name will not appear on the form). </a:t>
            </a:r>
          </a:p>
          <a:p>
            <a:r>
              <a:rPr lang="en-US"/>
              <a:t>The sole purpose is to help us improve this interactive session if necessary. </a:t>
            </a:r>
          </a:p>
          <a:p>
            <a:r>
              <a:rPr lang="en-US"/>
              <a:t>On the next slide, there is a QR code that will allow you to answer a few questions in different languages. Simply scan the QR code to access it. If you need assistance completing the form, I can help you with the help of an interpreter. For those without a mobile phone, it is possible to complete multiple forms using the same phone.</a:t>
            </a:r>
            <a:endParaRPr lang="fr-BE"/>
          </a:p>
        </p:txBody>
      </p:sp>
      <p:sp>
        <p:nvSpPr>
          <p:cNvPr id="4" name="Espace réservé du numéro de diapositive 3"/>
          <p:cNvSpPr>
            <a:spLocks noGrp="1"/>
          </p:cNvSpPr>
          <p:nvPr>
            <p:ph type="sldNum" sz="quarter" idx="5"/>
          </p:nvPr>
        </p:nvSpPr>
        <p:spPr/>
        <p:txBody>
          <a:bodyPr/>
          <a:lstStyle/>
          <a:p>
            <a:fld id="{956EBCED-93BA-4561-879C-6196E1B11FD8}" type="slidenum">
              <a:rPr lang="fr-BE" smtClean="0"/>
              <a:t>71</a:t>
            </a:fld>
            <a:endParaRPr lang="fr-BE"/>
          </a:p>
        </p:txBody>
      </p:sp>
    </p:spTree>
    <p:extLst>
      <p:ext uri="{BB962C8B-B14F-4D97-AF65-F5344CB8AC3E}">
        <p14:creationId xmlns:p14="http://schemas.microsoft.com/office/powerpoint/2010/main" val="1258037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B03172-5DFB-DCE3-752F-4C0003142B93}"/>
              </a:ext>
            </a:extLst>
          </p:cNvPr>
          <p:cNvSpPr>
            <a:spLocks noGrp="1"/>
          </p:cNvSpPr>
          <p:nvPr>
            <p:ph type="ctrTitle"/>
          </p:nvPr>
        </p:nvSpPr>
        <p:spPr>
          <a:xfrm>
            <a:off x="1143000" y="841772"/>
            <a:ext cx="6858000" cy="1790700"/>
          </a:xfrm>
        </p:spPr>
        <p:txBody>
          <a:bodyPr anchor="b"/>
          <a:lstStyle>
            <a:lvl1pPr algn="ctr">
              <a:defRPr sz="4500"/>
            </a:lvl1pPr>
          </a:lstStyle>
          <a:p>
            <a:r>
              <a:rPr lang="fr-FR"/>
              <a:t>Modifiez le style du titre</a:t>
            </a:r>
            <a:endParaRPr lang="fr-BE"/>
          </a:p>
        </p:txBody>
      </p:sp>
      <p:sp>
        <p:nvSpPr>
          <p:cNvPr id="3" name="Sous-titre 2">
            <a:extLst>
              <a:ext uri="{FF2B5EF4-FFF2-40B4-BE49-F238E27FC236}">
                <a16:creationId xmlns:a16="http://schemas.microsoft.com/office/drawing/2014/main" id="{6388F4B5-E069-38C0-68EB-C43A11E96E96}"/>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endParaRPr lang="fr-BE"/>
          </a:p>
        </p:txBody>
      </p:sp>
      <p:sp>
        <p:nvSpPr>
          <p:cNvPr id="4" name="Espace réservé de la date 3">
            <a:extLst>
              <a:ext uri="{FF2B5EF4-FFF2-40B4-BE49-F238E27FC236}">
                <a16:creationId xmlns:a16="http://schemas.microsoft.com/office/drawing/2014/main" id="{882335F8-150B-8BEE-3BE5-52EFC3F16E4D}"/>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5" name="Espace réservé du pied de page 4">
            <a:extLst>
              <a:ext uri="{FF2B5EF4-FFF2-40B4-BE49-F238E27FC236}">
                <a16:creationId xmlns:a16="http://schemas.microsoft.com/office/drawing/2014/main" id="{F63BC0F3-8AA7-ACAD-9B9D-2DC3005DFCC9}"/>
              </a:ext>
            </a:extLst>
          </p:cNvPr>
          <p:cNvSpPr>
            <a:spLocks noGrp="1"/>
          </p:cNvSpPr>
          <p:nvPr>
            <p:ph type="ftr" sz="quarter" idx="11"/>
          </p:nvPr>
        </p:nvSpPr>
        <p:spPr/>
        <p:txBody>
          <a:bodyPr/>
          <a:lstStyle/>
          <a:p>
            <a:endParaRPr lang="fr-BE"/>
          </a:p>
        </p:txBody>
      </p:sp>
      <p:sp>
        <p:nvSpPr>
          <p:cNvPr id="6" name="Espace réservé du numéro de diapositive 5">
            <a:extLst>
              <a:ext uri="{FF2B5EF4-FFF2-40B4-BE49-F238E27FC236}">
                <a16:creationId xmlns:a16="http://schemas.microsoft.com/office/drawing/2014/main" id="{BD3DD61F-A75E-466A-5B3B-BB2F7FB269D7}"/>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390589803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3BB65A-2240-DA75-0F48-4AF51A139507}"/>
              </a:ext>
            </a:extLst>
          </p:cNvPr>
          <p:cNvSpPr>
            <a:spLocks noGrp="1"/>
          </p:cNvSpPr>
          <p:nvPr>
            <p:ph type="title"/>
          </p:nvPr>
        </p:nvSpPr>
        <p:spPr/>
        <p:txBody>
          <a:bodyPr/>
          <a:lstStyle/>
          <a:p>
            <a:r>
              <a:rPr lang="fr-FR"/>
              <a:t>Modifiez le style du titre</a:t>
            </a:r>
            <a:endParaRPr lang="fr-BE"/>
          </a:p>
        </p:txBody>
      </p:sp>
      <p:sp>
        <p:nvSpPr>
          <p:cNvPr id="3" name="Espace réservé du contenu 2">
            <a:extLst>
              <a:ext uri="{FF2B5EF4-FFF2-40B4-BE49-F238E27FC236}">
                <a16:creationId xmlns:a16="http://schemas.microsoft.com/office/drawing/2014/main" id="{9C019AE4-9EAE-7742-1C91-E87BD30E7BD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a:extLst>
              <a:ext uri="{FF2B5EF4-FFF2-40B4-BE49-F238E27FC236}">
                <a16:creationId xmlns:a16="http://schemas.microsoft.com/office/drawing/2014/main" id="{3A48E31A-5047-F660-F634-96D031F238A6}"/>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5" name="Espace réservé du pied de page 4">
            <a:extLst>
              <a:ext uri="{FF2B5EF4-FFF2-40B4-BE49-F238E27FC236}">
                <a16:creationId xmlns:a16="http://schemas.microsoft.com/office/drawing/2014/main" id="{744C9A77-1B13-A1B0-1392-EC50665A47DD}"/>
              </a:ext>
            </a:extLst>
          </p:cNvPr>
          <p:cNvSpPr>
            <a:spLocks noGrp="1"/>
          </p:cNvSpPr>
          <p:nvPr>
            <p:ph type="ftr" sz="quarter" idx="11"/>
          </p:nvPr>
        </p:nvSpPr>
        <p:spPr/>
        <p:txBody>
          <a:bodyPr/>
          <a:lstStyle/>
          <a:p>
            <a:endParaRPr lang="fr-BE"/>
          </a:p>
        </p:txBody>
      </p:sp>
      <p:sp>
        <p:nvSpPr>
          <p:cNvPr id="6" name="Espace réservé du numéro de diapositive 5">
            <a:extLst>
              <a:ext uri="{FF2B5EF4-FFF2-40B4-BE49-F238E27FC236}">
                <a16:creationId xmlns:a16="http://schemas.microsoft.com/office/drawing/2014/main" id="{ABD71634-D682-FA5C-3473-6017C6BB6842}"/>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799259036"/>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B3634-1FE3-4713-8DE2-150D5D06184A}"/>
              </a:ext>
            </a:extLst>
          </p:cNvPr>
          <p:cNvSpPr>
            <a:spLocks noGrp="1"/>
          </p:cNvSpPr>
          <p:nvPr>
            <p:ph type="title"/>
          </p:nvPr>
        </p:nvSpPr>
        <p:spPr>
          <a:xfrm>
            <a:off x="623888" y="1282304"/>
            <a:ext cx="7886700" cy="2139553"/>
          </a:xfrm>
        </p:spPr>
        <p:txBody>
          <a:bodyPr anchor="b"/>
          <a:lstStyle>
            <a:lvl1pPr>
              <a:defRPr sz="4500"/>
            </a:lvl1pPr>
          </a:lstStyle>
          <a:p>
            <a:r>
              <a:rPr lang="fr-FR"/>
              <a:t>Modifiez le style du titre</a:t>
            </a:r>
            <a:endParaRPr lang="fr-BE"/>
          </a:p>
        </p:txBody>
      </p:sp>
      <p:sp>
        <p:nvSpPr>
          <p:cNvPr id="3" name="Espace réservé du texte 2">
            <a:extLst>
              <a:ext uri="{FF2B5EF4-FFF2-40B4-BE49-F238E27FC236}">
                <a16:creationId xmlns:a16="http://schemas.microsoft.com/office/drawing/2014/main" id="{5201B577-F085-B9A9-AE11-849033E265D7}"/>
              </a:ext>
            </a:extLst>
          </p:cNvPr>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FE91A56-4F96-6255-B395-0830EB24A9C1}"/>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5" name="Espace réservé du pied de page 4">
            <a:extLst>
              <a:ext uri="{FF2B5EF4-FFF2-40B4-BE49-F238E27FC236}">
                <a16:creationId xmlns:a16="http://schemas.microsoft.com/office/drawing/2014/main" id="{F16D77F3-9388-B879-9261-33CA45FBAE86}"/>
              </a:ext>
            </a:extLst>
          </p:cNvPr>
          <p:cNvSpPr>
            <a:spLocks noGrp="1"/>
          </p:cNvSpPr>
          <p:nvPr>
            <p:ph type="ftr" sz="quarter" idx="11"/>
          </p:nvPr>
        </p:nvSpPr>
        <p:spPr/>
        <p:txBody>
          <a:bodyPr/>
          <a:lstStyle/>
          <a:p>
            <a:endParaRPr lang="fr-BE"/>
          </a:p>
        </p:txBody>
      </p:sp>
      <p:sp>
        <p:nvSpPr>
          <p:cNvPr id="6" name="Espace réservé du numéro de diapositive 5">
            <a:extLst>
              <a:ext uri="{FF2B5EF4-FFF2-40B4-BE49-F238E27FC236}">
                <a16:creationId xmlns:a16="http://schemas.microsoft.com/office/drawing/2014/main" id="{E1376E7B-906F-B841-E643-61D62C09C3C2}"/>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215385044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B7D3BF-F3A3-F98E-FD1F-BC6975F6E653}"/>
              </a:ext>
            </a:extLst>
          </p:cNvPr>
          <p:cNvSpPr>
            <a:spLocks noGrp="1"/>
          </p:cNvSpPr>
          <p:nvPr>
            <p:ph type="title"/>
          </p:nvPr>
        </p:nvSpPr>
        <p:spPr/>
        <p:txBody>
          <a:bodyPr/>
          <a:lstStyle/>
          <a:p>
            <a:r>
              <a:rPr lang="fr-FR"/>
              <a:t>Modifiez le style du titre</a:t>
            </a:r>
            <a:endParaRPr lang="fr-BE"/>
          </a:p>
        </p:txBody>
      </p:sp>
      <p:sp>
        <p:nvSpPr>
          <p:cNvPr id="3" name="Espace réservé du contenu 2">
            <a:extLst>
              <a:ext uri="{FF2B5EF4-FFF2-40B4-BE49-F238E27FC236}">
                <a16:creationId xmlns:a16="http://schemas.microsoft.com/office/drawing/2014/main" id="{7B54DD4F-5CAF-D891-60BB-CB7EBC1B97D5}"/>
              </a:ext>
            </a:extLst>
          </p:cNvPr>
          <p:cNvSpPr>
            <a:spLocks noGrp="1"/>
          </p:cNvSpPr>
          <p:nvPr>
            <p:ph sz="half" idx="1"/>
          </p:nvPr>
        </p:nvSpPr>
        <p:spPr>
          <a:xfrm>
            <a:off x="628650" y="1369219"/>
            <a:ext cx="3886200" cy="32635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u contenu 3">
            <a:extLst>
              <a:ext uri="{FF2B5EF4-FFF2-40B4-BE49-F238E27FC236}">
                <a16:creationId xmlns:a16="http://schemas.microsoft.com/office/drawing/2014/main" id="{E180647E-8DDE-50B6-E6C8-ECA0E06A55C4}"/>
              </a:ext>
            </a:extLst>
          </p:cNvPr>
          <p:cNvSpPr>
            <a:spLocks noGrp="1"/>
          </p:cNvSpPr>
          <p:nvPr>
            <p:ph sz="half" idx="2"/>
          </p:nvPr>
        </p:nvSpPr>
        <p:spPr>
          <a:xfrm>
            <a:off x="4629150" y="1369219"/>
            <a:ext cx="3886200" cy="32635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5" name="Espace réservé de la date 4">
            <a:extLst>
              <a:ext uri="{FF2B5EF4-FFF2-40B4-BE49-F238E27FC236}">
                <a16:creationId xmlns:a16="http://schemas.microsoft.com/office/drawing/2014/main" id="{1EE6E865-0D5C-83E0-CC5B-09F3762ED313}"/>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6" name="Espace réservé du pied de page 5">
            <a:extLst>
              <a:ext uri="{FF2B5EF4-FFF2-40B4-BE49-F238E27FC236}">
                <a16:creationId xmlns:a16="http://schemas.microsoft.com/office/drawing/2014/main" id="{55EB81A2-738F-617A-29FE-D2AA350D8554}"/>
              </a:ext>
            </a:extLst>
          </p:cNvPr>
          <p:cNvSpPr>
            <a:spLocks noGrp="1"/>
          </p:cNvSpPr>
          <p:nvPr>
            <p:ph type="ftr" sz="quarter" idx="11"/>
          </p:nvPr>
        </p:nvSpPr>
        <p:spPr/>
        <p:txBody>
          <a:bodyPr/>
          <a:lstStyle/>
          <a:p>
            <a:endParaRPr lang="fr-BE"/>
          </a:p>
        </p:txBody>
      </p:sp>
      <p:sp>
        <p:nvSpPr>
          <p:cNvPr id="7" name="Espace réservé du numéro de diapositive 6">
            <a:extLst>
              <a:ext uri="{FF2B5EF4-FFF2-40B4-BE49-F238E27FC236}">
                <a16:creationId xmlns:a16="http://schemas.microsoft.com/office/drawing/2014/main" id="{C1033E32-AA09-7F33-14C3-5E7753697160}"/>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3838186005"/>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5573A8-A7B4-CBE2-A375-A59FDE795B31}"/>
              </a:ext>
            </a:extLst>
          </p:cNvPr>
          <p:cNvSpPr>
            <a:spLocks noGrp="1"/>
          </p:cNvSpPr>
          <p:nvPr>
            <p:ph type="title"/>
          </p:nvPr>
        </p:nvSpPr>
        <p:spPr>
          <a:xfrm>
            <a:off x="629841" y="273844"/>
            <a:ext cx="7886700" cy="994172"/>
          </a:xfrm>
        </p:spPr>
        <p:txBody>
          <a:bodyPr/>
          <a:lstStyle/>
          <a:p>
            <a:r>
              <a:rPr lang="fr-FR"/>
              <a:t>Modifiez le style du titre</a:t>
            </a:r>
            <a:endParaRPr lang="fr-BE"/>
          </a:p>
        </p:txBody>
      </p:sp>
      <p:sp>
        <p:nvSpPr>
          <p:cNvPr id="3" name="Espace réservé du texte 2">
            <a:extLst>
              <a:ext uri="{FF2B5EF4-FFF2-40B4-BE49-F238E27FC236}">
                <a16:creationId xmlns:a16="http://schemas.microsoft.com/office/drawing/2014/main" id="{E4956886-4428-F453-EB88-D97639ACBB54}"/>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0D690E0-68B8-6FA6-2BE9-9BB3AE4875F9}"/>
              </a:ext>
            </a:extLst>
          </p:cNvPr>
          <p:cNvSpPr>
            <a:spLocks noGrp="1"/>
          </p:cNvSpPr>
          <p:nvPr>
            <p:ph sz="half" idx="2"/>
          </p:nvPr>
        </p:nvSpPr>
        <p:spPr>
          <a:xfrm>
            <a:off x="629842" y="1878806"/>
            <a:ext cx="3868340" cy="276344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5" name="Espace réservé du texte 4">
            <a:extLst>
              <a:ext uri="{FF2B5EF4-FFF2-40B4-BE49-F238E27FC236}">
                <a16:creationId xmlns:a16="http://schemas.microsoft.com/office/drawing/2014/main" id="{D62A97FA-7E8A-7EE0-3580-CBDD94215D16}"/>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A73FF38-CA0F-F0BF-153D-324CEED0F956}"/>
              </a:ext>
            </a:extLst>
          </p:cNvPr>
          <p:cNvSpPr>
            <a:spLocks noGrp="1"/>
          </p:cNvSpPr>
          <p:nvPr>
            <p:ph sz="quarter" idx="4"/>
          </p:nvPr>
        </p:nvSpPr>
        <p:spPr>
          <a:xfrm>
            <a:off x="4629150" y="1878806"/>
            <a:ext cx="3887391" cy="276344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7" name="Espace réservé de la date 6">
            <a:extLst>
              <a:ext uri="{FF2B5EF4-FFF2-40B4-BE49-F238E27FC236}">
                <a16:creationId xmlns:a16="http://schemas.microsoft.com/office/drawing/2014/main" id="{33B9CFD7-59A8-D622-A972-777B0C4E72EC}"/>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8" name="Espace réservé du pied de page 7">
            <a:extLst>
              <a:ext uri="{FF2B5EF4-FFF2-40B4-BE49-F238E27FC236}">
                <a16:creationId xmlns:a16="http://schemas.microsoft.com/office/drawing/2014/main" id="{B7997E4D-1E94-C243-ABA5-F3A9526CF196}"/>
              </a:ext>
            </a:extLst>
          </p:cNvPr>
          <p:cNvSpPr>
            <a:spLocks noGrp="1"/>
          </p:cNvSpPr>
          <p:nvPr>
            <p:ph type="ftr" sz="quarter" idx="11"/>
          </p:nvPr>
        </p:nvSpPr>
        <p:spPr/>
        <p:txBody>
          <a:bodyPr/>
          <a:lstStyle/>
          <a:p>
            <a:endParaRPr lang="fr-BE"/>
          </a:p>
        </p:txBody>
      </p:sp>
      <p:sp>
        <p:nvSpPr>
          <p:cNvPr id="9" name="Espace réservé du numéro de diapositive 8">
            <a:extLst>
              <a:ext uri="{FF2B5EF4-FFF2-40B4-BE49-F238E27FC236}">
                <a16:creationId xmlns:a16="http://schemas.microsoft.com/office/drawing/2014/main" id="{5732F0DF-8D11-50DC-F1FE-30274459B328}"/>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229960944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6B29DA-5357-4D83-B60A-D431EB6E8B3E}"/>
              </a:ext>
            </a:extLst>
          </p:cNvPr>
          <p:cNvSpPr>
            <a:spLocks noGrp="1"/>
          </p:cNvSpPr>
          <p:nvPr>
            <p:ph type="title"/>
          </p:nvPr>
        </p:nvSpPr>
        <p:spPr/>
        <p:txBody>
          <a:bodyPr/>
          <a:lstStyle/>
          <a:p>
            <a:r>
              <a:rPr lang="fr-FR"/>
              <a:t>Modifiez le style du titre</a:t>
            </a:r>
            <a:endParaRPr lang="fr-BE"/>
          </a:p>
        </p:txBody>
      </p:sp>
      <p:sp>
        <p:nvSpPr>
          <p:cNvPr id="3" name="Espace réservé de la date 2">
            <a:extLst>
              <a:ext uri="{FF2B5EF4-FFF2-40B4-BE49-F238E27FC236}">
                <a16:creationId xmlns:a16="http://schemas.microsoft.com/office/drawing/2014/main" id="{5CCDE6C7-8CEB-FDE3-4B72-18F3EF1B88CD}"/>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4" name="Espace réservé du pied de page 3">
            <a:extLst>
              <a:ext uri="{FF2B5EF4-FFF2-40B4-BE49-F238E27FC236}">
                <a16:creationId xmlns:a16="http://schemas.microsoft.com/office/drawing/2014/main" id="{01C9A364-4D22-2D93-6221-8225EF3CB2F2}"/>
              </a:ext>
            </a:extLst>
          </p:cNvPr>
          <p:cNvSpPr>
            <a:spLocks noGrp="1"/>
          </p:cNvSpPr>
          <p:nvPr>
            <p:ph type="ftr" sz="quarter" idx="11"/>
          </p:nvPr>
        </p:nvSpPr>
        <p:spPr/>
        <p:txBody>
          <a:bodyPr/>
          <a:lstStyle/>
          <a:p>
            <a:endParaRPr lang="fr-BE"/>
          </a:p>
        </p:txBody>
      </p:sp>
      <p:sp>
        <p:nvSpPr>
          <p:cNvPr id="5" name="Espace réservé du numéro de diapositive 4">
            <a:extLst>
              <a:ext uri="{FF2B5EF4-FFF2-40B4-BE49-F238E27FC236}">
                <a16:creationId xmlns:a16="http://schemas.microsoft.com/office/drawing/2014/main" id="{C8F092A5-8ACE-894A-E979-57C686BCBFB3}"/>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20352979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2C49034-9D02-052E-37AC-00AAD1DC84FF}"/>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3" name="Espace réservé du pied de page 2">
            <a:extLst>
              <a:ext uri="{FF2B5EF4-FFF2-40B4-BE49-F238E27FC236}">
                <a16:creationId xmlns:a16="http://schemas.microsoft.com/office/drawing/2014/main" id="{DB84469A-C53A-52A7-8627-884A18EEA696}"/>
              </a:ext>
            </a:extLst>
          </p:cNvPr>
          <p:cNvSpPr>
            <a:spLocks noGrp="1"/>
          </p:cNvSpPr>
          <p:nvPr>
            <p:ph type="ftr" sz="quarter" idx="11"/>
          </p:nvPr>
        </p:nvSpPr>
        <p:spPr/>
        <p:txBody>
          <a:bodyPr/>
          <a:lstStyle/>
          <a:p>
            <a:endParaRPr lang="fr-BE"/>
          </a:p>
        </p:txBody>
      </p:sp>
      <p:sp>
        <p:nvSpPr>
          <p:cNvPr id="4" name="Espace réservé du numéro de diapositive 3">
            <a:extLst>
              <a:ext uri="{FF2B5EF4-FFF2-40B4-BE49-F238E27FC236}">
                <a16:creationId xmlns:a16="http://schemas.microsoft.com/office/drawing/2014/main" id="{12D56ED7-BF33-6BC5-E5BF-FB24BD1F7FD4}"/>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2689475916"/>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94E7E2-2581-F0CF-621F-EB59B1CA0F6C}"/>
              </a:ext>
            </a:extLst>
          </p:cNvPr>
          <p:cNvSpPr>
            <a:spLocks noGrp="1"/>
          </p:cNvSpPr>
          <p:nvPr>
            <p:ph type="title"/>
          </p:nvPr>
        </p:nvSpPr>
        <p:spPr>
          <a:xfrm>
            <a:off x="629841" y="342900"/>
            <a:ext cx="2949178" cy="1200150"/>
          </a:xfrm>
        </p:spPr>
        <p:txBody>
          <a:bodyPr anchor="b"/>
          <a:lstStyle>
            <a:lvl1pPr>
              <a:defRPr sz="2400"/>
            </a:lvl1pPr>
          </a:lstStyle>
          <a:p>
            <a:r>
              <a:rPr lang="fr-FR"/>
              <a:t>Modifiez le style du titre</a:t>
            </a:r>
            <a:endParaRPr lang="fr-BE"/>
          </a:p>
        </p:txBody>
      </p:sp>
      <p:sp>
        <p:nvSpPr>
          <p:cNvPr id="3" name="Espace réservé du contenu 2">
            <a:extLst>
              <a:ext uri="{FF2B5EF4-FFF2-40B4-BE49-F238E27FC236}">
                <a16:creationId xmlns:a16="http://schemas.microsoft.com/office/drawing/2014/main" id="{128108A1-6900-63EB-A7F2-5C9BED4E25E4}"/>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u texte 3">
            <a:extLst>
              <a:ext uri="{FF2B5EF4-FFF2-40B4-BE49-F238E27FC236}">
                <a16:creationId xmlns:a16="http://schemas.microsoft.com/office/drawing/2014/main" id="{29FC6045-F70C-8282-0237-4B4DB38648CA}"/>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F033ACF-492D-3143-1201-8BEA079A18E6}"/>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6" name="Espace réservé du pied de page 5">
            <a:extLst>
              <a:ext uri="{FF2B5EF4-FFF2-40B4-BE49-F238E27FC236}">
                <a16:creationId xmlns:a16="http://schemas.microsoft.com/office/drawing/2014/main" id="{6E5B04D0-C105-8C3C-564A-CCB2418119A5}"/>
              </a:ext>
            </a:extLst>
          </p:cNvPr>
          <p:cNvSpPr>
            <a:spLocks noGrp="1"/>
          </p:cNvSpPr>
          <p:nvPr>
            <p:ph type="ftr" sz="quarter" idx="11"/>
          </p:nvPr>
        </p:nvSpPr>
        <p:spPr/>
        <p:txBody>
          <a:bodyPr/>
          <a:lstStyle/>
          <a:p>
            <a:endParaRPr lang="fr-BE"/>
          </a:p>
        </p:txBody>
      </p:sp>
      <p:sp>
        <p:nvSpPr>
          <p:cNvPr id="7" name="Espace réservé du numéro de diapositive 6">
            <a:extLst>
              <a:ext uri="{FF2B5EF4-FFF2-40B4-BE49-F238E27FC236}">
                <a16:creationId xmlns:a16="http://schemas.microsoft.com/office/drawing/2014/main" id="{189BAAE3-BBD7-A6C2-744C-39D7DF3F10B5}"/>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2054695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7D3BF9-F92F-DCF4-AE0A-BC0F6AC4BEE2}"/>
              </a:ext>
            </a:extLst>
          </p:cNvPr>
          <p:cNvSpPr>
            <a:spLocks noGrp="1"/>
          </p:cNvSpPr>
          <p:nvPr>
            <p:ph type="title"/>
          </p:nvPr>
        </p:nvSpPr>
        <p:spPr>
          <a:xfrm>
            <a:off x="629841" y="342900"/>
            <a:ext cx="2949178" cy="1200150"/>
          </a:xfrm>
        </p:spPr>
        <p:txBody>
          <a:bodyPr anchor="b"/>
          <a:lstStyle>
            <a:lvl1pPr>
              <a:defRPr sz="2400"/>
            </a:lvl1pPr>
          </a:lstStyle>
          <a:p>
            <a:r>
              <a:rPr lang="fr-FR"/>
              <a:t>Modifiez le style du titre</a:t>
            </a:r>
            <a:endParaRPr lang="fr-BE"/>
          </a:p>
        </p:txBody>
      </p:sp>
      <p:sp>
        <p:nvSpPr>
          <p:cNvPr id="3" name="Espace réservé pour une image  2">
            <a:extLst>
              <a:ext uri="{FF2B5EF4-FFF2-40B4-BE49-F238E27FC236}">
                <a16:creationId xmlns:a16="http://schemas.microsoft.com/office/drawing/2014/main" id="{0E07DCF1-CFBA-2856-36A1-CB6E42D212C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BE"/>
          </a:p>
        </p:txBody>
      </p:sp>
      <p:sp>
        <p:nvSpPr>
          <p:cNvPr id="4" name="Espace réservé du texte 3">
            <a:extLst>
              <a:ext uri="{FF2B5EF4-FFF2-40B4-BE49-F238E27FC236}">
                <a16:creationId xmlns:a16="http://schemas.microsoft.com/office/drawing/2014/main" id="{4AB95FCA-AAAE-AB80-F11E-BA315EE83B69}"/>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86B1C53-0055-CB9F-8CFB-B5DFC269D394}"/>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6" name="Espace réservé du pied de page 5">
            <a:extLst>
              <a:ext uri="{FF2B5EF4-FFF2-40B4-BE49-F238E27FC236}">
                <a16:creationId xmlns:a16="http://schemas.microsoft.com/office/drawing/2014/main" id="{8AF8263A-D9F2-DD4C-F690-A1C38C3BD314}"/>
              </a:ext>
            </a:extLst>
          </p:cNvPr>
          <p:cNvSpPr>
            <a:spLocks noGrp="1"/>
          </p:cNvSpPr>
          <p:nvPr>
            <p:ph type="ftr" sz="quarter" idx="11"/>
          </p:nvPr>
        </p:nvSpPr>
        <p:spPr/>
        <p:txBody>
          <a:bodyPr/>
          <a:lstStyle/>
          <a:p>
            <a:endParaRPr lang="fr-BE"/>
          </a:p>
        </p:txBody>
      </p:sp>
      <p:sp>
        <p:nvSpPr>
          <p:cNvPr id="7" name="Espace réservé du numéro de diapositive 6">
            <a:extLst>
              <a:ext uri="{FF2B5EF4-FFF2-40B4-BE49-F238E27FC236}">
                <a16:creationId xmlns:a16="http://schemas.microsoft.com/office/drawing/2014/main" id="{7AD12171-A200-C077-773C-984FAB7E372F}"/>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1690851696"/>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26DC33-A58E-2119-D73E-E9458080A92B}"/>
              </a:ext>
            </a:extLst>
          </p:cNvPr>
          <p:cNvSpPr>
            <a:spLocks noGrp="1"/>
          </p:cNvSpPr>
          <p:nvPr>
            <p:ph type="title"/>
          </p:nvPr>
        </p:nvSpPr>
        <p:spPr/>
        <p:txBody>
          <a:bodyPr/>
          <a:lstStyle/>
          <a:p>
            <a:r>
              <a:rPr lang="fr-FR"/>
              <a:t>Modifiez le style du titre</a:t>
            </a:r>
            <a:endParaRPr lang="fr-BE"/>
          </a:p>
        </p:txBody>
      </p:sp>
      <p:sp>
        <p:nvSpPr>
          <p:cNvPr id="3" name="Espace réservé du texte vertical 2">
            <a:extLst>
              <a:ext uri="{FF2B5EF4-FFF2-40B4-BE49-F238E27FC236}">
                <a16:creationId xmlns:a16="http://schemas.microsoft.com/office/drawing/2014/main" id="{7C1A2FF1-3557-B934-4D2D-8758D715D9F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a:extLst>
              <a:ext uri="{FF2B5EF4-FFF2-40B4-BE49-F238E27FC236}">
                <a16:creationId xmlns:a16="http://schemas.microsoft.com/office/drawing/2014/main" id="{1AE430E8-154E-AE9E-E3D8-D40420E98FA1}"/>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5" name="Espace réservé du pied de page 4">
            <a:extLst>
              <a:ext uri="{FF2B5EF4-FFF2-40B4-BE49-F238E27FC236}">
                <a16:creationId xmlns:a16="http://schemas.microsoft.com/office/drawing/2014/main" id="{1C50839D-AC23-BB96-8067-CAF00CA0F12C}"/>
              </a:ext>
            </a:extLst>
          </p:cNvPr>
          <p:cNvSpPr>
            <a:spLocks noGrp="1"/>
          </p:cNvSpPr>
          <p:nvPr>
            <p:ph type="ftr" sz="quarter" idx="11"/>
          </p:nvPr>
        </p:nvSpPr>
        <p:spPr/>
        <p:txBody>
          <a:bodyPr/>
          <a:lstStyle/>
          <a:p>
            <a:endParaRPr lang="fr-BE"/>
          </a:p>
        </p:txBody>
      </p:sp>
      <p:sp>
        <p:nvSpPr>
          <p:cNvPr id="6" name="Espace réservé du numéro de diapositive 5">
            <a:extLst>
              <a:ext uri="{FF2B5EF4-FFF2-40B4-BE49-F238E27FC236}">
                <a16:creationId xmlns:a16="http://schemas.microsoft.com/office/drawing/2014/main" id="{90782BCB-69F0-711D-7534-E534BD2E798A}"/>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346390175"/>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15A67B2-9820-5FC7-B897-11F5F0256737}"/>
              </a:ext>
            </a:extLst>
          </p:cNvPr>
          <p:cNvSpPr>
            <a:spLocks noGrp="1"/>
          </p:cNvSpPr>
          <p:nvPr>
            <p:ph type="title" orient="vert"/>
          </p:nvPr>
        </p:nvSpPr>
        <p:spPr>
          <a:xfrm>
            <a:off x="6543675" y="273844"/>
            <a:ext cx="1971675" cy="4358879"/>
          </a:xfrm>
        </p:spPr>
        <p:txBody>
          <a:bodyPr vert="eaVert"/>
          <a:lstStyle/>
          <a:p>
            <a:r>
              <a:rPr lang="fr-FR"/>
              <a:t>Modifiez le style du titre</a:t>
            </a:r>
            <a:endParaRPr lang="fr-BE"/>
          </a:p>
        </p:txBody>
      </p:sp>
      <p:sp>
        <p:nvSpPr>
          <p:cNvPr id="3" name="Espace réservé du texte vertical 2">
            <a:extLst>
              <a:ext uri="{FF2B5EF4-FFF2-40B4-BE49-F238E27FC236}">
                <a16:creationId xmlns:a16="http://schemas.microsoft.com/office/drawing/2014/main" id="{C568F985-F4D4-D80C-F404-C1DDE1388CCF}"/>
              </a:ext>
            </a:extLst>
          </p:cNvPr>
          <p:cNvSpPr>
            <a:spLocks noGrp="1"/>
          </p:cNvSpPr>
          <p:nvPr>
            <p:ph type="body" orient="vert" idx="1"/>
          </p:nvPr>
        </p:nvSpPr>
        <p:spPr>
          <a:xfrm>
            <a:off x="628650" y="273844"/>
            <a:ext cx="5800725" cy="435887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a:extLst>
              <a:ext uri="{FF2B5EF4-FFF2-40B4-BE49-F238E27FC236}">
                <a16:creationId xmlns:a16="http://schemas.microsoft.com/office/drawing/2014/main" id="{721D8819-F587-EA92-57A8-699708F55FDB}"/>
              </a:ext>
            </a:extLst>
          </p:cNvPr>
          <p:cNvSpPr>
            <a:spLocks noGrp="1"/>
          </p:cNvSpPr>
          <p:nvPr>
            <p:ph type="dt" sz="half" idx="10"/>
          </p:nvPr>
        </p:nvSpPr>
        <p:spPr/>
        <p:txBody>
          <a:bodyPr/>
          <a:lstStyle/>
          <a:p>
            <a:fld id="{03ADCB3F-0456-443B-B581-98673661E02E}" type="datetimeFigureOut">
              <a:rPr lang="fr-BE" smtClean="0"/>
              <a:t>14-07-26</a:t>
            </a:fld>
            <a:endParaRPr lang="fr-BE"/>
          </a:p>
        </p:txBody>
      </p:sp>
      <p:sp>
        <p:nvSpPr>
          <p:cNvPr id="5" name="Espace réservé du pied de page 4">
            <a:extLst>
              <a:ext uri="{FF2B5EF4-FFF2-40B4-BE49-F238E27FC236}">
                <a16:creationId xmlns:a16="http://schemas.microsoft.com/office/drawing/2014/main" id="{4739DD46-DBE9-8BC3-C5C1-32D0FDC83983}"/>
              </a:ext>
            </a:extLst>
          </p:cNvPr>
          <p:cNvSpPr>
            <a:spLocks noGrp="1"/>
          </p:cNvSpPr>
          <p:nvPr>
            <p:ph type="ftr" sz="quarter" idx="11"/>
          </p:nvPr>
        </p:nvSpPr>
        <p:spPr/>
        <p:txBody>
          <a:bodyPr/>
          <a:lstStyle/>
          <a:p>
            <a:endParaRPr lang="fr-BE"/>
          </a:p>
        </p:txBody>
      </p:sp>
      <p:sp>
        <p:nvSpPr>
          <p:cNvPr id="6" name="Espace réservé du numéro de diapositive 5">
            <a:extLst>
              <a:ext uri="{FF2B5EF4-FFF2-40B4-BE49-F238E27FC236}">
                <a16:creationId xmlns:a16="http://schemas.microsoft.com/office/drawing/2014/main" id="{C67C5941-DD49-B723-4767-0416F537FE1C}"/>
              </a:ext>
            </a:extLst>
          </p:cNvPr>
          <p:cNvSpPr>
            <a:spLocks noGrp="1"/>
          </p:cNvSpPr>
          <p:nvPr>
            <p:ph type="sldNum" sz="quarter" idx="12"/>
          </p:nvPr>
        </p:nvSpPr>
        <p:spPr/>
        <p:txBody>
          <a:bodyPr/>
          <a:lstStyle/>
          <a:p>
            <a:fld id="{49D66857-5C25-4F7D-8F9B-F3014B38DE15}" type="slidenum">
              <a:rPr lang="fr-BE" smtClean="0"/>
              <a:t>‹#›</a:t>
            </a:fld>
            <a:endParaRPr lang="fr-BE"/>
          </a:p>
        </p:txBody>
      </p:sp>
    </p:spTree>
    <p:extLst>
      <p:ext uri="{BB962C8B-B14F-4D97-AF65-F5344CB8AC3E}">
        <p14:creationId xmlns:p14="http://schemas.microsoft.com/office/powerpoint/2010/main" val="105736191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el">
    <p:bg>
      <p:bgPr>
        <a:solidFill>
          <a:srgbClr val="CF192C"/>
        </a:solidFill>
        <a:effectLst/>
      </p:bgPr>
    </p:bg>
    <p:spTree>
      <p:nvGrpSpPr>
        <p:cNvPr id="1" name="Shape 9"/>
        <p:cNvGrpSpPr/>
        <p:nvPr/>
      </p:nvGrpSpPr>
      <p:grpSpPr>
        <a:xfrm>
          <a:off x="0" y="0"/>
          <a:ext cx="0" cy="0"/>
          <a:chOff x="0" y="0"/>
          <a:chExt cx="0" cy="0"/>
        </a:xfrm>
      </p:grpSpPr>
      <p:sp>
        <p:nvSpPr>
          <p:cNvPr id="11" name="Shape 11"/>
          <p:cNvSpPr txBox="1">
            <a:spLocks noGrp="1"/>
          </p:cNvSpPr>
          <p:nvPr>
            <p:ph type="ctrTitle"/>
          </p:nvPr>
        </p:nvSpPr>
        <p:spPr>
          <a:xfrm>
            <a:off x="685800" y="3287213"/>
            <a:ext cx="7772400" cy="1159800"/>
          </a:xfrm>
          <a:prstGeom prst="rect">
            <a:avLst/>
          </a:prstGeom>
        </p:spPr>
        <p:txBody>
          <a:bodyPr spcFirstLastPara="1" wrap="square" lIns="91425" tIns="91425" rIns="91425" bIns="91425" anchor="b" anchorCtr="0"/>
          <a:lstStyle>
            <a:lvl1pPr lvl="0">
              <a:spcBef>
                <a:spcPts val="0"/>
              </a:spcBef>
              <a:spcAft>
                <a:spcPts val="0"/>
              </a:spcAft>
              <a:buClr>
                <a:srgbClr val="FFFFFF"/>
              </a:buClr>
              <a:buSzPts val="6000"/>
              <a:buNone/>
              <a:defRPr sz="6000">
                <a:solidFill>
                  <a:srgbClr val="FFFFFF"/>
                </a:solidFill>
              </a:defRPr>
            </a:lvl1pPr>
            <a:lvl2pPr lvl="1">
              <a:spcBef>
                <a:spcPts val="0"/>
              </a:spcBef>
              <a:spcAft>
                <a:spcPts val="0"/>
              </a:spcAft>
              <a:buClr>
                <a:srgbClr val="FFFFFF"/>
              </a:buClr>
              <a:buSzPts val="6000"/>
              <a:buNone/>
              <a:defRPr sz="6000">
                <a:solidFill>
                  <a:srgbClr val="FFFFFF"/>
                </a:solidFill>
              </a:defRPr>
            </a:lvl2pPr>
            <a:lvl3pPr lvl="2">
              <a:spcBef>
                <a:spcPts val="0"/>
              </a:spcBef>
              <a:spcAft>
                <a:spcPts val="0"/>
              </a:spcAft>
              <a:buClr>
                <a:srgbClr val="FFFFFF"/>
              </a:buClr>
              <a:buSzPts val="6000"/>
              <a:buNone/>
              <a:defRPr sz="6000">
                <a:solidFill>
                  <a:srgbClr val="FFFFFF"/>
                </a:solidFill>
              </a:defRPr>
            </a:lvl3pPr>
            <a:lvl4pPr lvl="3">
              <a:spcBef>
                <a:spcPts val="0"/>
              </a:spcBef>
              <a:spcAft>
                <a:spcPts val="0"/>
              </a:spcAft>
              <a:buClr>
                <a:srgbClr val="FFFFFF"/>
              </a:buClr>
              <a:buSzPts val="6000"/>
              <a:buNone/>
              <a:defRPr sz="6000">
                <a:solidFill>
                  <a:srgbClr val="FFFFFF"/>
                </a:solidFill>
              </a:defRPr>
            </a:lvl4pPr>
            <a:lvl5pPr lvl="4">
              <a:spcBef>
                <a:spcPts val="0"/>
              </a:spcBef>
              <a:spcAft>
                <a:spcPts val="0"/>
              </a:spcAft>
              <a:buClr>
                <a:srgbClr val="FFFFFF"/>
              </a:buClr>
              <a:buSzPts val="6000"/>
              <a:buNone/>
              <a:defRPr sz="6000">
                <a:solidFill>
                  <a:srgbClr val="FFFFFF"/>
                </a:solidFill>
              </a:defRPr>
            </a:lvl5pPr>
            <a:lvl6pPr lvl="5">
              <a:spcBef>
                <a:spcPts val="0"/>
              </a:spcBef>
              <a:spcAft>
                <a:spcPts val="0"/>
              </a:spcAft>
              <a:buClr>
                <a:srgbClr val="FFFFFF"/>
              </a:buClr>
              <a:buSzPts val="6000"/>
              <a:buNone/>
              <a:defRPr sz="6000">
                <a:solidFill>
                  <a:srgbClr val="FFFFFF"/>
                </a:solidFill>
              </a:defRPr>
            </a:lvl6pPr>
            <a:lvl7pPr lvl="6">
              <a:spcBef>
                <a:spcPts val="0"/>
              </a:spcBef>
              <a:spcAft>
                <a:spcPts val="0"/>
              </a:spcAft>
              <a:buClr>
                <a:srgbClr val="FFFFFF"/>
              </a:buClr>
              <a:buSzPts val="6000"/>
              <a:buNone/>
              <a:defRPr sz="6000">
                <a:solidFill>
                  <a:srgbClr val="FFFFFF"/>
                </a:solidFill>
              </a:defRPr>
            </a:lvl7pPr>
            <a:lvl8pPr lvl="7">
              <a:spcBef>
                <a:spcPts val="0"/>
              </a:spcBef>
              <a:spcAft>
                <a:spcPts val="0"/>
              </a:spcAft>
              <a:buClr>
                <a:srgbClr val="FFFFFF"/>
              </a:buClr>
              <a:buSzPts val="6000"/>
              <a:buNone/>
              <a:defRPr sz="6000">
                <a:solidFill>
                  <a:srgbClr val="FFFFFF"/>
                </a:solidFill>
              </a:defRPr>
            </a:lvl8pPr>
            <a:lvl9pPr lvl="8">
              <a:spcBef>
                <a:spcPts val="0"/>
              </a:spcBef>
              <a:spcAft>
                <a:spcPts val="0"/>
              </a:spcAft>
              <a:buClr>
                <a:srgbClr val="FFFFFF"/>
              </a:buClr>
              <a:buSzPts val="6000"/>
              <a:buNone/>
              <a:defRPr sz="6000">
                <a:solidFill>
                  <a:srgbClr val="FFFFFF"/>
                </a:solidFill>
              </a:defRPr>
            </a:lvl9pPr>
          </a:lstStyle>
          <a:p>
            <a:endParaRPr/>
          </a:p>
        </p:txBody>
      </p:sp>
    </p:spTree>
    <p:extLst>
      <p:ext uri="{BB962C8B-B14F-4D97-AF65-F5344CB8AC3E}">
        <p14:creationId xmlns:p14="http://schemas.microsoft.com/office/powerpoint/2010/main" val="4158722823"/>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el">
    <p:bg>
      <p:bgPr>
        <a:solidFill>
          <a:srgbClr val="CF192C"/>
        </a:solidFill>
        <a:effectLst/>
      </p:bgPr>
    </p:bg>
    <p:spTree>
      <p:nvGrpSpPr>
        <p:cNvPr id="1" name="Shape 12"/>
        <p:cNvGrpSpPr/>
        <p:nvPr/>
      </p:nvGrpSpPr>
      <p:grpSpPr>
        <a:xfrm>
          <a:off x="0" y="0"/>
          <a:ext cx="0" cy="0"/>
          <a:chOff x="0" y="0"/>
          <a:chExt cx="0" cy="0"/>
        </a:xfrm>
      </p:grpSpPr>
      <p:sp>
        <p:nvSpPr>
          <p:cNvPr id="14" name="Shape 14"/>
          <p:cNvSpPr txBox="1">
            <a:spLocks noGrp="1"/>
          </p:cNvSpPr>
          <p:nvPr>
            <p:ph type="ctrTitle"/>
          </p:nvPr>
        </p:nvSpPr>
        <p:spPr>
          <a:xfrm>
            <a:off x="685800" y="2726342"/>
            <a:ext cx="7772400" cy="1159800"/>
          </a:xfrm>
          <a:prstGeom prst="rect">
            <a:avLst/>
          </a:prstGeom>
        </p:spPr>
        <p:txBody>
          <a:bodyPr spcFirstLastPara="1" wrap="square" lIns="91425" tIns="91425" rIns="91425" bIns="91425" anchor="b" anchorCtr="0"/>
          <a:lstStyle>
            <a:lvl1pPr lvl="0" rtl="0">
              <a:spcBef>
                <a:spcPts val="0"/>
              </a:spcBef>
              <a:spcAft>
                <a:spcPts val="0"/>
              </a:spcAft>
              <a:buSzPts val="4800"/>
              <a:buNone/>
              <a:defRPr sz="4800">
                <a:solidFill>
                  <a:schemeClr val="bg1"/>
                </a:solidFill>
              </a:defRPr>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Shape 15"/>
          <p:cNvSpPr txBox="1">
            <a:spLocks noGrp="1"/>
          </p:cNvSpPr>
          <p:nvPr>
            <p:ph type="subTitle" idx="1"/>
          </p:nvPr>
        </p:nvSpPr>
        <p:spPr>
          <a:xfrm>
            <a:off x="685800" y="3830653"/>
            <a:ext cx="7772400" cy="784800"/>
          </a:xfrm>
          <a:prstGeom prst="rect">
            <a:avLst/>
          </a:prstGeom>
        </p:spPr>
        <p:txBody>
          <a:bodyPr spcFirstLastPara="1" wrap="square" lIns="91425" tIns="91425" rIns="91425" bIns="91425" anchor="t" anchorCtr="0"/>
          <a:lstStyle>
            <a:lvl1pPr marL="0" lvl="0" indent="0" rtl="0">
              <a:spcBef>
                <a:spcPts val="0"/>
              </a:spcBef>
              <a:spcAft>
                <a:spcPts val="0"/>
              </a:spcAft>
              <a:buClr>
                <a:srgbClr val="FFFFFF"/>
              </a:buClr>
              <a:buSzPts val="1800"/>
              <a:buNone/>
              <a:defRPr>
                <a:solidFill>
                  <a:srgbClr val="FFFFFF"/>
                </a:solidFill>
              </a:defRPr>
            </a:lvl1pPr>
            <a:lvl2pPr lvl="1" rtl="0">
              <a:spcBef>
                <a:spcPts val="0"/>
              </a:spcBef>
              <a:spcAft>
                <a:spcPts val="0"/>
              </a:spcAft>
              <a:buClr>
                <a:srgbClr val="FFFFFF"/>
              </a:buClr>
              <a:buSzPts val="3000"/>
              <a:buNone/>
              <a:defRPr sz="3000">
                <a:solidFill>
                  <a:srgbClr val="FFFFFF"/>
                </a:solidFill>
              </a:defRPr>
            </a:lvl2pPr>
            <a:lvl3pPr lvl="2" rtl="0">
              <a:spcBef>
                <a:spcPts val="0"/>
              </a:spcBef>
              <a:spcAft>
                <a:spcPts val="0"/>
              </a:spcAft>
              <a:buClr>
                <a:srgbClr val="FFFFFF"/>
              </a:buClr>
              <a:buSzPts val="3000"/>
              <a:buNone/>
              <a:defRPr sz="3000">
                <a:solidFill>
                  <a:srgbClr val="FFFFFF"/>
                </a:solidFill>
              </a:defRPr>
            </a:lvl3pPr>
            <a:lvl4pPr lvl="3" rtl="0">
              <a:spcBef>
                <a:spcPts val="0"/>
              </a:spcBef>
              <a:spcAft>
                <a:spcPts val="0"/>
              </a:spcAft>
              <a:buClr>
                <a:srgbClr val="FFFFFF"/>
              </a:buClr>
              <a:buSzPts val="3000"/>
              <a:buNone/>
              <a:defRPr sz="3000">
                <a:solidFill>
                  <a:srgbClr val="FFFFFF"/>
                </a:solidFill>
              </a:defRPr>
            </a:lvl4pPr>
            <a:lvl5pPr lvl="4" rtl="0">
              <a:spcBef>
                <a:spcPts val="0"/>
              </a:spcBef>
              <a:spcAft>
                <a:spcPts val="0"/>
              </a:spcAft>
              <a:buClr>
                <a:srgbClr val="FFFFFF"/>
              </a:buClr>
              <a:buSzPts val="3000"/>
              <a:buNone/>
              <a:defRPr sz="3000">
                <a:solidFill>
                  <a:srgbClr val="FFFFFF"/>
                </a:solidFill>
              </a:defRPr>
            </a:lvl5pPr>
            <a:lvl6pPr lvl="5" rtl="0">
              <a:spcBef>
                <a:spcPts val="0"/>
              </a:spcBef>
              <a:spcAft>
                <a:spcPts val="0"/>
              </a:spcAft>
              <a:buClr>
                <a:srgbClr val="FFFFFF"/>
              </a:buClr>
              <a:buSzPts val="3000"/>
              <a:buNone/>
              <a:defRPr sz="3000">
                <a:solidFill>
                  <a:srgbClr val="FFFFFF"/>
                </a:solidFill>
              </a:defRPr>
            </a:lvl6pPr>
            <a:lvl7pPr lvl="6" rtl="0">
              <a:spcBef>
                <a:spcPts val="0"/>
              </a:spcBef>
              <a:spcAft>
                <a:spcPts val="0"/>
              </a:spcAft>
              <a:buClr>
                <a:srgbClr val="FFFFFF"/>
              </a:buClr>
              <a:buSzPts val="3000"/>
              <a:buNone/>
              <a:defRPr sz="3000">
                <a:solidFill>
                  <a:srgbClr val="FFFFFF"/>
                </a:solidFill>
              </a:defRPr>
            </a:lvl7pPr>
            <a:lvl8pPr lvl="7" rtl="0">
              <a:spcBef>
                <a:spcPts val="0"/>
              </a:spcBef>
              <a:spcAft>
                <a:spcPts val="0"/>
              </a:spcAft>
              <a:buClr>
                <a:srgbClr val="FFFFFF"/>
              </a:buClr>
              <a:buSzPts val="3000"/>
              <a:buNone/>
              <a:defRPr sz="3000">
                <a:solidFill>
                  <a:srgbClr val="FFFFFF"/>
                </a:solidFill>
              </a:defRPr>
            </a:lvl8pPr>
            <a:lvl9pPr lvl="8" rtl="0">
              <a:spcBef>
                <a:spcPts val="0"/>
              </a:spcBef>
              <a:spcAft>
                <a:spcPts val="0"/>
              </a:spcAft>
              <a:buClr>
                <a:srgbClr val="FFFFFF"/>
              </a:buClr>
              <a:buSzPts val="3000"/>
              <a:buNone/>
              <a:defRPr sz="3000">
                <a:solidFill>
                  <a:srgbClr val="FFFFFF"/>
                </a:solidFill>
              </a:defRPr>
            </a:lvl9pPr>
          </a:lstStyle>
          <a:p>
            <a:endParaRPr/>
          </a:p>
        </p:txBody>
      </p:sp>
    </p:spTree>
    <p:extLst>
      <p:ext uri="{BB962C8B-B14F-4D97-AF65-F5344CB8AC3E}">
        <p14:creationId xmlns:p14="http://schemas.microsoft.com/office/powerpoint/2010/main" val="3583558940"/>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el + 1 kolom">
    <p:spTree>
      <p:nvGrpSpPr>
        <p:cNvPr id="1" name="Shape 26"/>
        <p:cNvGrpSpPr/>
        <p:nvPr/>
      </p:nvGrpSpPr>
      <p:grpSpPr>
        <a:xfrm>
          <a:off x="0" y="0"/>
          <a:ext cx="0" cy="0"/>
          <a:chOff x="0" y="0"/>
          <a:chExt cx="0" cy="0"/>
        </a:xfrm>
      </p:grpSpPr>
      <p:sp>
        <p:nvSpPr>
          <p:cNvPr id="27" name="Shape 27"/>
          <p:cNvSpPr/>
          <p:nvPr/>
        </p:nvSpPr>
        <p:spPr>
          <a:xfrm>
            <a:off x="390735" y="379877"/>
            <a:ext cx="8362529" cy="4383746"/>
          </a:xfrm>
          <a:custGeom>
            <a:avLst/>
            <a:gdLst/>
            <a:ahLst/>
            <a:cxnLst/>
            <a:rect l="0" t="0" r="0" b="0"/>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CF192C"/>
            </a:solidFill>
            <a:prstDash val="dot"/>
            <a:round/>
            <a:headEnd type="none" w="med" len="med"/>
            <a:tailEnd type="none" w="med" len="med"/>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8" name="Shape 28"/>
          <p:cNvSpPr txBox="1">
            <a:spLocks noGrp="1"/>
          </p:cNvSpPr>
          <p:nvPr>
            <p:ph type="title"/>
          </p:nvPr>
        </p:nvSpPr>
        <p:spPr>
          <a:xfrm>
            <a:off x="922000" y="553572"/>
            <a:ext cx="7520250" cy="857400"/>
          </a:xfrm>
          <a:prstGeom prst="rect">
            <a:avLst/>
          </a:prstGeom>
        </p:spPr>
        <p:txBody>
          <a:bodyPr spcFirstLastPara="1" wrap="square" lIns="91425" tIns="91425" rIns="91425" bIns="91425" anchor="t" anchorCtr="0"/>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9" name="Shape 29"/>
          <p:cNvSpPr txBox="1">
            <a:spLocks noGrp="1"/>
          </p:cNvSpPr>
          <p:nvPr>
            <p:ph type="body" idx="1"/>
          </p:nvPr>
        </p:nvSpPr>
        <p:spPr>
          <a:xfrm>
            <a:off x="921999" y="1584667"/>
            <a:ext cx="7520251" cy="3027600"/>
          </a:xfrm>
          <a:prstGeom prst="rect">
            <a:avLst/>
          </a:prstGeom>
        </p:spPr>
        <p:txBody>
          <a:bodyPr spcFirstLastPara="1" wrap="square" lIns="91425" tIns="91425" rIns="91425" bIns="91425" anchor="t" anchorCtr="0"/>
          <a:lstStyle>
            <a:lvl1pPr marL="180000" lvl="0" indent="-180000">
              <a:spcBef>
                <a:spcPts val="0"/>
              </a:spcBef>
              <a:spcAft>
                <a:spcPts val="0"/>
              </a:spcAft>
              <a:buClr>
                <a:srgbClr val="CF192C"/>
              </a:buClr>
              <a:buSzPct val="800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4000" y="4680000"/>
            <a:ext cx="308566" cy="308566"/>
          </a:xfrm>
          <a:prstGeom prst="rect">
            <a:avLst/>
          </a:prstGeom>
        </p:spPr>
      </p:pic>
    </p:spTree>
    <p:extLst>
      <p:ext uri="{BB962C8B-B14F-4D97-AF65-F5344CB8AC3E}">
        <p14:creationId xmlns:p14="http://schemas.microsoft.com/office/powerpoint/2010/main" val="1407459784"/>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Blanco gekleurd">
    <p:bg>
      <p:bgPr>
        <a:solidFill>
          <a:srgbClr val="CF192C"/>
        </a:solidFill>
        <a:effectLst/>
      </p:bgPr>
    </p:bg>
    <p:spTree>
      <p:nvGrpSpPr>
        <p:cNvPr id="1" name="Shape 50"/>
        <p:cNvGrpSpPr/>
        <p:nvPr/>
      </p:nvGrpSpPr>
      <p:grpSpPr>
        <a:xfrm>
          <a:off x="0" y="0"/>
          <a:ext cx="0" cy="0"/>
          <a:chOff x="0" y="0"/>
          <a:chExt cx="0" cy="0"/>
        </a:xfrm>
      </p:grpSpPr>
    </p:spTree>
    <p:extLst>
      <p:ext uri="{BB962C8B-B14F-4D97-AF65-F5344CB8AC3E}">
        <p14:creationId xmlns:p14="http://schemas.microsoft.com/office/powerpoint/2010/main" val="3787865562"/>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Afsluiten">
    <p:bg>
      <p:bgPr>
        <a:solidFill>
          <a:srgbClr val="CF192C"/>
        </a:solidFill>
        <a:effectLst/>
      </p:bgPr>
    </p:bg>
    <p:spTree>
      <p:nvGrpSpPr>
        <p:cNvPr id="1" name="Shape 43"/>
        <p:cNvGrpSpPr/>
        <p:nvPr/>
      </p:nvGrpSpPr>
      <p:grpSpPr>
        <a:xfrm>
          <a:off x="0" y="0"/>
          <a:ext cx="0" cy="0"/>
          <a:chOff x="0" y="0"/>
          <a:chExt cx="0" cy="0"/>
        </a:xfrm>
      </p:grpSpPr>
      <p:sp>
        <p:nvSpPr>
          <p:cNvPr id="44" name="Shape 44"/>
          <p:cNvSpPr/>
          <p:nvPr userDrawn="1"/>
        </p:nvSpPr>
        <p:spPr>
          <a:xfrm>
            <a:off x="390735" y="379877"/>
            <a:ext cx="8362529" cy="4383746"/>
          </a:xfrm>
          <a:custGeom>
            <a:avLst/>
            <a:gdLst/>
            <a:ahLst/>
            <a:cxnLst/>
            <a:rect l="0" t="0" r="0" b="0"/>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chemeClr val="bg1"/>
            </a:solidFill>
            <a:prstDash val="dot"/>
            <a:round/>
            <a:headEnd type="none" w="med" len="med"/>
            <a:tailEnd type="none" w="med" len="med"/>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45" name="Shape 45"/>
          <p:cNvSpPr txBox="1">
            <a:spLocks noGrp="1"/>
          </p:cNvSpPr>
          <p:nvPr>
            <p:ph type="body" idx="1"/>
          </p:nvPr>
        </p:nvSpPr>
        <p:spPr>
          <a:xfrm>
            <a:off x="457200" y="4253909"/>
            <a:ext cx="8229600" cy="519600"/>
          </a:xfrm>
          <a:prstGeom prst="rect">
            <a:avLst/>
          </a:prstGeom>
        </p:spPr>
        <p:txBody>
          <a:bodyPr spcFirstLastPara="1" wrap="square" lIns="91425" tIns="91425" rIns="91425" bIns="91425" anchor="t" anchorCtr="0"/>
          <a:lstStyle>
            <a:lvl1pPr marL="457200" lvl="0" indent="-228600" algn="ctr">
              <a:spcBef>
                <a:spcPts val="360"/>
              </a:spcBef>
              <a:spcAft>
                <a:spcPts val="0"/>
              </a:spcAft>
              <a:buSzPts val="1400"/>
              <a:buNone/>
              <a:defRPr sz="1400" b="1">
                <a:solidFill>
                  <a:schemeClr val="bg1"/>
                </a:solidFill>
              </a:defRPr>
            </a:lvl1pPr>
          </a:lstStyle>
          <a:p>
            <a:endParaRPr/>
          </a:p>
        </p:txBody>
      </p:sp>
    </p:spTree>
    <p:extLst>
      <p:ext uri="{BB962C8B-B14F-4D97-AF65-F5344CB8AC3E}">
        <p14:creationId xmlns:p14="http://schemas.microsoft.com/office/powerpoint/2010/main" val="408691424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30B1DF5-CD4A-57C8-EDEB-B553BBEA3A04}"/>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fr-FR"/>
              <a:t>Modifiez le style du titre</a:t>
            </a:r>
            <a:endParaRPr lang="fr-BE"/>
          </a:p>
        </p:txBody>
      </p:sp>
      <p:sp>
        <p:nvSpPr>
          <p:cNvPr id="3" name="Espace réservé du texte 2">
            <a:extLst>
              <a:ext uri="{FF2B5EF4-FFF2-40B4-BE49-F238E27FC236}">
                <a16:creationId xmlns:a16="http://schemas.microsoft.com/office/drawing/2014/main" id="{E6D05C02-E4FF-639D-A174-1D22550CA62B}"/>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a:extLst>
              <a:ext uri="{FF2B5EF4-FFF2-40B4-BE49-F238E27FC236}">
                <a16:creationId xmlns:a16="http://schemas.microsoft.com/office/drawing/2014/main" id="{DE324258-DCC5-7773-C44D-681424F6FE1C}"/>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03ADCB3F-0456-443B-B581-98673661E02E}" type="datetimeFigureOut">
              <a:rPr lang="fr-BE" smtClean="0"/>
              <a:t>14-07-26</a:t>
            </a:fld>
            <a:endParaRPr lang="fr-BE"/>
          </a:p>
        </p:txBody>
      </p:sp>
      <p:sp>
        <p:nvSpPr>
          <p:cNvPr id="5" name="Espace réservé du pied de page 4">
            <a:extLst>
              <a:ext uri="{FF2B5EF4-FFF2-40B4-BE49-F238E27FC236}">
                <a16:creationId xmlns:a16="http://schemas.microsoft.com/office/drawing/2014/main" id="{121D0F53-E3BA-FEA0-C5A2-F6E0F70A583D}"/>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BE"/>
          </a:p>
        </p:txBody>
      </p:sp>
      <p:sp>
        <p:nvSpPr>
          <p:cNvPr id="6" name="Espace réservé du numéro de diapositive 5">
            <a:extLst>
              <a:ext uri="{FF2B5EF4-FFF2-40B4-BE49-F238E27FC236}">
                <a16:creationId xmlns:a16="http://schemas.microsoft.com/office/drawing/2014/main" id="{EB02339F-E53F-0575-13B8-481DA0197D6C}"/>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49D66857-5C25-4F7D-8F9B-F3014B38DE15}" type="slidenum">
              <a:rPr lang="fr-BE" smtClean="0"/>
              <a:t>‹#›</a:t>
            </a:fld>
            <a:endParaRPr lang="fr-BE"/>
          </a:p>
        </p:txBody>
      </p:sp>
    </p:spTree>
    <p:extLst>
      <p:ext uri="{BB962C8B-B14F-4D97-AF65-F5344CB8AC3E}">
        <p14:creationId xmlns:p14="http://schemas.microsoft.com/office/powerpoint/2010/main" val="361687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ransition spd="slow">
    <p:push dir="u"/>
  </p:transition>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5.svg"/><Relationship Id="rId7"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5.sv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5.sv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5.svg"/></Relationships>
</file>

<file path=ppt/slides/_rels/slide1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5.svg"/><Relationship Id="rId7"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6.sv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6.svg"/><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6.svg"/><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22.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png"/><Relationship Id="rId7" Type="http://schemas.openxmlformats.org/officeDocument/2006/relationships/image" Target="../media/image44.sv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3.svg"/><Relationship Id="rId5" Type="http://schemas.openxmlformats.org/officeDocument/2006/relationships/image" Target="../media/image42.svg"/><Relationship Id="rId4" Type="http://schemas.openxmlformats.org/officeDocument/2006/relationships/image" Target="../media/image6.sv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47.svg"/><Relationship Id="rId5" Type="http://schemas.openxmlformats.org/officeDocument/2006/relationships/image" Target="../media/image46.svg"/><Relationship Id="rId4" Type="http://schemas.openxmlformats.org/officeDocument/2006/relationships/image" Target="../media/image6.sv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sv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png"/><Relationship Id="rId4" Type="http://schemas.openxmlformats.org/officeDocument/2006/relationships/image" Target="../media/image48.jpeg"/></Relationships>
</file>

<file path=ppt/slides/_rels/slide2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png"/><Relationship Id="rId7" Type="http://schemas.openxmlformats.org/officeDocument/2006/relationships/image" Target="../media/image53.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6.svg"/><Relationship Id="rId9"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58.jpeg"/></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59.jpeg"/></Relationships>
</file>

<file path=ppt/slides/_rels/slide3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61.jpe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7.svg"/><Relationship Id="rId7"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image" Target="../media/image63.jpeg"/><Relationship Id="rId4" Type="http://schemas.openxmlformats.org/officeDocument/2006/relationships/image" Target="../media/image62.png"/><Relationship Id="rId9" Type="http://schemas.openxmlformats.org/officeDocument/2006/relationships/image" Target="../media/image66.png"/></Relationships>
</file>

<file path=ppt/slides/_rels/slide34.xml.rels><?xml version="1.0" encoding="UTF-8" standalone="yes"?>
<Relationships xmlns="http://schemas.openxmlformats.org/package/2006/relationships"><Relationship Id="rId8" Type="http://schemas.openxmlformats.org/officeDocument/2006/relationships/image" Target="../media/image71.svg"/><Relationship Id="rId3" Type="http://schemas.openxmlformats.org/officeDocument/2006/relationships/image" Target="../media/image5.svg"/><Relationship Id="rId7" Type="http://schemas.openxmlformats.org/officeDocument/2006/relationships/image" Target="../media/image70.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jpeg"/><Relationship Id="rId4" Type="http://schemas.openxmlformats.org/officeDocument/2006/relationships/image" Target="../media/image67.jpeg"/><Relationship Id="rId9"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74.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image" Target="../media/image4.png"/><Relationship Id="rId4" Type="http://schemas.openxmlformats.org/officeDocument/2006/relationships/image" Target="../media/image72.svg"/></Relationships>
</file>

<file path=ppt/slides/_rels/slide3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7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4.png"/><Relationship Id="rId4" Type="http://schemas.openxmlformats.org/officeDocument/2006/relationships/image" Target="../media/image72.svg"/></Relationships>
</file>

<file path=ppt/slides/_rels/slide37.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82.jpeg"/><Relationship Id="rId7"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84.png"/><Relationship Id="rId4" Type="http://schemas.openxmlformats.org/officeDocument/2006/relationships/image" Target="../media/image83.jpeg"/></Relationships>
</file>

<file path=ppt/slides/_rels/slide4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7.svg"/><Relationship Id="rId4" Type="http://schemas.openxmlformats.org/officeDocument/2006/relationships/image" Target="../media/image86.png"/></Relationships>
</file>

<file path=ppt/slides/_rels/slide42.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87.svg"/><Relationship Id="rId5" Type="http://schemas.openxmlformats.org/officeDocument/2006/relationships/image" Target="../media/image88.jpeg"/><Relationship Id="rId4" Type="http://schemas.openxmlformats.org/officeDocument/2006/relationships/image" Target="../media/image86.png"/></Relationships>
</file>

<file path=ppt/slides/_rels/slide4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7.svg"/><Relationship Id="rId4" Type="http://schemas.openxmlformats.org/officeDocument/2006/relationships/image" Target="../media/image86.png"/></Relationships>
</file>

<file path=ppt/slides/_rels/slide44.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87.svg"/><Relationship Id="rId5" Type="http://schemas.openxmlformats.org/officeDocument/2006/relationships/image" Target="../media/image88.jpeg"/><Relationship Id="rId4" Type="http://schemas.openxmlformats.org/officeDocument/2006/relationships/image" Target="../media/image86.png"/></Relationships>
</file>

<file path=ppt/slides/_rels/slide45.xml.rels><?xml version="1.0" encoding="UTF-8" standalone="yes"?>
<Relationships xmlns="http://schemas.openxmlformats.org/package/2006/relationships"><Relationship Id="rId8" Type="http://schemas.openxmlformats.org/officeDocument/2006/relationships/image" Target="../media/image92.svg"/><Relationship Id="rId3" Type="http://schemas.openxmlformats.org/officeDocument/2006/relationships/image" Target="../media/image8.svg"/><Relationship Id="rId7"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1.png"/><Relationship Id="rId5" Type="http://schemas.openxmlformats.org/officeDocument/2006/relationships/image" Target="../media/image90.jpeg"/><Relationship Id="rId4" Type="http://schemas.openxmlformats.org/officeDocument/2006/relationships/image" Target="../media/image89.png"/></Relationships>
</file>

<file path=ppt/slides/_rels/slide4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46.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93.png"/></Relationships>
</file>

<file path=ppt/slides/_rels/slide4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48.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0.jpeg"/><Relationship Id="rId5" Type="http://schemas.openxmlformats.org/officeDocument/2006/relationships/image" Target="../media/image83.jpeg"/><Relationship Id="rId4" Type="http://schemas.openxmlformats.org/officeDocument/2006/relationships/image" Target="../media/image82.jpeg"/></Relationships>
</file>

<file path=ppt/slides/_rels/slide4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7.svg"/><Relationship Id="rId4" Type="http://schemas.openxmlformats.org/officeDocument/2006/relationships/image" Target="../media/image86.png"/></Relationships>
</file>

<file path=ppt/slides/_rels/slide51.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87.svg"/><Relationship Id="rId5" Type="http://schemas.openxmlformats.org/officeDocument/2006/relationships/image" Target="../media/image88.jpeg"/><Relationship Id="rId4" Type="http://schemas.openxmlformats.org/officeDocument/2006/relationships/image" Target="../media/image86.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97.sv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99.jpeg"/><Relationship Id="rId4" Type="http://schemas.openxmlformats.org/officeDocument/2006/relationships/image" Target="../media/image98.jpeg"/></Relationships>
</file>

<file path=ppt/slides/_rels/slide5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97.svg"/><Relationship Id="rId7" Type="http://schemas.openxmlformats.org/officeDocument/2006/relationships/image" Target="../media/image103.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5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7.svg"/><Relationship Id="rId4" Type="http://schemas.openxmlformats.org/officeDocument/2006/relationships/image" Target="../media/image86.png"/></Relationships>
</file>

<file path=ppt/slides/_rels/slide58.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4.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87.svg"/><Relationship Id="rId5" Type="http://schemas.openxmlformats.org/officeDocument/2006/relationships/image" Target="../media/image88.jpeg"/><Relationship Id="rId4" Type="http://schemas.openxmlformats.org/officeDocument/2006/relationships/image" Target="../media/image86.png"/></Relationships>
</file>

<file path=ppt/slides/_rels/slide5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7.svg"/><Relationship Id="rId4" Type="http://schemas.openxmlformats.org/officeDocument/2006/relationships/image" Target="../media/image86.png"/></Relationships>
</file>

<file path=ppt/slides/_rels/slide60.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4.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87.svg"/><Relationship Id="rId5" Type="http://schemas.openxmlformats.org/officeDocument/2006/relationships/image" Target="../media/image88.jpeg"/><Relationship Id="rId4" Type="http://schemas.openxmlformats.org/officeDocument/2006/relationships/image" Target="../media/image86.png"/></Relationships>
</file>

<file path=ppt/slides/_rels/slide61.xml.rels><?xml version="1.0" encoding="UTF-8" standalone="yes"?>
<Relationships xmlns="http://schemas.openxmlformats.org/package/2006/relationships"><Relationship Id="rId3" Type="http://schemas.openxmlformats.org/officeDocument/2006/relationships/image" Target="../media/image97.svg"/><Relationship Id="rId2" Type="http://schemas.openxmlformats.org/officeDocument/2006/relationships/notesSlide" Target="../notesSlides/notesSlide6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106.png"/></Relationships>
</file>

<file path=ppt/slides/_rels/slide6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7.svg"/><Relationship Id="rId4" Type="http://schemas.openxmlformats.org/officeDocument/2006/relationships/image" Target="../media/image86.png"/></Relationships>
</file>

<file path=ppt/slides/_rels/slide63.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4.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87.svg"/><Relationship Id="rId5" Type="http://schemas.openxmlformats.org/officeDocument/2006/relationships/image" Target="../media/image88.jpeg"/><Relationship Id="rId4" Type="http://schemas.openxmlformats.org/officeDocument/2006/relationships/image" Target="../media/image86.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4.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6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108.png"/></Relationships>
</file>

<file path=ppt/slides/_rels/slide66.xml.rels><?xml version="1.0" encoding="UTF-8" standalone="yes"?>
<Relationships xmlns="http://schemas.openxmlformats.org/package/2006/relationships"><Relationship Id="rId8" Type="http://schemas.openxmlformats.org/officeDocument/2006/relationships/image" Target="../media/image113.jpeg"/><Relationship Id="rId3" Type="http://schemas.openxmlformats.org/officeDocument/2006/relationships/image" Target="../media/image10.svg"/><Relationship Id="rId7" Type="http://schemas.openxmlformats.org/officeDocument/2006/relationships/image" Target="../media/image112.jpeg"/><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image" Target="../media/image111.jpeg"/><Relationship Id="rId5" Type="http://schemas.openxmlformats.org/officeDocument/2006/relationships/image" Target="../media/image110.jpeg"/><Relationship Id="rId4" Type="http://schemas.openxmlformats.org/officeDocument/2006/relationships/image" Target="../media/image109.jpeg"/><Relationship Id="rId9"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67.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114.png"/></Relationships>
</file>

<file path=ppt/slides/_rels/slide68.xml.rels><?xml version="1.0" encoding="UTF-8" standalone="yes"?>
<Relationships xmlns="http://schemas.openxmlformats.org/package/2006/relationships"><Relationship Id="rId8" Type="http://schemas.openxmlformats.org/officeDocument/2006/relationships/image" Target="../media/image118.jpeg"/><Relationship Id="rId3" Type="http://schemas.openxmlformats.org/officeDocument/2006/relationships/image" Target="../media/image10.svg"/><Relationship Id="rId7" Type="http://schemas.openxmlformats.org/officeDocument/2006/relationships/image" Target="../media/image117.jpeg"/><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image" Target="../media/image116.jpeg"/><Relationship Id="rId5" Type="http://schemas.openxmlformats.org/officeDocument/2006/relationships/image" Target="../media/image115.jpeg"/><Relationship Id="rId10" Type="http://schemas.openxmlformats.org/officeDocument/2006/relationships/image" Target="../media/image120.jpeg"/><Relationship Id="rId4" Type="http://schemas.openxmlformats.org/officeDocument/2006/relationships/image" Target="../media/image4.png"/><Relationship Id="rId9" Type="http://schemas.openxmlformats.org/officeDocument/2006/relationships/image" Target="../media/image119.jpeg"/></Relationships>
</file>

<file path=ppt/slides/_rels/slide69.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122.png"/></Relationships>
</file>

<file path=ppt/slides/_rels/slide71.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image" Target="../media/image129.png"/><Relationship Id="rId13" Type="http://schemas.openxmlformats.org/officeDocument/2006/relationships/image" Target="../media/image134.png"/><Relationship Id="rId18" Type="http://schemas.openxmlformats.org/officeDocument/2006/relationships/image" Target="../media/image139.png"/><Relationship Id="rId3" Type="http://schemas.openxmlformats.org/officeDocument/2006/relationships/image" Target="../media/image124.png"/><Relationship Id="rId7" Type="http://schemas.openxmlformats.org/officeDocument/2006/relationships/image" Target="../media/image128.png"/><Relationship Id="rId12" Type="http://schemas.openxmlformats.org/officeDocument/2006/relationships/image" Target="../media/image133.png"/><Relationship Id="rId17" Type="http://schemas.openxmlformats.org/officeDocument/2006/relationships/image" Target="../media/image138.png"/><Relationship Id="rId2" Type="http://schemas.openxmlformats.org/officeDocument/2006/relationships/image" Target="../media/image123.png"/><Relationship Id="rId16" Type="http://schemas.openxmlformats.org/officeDocument/2006/relationships/image" Target="../media/image137.png"/><Relationship Id="rId1" Type="http://schemas.openxmlformats.org/officeDocument/2006/relationships/slideLayout" Target="../slideLayouts/slideLayout2.xml"/><Relationship Id="rId6" Type="http://schemas.openxmlformats.org/officeDocument/2006/relationships/image" Target="../media/image127.png"/><Relationship Id="rId11" Type="http://schemas.openxmlformats.org/officeDocument/2006/relationships/image" Target="../media/image132.png"/><Relationship Id="rId5" Type="http://schemas.openxmlformats.org/officeDocument/2006/relationships/image" Target="../media/image126.png"/><Relationship Id="rId15" Type="http://schemas.openxmlformats.org/officeDocument/2006/relationships/image" Target="../media/image136.png"/><Relationship Id="rId10" Type="http://schemas.openxmlformats.org/officeDocument/2006/relationships/image" Target="../media/image131.png"/><Relationship Id="rId19" Type="http://schemas.openxmlformats.org/officeDocument/2006/relationships/image" Target="../media/image140.png"/><Relationship Id="rId4" Type="http://schemas.openxmlformats.org/officeDocument/2006/relationships/image" Target="../media/image125.png"/><Relationship Id="rId9" Type="http://schemas.openxmlformats.org/officeDocument/2006/relationships/image" Target="../media/image130.png"/><Relationship Id="rId14" Type="http://schemas.openxmlformats.org/officeDocument/2006/relationships/image" Target="../media/image1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A0AFC7C-7E81-FCB7-B220-7F9F4DA20D70}"/>
              </a:ext>
            </a:extLst>
          </p:cNvPr>
          <p:cNvPicPr>
            <a:picLocks noChangeAspect="1"/>
          </p:cNvPicPr>
          <p:nvPr/>
        </p:nvPicPr>
        <p:blipFill>
          <a:blip r:embed="rId3">
            <a:alphaModFix amt="35000"/>
          </a:blip>
          <a:stretch>
            <a:fillRect/>
          </a:stretch>
        </p:blipFill>
        <p:spPr>
          <a:xfrm>
            <a:off x="1422818" y="0"/>
            <a:ext cx="7722973" cy="5143500"/>
          </a:xfrm>
          <a:prstGeom prst="rect">
            <a:avLst/>
          </a:prstGeom>
        </p:spPr>
      </p:pic>
      <p:sp>
        <p:nvSpPr>
          <p:cNvPr id="4" name="Rectangle 3">
            <a:extLst>
              <a:ext uri="{FF2B5EF4-FFF2-40B4-BE49-F238E27FC236}">
                <a16:creationId xmlns:a16="http://schemas.microsoft.com/office/drawing/2014/main" id="{3D03B664-982F-93C9-69DD-99AE7162748F}"/>
              </a:ext>
            </a:extLst>
          </p:cNvPr>
          <p:cNvSpPr/>
          <p:nvPr/>
        </p:nvSpPr>
        <p:spPr>
          <a:xfrm>
            <a:off x="-1605" y="-2825"/>
            <a:ext cx="2088578" cy="5143595"/>
          </a:xfrm>
          <a:prstGeom prst="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endParaRPr lang="en-US" sz="3300" b="1">
              <a:latin typeface="Aptos Display"/>
            </a:endParaRPr>
          </a:p>
        </p:txBody>
      </p:sp>
      <p:sp>
        <p:nvSpPr>
          <p:cNvPr id="6" name="TextBox 5">
            <a:extLst>
              <a:ext uri="{FF2B5EF4-FFF2-40B4-BE49-F238E27FC236}">
                <a16:creationId xmlns:a16="http://schemas.microsoft.com/office/drawing/2014/main" id="{B48E95AF-4A66-3E42-7E0D-90F4D65E4855}"/>
              </a:ext>
            </a:extLst>
          </p:cNvPr>
          <p:cNvSpPr txBox="1"/>
          <p:nvPr/>
        </p:nvSpPr>
        <p:spPr>
          <a:xfrm>
            <a:off x="2198843" y="3689011"/>
            <a:ext cx="7069005" cy="1546577"/>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4800" b="1">
                <a:solidFill>
                  <a:srgbClr val="544F98"/>
                </a:solidFill>
                <a:latin typeface="Aptos Display"/>
              </a:rPr>
              <a:t>FINDING HOUSING IN BELGIUM</a:t>
            </a:r>
          </a:p>
        </p:txBody>
      </p:sp>
      <p:pic>
        <p:nvPicPr>
          <p:cNvPr id="2" name="Picture 1">
            <a:extLst>
              <a:ext uri="{FF2B5EF4-FFF2-40B4-BE49-F238E27FC236}">
                <a16:creationId xmlns:a16="http://schemas.microsoft.com/office/drawing/2014/main" id="{4059F8F2-EFCB-4702-3E3F-0CDBDAB4CC85}"/>
              </a:ext>
            </a:extLst>
          </p:cNvPr>
          <p:cNvPicPr>
            <a:picLocks noChangeAspect="1"/>
          </p:cNvPicPr>
          <p:nvPr/>
        </p:nvPicPr>
        <p:blipFill>
          <a:blip r:embed="rId4"/>
          <a:stretch>
            <a:fillRect/>
          </a:stretch>
        </p:blipFill>
        <p:spPr>
          <a:xfrm rot="-5400000">
            <a:off x="-1587906" y="1860881"/>
            <a:ext cx="4802852" cy="1422352"/>
          </a:xfrm>
          <a:prstGeom prst="rect">
            <a:avLst/>
          </a:prstGeom>
        </p:spPr>
      </p:pic>
    </p:spTree>
    <p:extLst>
      <p:ext uri="{BB962C8B-B14F-4D97-AF65-F5344CB8AC3E}">
        <p14:creationId xmlns:p14="http://schemas.microsoft.com/office/powerpoint/2010/main" val="2718315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Shape 548">
            <a:extLst>
              <a:ext uri="{FF2B5EF4-FFF2-40B4-BE49-F238E27FC236}">
                <a16:creationId xmlns:a16="http://schemas.microsoft.com/office/drawing/2014/main" id="{06194C41-B81D-AB14-0662-C99EDF87DE26}"/>
              </a:ext>
            </a:extLst>
          </p:cNvPr>
          <p:cNvGrpSpPr>
            <a:grpSpLocks noChangeAspect="1"/>
          </p:cNvGrpSpPr>
          <p:nvPr/>
        </p:nvGrpSpPr>
        <p:grpSpPr>
          <a:xfrm>
            <a:off x="7933295" y="440870"/>
            <a:ext cx="979592" cy="724738"/>
            <a:chOff x="5255200" y="3006475"/>
            <a:chExt cx="511700" cy="378575"/>
          </a:xfrm>
        </p:grpSpPr>
        <p:sp>
          <p:nvSpPr>
            <p:cNvPr id="25" name="Shape 549">
              <a:extLst>
                <a:ext uri="{FF2B5EF4-FFF2-40B4-BE49-F238E27FC236}">
                  <a16:creationId xmlns:a16="http://schemas.microsoft.com/office/drawing/2014/main" id="{34FF98A0-E41D-EAD6-2059-67A84F0D2430}"/>
                </a:ext>
              </a:extLst>
            </p:cNvPr>
            <p:cNvSpPr/>
            <p:nvPr/>
          </p:nvSpPr>
          <p:spPr>
            <a:xfrm>
              <a:off x="5255200" y="3006475"/>
              <a:ext cx="349900" cy="349875"/>
            </a:xfrm>
            <a:custGeom>
              <a:avLst/>
              <a:gdLst/>
              <a:ahLst/>
              <a:cxnLst/>
              <a:rect l="0" t="0" r="0" b="0"/>
              <a:pathLst>
                <a:path w="13996" h="13995" extrusionOk="0">
                  <a:moveTo>
                    <a:pt x="6986" y="4714"/>
                  </a:moveTo>
                  <a:lnTo>
                    <a:pt x="7206" y="4738"/>
                  </a:lnTo>
                  <a:lnTo>
                    <a:pt x="7425" y="4763"/>
                  </a:lnTo>
                  <a:lnTo>
                    <a:pt x="7645" y="4812"/>
                  </a:lnTo>
                  <a:lnTo>
                    <a:pt x="7841" y="4885"/>
                  </a:lnTo>
                  <a:lnTo>
                    <a:pt x="8060" y="4983"/>
                  </a:lnTo>
                  <a:lnTo>
                    <a:pt x="8256" y="5105"/>
                  </a:lnTo>
                  <a:lnTo>
                    <a:pt x="8427" y="5227"/>
                  </a:lnTo>
                  <a:lnTo>
                    <a:pt x="8598" y="5398"/>
                  </a:lnTo>
                  <a:lnTo>
                    <a:pt x="8769" y="5569"/>
                  </a:lnTo>
                  <a:lnTo>
                    <a:pt x="8891" y="5740"/>
                  </a:lnTo>
                  <a:lnTo>
                    <a:pt x="9013" y="5935"/>
                  </a:lnTo>
                  <a:lnTo>
                    <a:pt x="9111" y="6155"/>
                  </a:lnTo>
                  <a:lnTo>
                    <a:pt x="9184" y="6350"/>
                  </a:lnTo>
                  <a:lnTo>
                    <a:pt x="9233" y="6570"/>
                  </a:lnTo>
                  <a:lnTo>
                    <a:pt x="9257" y="6790"/>
                  </a:lnTo>
                  <a:lnTo>
                    <a:pt x="9257" y="7010"/>
                  </a:lnTo>
                  <a:lnTo>
                    <a:pt x="9257" y="7229"/>
                  </a:lnTo>
                  <a:lnTo>
                    <a:pt x="9233" y="7425"/>
                  </a:lnTo>
                  <a:lnTo>
                    <a:pt x="9184" y="7645"/>
                  </a:lnTo>
                  <a:lnTo>
                    <a:pt x="9111" y="7864"/>
                  </a:lnTo>
                  <a:lnTo>
                    <a:pt x="9013" y="8060"/>
                  </a:lnTo>
                  <a:lnTo>
                    <a:pt x="8891" y="8255"/>
                  </a:lnTo>
                  <a:lnTo>
                    <a:pt x="8769" y="8451"/>
                  </a:lnTo>
                  <a:lnTo>
                    <a:pt x="8598" y="8622"/>
                  </a:lnTo>
                  <a:lnTo>
                    <a:pt x="8427" y="8768"/>
                  </a:lnTo>
                  <a:lnTo>
                    <a:pt x="8256" y="8915"/>
                  </a:lnTo>
                  <a:lnTo>
                    <a:pt x="8060" y="9012"/>
                  </a:lnTo>
                  <a:lnTo>
                    <a:pt x="7841" y="9110"/>
                  </a:lnTo>
                  <a:lnTo>
                    <a:pt x="7645" y="9183"/>
                  </a:lnTo>
                  <a:lnTo>
                    <a:pt x="7425" y="9232"/>
                  </a:lnTo>
                  <a:lnTo>
                    <a:pt x="7206" y="9257"/>
                  </a:lnTo>
                  <a:lnTo>
                    <a:pt x="6986" y="9281"/>
                  </a:lnTo>
                  <a:lnTo>
                    <a:pt x="6766" y="9257"/>
                  </a:lnTo>
                  <a:lnTo>
                    <a:pt x="6546" y="9232"/>
                  </a:lnTo>
                  <a:lnTo>
                    <a:pt x="6351" y="9183"/>
                  </a:lnTo>
                  <a:lnTo>
                    <a:pt x="6131" y="9110"/>
                  </a:lnTo>
                  <a:lnTo>
                    <a:pt x="5936" y="9012"/>
                  </a:lnTo>
                  <a:lnTo>
                    <a:pt x="5740" y="8915"/>
                  </a:lnTo>
                  <a:lnTo>
                    <a:pt x="5545" y="8768"/>
                  </a:lnTo>
                  <a:lnTo>
                    <a:pt x="5374" y="8622"/>
                  </a:lnTo>
                  <a:lnTo>
                    <a:pt x="5227" y="8451"/>
                  </a:lnTo>
                  <a:lnTo>
                    <a:pt x="5081" y="8255"/>
                  </a:lnTo>
                  <a:lnTo>
                    <a:pt x="4983" y="8060"/>
                  </a:lnTo>
                  <a:lnTo>
                    <a:pt x="4885" y="7864"/>
                  </a:lnTo>
                  <a:lnTo>
                    <a:pt x="4812" y="7645"/>
                  </a:lnTo>
                  <a:lnTo>
                    <a:pt x="4763" y="7425"/>
                  </a:lnTo>
                  <a:lnTo>
                    <a:pt x="4714" y="7229"/>
                  </a:lnTo>
                  <a:lnTo>
                    <a:pt x="4714" y="7010"/>
                  </a:lnTo>
                  <a:lnTo>
                    <a:pt x="4714" y="6790"/>
                  </a:lnTo>
                  <a:lnTo>
                    <a:pt x="4763" y="6570"/>
                  </a:lnTo>
                  <a:lnTo>
                    <a:pt x="4812" y="6350"/>
                  </a:lnTo>
                  <a:lnTo>
                    <a:pt x="4885" y="6155"/>
                  </a:lnTo>
                  <a:lnTo>
                    <a:pt x="4983" y="5935"/>
                  </a:lnTo>
                  <a:lnTo>
                    <a:pt x="5081" y="5740"/>
                  </a:lnTo>
                  <a:lnTo>
                    <a:pt x="5227" y="5569"/>
                  </a:lnTo>
                  <a:lnTo>
                    <a:pt x="5374" y="5398"/>
                  </a:lnTo>
                  <a:lnTo>
                    <a:pt x="5545" y="5227"/>
                  </a:lnTo>
                  <a:lnTo>
                    <a:pt x="5740" y="5105"/>
                  </a:lnTo>
                  <a:lnTo>
                    <a:pt x="5936" y="4983"/>
                  </a:lnTo>
                  <a:lnTo>
                    <a:pt x="6131" y="4885"/>
                  </a:lnTo>
                  <a:lnTo>
                    <a:pt x="6351" y="4812"/>
                  </a:lnTo>
                  <a:lnTo>
                    <a:pt x="6546" y="4763"/>
                  </a:lnTo>
                  <a:lnTo>
                    <a:pt x="6766" y="4738"/>
                  </a:lnTo>
                  <a:lnTo>
                    <a:pt x="6986" y="4714"/>
                  </a:lnTo>
                  <a:close/>
                  <a:moveTo>
                    <a:pt x="6497" y="0"/>
                  </a:moveTo>
                  <a:lnTo>
                    <a:pt x="6375" y="25"/>
                  </a:lnTo>
                  <a:lnTo>
                    <a:pt x="6253" y="49"/>
                  </a:lnTo>
                  <a:lnTo>
                    <a:pt x="6131" y="122"/>
                  </a:lnTo>
                  <a:lnTo>
                    <a:pt x="6033" y="196"/>
                  </a:lnTo>
                  <a:lnTo>
                    <a:pt x="5936" y="293"/>
                  </a:lnTo>
                  <a:lnTo>
                    <a:pt x="5862" y="391"/>
                  </a:lnTo>
                  <a:lnTo>
                    <a:pt x="5813" y="513"/>
                  </a:lnTo>
                  <a:lnTo>
                    <a:pt x="5789" y="635"/>
                  </a:lnTo>
                  <a:lnTo>
                    <a:pt x="5618" y="2076"/>
                  </a:lnTo>
                  <a:lnTo>
                    <a:pt x="5325" y="2174"/>
                  </a:lnTo>
                  <a:lnTo>
                    <a:pt x="5032" y="2296"/>
                  </a:lnTo>
                  <a:lnTo>
                    <a:pt x="4763" y="2418"/>
                  </a:lnTo>
                  <a:lnTo>
                    <a:pt x="4495" y="2565"/>
                  </a:lnTo>
                  <a:lnTo>
                    <a:pt x="3347" y="1661"/>
                  </a:lnTo>
                  <a:lnTo>
                    <a:pt x="3225" y="1588"/>
                  </a:lnTo>
                  <a:lnTo>
                    <a:pt x="3103" y="1539"/>
                  </a:lnTo>
                  <a:lnTo>
                    <a:pt x="2980" y="1514"/>
                  </a:lnTo>
                  <a:lnTo>
                    <a:pt x="2736" y="1514"/>
                  </a:lnTo>
                  <a:lnTo>
                    <a:pt x="2590" y="1563"/>
                  </a:lnTo>
                  <a:lnTo>
                    <a:pt x="2492" y="1637"/>
                  </a:lnTo>
                  <a:lnTo>
                    <a:pt x="2394" y="1710"/>
                  </a:lnTo>
                  <a:lnTo>
                    <a:pt x="1710" y="2394"/>
                  </a:lnTo>
                  <a:lnTo>
                    <a:pt x="1613" y="2491"/>
                  </a:lnTo>
                  <a:lnTo>
                    <a:pt x="1564" y="2614"/>
                  </a:lnTo>
                  <a:lnTo>
                    <a:pt x="1515" y="2736"/>
                  </a:lnTo>
                  <a:lnTo>
                    <a:pt x="1491" y="2858"/>
                  </a:lnTo>
                  <a:lnTo>
                    <a:pt x="1491" y="3004"/>
                  </a:lnTo>
                  <a:lnTo>
                    <a:pt x="1515" y="3126"/>
                  </a:lnTo>
                  <a:lnTo>
                    <a:pt x="1564" y="3249"/>
                  </a:lnTo>
                  <a:lnTo>
                    <a:pt x="1637" y="3346"/>
                  </a:lnTo>
                  <a:lnTo>
                    <a:pt x="2541" y="4494"/>
                  </a:lnTo>
                  <a:lnTo>
                    <a:pt x="2394" y="4763"/>
                  </a:lnTo>
                  <a:lnTo>
                    <a:pt x="2272" y="5056"/>
                  </a:lnTo>
                  <a:lnTo>
                    <a:pt x="2174" y="5349"/>
                  </a:lnTo>
                  <a:lnTo>
                    <a:pt x="2077" y="5642"/>
                  </a:lnTo>
                  <a:lnTo>
                    <a:pt x="636" y="5789"/>
                  </a:lnTo>
                  <a:lnTo>
                    <a:pt x="514" y="5837"/>
                  </a:lnTo>
                  <a:lnTo>
                    <a:pt x="392" y="5886"/>
                  </a:lnTo>
                  <a:lnTo>
                    <a:pt x="269" y="5959"/>
                  </a:lnTo>
                  <a:lnTo>
                    <a:pt x="172" y="6033"/>
                  </a:lnTo>
                  <a:lnTo>
                    <a:pt x="99" y="6155"/>
                  </a:lnTo>
                  <a:lnTo>
                    <a:pt x="50" y="6253"/>
                  </a:lnTo>
                  <a:lnTo>
                    <a:pt x="1" y="6399"/>
                  </a:lnTo>
                  <a:lnTo>
                    <a:pt x="1" y="6521"/>
                  </a:lnTo>
                  <a:lnTo>
                    <a:pt x="1" y="7474"/>
                  </a:lnTo>
                  <a:lnTo>
                    <a:pt x="1" y="7620"/>
                  </a:lnTo>
                  <a:lnTo>
                    <a:pt x="50" y="7742"/>
                  </a:lnTo>
                  <a:lnTo>
                    <a:pt x="99" y="7864"/>
                  </a:lnTo>
                  <a:lnTo>
                    <a:pt x="172" y="7962"/>
                  </a:lnTo>
                  <a:lnTo>
                    <a:pt x="269" y="8060"/>
                  </a:lnTo>
                  <a:lnTo>
                    <a:pt x="392" y="8133"/>
                  </a:lnTo>
                  <a:lnTo>
                    <a:pt x="514" y="8182"/>
                  </a:lnTo>
                  <a:lnTo>
                    <a:pt x="636" y="8206"/>
                  </a:lnTo>
                  <a:lnTo>
                    <a:pt x="2077" y="8377"/>
                  </a:lnTo>
                  <a:lnTo>
                    <a:pt x="2174" y="8670"/>
                  </a:lnTo>
                  <a:lnTo>
                    <a:pt x="2272" y="8939"/>
                  </a:lnTo>
                  <a:lnTo>
                    <a:pt x="2394" y="9232"/>
                  </a:lnTo>
                  <a:lnTo>
                    <a:pt x="2541" y="9501"/>
                  </a:lnTo>
                  <a:lnTo>
                    <a:pt x="1637" y="10649"/>
                  </a:lnTo>
                  <a:lnTo>
                    <a:pt x="1564" y="10771"/>
                  </a:lnTo>
                  <a:lnTo>
                    <a:pt x="1515" y="10893"/>
                  </a:lnTo>
                  <a:lnTo>
                    <a:pt x="1491" y="11015"/>
                  </a:lnTo>
                  <a:lnTo>
                    <a:pt x="1491" y="11137"/>
                  </a:lnTo>
                  <a:lnTo>
                    <a:pt x="1515" y="11259"/>
                  </a:lnTo>
                  <a:lnTo>
                    <a:pt x="1564" y="11381"/>
                  </a:lnTo>
                  <a:lnTo>
                    <a:pt x="1613" y="11504"/>
                  </a:lnTo>
                  <a:lnTo>
                    <a:pt x="1710" y="11601"/>
                  </a:lnTo>
                  <a:lnTo>
                    <a:pt x="2394" y="12285"/>
                  </a:lnTo>
                  <a:lnTo>
                    <a:pt x="2492" y="12383"/>
                  </a:lnTo>
                  <a:lnTo>
                    <a:pt x="2590" y="12432"/>
                  </a:lnTo>
                  <a:lnTo>
                    <a:pt x="2736" y="12480"/>
                  </a:lnTo>
                  <a:lnTo>
                    <a:pt x="2858" y="12505"/>
                  </a:lnTo>
                  <a:lnTo>
                    <a:pt x="2980" y="12505"/>
                  </a:lnTo>
                  <a:lnTo>
                    <a:pt x="3103" y="12456"/>
                  </a:lnTo>
                  <a:lnTo>
                    <a:pt x="3225" y="12407"/>
                  </a:lnTo>
                  <a:lnTo>
                    <a:pt x="3347" y="12358"/>
                  </a:lnTo>
                  <a:lnTo>
                    <a:pt x="4495" y="11455"/>
                  </a:lnTo>
                  <a:lnTo>
                    <a:pt x="4763" y="11577"/>
                  </a:lnTo>
                  <a:lnTo>
                    <a:pt x="5032" y="11723"/>
                  </a:lnTo>
                  <a:lnTo>
                    <a:pt x="5325" y="11821"/>
                  </a:lnTo>
                  <a:lnTo>
                    <a:pt x="5618" y="11919"/>
                  </a:lnTo>
                  <a:lnTo>
                    <a:pt x="5789" y="13360"/>
                  </a:lnTo>
                  <a:lnTo>
                    <a:pt x="5813" y="13482"/>
                  </a:lnTo>
                  <a:lnTo>
                    <a:pt x="5862" y="13604"/>
                  </a:lnTo>
                  <a:lnTo>
                    <a:pt x="5936" y="13726"/>
                  </a:lnTo>
                  <a:lnTo>
                    <a:pt x="6033" y="13824"/>
                  </a:lnTo>
                  <a:lnTo>
                    <a:pt x="6131" y="13897"/>
                  </a:lnTo>
                  <a:lnTo>
                    <a:pt x="6253" y="13946"/>
                  </a:lnTo>
                  <a:lnTo>
                    <a:pt x="6375" y="13995"/>
                  </a:lnTo>
                  <a:lnTo>
                    <a:pt x="7596" y="13995"/>
                  </a:lnTo>
                  <a:lnTo>
                    <a:pt x="7743" y="13946"/>
                  </a:lnTo>
                  <a:lnTo>
                    <a:pt x="7841" y="13897"/>
                  </a:lnTo>
                  <a:lnTo>
                    <a:pt x="7963" y="13824"/>
                  </a:lnTo>
                  <a:lnTo>
                    <a:pt x="8036" y="13726"/>
                  </a:lnTo>
                  <a:lnTo>
                    <a:pt x="8109" y="13604"/>
                  </a:lnTo>
                  <a:lnTo>
                    <a:pt x="8158" y="13482"/>
                  </a:lnTo>
                  <a:lnTo>
                    <a:pt x="8183" y="13360"/>
                  </a:lnTo>
                  <a:lnTo>
                    <a:pt x="8353" y="11919"/>
                  </a:lnTo>
                  <a:lnTo>
                    <a:pt x="8647" y="11821"/>
                  </a:lnTo>
                  <a:lnTo>
                    <a:pt x="8940" y="11723"/>
                  </a:lnTo>
                  <a:lnTo>
                    <a:pt x="9233" y="11577"/>
                  </a:lnTo>
                  <a:lnTo>
                    <a:pt x="9501" y="11455"/>
                  </a:lnTo>
                  <a:lnTo>
                    <a:pt x="10649" y="12358"/>
                  </a:lnTo>
                  <a:lnTo>
                    <a:pt x="10747" y="12407"/>
                  </a:lnTo>
                  <a:lnTo>
                    <a:pt x="10869" y="12456"/>
                  </a:lnTo>
                  <a:lnTo>
                    <a:pt x="10991" y="12505"/>
                  </a:lnTo>
                  <a:lnTo>
                    <a:pt x="11138" y="12505"/>
                  </a:lnTo>
                  <a:lnTo>
                    <a:pt x="11260" y="12480"/>
                  </a:lnTo>
                  <a:lnTo>
                    <a:pt x="11382" y="12432"/>
                  </a:lnTo>
                  <a:lnTo>
                    <a:pt x="11504" y="12383"/>
                  </a:lnTo>
                  <a:lnTo>
                    <a:pt x="11602" y="12285"/>
                  </a:lnTo>
                  <a:lnTo>
                    <a:pt x="12286" y="11601"/>
                  </a:lnTo>
                  <a:lnTo>
                    <a:pt x="12359" y="11504"/>
                  </a:lnTo>
                  <a:lnTo>
                    <a:pt x="12432" y="11381"/>
                  </a:lnTo>
                  <a:lnTo>
                    <a:pt x="12457" y="11259"/>
                  </a:lnTo>
                  <a:lnTo>
                    <a:pt x="12481" y="11137"/>
                  </a:lnTo>
                  <a:lnTo>
                    <a:pt x="12481" y="11015"/>
                  </a:lnTo>
                  <a:lnTo>
                    <a:pt x="12457" y="10893"/>
                  </a:lnTo>
                  <a:lnTo>
                    <a:pt x="12408" y="10771"/>
                  </a:lnTo>
                  <a:lnTo>
                    <a:pt x="12334" y="10649"/>
                  </a:lnTo>
                  <a:lnTo>
                    <a:pt x="11431" y="9501"/>
                  </a:lnTo>
                  <a:lnTo>
                    <a:pt x="11577" y="9232"/>
                  </a:lnTo>
                  <a:lnTo>
                    <a:pt x="11699" y="8939"/>
                  </a:lnTo>
                  <a:lnTo>
                    <a:pt x="11822" y="8670"/>
                  </a:lnTo>
                  <a:lnTo>
                    <a:pt x="11895" y="8377"/>
                  </a:lnTo>
                  <a:lnTo>
                    <a:pt x="13360" y="8206"/>
                  </a:lnTo>
                  <a:lnTo>
                    <a:pt x="13482" y="8182"/>
                  </a:lnTo>
                  <a:lnTo>
                    <a:pt x="13604" y="8133"/>
                  </a:lnTo>
                  <a:lnTo>
                    <a:pt x="13702" y="8060"/>
                  </a:lnTo>
                  <a:lnTo>
                    <a:pt x="13800" y="7962"/>
                  </a:lnTo>
                  <a:lnTo>
                    <a:pt x="13873" y="7864"/>
                  </a:lnTo>
                  <a:lnTo>
                    <a:pt x="13946" y="7742"/>
                  </a:lnTo>
                  <a:lnTo>
                    <a:pt x="13971" y="7620"/>
                  </a:lnTo>
                  <a:lnTo>
                    <a:pt x="13995" y="7474"/>
                  </a:lnTo>
                  <a:lnTo>
                    <a:pt x="13995" y="6521"/>
                  </a:lnTo>
                  <a:lnTo>
                    <a:pt x="13971" y="6399"/>
                  </a:lnTo>
                  <a:lnTo>
                    <a:pt x="13946" y="6253"/>
                  </a:lnTo>
                  <a:lnTo>
                    <a:pt x="13873" y="6155"/>
                  </a:lnTo>
                  <a:lnTo>
                    <a:pt x="13800" y="6033"/>
                  </a:lnTo>
                  <a:lnTo>
                    <a:pt x="13702" y="5959"/>
                  </a:lnTo>
                  <a:lnTo>
                    <a:pt x="13604" y="5886"/>
                  </a:lnTo>
                  <a:lnTo>
                    <a:pt x="13482" y="5837"/>
                  </a:lnTo>
                  <a:lnTo>
                    <a:pt x="13360" y="5789"/>
                  </a:lnTo>
                  <a:lnTo>
                    <a:pt x="11895" y="5642"/>
                  </a:lnTo>
                  <a:lnTo>
                    <a:pt x="11822" y="5349"/>
                  </a:lnTo>
                  <a:lnTo>
                    <a:pt x="11699" y="5056"/>
                  </a:lnTo>
                  <a:lnTo>
                    <a:pt x="11577" y="4763"/>
                  </a:lnTo>
                  <a:lnTo>
                    <a:pt x="11431" y="4494"/>
                  </a:lnTo>
                  <a:lnTo>
                    <a:pt x="12334" y="3346"/>
                  </a:lnTo>
                  <a:lnTo>
                    <a:pt x="12408" y="3249"/>
                  </a:lnTo>
                  <a:lnTo>
                    <a:pt x="12457" y="3126"/>
                  </a:lnTo>
                  <a:lnTo>
                    <a:pt x="12481" y="3004"/>
                  </a:lnTo>
                  <a:lnTo>
                    <a:pt x="12481" y="2858"/>
                  </a:lnTo>
                  <a:lnTo>
                    <a:pt x="12457" y="2736"/>
                  </a:lnTo>
                  <a:lnTo>
                    <a:pt x="12432" y="2614"/>
                  </a:lnTo>
                  <a:lnTo>
                    <a:pt x="12359" y="2491"/>
                  </a:lnTo>
                  <a:lnTo>
                    <a:pt x="12286" y="2394"/>
                  </a:lnTo>
                  <a:lnTo>
                    <a:pt x="11602" y="1710"/>
                  </a:lnTo>
                  <a:lnTo>
                    <a:pt x="11504" y="1637"/>
                  </a:lnTo>
                  <a:lnTo>
                    <a:pt x="11382" y="1563"/>
                  </a:lnTo>
                  <a:lnTo>
                    <a:pt x="11260" y="1514"/>
                  </a:lnTo>
                  <a:lnTo>
                    <a:pt x="10991" y="1514"/>
                  </a:lnTo>
                  <a:lnTo>
                    <a:pt x="10869" y="1539"/>
                  </a:lnTo>
                  <a:lnTo>
                    <a:pt x="10747" y="1588"/>
                  </a:lnTo>
                  <a:lnTo>
                    <a:pt x="10649" y="1661"/>
                  </a:lnTo>
                  <a:lnTo>
                    <a:pt x="9501" y="2565"/>
                  </a:lnTo>
                  <a:lnTo>
                    <a:pt x="9233" y="2418"/>
                  </a:lnTo>
                  <a:lnTo>
                    <a:pt x="8940" y="2296"/>
                  </a:lnTo>
                  <a:lnTo>
                    <a:pt x="8647" y="2174"/>
                  </a:lnTo>
                  <a:lnTo>
                    <a:pt x="8353" y="2076"/>
                  </a:lnTo>
                  <a:lnTo>
                    <a:pt x="8183" y="635"/>
                  </a:lnTo>
                  <a:lnTo>
                    <a:pt x="8158" y="513"/>
                  </a:lnTo>
                  <a:lnTo>
                    <a:pt x="8109" y="391"/>
                  </a:lnTo>
                  <a:lnTo>
                    <a:pt x="8036" y="293"/>
                  </a:lnTo>
                  <a:lnTo>
                    <a:pt x="7963" y="196"/>
                  </a:lnTo>
                  <a:lnTo>
                    <a:pt x="7841" y="122"/>
                  </a:lnTo>
                  <a:lnTo>
                    <a:pt x="7743" y="49"/>
                  </a:lnTo>
                  <a:lnTo>
                    <a:pt x="7596" y="25"/>
                  </a:lnTo>
                  <a:lnTo>
                    <a:pt x="7474" y="0"/>
                  </a:lnTo>
                  <a:close/>
                </a:path>
              </a:pathLst>
            </a:custGeom>
            <a:solidFill>
              <a:srgbClr val="544F9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6" name="Shape 550">
              <a:extLst>
                <a:ext uri="{FF2B5EF4-FFF2-40B4-BE49-F238E27FC236}">
                  <a16:creationId xmlns:a16="http://schemas.microsoft.com/office/drawing/2014/main" id="{B866B3B1-9C7A-62F0-D2AD-070C8FEAC019}"/>
                </a:ext>
              </a:extLst>
            </p:cNvPr>
            <p:cNvSpPr/>
            <p:nvPr/>
          </p:nvSpPr>
          <p:spPr>
            <a:xfrm>
              <a:off x="5567825" y="3185975"/>
              <a:ext cx="199075" cy="199075"/>
            </a:xfrm>
            <a:custGeom>
              <a:avLst/>
              <a:gdLst/>
              <a:ahLst/>
              <a:cxnLst/>
              <a:rect l="0" t="0" r="0" b="0"/>
              <a:pathLst>
                <a:path w="7963" h="7963" extrusionOk="0">
                  <a:moveTo>
                    <a:pt x="3933" y="2296"/>
                  </a:moveTo>
                  <a:lnTo>
                    <a:pt x="4103" y="2321"/>
                  </a:lnTo>
                  <a:lnTo>
                    <a:pt x="4274" y="2321"/>
                  </a:lnTo>
                  <a:lnTo>
                    <a:pt x="4421" y="2370"/>
                  </a:lnTo>
                  <a:lnTo>
                    <a:pt x="4592" y="2419"/>
                  </a:lnTo>
                  <a:lnTo>
                    <a:pt x="4738" y="2492"/>
                  </a:lnTo>
                  <a:lnTo>
                    <a:pt x="4885" y="2565"/>
                  </a:lnTo>
                  <a:lnTo>
                    <a:pt x="5032" y="2663"/>
                  </a:lnTo>
                  <a:lnTo>
                    <a:pt x="5154" y="2785"/>
                  </a:lnTo>
                  <a:lnTo>
                    <a:pt x="5276" y="2883"/>
                  </a:lnTo>
                  <a:lnTo>
                    <a:pt x="5373" y="3029"/>
                  </a:lnTo>
                  <a:lnTo>
                    <a:pt x="5447" y="3151"/>
                  </a:lnTo>
                  <a:lnTo>
                    <a:pt x="5520" y="3298"/>
                  </a:lnTo>
                  <a:lnTo>
                    <a:pt x="5593" y="3444"/>
                  </a:lnTo>
                  <a:lnTo>
                    <a:pt x="5618" y="3615"/>
                  </a:lnTo>
                  <a:lnTo>
                    <a:pt x="5642" y="3762"/>
                  </a:lnTo>
                  <a:lnTo>
                    <a:pt x="5667" y="3933"/>
                  </a:lnTo>
                  <a:lnTo>
                    <a:pt x="5667" y="4079"/>
                  </a:lnTo>
                  <a:lnTo>
                    <a:pt x="5642" y="4250"/>
                  </a:lnTo>
                  <a:lnTo>
                    <a:pt x="5618" y="4421"/>
                  </a:lnTo>
                  <a:lnTo>
                    <a:pt x="5569" y="4568"/>
                  </a:lnTo>
                  <a:lnTo>
                    <a:pt x="5496" y="4739"/>
                  </a:lnTo>
                  <a:lnTo>
                    <a:pt x="5398" y="4885"/>
                  </a:lnTo>
                  <a:lnTo>
                    <a:pt x="5300" y="5007"/>
                  </a:lnTo>
                  <a:lnTo>
                    <a:pt x="5203" y="5154"/>
                  </a:lnTo>
                  <a:lnTo>
                    <a:pt x="5080" y="5252"/>
                  </a:lnTo>
                  <a:lnTo>
                    <a:pt x="4958" y="5349"/>
                  </a:lnTo>
                  <a:lnTo>
                    <a:pt x="4812" y="5447"/>
                  </a:lnTo>
                  <a:lnTo>
                    <a:pt x="4665" y="5520"/>
                  </a:lnTo>
                  <a:lnTo>
                    <a:pt x="4519" y="5569"/>
                  </a:lnTo>
                  <a:lnTo>
                    <a:pt x="4372" y="5618"/>
                  </a:lnTo>
                  <a:lnTo>
                    <a:pt x="4201" y="5642"/>
                  </a:lnTo>
                  <a:lnTo>
                    <a:pt x="4055" y="5667"/>
                  </a:lnTo>
                  <a:lnTo>
                    <a:pt x="3884" y="5642"/>
                  </a:lnTo>
                  <a:lnTo>
                    <a:pt x="3713" y="5642"/>
                  </a:lnTo>
                  <a:lnTo>
                    <a:pt x="3566" y="5594"/>
                  </a:lnTo>
                  <a:lnTo>
                    <a:pt x="3395" y="5545"/>
                  </a:lnTo>
                  <a:lnTo>
                    <a:pt x="3249" y="5471"/>
                  </a:lnTo>
                  <a:lnTo>
                    <a:pt x="3102" y="5398"/>
                  </a:lnTo>
                  <a:lnTo>
                    <a:pt x="2956" y="5300"/>
                  </a:lnTo>
                  <a:lnTo>
                    <a:pt x="2833" y="5178"/>
                  </a:lnTo>
                  <a:lnTo>
                    <a:pt x="2711" y="5081"/>
                  </a:lnTo>
                  <a:lnTo>
                    <a:pt x="2614" y="4934"/>
                  </a:lnTo>
                  <a:lnTo>
                    <a:pt x="2540" y="4812"/>
                  </a:lnTo>
                  <a:lnTo>
                    <a:pt x="2467" y="4665"/>
                  </a:lnTo>
                  <a:lnTo>
                    <a:pt x="2394" y="4519"/>
                  </a:lnTo>
                  <a:lnTo>
                    <a:pt x="2369" y="4348"/>
                  </a:lnTo>
                  <a:lnTo>
                    <a:pt x="2321" y="4201"/>
                  </a:lnTo>
                  <a:lnTo>
                    <a:pt x="2321" y="4030"/>
                  </a:lnTo>
                  <a:lnTo>
                    <a:pt x="2321" y="3884"/>
                  </a:lnTo>
                  <a:lnTo>
                    <a:pt x="2345" y="3713"/>
                  </a:lnTo>
                  <a:lnTo>
                    <a:pt x="2369" y="3542"/>
                  </a:lnTo>
                  <a:lnTo>
                    <a:pt x="2418" y="3395"/>
                  </a:lnTo>
                  <a:lnTo>
                    <a:pt x="2492" y="3224"/>
                  </a:lnTo>
                  <a:lnTo>
                    <a:pt x="2589" y="3078"/>
                  </a:lnTo>
                  <a:lnTo>
                    <a:pt x="2687" y="2956"/>
                  </a:lnTo>
                  <a:lnTo>
                    <a:pt x="2785" y="2809"/>
                  </a:lnTo>
                  <a:lnTo>
                    <a:pt x="2907" y="2712"/>
                  </a:lnTo>
                  <a:lnTo>
                    <a:pt x="3029" y="2614"/>
                  </a:lnTo>
                  <a:lnTo>
                    <a:pt x="3175" y="2516"/>
                  </a:lnTo>
                  <a:lnTo>
                    <a:pt x="3322" y="2443"/>
                  </a:lnTo>
                  <a:lnTo>
                    <a:pt x="3468" y="2394"/>
                  </a:lnTo>
                  <a:lnTo>
                    <a:pt x="3615" y="2345"/>
                  </a:lnTo>
                  <a:lnTo>
                    <a:pt x="3786" y="2321"/>
                  </a:lnTo>
                  <a:lnTo>
                    <a:pt x="3933" y="2296"/>
                  </a:lnTo>
                  <a:close/>
                  <a:moveTo>
                    <a:pt x="3053" y="1"/>
                  </a:moveTo>
                  <a:lnTo>
                    <a:pt x="2980" y="25"/>
                  </a:lnTo>
                  <a:lnTo>
                    <a:pt x="2443" y="196"/>
                  </a:lnTo>
                  <a:lnTo>
                    <a:pt x="2369" y="220"/>
                  </a:lnTo>
                  <a:lnTo>
                    <a:pt x="2296" y="269"/>
                  </a:lnTo>
                  <a:lnTo>
                    <a:pt x="2198" y="391"/>
                  </a:lnTo>
                  <a:lnTo>
                    <a:pt x="2150" y="538"/>
                  </a:lnTo>
                  <a:lnTo>
                    <a:pt x="2150" y="611"/>
                  </a:lnTo>
                  <a:lnTo>
                    <a:pt x="2150" y="684"/>
                  </a:lnTo>
                  <a:lnTo>
                    <a:pt x="2394" y="1832"/>
                  </a:lnTo>
                  <a:lnTo>
                    <a:pt x="2223" y="1954"/>
                  </a:lnTo>
                  <a:lnTo>
                    <a:pt x="2076" y="2101"/>
                  </a:lnTo>
                  <a:lnTo>
                    <a:pt x="1002" y="1686"/>
                  </a:lnTo>
                  <a:lnTo>
                    <a:pt x="928" y="1686"/>
                  </a:lnTo>
                  <a:lnTo>
                    <a:pt x="831" y="1661"/>
                  </a:lnTo>
                  <a:lnTo>
                    <a:pt x="684" y="1710"/>
                  </a:lnTo>
                  <a:lnTo>
                    <a:pt x="562" y="1784"/>
                  </a:lnTo>
                  <a:lnTo>
                    <a:pt x="513" y="1832"/>
                  </a:lnTo>
                  <a:lnTo>
                    <a:pt x="464" y="1906"/>
                  </a:lnTo>
                  <a:lnTo>
                    <a:pt x="220" y="2394"/>
                  </a:lnTo>
                  <a:lnTo>
                    <a:pt x="196" y="2467"/>
                  </a:lnTo>
                  <a:lnTo>
                    <a:pt x="171" y="2541"/>
                  </a:lnTo>
                  <a:lnTo>
                    <a:pt x="196" y="2712"/>
                  </a:lnTo>
                  <a:lnTo>
                    <a:pt x="245" y="2834"/>
                  </a:lnTo>
                  <a:lnTo>
                    <a:pt x="293" y="2907"/>
                  </a:lnTo>
                  <a:lnTo>
                    <a:pt x="367" y="2956"/>
                  </a:lnTo>
                  <a:lnTo>
                    <a:pt x="1344" y="3591"/>
                  </a:lnTo>
                  <a:lnTo>
                    <a:pt x="1319" y="3786"/>
                  </a:lnTo>
                  <a:lnTo>
                    <a:pt x="1295" y="4006"/>
                  </a:lnTo>
                  <a:lnTo>
                    <a:pt x="245" y="4494"/>
                  </a:lnTo>
                  <a:lnTo>
                    <a:pt x="196" y="4519"/>
                  </a:lnTo>
                  <a:lnTo>
                    <a:pt x="123" y="4568"/>
                  </a:lnTo>
                  <a:lnTo>
                    <a:pt x="49" y="4714"/>
                  </a:lnTo>
                  <a:lnTo>
                    <a:pt x="0" y="4861"/>
                  </a:lnTo>
                  <a:lnTo>
                    <a:pt x="25" y="4934"/>
                  </a:lnTo>
                  <a:lnTo>
                    <a:pt x="25" y="5007"/>
                  </a:lnTo>
                  <a:lnTo>
                    <a:pt x="220" y="5545"/>
                  </a:lnTo>
                  <a:lnTo>
                    <a:pt x="245" y="5594"/>
                  </a:lnTo>
                  <a:lnTo>
                    <a:pt x="293" y="5667"/>
                  </a:lnTo>
                  <a:lnTo>
                    <a:pt x="391" y="5764"/>
                  </a:lnTo>
                  <a:lnTo>
                    <a:pt x="538" y="5813"/>
                  </a:lnTo>
                  <a:lnTo>
                    <a:pt x="684" y="5813"/>
                  </a:lnTo>
                  <a:lnTo>
                    <a:pt x="1832" y="5569"/>
                  </a:lnTo>
                  <a:lnTo>
                    <a:pt x="1954" y="5740"/>
                  </a:lnTo>
                  <a:lnTo>
                    <a:pt x="2101" y="5887"/>
                  </a:lnTo>
                  <a:lnTo>
                    <a:pt x="1710" y="6986"/>
                  </a:lnTo>
                  <a:lnTo>
                    <a:pt x="1686" y="7059"/>
                  </a:lnTo>
                  <a:lnTo>
                    <a:pt x="1686" y="7132"/>
                  </a:lnTo>
                  <a:lnTo>
                    <a:pt x="1710" y="7279"/>
                  </a:lnTo>
                  <a:lnTo>
                    <a:pt x="1783" y="7401"/>
                  </a:lnTo>
                  <a:lnTo>
                    <a:pt x="1857" y="7450"/>
                  </a:lnTo>
                  <a:lnTo>
                    <a:pt x="1905" y="7499"/>
                  </a:lnTo>
                  <a:lnTo>
                    <a:pt x="2418" y="7743"/>
                  </a:lnTo>
                  <a:lnTo>
                    <a:pt x="2492" y="7792"/>
                  </a:lnTo>
                  <a:lnTo>
                    <a:pt x="2711" y="7792"/>
                  </a:lnTo>
                  <a:lnTo>
                    <a:pt x="2858" y="7718"/>
                  </a:lnTo>
                  <a:lnTo>
                    <a:pt x="2907" y="7669"/>
                  </a:lnTo>
                  <a:lnTo>
                    <a:pt x="2956" y="7621"/>
                  </a:lnTo>
                  <a:lnTo>
                    <a:pt x="3591" y="6644"/>
                  </a:lnTo>
                  <a:lnTo>
                    <a:pt x="3810" y="6668"/>
                  </a:lnTo>
                  <a:lnTo>
                    <a:pt x="4006" y="6668"/>
                  </a:lnTo>
                  <a:lnTo>
                    <a:pt x="4494" y="7718"/>
                  </a:lnTo>
                  <a:lnTo>
                    <a:pt x="4543" y="7792"/>
                  </a:lnTo>
                  <a:lnTo>
                    <a:pt x="4592" y="7840"/>
                  </a:lnTo>
                  <a:lnTo>
                    <a:pt x="4714" y="7914"/>
                  </a:lnTo>
                  <a:lnTo>
                    <a:pt x="4861" y="7963"/>
                  </a:lnTo>
                  <a:lnTo>
                    <a:pt x="4934" y="7963"/>
                  </a:lnTo>
                  <a:lnTo>
                    <a:pt x="5007" y="7938"/>
                  </a:lnTo>
                  <a:lnTo>
                    <a:pt x="5544" y="7767"/>
                  </a:lnTo>
                  <a:lnTo>
                    <a:pt x="5618" y="7743"/>
                  </a:lnTo>
                  <a:lnTo>
                    <a:pt x="5667" y="7694"/>
                  </a:lnTo>
                  <a:lnTo>
                    <a:pt x="5764" y="7572"/>
                  </a:lnTo>
                  <a:lnTo>
                    <a:pt x="5838" y="7425"/>
                  </a:lnTo>
                  <a:lnTo>
                    <a:pt x="5838" y="7352"/>
                  </a:lnTo>
                  <a:lnTo>
                    <a:pt x="5838" y="7279"/>
                  </a:lnTo>
                  <a:lnTo>
                    <a:pt x="5593" y="6131"/>
                  </a:lnTo>
                  <a:lnTo>
                    <a:pt x="5740" y="6009"/>
                  </a:lnTo>
                  <a:lnTo>
                    <a:pt x="5911" y="5862"/>
                  </a:lnTo>
                  <a:lnTo>
                    <a:pt x="6985" y="6277"/>
                  </a:lnTo>
                  <a:lnTo>
                    <a:pt x="7059" y="6277"/>
                  </a:lnTo>
                  <a:lnTo>
                    <a:pt x="7132" y="6302"/>
                  </a:lnTo>
                  <a:lnTo>
                    <a:pt x="7278" y="6253"/>
                  </a:lnTo>
                  <a:lnTo>
                    <a:pt x="7425" y="6180"/>
                  </a:lnTo>
                  <a:lnTo>
                    <a:pt x="7474" y="6131"/>
                  </a:lnTo>
                  <a:lnTo>
                    <a:pt x="7523" y="6058"/>
                  </a:lnTo>
                  <a:lnTo>
                    <a:pt x="7767" y="5545"/>
                  </a:lnTo>
                  <a:lnTo>
                    <a:pt x="7791" y="5496"/>
                  </a:lnTo>
                  <a:lnTo>
                    <a:pt x="7816" y="5398"/>
                  </a:lnTo>
                  <a:lnTo>
                    <a:pt x="7791" y="5252"/>
                  </a:lnTo>
                  <a:lnTo>
                    <a:pt x="7718" y="5129"/>
                  </a:lnTo>
                  <a:lnTo>
                    <a:pt x="7669" y="5056"/>
                  </a:lnTo>
                  <a:lnTo>
                    <a:pt x="7620" y="5007"/>
                  </a:lnTo>
                  <a:lnTo>
                    <a:pt x="6643" y="4372"/>
                  </a:lnTo>
                  <a:lnTo>
                    <a:pt x="6668" y="4177"/>
                  </a:lnTo>
                  <a:lnTo>
                    <a:pt x="6668" y="3957"/>
                  </a:lnTo>
                  <a:lnTo>
                    <a:pt x="7718" y="3469"/>
                  </a:lnTo>
                  <a:lnTo>
                    <a:pt x="7791" y="3444"/>
                  </a:lnTo>
                  <a:lnTo>
                    <a:pt x="7865" y="3395"/>
                  </a:lnTo>
                  <a:lnTo>
                    <a:pt x="7938" y="3249"/>
                  </a:lnTo>
                  <a:lnTo>
                    <a:pt x="7962" y="3102"/>
                  </a:lnTo>
                  <a:lnTo>
                    <a:pt x="7962" y="3029"/>
                  </a:lnTo>
                  <a:lnTo>
                    <a:pt x="7962" y="2956"/>
                  </a:lnTo>
                  <a:lnTo>
                    <a:pt x="7767" y="2419"/>
                  </a:lnTo>
                  <a:lnTo>
                    <a:pt x="7743" y="2345"/>
                  </a:lnTo>
                  <a:lnTo>
                    <a:pt x="7694" y="2296"/>
                  </a:lnTo>
                  <a:lnTo>
                    <a:pt x="7572" y="2199"/>
                  </a:lnTo>
                  <a:lnTo>
                    <a:pt x="7449" y="2150"/>
                  </a:lnTo>
                  <a:lnTo>
                    <a:pt x="7278" y="2150"/>
                  </a:lnTo>
                  <a:lnTo>
                    <a:pt x="6155" y="2394"/>
                  </a:lnTo>
                  <a:lnTo>
                    <a:pt x="6033" y="2223"/>
                  </a:lnTo>
                  <a:lnTo>
                    <a:pt x="5886" y="2077"/>
                  </a:lnTo>
                  <a:lnTo>
                    <a:pt x="6277" y="978"/>
                  </a:lnTo>
                  <a:lnTo>
                    <a:pt x="6302" y="904"/>
                  </a:lnTo>
                  <a:lnTo>
                    <a:pt x="6302" y="831"/>
                  </a:lnTo>
                  <a:lnTo>
                    <a:pt x="6277" y="684"/>
                  </a:lnTo>
                  <a:lnTo>
                    <a:pt x="6179" y="562"/>
                  </a:lnTo>
                  <a:lnTo>
                    <a:pt x="6131" y="489"/>
                  </a:lnTo>
                  <a:lnTo>
                    <a:pt x="6082" y="465"/>
                  </a:lnTo>
                  <a:lnTo>
                    <a:pt x="5569" y="196"/>
                  </a:lnTo>
                  <a:lnTo>
                    <a:pt x="5496" y="172"/>
                  </a:lnTo>
                  <a:lnTo>
                    <a:pt x="5276" y="172"/>
                  </a:lnTo>
                  <a:lnTo>
                    <a:pt x="5129" y="245"/>
                  </a:lnTo>
                  <a:lnTo>
                    <a:pt x="5080" y="294"/>
                  </a:lnTo>
                  <a:lnTo>
                    <a:pt x="5032" y="343"/>
                  </a:lnTo>
                  <a:lnTo>
                    <a:pt x="4397" y="1319"/>
                  </a:lnTo>
                  <a:lnTo>
                    <a:pt x="4177" y="1295"/>
                  </a:lnTo>
                  <a:lnTo>
                    <a:pt x="3981" y="1295"/>
                  </a:lnTo>
                  <a:lnTo>
                    <a:pt x="3493" y="245"/>
                  </a:lnTo>
                  <a:lnTo>
                    <a:pt x="3444" y="172"/>
                  </a:lnTo>
                  <a:lnTo>
                    <a:pt x="3395" y="123"/>
                  </a:lnTo>
                  <a:lnTo>
                    <a:pt x="3273" y="49"/>
                  </a:lnTo>
                  <a:lnTo>
                    <a:pt x="3127" y="1"/>
                  </a:lnTo>
                  <a:close/>
                </a:path>
              </a:pathLst>
            </a:custGeom>
            <a:solidFill>
              <a:srgbClr val="544F9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pic>
        <p:nvPicPr>
          <p:cNvPr id="3" name="Picture 2">
            <a:extLst>
              <a:ext uri="{FF2B5EF4-FFF2-40B4-BE49-F238E27FC236}">
                <a16:creationId xmlns:a16="http://schemas.microsoft.com/office/drawing/2014/main" id="{4A06177C-A10F-A0EF-CF75-7C684C499E6B}"/>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16" name="Graphic 4" descr="Ampoule et engrenage avec un remplissage uni">
            <a:extLst>
              <a:ext uri="{FF2B5EF4-FFF2-40B4-BE49-F238E27FC236}">
                <a16:creationId xmlns:a16="http://schemas.microsoft.com/office/drawing/2014/main" id="{2B7273C6-7AED-26C8-95CC-B5940FC8FAC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65517" y="2024903"/>
            <a:ext cx="914400" cy="914400"/>
          </a:xfrm>
          <a:prstGeom prst="rect">
            <a:avLst/>
          </a:prstGeom>
        </p:spPr>
      </p:pic>
      <p:pic>
        <p:nvPicPr>
          <p:cNvPr id="17" name="Graphic 6" descr="Recherche de dossiers avec un remplissage uni">
            <a:extLst>
              <a:ext uri="{FF2B5EF4-FFF2-40B4-BE49-F238E27FC236}">
                <a16:creationId xmlns:a16="http://schemas.microsoft.com/office/drawing/2014/main" id="{C977DD2B-8D59-0457-88E2-19E51816F05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955230" y="2026608"/>
            <a:ext cx="1055205" cy="1080053"/>
          </a:xfrm>
          <a:prstGeom prst="rect">
            <a:avLst/>
          </a:prstGeom>
        </p:spPr>
      </p:pic>
      <p:pic>
        <p:nvPicPr>
          <p:cNvPr id="18" name="Graphic 8" descr="Loupe avec un remplissage uni">
            <a:extLst>
              <a:ext uri="{FF2B5EF4-FFF2-40B4-BE49-F238E27FC236}">
                <a16:creationId xmlns:a16="http://schemas.microsoft.com/office/drawing/2014/main" id="{69ABCF89-5DE0-842F-2C1F-2690103B7E4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497804" y="2113093"/>
            <a:ext cx="914400" cy="914400"/>
          </a:xfrm>
          <a:prstGeom prst="rect">
            <a:avLst/>
          </a:prstGeom>
        </p:spPr>
      </p:pic>
      <p:pic>
        <p:nvPicPr>
          <p:cNvPr id="19" name="Graphic 10" descr="Œil contour">
            <a:extLst>
              <a:ext uri="{FF2B5EF4-FFF2-40B4-BE49-F238E27FC236}">
                <a16:creationId xmlns:a16="http://schemas.microsoft.com/office/drawing/2014/main" id="{AF5E965A-9473-56D3-8E60-E5EE5DDE15F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818944" y="1887022"/>
            <a:ext cx="1278834" cy="1278834"/>
          </a:xfrm>
          <a:prstGeom prst="rect">
            <a:avLst/>
          </a:prstGeom>
        </p:spPr>
      </p:pic>
      <p:pic>
        <p:nvPicPr>
          <p:cNvPr id="20" name="Graphic 12" descr="Contrat contour">
            <a:extLst>
              <a:ext uri="{FF2B5EF4-FFF2-40B4-BE49-F238E27FC236}">
                <a16:creationId xmlns:a16="http://schemas.microsoft.com/office/drawing/2014/main" id="{57A2810B-B2A4-71B8-5463-66A06586BCC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507144" y="2026472"/>
            <a:ext cx="914400" cy="914400"/>
          </a:xfrm>
          <a:prstGeom prst="rect">
            <a:avLst/>
          </a:prstGeom>
        </p:spPr>
      </p:pic>
      <p:pic>
        <p:nvPicPr>
          <p:cNvPr id="21" name="Graphic 14" descr="Boîte contour">
            <a:extLst>
              <a:ext uri="{FF2B5EF4-FFF2-40B4-BE49-F238E27FC236}">
                <a16:creationId xmlns:a16="http://schemas.microsoft.com/office/drawing/2014/main" id="{EFD395D6-74DE-4AC9-3B54-CE90BFEAD68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7776210" y="2028265"/>
            <a:ext cx="914400" cy="914400"/>
          </a:xfrm>
          <a:prstGeom prst="rect">
            <a:avLst/>
          </a:prstGeom>
        </p:spPr>
      </p:pic>
      <p:sp>
        <p:nvSpPr>
          <p:cNvPr id="22" name="Arrow: Right 21">
            <a:extLst>
              <a:ext uri="{FF2B5EF4-FFF2-40B4-BE49-F238E27FC236}">
                <a16:creationId xmlns:a16="http://schemas.microsoft.com/office/drawing/2014/main" id="{5F9A2B58-260B-D4B4-6829-F5E2130A0EA8}"/>
              </a:ext>
            </a:extLst>
          </p:cNvPr>
          <p:cNvSpPr/>
          <p:nvPr/>
        </p:nvSpPr>
        <p:spPr>
          <a:xfrm>
            <a:off x="1604431" y="2388621"/>
            <a:ext cx="357023" cy="273017"/>
          </a:xfrm>
          <a:prstGeom prst="rightArrow">
            <a:avLst/>
          </a:prstGeom>
          <a:solidFill>
            <a:srgbClr val="544F98"/>
          </a:solidFill>
          <a:ln>
            <a:solidFill>
              <a:srgbClr val="544F98"/>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Arrow: Right 22">
            <a:extLst>
              <a:ext uri="{FF2B5EF4-FFF2-40B4-BE49-F238E27FC236}">
                <a16:creationId xmlns:a16="http://schemas.microsoft.com/office/drawing/2014/main" id="{F18FBBB8-A7E0-4B01-804B-641652C421F7}"/>
              </a:ext>
            </a:extLst>
          </p:cNvPr>
          <p:cNvSpPr/>
          <p:nvPr/>
        </p:nvSpPr>
        <p:spPr>
          <a:xfrm>
            <a:off x="3007967" y="2346598"/>
            <a:ext cx="357023" cy="273017"/>
          </a:xfrm>
          <a:prstGeom prst="rightArrow">
            <a:avLst/>
          </a:prstGeom>
          <a:solidFill>
            <a:srgbClr val="544F98"/>
          </a:solidFill>
          <a:ln>
            <a:solidFill>
              <a:srgbClr val="544F9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7" name="Arrow: Right 26">
            <a:extLst>
              <a:ext uri="{FF2B5EF4-FFF2-40B4-BE49-F238E27FC236}">
                <a16:creationId xmlns:a16="http://schemas.microsoft.com/office/drawing/2014/main" id="{4F58DDA2-F181-CD6C-ABFE-F4C4F1995407}"/>
              </a:ext>
            </a:extLst>
          </p:cNvPr>
          <p:cNvSpPr/>
          <p:nvPr/>
        </p:nvSpPr>
        <p:spPr>
          <a:xfrm>
            <a:off x="4461931" y="2388620"/>
            <a:ext cx="357023" cy="273017"/>
          </a:xfrm>
          <a:prstGeom prst="rightArrow">
            <a:avLst/>
          </a:prstGeom>
          <a:solidFill>
            <a:srgbClr val="544F98"/>
          </a:solidFill>
          <a:ln>
            <a:solidFill>
              <a:srgbClr val="544F9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8" name="Arrow: Right 27">
            <a:extLst>
              <a:ext uri="{FF2B5EF4-FFF2-40B4-BE49-F238E27FC236}">
                <a16:creationId xmlns:a16="http://schemas.microsoft.com/office/drawing/2014/main" id="{B853B4EB-CBD8-87AF-F7B4-28E8D5AA99B2}"/>
              </a:ext>
            </a:extLst>
          </p:cNvPr>
          <p:cNvSpPr/>
          <p:nvPr/>
        </p:nvSpPr>
        <p:spPr>
          <a:xfrm>
            <a:off x="6243666" y="2388619"/>
            <a:ext cx="357023" cy="273017"/>
          </a:xfrm>
          <a:prstGeom prst="rightArrow">
            <a:avLst/>
          </a:prstGeom>
          <a:solidFill>
            <a:srgbClr val="544F98"/>
          </a:solidFill>
          <a:ln>
            <a:solidFill>
              <a:srgbClr val="544F9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9" name="Arrow: Right 28">
            <a:extLst>
              <a:ext uri="{FF2B5EF4-FFF2-40B4-BE49-F238E27FC236}">
                <a16:creationId xmlns:a16="http://schemas.microsoft.com/office/drawing/2014/main" id="{77FA1A5B-FC0C-3255-CA93-97E37F792816}"/>
              </a:ext>
            </a:extLst>
          </p:cNvPr>
          <p:cNvSpPr/>
          <p:nvPr/>
        </p:nvSpPr>
        <p:spPr>
          <a:xfrm>
            <a:off x="7420284" y="2388619"/>
            <a:ext cx="357023" cy="273017"/>
          </a:xfrm>
          <a:prstGeom prst="rightArrow">
            <a:avLst/>
          </a:prstGeom>
          <a:solidFill>
            <a:srgbClr val="544F98"/>
          </a:solidFill>
          <a:ln>
            <a:solidFill>
              <a:srgbClr val="544F9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320925721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D1FEE2-CE3D-0627-06C0-0A8FF91E0F17}"/>
              </a:ext>
            </a:extLst>
          </p:cNvPr>
          <p:cNvSpPr>
            <a:spLocks noGrp="1"/>
          </p:cNvSpPr>
          <p:nvPr>
            <p:ph type="ctrTitle"/>
          </p:nvPr>
        </p:nvSpPr>
        <p:spPr>
          <a:xfrm>
            <a:off x="818322" y="3226209"/>
            <a:ext cx="7772400" cy="1159800"/>
          </a:xfrm>
        </p:spPr>
        <p:txBody>
          <a:bodyPr>
            <a:normAutofit fontScale="90000"/>
          </a:bodyPr>
          <a:lstStyle/>
          <a:p>
            <a:r>
              <a:rPr lang="fr-FR" b="1" err="1"/>
              <a:t>Inform</a:t>
            </a:r>
            <a:r>
              <a:rPr lang="fr-FR" b="1"/>
              <a:t> </a:t>
            </a:r>
            <a:r>
              <a:rPr lang="fr-FR" b="1" err="1"/>
              <a:t>yourself</a:t>
            </a:r>
            <a:r>
              <a:rPr lang="fr-FR" b="1"/>
              <a:t> on the </a:t>
            </a:r>
            <a:r>
              <a:rPr lang="fr-FR" b="1" err="1"/>
              <a:t>rental</a:t>
            </a:r>
            <a:r>
              <a:rPr lang="fr-FR" b="1"/>
              <a:t> </a:t>
            </a:r>
            <a:r>
              <a:rPr lang="fr-FR" b="1" err="1"/>
              <a:t>market</a:t>
            </a:r>
            <a:r>
              <a:rPr lang="fr-FR" b="1"/>
              <a:t> in Belgium</a:t>
            </a:r>
            <a:br>
              <a:rPr lang="fr-FR" b="1"/>
            </a:br>
            <a:endParaRPr lang="fr-FR" i="1">
              <a:latin typeface="Raleway" pitchFamily="2" charset="0"/>
            </a:endParaRPr>
          </a:p>
        </p:txBody>
      </p:sp>
      <p:sp>
        <p:nvSpPr>
          <p:cNvPr id="5" name="Shape 90">
            <a:extLst>
              <a:ext uri="{FF2B5EF4-FFF2-40B4-BE49-F238E27FC236}">
                <a16:creationId xmlns:a16="http://schemas.microsoft.com/office/drawing/2014/main" id="{C54DBFB3-C373-F441-1A7D-150F8E83A140}"/>
              </a:ext>
            </a:extLst>
          </p:cNvPr>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a:spcBef>
                <a:spcPts val="0"/>
              </a:spcBef>
              <a:spcAft>
                <a:spcPts val="0"/>
              </a:spcAft>
              <a:buNone/>
            </a:pPr>
            <a:r>
              <a:rPr lang="en" sz="9600">
                <a:solidFill>
                  <a:schemeClr val="bg1"/>
                </a:solidFill>
                <a:latin typeface="Raleway ExtraBold"/>
                <a:ea typeface="Raleway ExtraBold"/>
                <a:cs typeface="Raleway ExtraBold"/>
                <a:sym typeface="Raleway ExtraBold"/>
              </a:rPr>
              <a:t>1</a:t>
            </a:r>
            <a:endParaRPr sz="9600">
              <a:solidFill>
                <a:schemeClr val="bg1"/>
              </a:solidFill>
              <a:latin typeface="Raleway ExtraBold"/>
              <a:ea typeface="Raleway ExtraBold"/>
              <a:cs typeface="Raleway ExtraBold"/>
              <a:sym typeface="Raleway ExtraBold"/>
            </a:endParaRPr>
          </a:p>
        </p:txBody>
      </p:sp>
      <p:pic>
        <p:nvPicPr>
          <p:cNvPr id="7" name="Picture 6">
            <a:extLst>
              <a:ext uri="{FF2B5EF4-FFF2-40B4-BE49-F238E27FC236}">
                <a16:creationId xmlns:a16="http://schemas.microsoft.com/office/drawing/2014/main" id="{FABF8D9F-87AE-3EDB-4BD9-874295551A06}"/>
              </a:ext>
            </a:extLst>
          </p:cNvPr>
          <p:cNvPicPr>
            <a:picLocks noChangeAspect="1"/>
          </p:cNvPicPr>
          <p:nvPr/>
        </p:nvPicPr>
        <p:blipFill>
          <a:blip r:embed="rId3"/>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261555504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D35C6-9126-48FC-99A6-CEC61E91279E}"/>
            </a:ext>
          </a:extLst>
        </p:cNvPr>
        <p:cNvGrpSpPr/>
        <p:nvPr/>
      </p:nvGrpSpPr>
      <p:grpSpPr>
        <a:xfrm>
          <a:off x="0" y="0"/>
          <a:ext cx="0" cy="0"/>
          <a:chOff x="0" y="0"/>
          <a:chExt cx="0" cy="0"/>
        </a:xfrm>
      </p:grpSpPr>
      <p:sp>
        <p:nvSpPr>
          <p:cNvPr id="3" name="Shape 101">
            <a:extLst>
              <a:ext uri="{FF2B5EF4-FFF2-40B4-BE49-F238E27FC236}">
                <a16:creationId xmlns:a16="http://schemas.microsoft.com/office/drawing/2014/main" id="{444725A6-3365-D702-B9C2-179F68504FF9}"/>
              </a:ext>
            </a:extLst>
          </p:cNvPr>
          <p:cNvSpPr txBox="1">
            <a:spLocks/>
          </p:cNvSpPr>
          <p:nvPr/>
        </p:nvSpPr>
        <p:spPr>
          <a:xfrm>
            <a:off x="464800" y="370692"/>
            <a:ext cx="7520250" cy="259032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Demand &gt; Offer</a:t>
            </a:r>
            <a:endParaRPr lang="en-US" sz="4800" b="1">
              <a:solidFill>
                <a:srgbClr val="544F98"/>
              </a:solidFill>
            </a:endParaRPr>
          </a:p>
        </p:txBody>
      </p:sp>
      <p:pic>
        <p:nvPicPr>
          <p:cNvPr id="12" name="Picture 4" descr="Hard Lines Poem">
            <a:extLst>
              <a:ext uri="{FF2B5EF4-FFF2-40B4-BE49-F238E27FC236}">
                <a16:creationId xmlns:a16="http://schemas.microsoft.com/office/drawing/2014/main" id="{CB8780E3-9C7B-3A0F-D197-92149C1576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1398" y="1845856"/>
            <a:ext cx="6161204" cy="1458152"/>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1" descr="Ampoule et engrenage avec un remplissage uni">
            <a:extLst>
              <a:ext uri="{FF2B5EF4-FFF2-40B4-BE49-F238E27FC236}">
                <a16:creationId xmlns:a16="http://schemas.microsoft.com/office/drawing/2014/main" id="{7BD26B6F-EDE0-68A2-B2C8-628E95CC3EA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85760" y="209550"/>
            <a:ext cx="914400" cy="914400"/>
          </a:xfrm>
          <a:prstGeom prst="rect">
            <a:avLst/>
          </a:prstGeom>
        </p:spPr>
      </p:pic>
      <p:sp>
        <p:nvSpPr>
          <p:cNvPr id="4" name="Rectangle : coins arrondis 3">
            <a:extLst>
              <a:ext uri="{FF2B5EF4-FFF2-40B4-BE49-F238E27FC236}">
                <a16:creationId xmlns:a16="http://schemas.microsoft.com/office/drawing/2014/main" id="{C7EBF87E-C7A4-28E5-3F75-9563882C30DB}"/>
              </a:ext>
            </a:extLst>
          </p:cNvPr>
          <p:cNvSpPr/>
          <p:nvPr/>
        </p:nvSpPr>
        <p:spPr>
          <a:xfrm>
            <a:off x="1494609" y="3383280"/>
            <a:ext cx="6153694" cy="724989"/>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a:latin typeface="Aptos Display"/>
              </a:rPr>
              <a:t>30 – 100 candidates</a:t>
            </a:r>
            <a:endParaRPr lang="en-US" sz="4400"/>
          </a:p>
        </p:txBody>
      </p:sp>
      <p:pic>
        <p:nvPicPr>
          <p:cNvPr id="6" name="Picture 5">
            <a:extLst>
              <a:ext uri="{FF2B5EF4-FFF2-40B4-BE49-F238E27FC236}">
                <a16:creationId xmlns:a16="http://schemas.microsoft.com/office/drawing/2014/main" id="{0A975E56-F9F0-12E5-7A3A-0135A16AD79F}"/>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88202890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0084D4A-3937-93D1-166B-98899EB5B0A9}"/>
              </a:ext>
            </a:extLst>
          </p:cNvPr>
          <p:cNvSpPr>
            <a:spLocks noGrp="1"/>
          </p:cNvSpPr>
          <p:nvPr>
            <p:ph type="sldNum" sz="quarter" idx="12"/>
          </p:nvPr>
        </p:nvSpPr>
        <p:spPr/>
        <p:txBody>
          <a:bodyPr/>
          <a:lstStyle/>
          <a:p>
            <a:fld id="{49D66857-5C25-4F7D-8F9B-F3014B38DE15}" type="slidenum">
              <a:rPr lang="fr-BE" smtClean="0"/>
              <a:t>5</a:t>
            </a:fld>
            <a:endParaRPr lang="fr-BE"/>
          </a:p>
        </p:txBody>
      </p:sp>
      <p:sp>
        <p:nvSpPr>
          <p:cNvPr id="4" name="Shape 101">
            <a:extLst>
              <a:ext uri="{FF2B5EF4-FFF2-40B4-BE49-F238E27FC236}">
                <a16:creationId xmlns:a16="http://schemas.microsoft.com/office/drawing/2014/main" id="{BAC7C722-9256-7227-3CEA-993DCE612499}"/>
              </a:ext>
            </a:extLst>
          </p:cNvPr>
          <p:cNvSpPr txBox="1">
            <a:spLocks/>
          </p:cNvSpPr>
          <p:nvPr/>
        </p:nvSpPr>
        <p:spPr>
          <a:xfrm>
            <a:off x="464800" y="370692"/>
            <a:ext cx="7520250" cy="259032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nl-BE" sz="4800" b="1" err="1">
                <a:solidFill>
                  <a:srgbClr val="544F98"/>
                </a:solidFill>
              </a:rPr>
              <a:t>Average</a:t>
            </a:r>
            <a:r>
              <a:rPr lang="nl-BE" sz="4800" b="1">
                <a:solidFill>
                  <a:srgbClr val="544F98"/>
                </a:solidFill>
              </a:rPr>
              <a:t> </a:t>
            </a:r>
            <a:r>
              <a:rPr lang="nl-BE" sz="4800" b="1" err="1">
                <a:solidFill>
                  <a:srgbClr val="544F98"/>
                </a:solidFill>
              </a:rPr>
              <a:t>rental</a:t>
            </a:r>
            <a:r>
              <a:rPr lang="nl-BE" sz="4800" b="1">
                <a:solidFill>
                  <a:srgbClr val="544F98"/>
                </a:solidFill>
              </a:rPr>
              <a:t> prices</a:t>
            </a:r>
            <a:endParaRPr lang="en-US" sz="4800" b="1">
              <a:solidFill>
                <a:srgbClr val="544F98"/>
              </a:solidFill>
            </a:endParaRPr>
          </a:p>
        </p:txBody>
      </p:sp>
      <p:pic>
        <p:nvPicPr>
          <p:cNvPr id="6" name="Graphic 5" descr="Ampoule et engrenage avec un remplissage uni">
            <a:extLst>
              <a:ext uri="{FF2B5EF4-FFF2-40B4-BE49-F238E27FC236}">
                <a16:creationId xmlns:a16="http://schemas.microsoft.com/office/drawing/2014/main" id="{89DF178B-CE4D-ECBD-6F82-2544F3D637E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209550"/>
            <a:ext cx="914400" cy="914400"/>
          </a:xfrm>
          <a:prstGeom prst="rect">
            <a:avLst/>
          </a:prstGeom>
        </p:spPr>
      </p:pic>
      <p:pic>
        <p:nvPicPr>
          <p:cNvPr id="7" name="Picture 6">
            <a:extLst>
              <a:ext uri="{FF2B5EF4-FFF2-40B4-BE49-F238E27FC236}">
                <a16:creationId xmlns:a16="http://schemas.microsoft.com/office/drawing/2014/main" id="{65F31418-4754-9CFA-A29F-EAD87F669381}"/>
              </a:ext>
            </a:extLst>
          </p:cNvPr>
          <p:cNvPicPr>
            <a:picLocks noChangeAspect="1"/>
          </p:cNvPicPr>
          <p:nvPr/>
        </p:nvPicPr>
        <p:blipFill>
          <a:blip r:embed="rId4"/>
          <a:stretch>
            <a:fillRect/>
          </a:stretch>
        </p:blipFill>
        <p:spPr>
          <a:xfrm>
            <a:off x="8094643" y="4777362"/>
            <a:ext cx="914400" cy="257175"/>
          </a:xfrm>
          <a:prstGeom prst="rect">
            <a:avLst/>
          </a:prstGeom>
        </p:spPr>
      </p:pic>
      <p:pic>
        <p:nvPicPr>
          <p:cNvPr id="5" name="Picture 4">
            <a:extLst>
              <a:ext uri="{FF2B5EF4-FFF2-40B4-BE49-F238E27FC236}">
                <a16:creationId xmlns:a16="http://schemas.microsoft.com/office/drawing/2014/main" id="{04F0B2CB-2515-CF49-339C-EAF0FF58A997}"/>
              </a:ext>
            </a:extLst>
          </p:cNvPr>
          <p:cNvPicPr>
            <a:picLocks noChangeAspect="1"/>
          </p:cNvPicPr>
          <p:nvPr/>
        </p:nvPicPr>
        <p:blipFill>
          <a:blip r:embed="rId5"/>
          <a:stretch>
            <a:fillRect/>
          </a:stretch>
        </p:blipFill>
        <p:spPr>
          <a:xfrm>
            <a:off x="2286452" y="1307404"/>
            <a:ext cx="4524124" cy="3601233"/>
          </a:xfrm>
          <a:prstGeom prst="rect">
            <a:avLst/>
          </a:prstGeom>
        </p:spPr>
      </p:pic>
    </p:spTree>
    <p:extLst>
      <p:ext uri="{BB962C8B-B14F-4D97-AF65-F5344CB8AC3E}">
        <p14:creationId xmlns:p14="http://schemas.microsoft.com/office/powerpoint/2010/main" val="914258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24314-C3FD-E4EC-9B56-54150D029FD3}"/>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C747022-D9E0-CA3D-7D1E-400053D6AF0F}"/>
              </a:ext>
            </a:extLst>
          </p:cNvPr>
          <p:cNvSpPr>
            <a:spLocks noGrp="1"/>
          </p:cNvSpPr>
          <p:nvPr>
            <p:ph type="sldNum" sz="quarter" idx="12"/>
          </p:nvPr>
        </p:nvSpPr>
        <p:spPr/>
        <p:txBody>
          <a:bodyPr/>
          <a:lstStyle/>
          <a:p>
            <a:fld id="{49D66857-5C25-4F7D-8F9B-F3014B38DE15}" type="slidenum">
              <a:rPr lang="fr-BE" smtClean="0"/>
              <a:t>6</a:t>
            </a:fld>
            <a:endParaRPr lang="fr-BE"/>
          </a:p>
        </p:txBody>
      </p:sp>
      <p:sp>
        <p:nvSpPr>
          <p:cNvPr id="4" name="Shape 101">
            <a:extLst>
              <a:ext uri="{FF2B5EF4-FFF2-40B4-BE49-F238E27FC236}">
                <a16:creationId xmlns:a16="http://schemas.microsoft.com/office/drawing/2014/main" id="{7D2B7A05-1DEF-2ED4-6CEC-26859DA6FC52}"/>
              </a:ext>
            </a:extLst>
          </p:cNvPr>
          <p:cNvSpPr txBox="1">
            <a:spLocks/>
          </p:cNvSpPr>
          <p:nvPr/>
        </p:nvSpPr>
        <p:spPr>
          <a:xfrm>
            <a:off x="464800" y="370692"/>
            <a:ext cx="7520250" cy="259032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Location</a:t>
            </a:r>
            <a:endParaRPr lang="en-US" sz="4800" b="1">
              <a:solidFill>
                <a:srgbClr val="544F98"/>
              </a:solidFill>
              <a:latin typeface="Aptos Display" panose="02110004020202020204"/>
            </a:endParaRPr>
          </a:p>
        </p:txBody>
      </p:sp>
      <p:pic>
        <p:nvPicPr>
          <p:cNvPr id="6" name="Graphic 5" descr="Ampoule et engrenage avec un remplissage uni">
            <a:extLst>
              <a:ext uri="{FF2B5EF4-FFF2-40B4-BE49-F238E27FC236}">
                <a16:creationId xmlns:a16="http://schemas.microsoft.com/office/drawing/2014/main" id="{CF76FFFA-338B-1E88-0947-1E8E4AD10F0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209550"/>
            <a:ext cx="914400" cy="914400"/>
          </a:xfrm>
          <a:prstGeom prst="rect">
            <a:avLst/>
          </a:prstGeom>
        </p:spPr>
      </p:pic>
      <p:pic>
        <p:nvPicPr>
          <p:cNvPr id="5" name="Picture 2" descr="FOTOREPO Ontdek de Leuvense skyline in 20 unieke foto’s | Foto | hln.be">
            <a:extLst>
              <a:ext uri="{FF2B5EF4-FFF2-40B4-BE49-F238E27FC236}">
                <a16:creationId xmlns:a16="http://schemas.microsoft.com/office/drawing/2014/main" id="{AD43C75F-7924-BD3D-CE5A-E48FEAFA14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0625" y="1566792"/>
            <a:ext cx="3994042" cy="266269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elkom bij Natuurhuisje “Boslust” - Hoge Hexel (Overijssel)">
            <a:extLst>
              <a:ext uri="{FF2B5EF4-FFF2-40B4-BE49-F238E27FC236}">
                <a16:creationId xmlns:a16="http://schemas.microsoft.com/office/drawing/2014/main" id="{477B46A9-1C69-8212-9C66-ED63F7D163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98815" y="1566792"/>
            <a:ext cx="3545179" cy="266269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C165DB0-5CBE-9367-0F8B-F32AE8EC1DFA}"/>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320455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9C43CD-8F16-531C-B540-F9271C178CB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CA39688-3A78-6757-EB9F-4254D482DD24}"/>
              </a:ext>
            </a:extLst>
          </p:cNvPr>
          <p:cNvSpPr>
            <a:spLocks noGrp="1"/>
          </p:cNvSpPr>
          <p:nvPr>
            <p:ph type="sldNum" sz="quarter" idx="12"/>
          </p:nvPr>
        </p:nvSpPr>
        <p:spPr/>
        <p:txBody>
          <a:bodyPr/>
          <a:lstStyle/>
          <a:p>
            <a:fld id="{49D66857-5C25-4F7D-8F9B-F3014B38DE15}" type="slidenum">
              <a:rPr lang="fr-BE" smtClean="0"/>
              <a:t>7</a:t>
            </a:fld>
            <a:endParaRPr lang="fr-BE"/>
          </a:p>
        </p:txBody>
      </p:sp>
      <p:sp>
        <p:nvSpPr>
          <p:cNvPr id="4" name="Shape 101">
            <a:extLst>
              <a:ext uri="{FF2B5EF4-FFF2-40B4-BE49-F238E27FC236}">
                <a16:creationId xmlns:a16="http://schemas.microsoft.com/office/drawing/2014/main" id="{5E443D20-CB07-7D48-58FB-3DEFF248F504}"/>
              </a:ext>
            </a:extLst>
          </p:cNvPr>
          <p:cNvSpPr txBox="1">
            <a:spLocks/>
          </p:cNvSpPr>
          <p:nvPr/>
        </p:nvSpPr>
        <p:spPr>
          <a:xfrm>
            <a:off x="464800" y="370692"/>
            <a:ext cx="7520250" cy="259032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Type of housing</a:t>
            </a:r>
            <a:endParaRPr lang="en-US" sz="4800" b="1">
              <a:solidFill>
                <a:srgbClr val="544F98"/>
              </a:solidFill>
              <a:latin typeface="Aptos Display" panose="02110004020202020204"/>
            </a:endParaRPr>
          </a:p>
        </p:txBody>
      </p:sp>
      <p:pic>
        <p:nvPicPr>
          <p:cNvPr id="14" name="Graphic 13" descr="Ligne fléchée : incurvée dans le sens des aiguilles d’une montre avec un remplissage uni">
            <a:extLst>
              <a:ext uri="{FF2B5EF4-FFF2-40B4-BE49-F238E27FC236}">
                <a16:creationId xmlns:a16="http://schemas.microsoft.com/office/drawing/2014/main" id="{58D7B576-F941-FB46-7833-65E6F81C424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7020000">
            <a:off x="4915235" y="3078439"/>
            <a:ext cx="1264920" cy="1249680"/>
          </a:xfrm>
          <a:prstGeom prst="rect">
            <a:avLst/>
          </a:prstGeom>
        </p:spPr>
      </p:pic>
      <p:sp>
        <p:nvSpPr>
          <p:cNvPr id="16" name="Rectangle : coins arrondis 3">
            <a:extLst>
              <a:ext uri="{FF2B5EF4-FFF2-40B4-BE49-F238E27FC236}">
                <a16:creationId xmlns:a16="http://schemas.microsoft.com/office/drawing/2014/main" id="{A349EC93-EECE-4EC3-1D25-DDCEF2B47209}"/>
              </a:ext>
            </a:extLst>
          </p:cNvPr>
          <p:cNvSpPr/>
          <p:nvPr/>
        </p:nvSpPr>
        <p:spPr>
          <a:xfrm>
            <a:off x="6386649" y="3321658"/>
            <a:ext cx="2052477" cy="92377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latin typeface="Aptos Display"/>
              </a:rPr>
              <a:t>Room in Cohousing</a:t>
            </a:r>
          </a:p>
        </p:txBody>
      </p:sp>
      <p:pic>
        <p:nvPicPr>
          <p:cNvPr id="6" name="Picture 5">
            <a:extLst>
              <a:ext uri="{FF2B5EF4-FFF2-40B4-BE49-F238E27FC236}">
                <a16:creationId xmlns:a16="http://schemas.microsoft.com/office/drawing/2014/main" id="{6CBCE48F-7BD6-BD65-054D-7F210072B3E6}"/>
              </a:ext>
            </a:extLst>
          </p:cNvPr>
          <p:cNvPicPr>
            <a:picLocks noChangeAspect="1"/>
          </p:cNvPicPr>
          <p:nvPr/>
        </p:nvPicPr>
        <p:blipFill>
          <a:blip r:embed="rId4"/>
          <a:stretch>
            <a:fillRect/>
          </a:stretch>
        </p:blipFill>
        <p:spPr>
          <a:xfrm>
            <a:off x="8094643" y="4777362"/>
            <a:ext cx="914400" cy="257175"/>
          </a:xfrm>
          <a:prstGeom prst="rect">
            <a:avLst/>
          </a:prstGeom>
        </p:spPr>
      </p:pic>
      <p:pic>
        <p:nvPicPr>
          <p:cNvPr id="7" name="Graphic 6" descr="Ampoule et engrenage avec un remplissage uni">
            <a:extLst>
              <a:ext uri="{FF2B5EF4-FFF2-40B4-BE49-F238E27FC236}">
                <a16:creationId xmlns:a16="http://schemas.microsoft.com/office/drawing/2014/main" id="{E1D24B1E-F67E-B96A-1714-12440758C24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85760" y="209550"/>
            <a:ext cx="914400" cy="914400"/>
          </a:xfrm>
          <a:prstGeom prst="rect">
            <a:avLst/>
          </a:prstGeom>
        </p:spPr>
      </p:pic>
      <p:pic>
        <p:nvPicPr>
          <p:cNvPr id="11" name="Picture 10" descr="Geen fotobeschrijving beschikbaar.">
            <a:extLst>
              <a:ext uri="{FF2B5EF4-FFF2-40B4-BE49-F238E27FC236}">
                <a16:creationId xmlns:a16="http://schemas.microsoft.com/office/drawing/2014/main" id="{AA1C7377-AC90-946A-37D8-29124383C457}"/>
              </a:ext>
            </a:extLst>
          </p:cNvPr>
          <p:cNvPicPr>
            <a:picLocks noChangeAspect="1"/>
          </p:cNvPicPr>
          <p:nvPr/>
        </p:nvPicPr>
        <p:blipFill>
          <a:blip r:embed="rId6"/>
          <a:stretch>
            <a:fillRect/>
          </a:stretch>
        </p:blipFill>
        <p:spPr>
          <a:xfrm>
            <a:off x="299646" y="1900694"/>
            <a:ext cx="2657475" cy="2876550"/>
          </a:xfrm>
          <a:prstGeom prst="rect">
            <a:avLst/>
          </a:prstGeom>
        </p:spPr>
      </p:pic>
      <p:pic>
        <p:nvPicPr>
          <p:cNvPr id="12" name="Picture 11" descr="Peut être une image de chambre">
            <a:extLst>
              <a:ext uri="{FF2B5EF4-FFF2-40B4-BE49-F238E27FC236}">
                <a16:creationId xmlns:a16="http://schemas.microsoft.com/office/drawing/2014/main" id="{BC285CCC-521E-1779-BF77-4056AEAE8F2E}"/>
              </a:ext>
            </a:extLst>
          </p:cNvPr>
          <p:cNvPicPr>
            <a:picLocks noChangeAspect="1"/>
          </p:cNvPicPr>
          <p:nvPr/>
        </p:nvPicPr>
        <p:blipFill>
          <a:blip r:embed="rId7"/>
          <a:stretch>
            <a:fillRect/>
          </a:stretch>
        </p:blipFill>
        <p:spPr>
          <a:xfrm>
            <a:off x="2633793" y="1530720"/>
            <a:ext cx="3171825" cy="1800225"/>
          </a:xfrm>
          <a:prstGeom prst="rect">
            <a:avLst/>
          </a:prstGeom>
        </p:spPr>
      </p:pic>
    </p:spTree>
    <p:extLst>
      <p:ext uri="{BB962C8B-B14F-4D97-AF65-F5344CB8AC3E}">
        <p14:creationId xmlns:p14="http://schemas.microsoft.com/office/powerpoint/2010/main" val="3450338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742D53B-5D3D-B9D3-98AE-602EECB612D3}"/>
              </a:ext>
            </a:extLst>
          </p:cNvPr>
          <p:cNvSpPr>
            <a:spLocks noGrp="1"/>
          </p:cNvSpPr>
          <p:nvPr>
            <p:ph type="sldNum" sz="quarter" idx="12"/>
          </p:nvPr>
        </p:nvSpPr>
        <p:spPr/>
        <p:txBody>
          <a:bodyPr/>
          <a:lstStyle/>
          <a:p>
            <a:fld id="{49D66857-5C25-4F7D-8F9B-F3014B38DE15}" type="slidenum">
              <a:rPr lang="fr-BE" smtClean="0"/>
              <a:t>8</a:t>
            </a:fld>
            <a:endParaRPr lang="fr-BE"/>
          </a:p>
        </p:txBody>
      </p:sp>
      <p:pic>
        <p:nvPicPr>
          <p:cNvPr id="4" name="Graphic 3" descr="Ligne fléchée : incurvée dans le sens des aiguilles d’une montre avec un remplissage uni">
            <a:extLst>
              <a:ext uri="{FF2B5EF4-FFF2-40B4-BE49-F238E27FC236}">
                <a16:creationId xmlns:a16="http://schemas.microsoft.com/office/drawing/2014/main" id="{9F0E5B84-745F-2840-2B42-0751CAF84BC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8400000">
            <a:off x="4938095" y="1158199"/>
            <a:ext cx="1264920" cy="1249680"/>
          </a:xfrm>
          <a:prstGeom prst="rect">
            <a:avLst/>
          </a:prstGeom>
        </p:spPr>
      </p:pic>
      <p:sp>
        <p:nvSpPr>
          <p:cNvPr id="6" name="Rectangle : coins arrondis 3">
            <a:extLst>
              <a:ext uri="{FF2B5EF4-FFF2-40B4-BE49-F238E27FC236}">
                <a16:creationId xmlns:a16="http://schemas.microsoft.com/office/drawing/2014/main" id="{354A2B07-9659-B377-A797-928602A479AF}"/>
              </a:ext>
            </a:extLst>
          </p:cNvPr>
          <p:cNvSpPr/>
          <p:nvPr/>
        </p:nvSpPr>
        <p:spPr>
          <a:xfrm>
            <a:off x="6180909" y="1828138"/>
            <a:ext cx="1282857" cy="63421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latin typeface="Aptos Display"/>
              </a:rPr>
              <a:t> </a:t>
            </a:r>
            <a:r>
              <a:rPr lang="en-US" sz="2400" b="1">
                <a:latin typeface="Aptos Display"/>
              </a:rPr>
              <a:t>Studio</a:t>
            </a:r>
            <a:endParaRPr lang="en-US" sz="2400" b="1"/>
          </a:p>
        </p:txBody>
      </p:sp>
      <p:sp>
        <p:nvSpPr>
          <p:cNvPr id="11" name="Rectangle : coins arrondis 3">
            <a:extLst>
              <a:ext uri="{FF2B5EF4-FFF2-40B4-BE49-F238E27FC236}">
                <a16:creationId xmlns:a16="http://schemas.microsoft.com/office/drawing/2014/main" id="{BAF23E1B-2331-31A6-F354-0A9215026805}"/>
              </a:ext>
            </a:extLst>
          </p:cNvPr>
          <p:cNvSpPr/>
          <p:nvPr/>
        </p:nvSpPr>
        <p:spPr>
          <a:xfrm>
            <a:off x="6180908" y="2666337"/>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Wal : 545 €</a:t>
            </a:r>
            <a:endParaRPr lang="en-US" sz="1200">
              <a:solidFill>
                <a:srgbClr val="544F98"/>
              </a:solidFill>
              <a:highlight>
                <a:srgbClr val="FFFFFF"/>
              </a:highlight>
            </a:endParaRPr>
          </a:p>
        </p:txBody>
      </p:sp>
      <p:sp>
        <p:nvSpPr>
          <p:cNvPr id="13" name="Rectangle : coins arrondis 3">
            <a:extLst>
              <a:ext uri="{FF2B5EF4-FFF2-40B4-BE49-F238E27FC236}">
                <a16:creationId xmlns:a16="http://schemas.microsoft.com/office/drawing/2014/main" id="{4E2E376E-FB5F-1565-9C7E-46B420BEF2FA}"/>
              </a:ext>
            </a:extLst>
          </p:cNvPr>
          <p:cNvSpPr/>
          <p:nvPr/>
        </p:nvSpPr>
        <p:spPr>
          <a:xfrm>
            <a:off x="6180907" y="3222596"/>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BXL : 854 €</a:t>
            </a:r>
            <a:endParaRPr lang="en-US" sz="1200">
              <a:solidFill>
                <a:srgbClr val="544F98"/>
              </a:solidFill>
              <a:highlight>
                <a:srgbClr val="FFFFFF"/>
              </a:highlight>
            </a:endParaRPr>
          </a:p>
        </p:txBody>
      </p:sp>
      <p:sp>
        <p:nvSpPr>
          <p:cNvPr id="14" name="Rectangle : coins arrondis 3">
            <a:extLst>
              <a:ext uri="{FF2B5EF4-FFF2-40B4-BE49-F238E27FC236}">
                <a16:creationId xmlns:a16="http://schemas.microsoft.com/office/drawing/2014/main" id="{6BEC2863-C57E-6EC9-775B-CD5B3F28919A}"/>
              </a:ext>
            </a:extLst>
          </p:cNvPr>
          <p:cNvSpPr/>
          <p:nvPr/>
        </p:nvSpPr>
        <p:spPr>
          <a:xfrm>
            <a:off x="6180906" y="3801715"/>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FL : 700 €</a:t>
            </a:r>
            <a:endParaRPr lang="en-US" sz="1200">
              <a:solidFill>
                <a:srgbClr val="544F98"/>
              </a:solidFill>
              <a:highlight>
                <a:srgbClr val="FFFFFF"/>
              </a:highlight>
            </a:endParaRPr>
          </a:p>
        </p:txBody>
      </p:sp>
      <p:pic>
        <p:nvPicPr>
          <p:cNvPr id="5" name="Picture 4">
            <a:extLst>
              <a:ext uri="{FF2B5EF4-FFF2-40B4-BE49-F238E27FC236}">
                <a16:creationId xmlns:a16="http://schemas.microsoft.com/office/drawing/2014/main" id="{0293B15E-D5DE-9A44-7CA5-3BE83B7E1404}"/>
              </a:ext>
            </a:extLst>
          </p:cNvPr>
          <p:cNvPicPr>
            <a:picLocks noChangeAspect="1"/>
          </p:cNvPicPr>
          <p:nvPr/>
        </p:nvPicPr>
        <p:blipFill>
          <a:blip r:embed="rId4"/>
          <a:stretch>
            <a:fillRect/>
          </a:stretch>
        </p:blipFill>
        <p:spPr>
          <a:xfrm>
            <a:off x="8094643" y="4777362"/>
            <a:ext cx="914400" cy="257175"/>
          </a:xfrm>
          <a:prstGeom prst="rect">
            <a:avLst/>
          </a:prstGeom>
        </p:spPr>
      </p:pic>
      <p:pic>
        <p:nvPicPr>
          <p:cNvPr id="3" name="Picture 2">
            <a:extLst>
              <a:ext uri="{FF2B5EF4-FFF2-40B4-BE49-F238E27FC236}">
                <a16:creationId xmlns:a16="http://schemas.microsoft.com/office/drawing/2014/main" id="{593B620B-4180-AC70-CF99-299604EA1CA0}"/>
              </a:ext>
            </a:extLst>
          </p:cNvPr>
          <p:cNvPicPr>
            <a:picLocks noChangeAspect="1"/>
          </p:cNvPicPr>
          <p:nvPr/>
        </p:nvPicPr>
        <p:blipFill>
          <a:blip r:embed="rId5"/>
          <a:stretch>
            <a:fillRect/>
          </a:stretch>
        </p:blipFill>
        <p:spPr>
          <a:xfrm>
            <a:off x="3156785" y="2575494"/>
            <a:ext cx="2824668" cy="1864032"/>
          </a:xfrm>
          <a:prstGeom prst="rect">
            <a:avLst/>
          </a:prstGeom>
        </p:spPr>
      </p:pic>
      <p:pic>
        <p:nvPicPr>
          <p:cNvPr id="7" name="Picture 6">
            <a:extLst>
              <a:ext uri="{FF2B5EF4-FFF2-40B4-BE49-F238E27FC236}">
                <a16:creationId xmlns:a16="http://schemas.microsoft.com/office/drawing/2014/main" id="{8BBABC8F-7027-DEB0-CAFC-0C12496360E0}"/>
              </a:ext>
            </a:extLst>
          </p:cNvPr>
          <p:cNvPicPr>
            <a:picLocks noChangeAspect="1"/>
          </p:cNvPicPr>
          <p:nvPr/>
        </p:nvPicPr>
        <p:blipFill>
          <a:blip r:embed="rId6"/>
          <a:stretch>
            <a:fillRect/>
          </a:stretch>
        </p:blipFill>
        <p:spPr>
          <a:xfrm>
            <a:off x="229122" y="2464559"/>
            <a:ext cx="2822009" cy="1858420"/>
          </a:xfrm>
          <a:prstGeom prst="rect">
            <a:avLst/>
          </a:prstGeom>
        </p:spPr>
      </p:pic>
      <p:pic>
        <p:nvPicPr>
          <p:cNvPr id="9" name="Picture 8">
            <a:extLst>
              <a:ext uri="{FF2B5EF4-FFF2-40B4-BE49-F238E27FC236}">
                <a16:creationId xmlns:a16="http://schemas.microsoft.com/office/drawing/2014/main" id="{9DF5397C-0840-1F8C-07BC-17D2CAB08CD1}"/>
              </a:ext>
            </a:extLst>
          </p:cNvPr>
          <p:cNvPicPr>
            <a:picLocks noChangeAspect="1"/>
          </p:cNvPicPr>
          <p:nvPr/>
        </p:nvPicPr>
        <p:blipFill>
          <a:blip r:embed="rId7"/>
          <a:stretch>
            <a:fillRect/>
          </a:stretch>
        </p:blipFill>
        <p:spPr>
          <a:xfrm>
            <a:off x="949367" y="209874"/>
            <a:ext cx="3080359" cy="2077625"/>
          </a:xfrm>
          <a:prstGeom prst="rect">
            <a:avLst/>
          </a:prstGeom>
        </p:spPr>
      </p:pic>
      <p:pic>
        <p:nvPicPr>
          <p:cNvPr id="12" name="Graphic 11" descr="Ampoule et engrenage avec un remplissage uni">
            <a:extLst>
              <a:ext uri="{FF2B5EF4-FFF2-40B4-BE49-F238E27FC236}">
                <a16:creationId xmlns:a16="http://schemas.microsoft.com/office/drawing/2014/main" id="{48451DCA-ABD1-2410-921D-B2BED4C3342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985760" y="209550"/>
            <a:ext cx="914400" cy="914400"/>
          </a:xfrm>
          <a:prstGeom prst="rect">
            <a:avLst/>
          </a:prstGeom>
        </p:spPr>
      </p:pic>
    </p:spTree>
    <p:extLst>
      <p:ext uri="{BB962C8B-B14F-4D97-AF65-F5344CB8AC3E}">
        <p14:creationId xmlns:p14="http://schemas.microsoft.com/office/powerpoint/2010/main" val="2237761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44B95-391F-5F1B-5238-18A84DA55399}"/>
            </a:ext>
          </a:extLst>
        </p:cNvPr>
        <p:cNvGrpSpPr/>
        <p:nvPr/>
      </p:nvGrpSpPr>
      <p:grpSpPr>
        <a:xfrm>
          <a:off x="0" y="0"/>
          <a:ext cx="0" cy="0"/>
          <a:chOff x="0" y="0"/>
          <a:chExt cx="0" cy="0"/>
        </a:xfrm>
      </p:grpSpPr>
      <p:pic>
        <p:nvPicPr>
          <p:cNvPr id="5" name="Picture 10" descr="Appartement kopen in Den Bosch? – Boumij Makelaars">
            <a:extLst>
              <a:ext uri="{FF2B5EF4-FFF2-40B4-BE49-F238E27FC236}">
                <a16:creationId xmlns:a16="http://schemas.microsoft.com/office/drawing/2014/main" id="{71B0E8A4-750D-E762-FF2F-5C34AEB5F4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38" y="870340"/>
            <a:ext cx="5387341" cy="3593319"/>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35738E44-984F-00DC-F2B5-259072A7D193}"/>
              </a:ext>
            </a:extLst>
          </p:cNvPr>
          <p:cNvSpPr>
            <a:spLocks noGrp="1"/>
          </p:cNvSpPr>
          <p:nvPr>
            <p:ph type="sldNum" sz="quarter" idx="12"/>
          </p:nvPr>
        </p:nvSpPr>
        <p:spPr/>
        <p:txBody>
          <a:bodyPr/>
          <a:lstStyle/>
          <a:p>
            <a:fld id="{49D66857-5C25-4F7D-8F9B-F3014B38DE15}" type="slidenum">
              <a:rPr lang="fr-BE" smtClean="0"/>
              <a:t>9</a:t>
            </a:fld>
            <a:endParaRPr lang="fr-BE"/>
          </a:p>
        </p:txBody>
      </p:sp>
      <p:pic>
        <p:nvPicPr>
          <p:cNvPr id="4" name="Graphic 3" descr="Ligne fléchée : incurvée dans le sens des aiguilles d’une montre avec un remplissage uni">
            <a:extLst>
              <a:ext uri="{FF2B5EF4-FFF2-40B4-BE49-F238E27FC236}">
                <a16:creationId xmlns:a16="http://schemas.microsoft.com/office/drawing/2014/main" id="{8E78B205-83F3-0382-845E-97EBD7500BB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8400000">
            <a:off x="4976195" y="1432519"/>
            <a:ext cx="1264920" cy="1249680"/>
          </a:xfrm>
          <a:prstGeom prst="rect">
            <a:avLst/>
          </a:prstGeom>
        </p:spPr>
      </p:pic>
      <p:sp>
        <p:nvSpPr>
          <p:cNvPr id="6" name="Rectangle : coins arrondis 3">
            <a:extLst>
              <a:ext uri="{FF2B5EF4-FFF2-40B4-BE49-F238E27FC236}">
                <a16:creationId xmlns:a16="http://schemas.microsoft.com/office/drawing/2014/main" id="{8A6D848D-105D-C36D-9186-4EE4ABC67F99}"/>
              </a:ext>
            </a:extLst>
          </p:cNvPr>
          <p:cNvSpPr/>
          <p:nvPr/>
        </p:nvSpPr>
        <p:spPr>
          <a:xfrm>
            <a:off x="6219009" y="2056738"/>
            <a:ext cx="2220117" cy="67993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latin typeface="Aptos Display"/>
              </a:rPr>
              <a:t> </a:t>
            </a:r>
            <a:r>
              <a:rPr lang="en-US" sz="2400" b="1">
                <a:latin typeface="Aptos Display"/>
              </a:rPr>
              <a:t>Apartment</a:t>
            </a:r>
            <a:endParaRPr lang="en-US" sz="2400" b="1"/>
          </a:p>
        </p:txBody>
      </p:sp>
      <p:sp>
        <p:nvSpPr>
          <p:cNvPr id="11" name="Rectangle : coins arrondis 3">
            <a:extLst>
              <a:ext uri="{FF2B5EF4-FFF2-40B4-BE49-F238E27FC236}">
                <a16:creationId xmlns:a16="http://schemas.microsoft.com/office/drawing/2014/main" id="{1E290EBC-DC8E-6B60-F279-D6C7CC3CA235}"/>
              </a:ext>
            </a:extLst>
          </p:cNvPr>
          <p:cNvSpPr/>
          <p:nvPr/>
        </p:nvSpPr>
        <p:spPr>
          <a:xfrm>
            <a:off x="6219008" y="2940657"/>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Wal : 772 €</a:t>
            </a:r>
            <a:endParaRPr lang="en-US" sz="1200">
              <a:solidFill>
                <a:srgbClr val="544F98"/>
              </a:solidFill>
              <a:highlight>
                <a:srgbClr val="FFFFFF"/>
              </a:highlight>
            </a:endParaRPr>
          </a:p>
        </p:txBody>
      </p:sp>
      <p:sp>
        <p:nvSpPr>
          <p:cNvPr id="13" name="Rectangle : coins arrondis 3">
            <a:extLst>
              <a:ext uri="{FF2B5EF4-FFF2-40B4-BE49-F238E27FC236}">
                <a16:creationId xmlns:a16="http://schemas.microsoft.com/office/drawing/2014/main" id="{A49CB1E2-D996-765C-8F0B-C9AD4E6433F9}"/>
              </a:ext>
            </a:extLst>
          </p:cNvPr>
          <p:cNvSpPr/>
          <p:nvPr/>
        </p:nvSpPr>
        <p:spPr>
          <a:xfrm>
            <a:off x="6219007" y="3496916"/>
            <a:ext cx="193055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BXL : 1255 €</a:t>
            </a:r>
            <a:endParaRPr lang="en-US" sz="1200">
              <a:solidFill>
                <a:srgbClr val="544F98"/>
              </a:solidFill>
              <a:highlight>
                <a:srgbClr val="FFFFFF"/>
              </a:highlight>
            </a:endParaRPr>
          </a:p>
        </p:txBody>
      </p:sp>
      <p:sp>
        <p:nvSpPr>
          <p:cNvPr id="14" name="Rectangle : coins arrondis 3">
            <a:extLst>
              <a:ext uri="{FF2B5EF4-FFF2-40B4-BE49-F238E27FC236}">
                <a16:creationId xmlns:a16="http://schemas.microsoft.com/office/drawing/2014/main" id="{03A2396C-ACBC-98B5-A440-D03C3044C39B}"/>
              </a:ext>
            </a:extLst>
          </p:cNvPr>
          <p:cNvSpPr/>
          <p:nvPr/>
        </p:nvSpPr>
        <p:spPr>
          <a:xfrm>
            <a:off x="6219006" y="4076035"/>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FL : 870 €</a:t>
            </a:r>
            <a:endParaRPr lang="en-US" sz="1200">
              <a:solidFill>
                <a:srgbClr val="544F98"/>
              </a:solidFill>
              <a:highlight>
                <a:srgbClr val="FFFFFF"/>
              </a:highlight>
            </a:endParaRPr>
          </a:p>
        </p:txBody>
      </p:sp>
      <p:pic>
        <p:nvPicPr>
          <p:cNvPr id="7" name="Picture 6">
            <a:extLst>
              <a:ext uri="{FF2B5EF4-FFF2-40B4-BE49-F238E27FC236}">
                <a16:creationId xmlns:a16="http://schemas.microsoft.com/office/drawing/2014/main" id="{422D7A72-112B-2740-755D-1F38F82189AB}"/>
              </a:ext>
            </a:extLst>
          </p:cNvPr>
          <p:cNvPicPr>
            <a:picLocks noChangeAspect="1"/>
          </p:cNvPicPr>
          <p:nvPr/>
        </p:nvPicPr>
        <p:blipFill>
          <a:blip r:embed="rId5"/>
          <a:stretch>
            <a:fillRect/>
          </a:stretch>
        </p:blipFill>
        <p:spPr>
          <a:xfrm>
            <a:off x="8094643" y="4777362"/>
            <a:ext cx="914400" cy="257175"/>
          </a:xfrm>
          <a:prstGeom prst="rect">
            <a:avLst/>
          </a:prstGeom>
        </p:spPr>
      </p:pic>
      <p:pic>
        <p:nvPicPr>
          <p:cNvPr id="9" name="Graphic 8" descr="Ampoule et engrenage avec un remplissage uni">
            <a:extLst>
              <a:ext uri="{FF2B5EF4-FFF2-40B4-BE49-F238E27FC236}">
                <a16:creationId xmlns:a16="http://schemas.microsoft.com/office/drawing/2014/main" id="{ACAEFD64-3975-3750-D562-1A7332FBC2B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985760" y="209550"/>
            <a:ext cx="914400" cy="914400"/>
          </a:xfrm>
          <a:prstGeom prst="rect">
            <a:avLst/>
          </a:prstGeom>
        </p:spPr>
      </p:pic>
    </p:spTree>
    <p:extLst>
      <p:ext uri="{BB962C8B-B14F-4D97-AF65-F5344CB8AC3E}">
        <p14:creationId xmlns:p14="http://schemas.microsoft.com/office/powerpoint/2010/main" val="3226510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4950A-5C74-8B80-71AE-21D331F5A339}"/>
            </a:ext>
          </a:extLst>
        </p:cNvPr>
        <p:cNvGrpSpPr/>
        <p:nvPr/>
      </p:nvGrpSpPr>
      <p:grpSpPr>
        <a:xfrm>
          <a:off x="0" y="0"/>
          <a:ext cx="0" cy="0"/>
          <a:chOff x="0" y="0"/>
          <a:chExt cx="0" cy="0"/>
        </a:xfrm>
      </p:grpSpPr>
      <p:pic>
        <p:nvPicPr>
          <p:cNvPr id="7" name="Picture 2" descr="rijhuis - Google zoeken">
            <a:extLst>
              <a:ext uri="{FF2B5EF4-FFF2-40B4-BE49-F238E27FC236}">
                <a16:creationId xmlns:a16="http://schemas.microsoft.com/office/drawing/2014/main" id="{DA41103E-6B36-B74C-6779-3CD6CD2B9EC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3" r="12171" b="-288"/>
          <a:stretch>
            <a:fillRect/>
          </a:stretch>
        </p:blipFill>
        <p:spPr bwMode="auto">
          <a:xfrm>
            <a:off x="725557" y="638428"/>
            <a:ext cx="4808935" cy="36691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4DB938A8-453B-8189-E563-1297BE0E6241}"/>
              </a:ext>
            </a:extLst>
          </p:cNvPr>
          <p:cNvSpPr>
            <a:spLocks noGrp="1"/>
          </p:cNvSpPr>
          <p:nvPr>
            <p:ph type="sldNum" sz="quarter" idx="12"/>
          </p:nvPr>
        </p:nvSpPr>
        <p:spPr/>
        <p:txBody>
          <a:bodyPr/>
          <a:lstStyle/>
          <a:p>
            <a:fld id="{49D66857-5C25-4F7D-8F9B-F3014B38DE15}" type="slidenum">
              <a:rPr lang="fr-BE" smtClean="0"/>
              <a:t>10</a:t>
            </a:fld>
            <a:endParaRPr lang="fr-BE"/>
          </a:p>
        </p:txBody>
      </p:sp>
      <p:pic>
        <p:nvPicPr>
          <p:cNvPr id="4" name="Graphic 3" descr="Ligne fléchée : incurvée dans le sens des aiguilles d’une montre avec un remplissage uni">
            <a:extLst>
              <a:ext uri="{FF2B5EF4-FFF2-40B4-BE49-F238E27FC236}">
                <a16:creationId xmlns:a16="http://schemas.microsoft.com/office/drawing/2014/main" id="{D314952C-B5BA-83B6-C98C-9E0833F2CE7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8400000">
            <a:off x="4976195" y="1432519"/>
            <a:ext cx="1264920" cy="1249680"/>
          </a:xfrm>
          <a:prstGeom prst="rect">
            <a:avLst/>
          </a:prstGeom>
        </p:spPr>
      </p:pic>
      <p:sp>
        <p:nvSpPr>
          <p:cNvPr id="6" name="Rectangle : coins arrondis 3">
            <a:extLst>
              <a:ext uri="{FF2B5EF4-FFF2-40B4-BE49-F238E27FC236}">
                <a16:creationId xmlns:a16="http://schemas.microsoft.com/office/drawing/2014/main" id="{652A9463-E8BD-AC28-B6D9-3166CEEF8F99}"/>
              </a:ext>
            </a:extLst>
          </p:cNvPr>
          <p:cNvSpPr/>
          <p:nvPr/>
        </p:nvSpPr>
        <p:spPr>
          <a:xfrm>
            <a:off x="6219009" y="2056738"/>
            <a:ext cx="2707797" cy="67993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latin typeface="Aptos Display"/>
              </a:rPr>
              <a:t>House</a:t>
            </a:r>
            <a:endParaRPr lang="en-US" sz="2400" b="1"/>
          </a:p>
        </p:txBody>
      </p:sp>
      <p:sp>
        <p:nvSpPr>
          <p:cNvPr id="11" name="Rectangle : coins arrondis 3">
            <a:extLst>
              <a:ext uri="{FF2B5EF4-FFF2-40B4-BE49-F238E27FC236}">
                <a16:creationId xmlns:a16="http://schemas.microsoft.com/office/drawing/2014/main" id="{357333EA-658D-E577-12CF-2A91EDDE28A1}"/>
              </a:ext>
            </a:extLst>
          </p:cNvPr>
          <p:cNvSpPr/>
          <p:nvPr/>
        </p:nvSpPr>
        <p:spPr>
          <a:xfrm>
            <a:off x="6219008" y="2940657"/>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Wal : 861 €</a:t>
            </a:r>
            <a:endParaRPr lang="en-US" sz="1200">
              <a:solidFill>
                <a:srgbClr val="544F98"/>
              </a:solidFill>
              <a:highlight>
                <a:srgbClr val="FFFFFF"/>
              </a:highlight>
            </a:endParaRPr>
          </a:p>
        </p:txBody>
      </p:sp>
      <p:sp>
        <p:nvSpPr>
          <p:cNvPr id="13" name="Rectangle : coins arrondis 3">
            <a:extLst>
              <a:ext uri="{FF2B5EF4-FFF2-40B4-BE49-F238E27FC236}">
                <a16:creationId xmlns:a16="http://schemas.microsoft.com/office/drawing/2014/main" id="{08310884-0418-2E94-3FE2-A1DAF198C3D3}"/>
              </a:ext>
            </a:extLst>
          </p:cNvPr>
          <p:cNvSpPr/>
          <p:nvPr/>
        </p:nvSpPr>
        <p:spPr>
          <a:xfrm>
            <a:off x="6219007" y="3496916"/>
            <a:ext cx="193055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BXL : 2220 €</a:t>
            </a:r>
            <a:endParaRPr lang="en-US" sz="1200">
              <a:solidFill>
                <a:srgbClr val="544F98"/>
              </a:solidFill>
              <a:highlight>
                <a:srgbClr val="FFFFFF"/>
              </a:highlight>
            </a:endParaRPr>
          </a:p>
        </p:txBody>
      </p:sp>
      <p:sp>
        <p:nvSpPr>
          <p:cNvPr id="14" name="Rectangle : coins arrondis 3">
            <a:extLst>
              <a:ext uri="{FF2B5EF4-FFF2-40B4-BE49-F238E27FC236}">
                <a16:creationId xmlns:a16="http://schemas.microsoft.com/office/drawing/2014/main" id="{732ECC08-4679-408F-C4A2-A001A26BAC79}"/>
              </a:ext>
            </a:extLst>
          </p:cNvPr>
          <p:cNvSpPr/>
          <p:nvPr/>
        </p:nvSpPr>
        <p:spPr>
          <a:xfrm>
            <a:off x="6219006" y="4076035"/>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FL : 996 €</a:t>
            </a:r>
            <a:endParaRPr lang="en-US" sz="1200">
              <a:solidFill>
                <a:srgbClr val="544F98"/>
              </a:solidFill>
              <a:highlight>
                <a:srgbClr val="FFFFFF"/>
              </a:highlight>
            </a:endParaRPr>
          </a:p>
        </p:txBody>
      </p:sp>
      <p:pic>
        <p:nvPicPr>
          <p:cNvPr id="5" name="Picture 4">
            <a:extLst>
              <a:ext uri="{FF2B5EF4-FFF2-40B4-BE49-F238E27FC236}">
                <a16:creationId xmlns:a16="http://schemas.microsoft.com/office/drawing/2014/main" id="{FCC078FD-0626-088B-571C-A5F3E55B44A4}"/>
              </a:ext>
            </a:extLst>
          </p:cNvPr>
          <p:cNvPicPr>
            <a:picLocks noChangeAspect="1"/>
          </p:cNvPicPr>
          <p:nvPr/>
        </p:nvPicPr>
        <p:blipFill>
          <a:blip r:embed="rId5"/>
          <a:stretch>
            <a:fillRect/>
          </a:stretch>
        </p:blipFill>
        <p:spPr>
          <a:xfrm>
            <a:off x="8094643" y="4777362"/>
            <a:ext cx="914400" cy="257175"/>
          </a:xfrm>
          <a:prstGeom prst="rect">
            <a:avLst/>
          </a:prstGeom>
        </p:spPr>
      </p:pic>
      <p:sp>
        <p:nvSpPr>
          <p:cNvPr id="3" name="TextBox 11">
            <a:extLst>
              <a:ext uri="{FF2B5EF4-FFF2-40B4-BE49-F238E27FC236}">
                <a16:creationId xmlns:a16="http://schemas.microsoft.com/office/drawing/2014/main" id="{E32A3F61-4244-A0A9-8B34-79103B0FCE67}"/>
              </a:ext>
            </a:extLst>
          </p:cNvPr>
          <p:cNvSpPr txBox="1"/>
          <p:nvPr/>
        </p:nvSpPr>
        <p:spPr>
          <a:xfrm>
            <a:off x="2588744" y="828561"/>
            <a:ext cx="1575102" cy="3129204"/>
          </a:xfrm>
          <a:prstGeom prst="rect">
            <a:avLst/>
          </a:prstGeom>
          <a:noFill/>
          <a:ln w="57150">
            <a:solidFill>
              <a:srgbClr val="FF0000"/>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pic>
        <p:nvPicPr>
          <p:cNvPr id="10" name="Graphic 9" descr="Ampoule et engrenage avec un remplissage uni">
            <a:extLst>
              <a:ext uri="{FF2B5EF4-FFF2-40B4-BE49-F238E27FC236}">
                <a16:creationId xmlns:a16="http://schemas.microsoft.com/office/drawing/2014/main" id="{FA8EC7C5-6A2D-84F6-7D37-4CD5854DDA5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985760" y="209550"/>
            <a:ext cx="914400" cy="914400"/>
          </a:xfrm>
          <a:prstGeom prst="rect">
            <a:avLst/>
          </a:prstGeom>
        </p:spPr>
      </p:pic>
    </p:spTree>
    <p:extLst>
      <p:ext uri="{BB962C8B-B14F-4D97-AF65-F5344CB8AC3E}">
        <p14:creationId xmlns:p14="http://schemas.microsoft.com/office/powerpoint/2010/main" val="3524533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10DDA-6D82-2E0B-85ED-7237C73EC51E}"/>
            </a:ext>
          </a:extLst>
        </p:cNvPr>
        <p:cNvGrpSpPr/>
        <p:nvPr/>
      </p:nvGrpSpPr>
      <p:grpSpPr>
        <a:xfrm>
          <a:off x="0" y="0"/>
          <a:ext cx="0" cy="0"/>
          <a:chOff x="0" y="0"/>
          <a:chExt cx="0" cy="0"/>
        </a:xfrm>
      </p:grpSpPr>
      <p:pic>
        <p:nvPicPr>
          <p:cNvPr id="5" name="Picture 2" descr="Terug">
            <a:extLst>
              <a:ext uri="{FF2B5EF4-FFF2-40B4-BE49-F238E27FC236}">
                <a16:creationId xmlns:a16="http://schemas.microsoft.com/office/drawing/2014/main" id="{81565CFB-0E3C-F0A3-6E7C-0251F59C5A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137" r="7194" b="209"/>
          <a:stretch>
            <a:fillRect/>
          </a:stretch>
        </p:blipFill>
        <p:spPr bwMode="auto">
          <a:xfrm>
            <a:off x="756458" y="835775"/>
            <a:ext cx="4738207" cy="363959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F719620C-5705-D7A7-FB49-93FF722D7218}"/>
              </a:ext>
            </a:extLst>
          </p:cNvPr>
          <p:cNvSpPr>
            <a:spLocks noGrp="1"/>
          </p:cNvSpPr>
          <p:nvPr>
            <p:ph type="sldNum" sz="quarter" idx="12"/>
          </p:nvPr>
        </p:nvSpPr>
        <p:spPr/>
        <p:txBody>
          <a:bodyPr/>
          <a:lstStyle/>
          <a:p>
            <a:fld id="{49D66857-5C25-4F7D-8F9B-F3014B38DE15}" type="slidenum">
              <a:rPr lang="fr-BE" smtClean="0"/>
              <a:t>11</a:t>
            </a:fld>
            <a:endParaRPr lang="fr-BE"/>
          </a:p>
        </p:txBody>
      </p:sp>
      <p:pic>
        <p:nvPicPr>
          <p:cNvPr id="4" name="Graphic 3" descr="Ligne fléchée : incurvée dans le sens des aiguilles d’une montre avec un remplissage uni">
            <a:extLst>
              <a:ext uri="{FF2B5EF4-FFF2-40B4-BE49-F238E27FC236}">
                <a16:creationId xmlns:a16="http://schemas.microsoft.com/office/drawing/2014/main" id="{246580AB-054A-4FF9-2AF9-1D1DF84C8E0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8400000">
            <a:off x="4976195" y="1432519"/>
            <a:ext cx="1264920" cy="1249680"/>
          </a:xfrm>
          <a:prstGeom prst="rect">
            <a:avLst/>
          </a:prstGeom>
        </p:spPr>
      </p:pic>
      <p:sp>
        <p:nvSpPr>
          <p:cNvPr id="6" name="Rectangle : coins arrondis 3">
            <a:extLst>
              <a:ext uri="{FF2B5EF4-FFF2-40B4-BE49-F238E27FC236}">
                <a16:creationId xmlns:a16="http://schemas.microsoft.com/office/drawing/2014/main" id="{C92947DA-BE5B-BB62-97CF-E75C40B331E2}"/>
              </a:ext>
            </a:extLst>
          </p:cNvPr>
          <p:cNvSpPr/>
          <p:nvPr/>
        </p:nvSpPr>
        <p:spPr>
          <a:xfrm>
            <a:off x="6219009" y="2056738"/>
            <a:ext cx="2707797" cy="67993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latin typeface="Aptos Display"/>
              </a:rPr>
              <a:t>Isolated house</a:t>
            </a:r>
            <a:endParaRPr lang="en-US" sz="2400" b="1">
              <a:latin typeface="Aptos Display"/>
            </a:endParaRPr>
          </a:p>
        </p:txBody>
      </p:sp>
      <p:sp>
        <p:nvSpPr>
          <p:cNvPr id="11" name="Rectangle : coins arrondis 3">
            <a:extLst>
              <a:ext uri="{FF2B5EF4-FFF2-40B4-BE49-F238E27FC236}">
                <a16:creationId xmlns:a16="http://schemas.microsoft.com/office/drawing/2014/main" id="{669B745E-F5CD-C33A-4ABF-9D64898B520A}"/>
              </a:ext>
            </a:extLst>
          </p:cNvPr>
          <p:cNvSpPr/>
          <p:nvPr/>
        </p:nvSpPr>
        <p:spPr>
          <a:xfrm>
            <a:off x="6219008" y="2940657"/>
            <a:ext cx="193055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Wal : 1184 €</a:t>
            </a:r>
            <a:endParaRPr lang="en-US" sz="1200">
              <a:solidFill>
                <a:srgbClr val="544F98"/>
              </a:solidFill>
              <a:highlight>
                <a:srgbClr val="FFFFFF"/>
              </a:highlight>
            </a:endParaRPr>
          </a:p>
        </p:txBody>
      </p:sp>
      <p:sp>
        <p:nvSpPr>
          <p:cNvPr id="13" name="Rectangle : coins arrondis 3">
            <a:extLst>
              <a:ext uri="{FF2B5EF4-FFF2-40B4-BE49-F238E27FC236}">
                <a16:creationId xmlns:a16="http://schemas.microsoft.com/office/drawing/2014/main" id="{E5757C1C-CEE6-1EDC-4ED8-FBCB9D08C0DC}"/>
              </a:ext>
            </a:extLst>
          </p:cNvPr>
          <p:cNvSpPr/>
          <p:nvPr/>
        </p:nvSpPr>
        <p:spPr>
          <a:xfrm>
            <a:off x="6219007" y="3496916"/>
            <a:ext cx="193055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BXL : 3400 €</a:t>
            </a:r>
            <a:endParaRPr lang="en-US" sz="1200">
              <a:solidFill>
                <a:srgbClr val="544F98"/>
              </a:solidFill>
              <a:highlight>
                <a:srgbClr val="FFFFFF"/>
              </a:highlight>
            </a:endParaRPr>
          </a:p>
        </p:txBody>
      </p:sp>
      <p:sp>
        <p:nvSpPr>
          <p:cNvPr id="14" name="Rectangle : coins arrondis 3">
            <a:extLst>
              <a:ext uri="{FF2B5EF4-FFF2-40B4-BE49-F238E27FC236}">
                <a16:creationId xmlns:a16="http://schemas.microsoft.com/office/drawing/2014/main" id="{84D4561D-A981-305A-9A12-3808A76D1E20}"/>
              </a:ext>
            </a:extLst>
          </p:cNvPr>
          <p:cNvSpPr/>
          <p:nvPr/>
        </p:nvSpPr>
        <p:spPr>
          <a:xfrm>
            <a:off x="6219006" y="4076035"/>
            <a:ext cx="1686717" cy="39799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a:solidFill>
                  <a:srgbClr val="544F98"/>
                </a:solidFill>
                <a:latin typeface="Aptos Display"/>
              </a:rPr>
              <a:t>FL : 1244 €</a:t>
            </a:r>
            <a:endParaRPr lang="en-US" sz="1200">
              <a:solidFill>
                <a:srgbClr val="544F98"/>
              </a:solidFill>
              <a:highlight>
                <a:srgbClr val="FFFFFF"/>
              </a:highlight>
            </a:endParaRPr>
          </a:p>
        </p:txBody>
      </p:sp>
      <p:pic>
        <p:nvPicPr>
          <p:cNvPr id="7" name="Picture 6">
            <a:extLst>
              <a:ext uri="{FF2B5EF4-FFF2-40B4-BE49-F238E27FC236}">
                <a16:creationId xmlns:a16="http://schemas.microsoft.com/office/drawing/2014/main" id="{1B182E19-CAF5-DCBA-EAE6-355D70208C39}"/>
              </a:ext>
            </a:extLst>
          </p:cNvPr>
          <p:cNvPicPr>
            <a:picLocks noChangeAspect="1"/>
          </p:cNvPicPr>
          <p:nvPr/>
        </p:nvPicPr>
        <p:blipFill>
          <a:blip r:embed="rId5"/>
          <a:stretch>
            <a:fillRect/>
          </a:stretch>
        </p:blipFill>
        <p:spPr>
          <a:xfrm>
            <a:off x="8094643" y="4777362"/>
            <a:ext cx="914400" cy="257175"/>
          </a:xfrm>
          <a:prstGeom prst="rect">
            <a:avLst/>
          </a:prstGeom>
        </p:spPr>
      </p:pic>
      <p:pic>
        <p:nvPicPr>
          <p:cNvPr id="9" name="Graphic 8" descr="Ampoule et engrenage avec un remplissage uni">
            <a:extLst>
              <a:ext uri="{FF2B5EF4-FFF2-40B4-BE49-F238E27FC236}">
                <a16:creationId xmlns:a16="http://schemas.microsoft.com/office/drawing/2014/main" id="{355018A1-A5FB-AFD8-4435-ADB598DFE54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985760" y="209550"/>
            <a:ext cx="914400" cy="914400"/>
          </a:xfrm>
          <a:prstGeom prst="rect">
            <a:avLst/>
          </a:prstGeom>
        </p:spPr>
      </p:pic>
    </p:spTree>
    <p:extLst>
      <p:ext uri="{BB962C8B-B14F-4D97-AF65-F5344CB8AC3E}">
        <p14:creationId xmlns:p14="http://schemas.microsoft.com/office/powerpoint/2010/main" val="1362466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42592-3D3F-440C-7C67-D904F556303A}"/>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A215656-2B12-8712-9145-B431C8F13D58}"/>
              </a:ext>
            </a:extLst>
          </p:cNvPr>
          <p:cNvSpPr>
            <a:spLocks noGrp="1"/>
          </p:cNvSpPr>
          <p:nvPr>
            <p:ph type="sldNum" sz="quarter" idx="12"/>
          </p:nvPr>
        </p:nvSpPr>
        <p:spPr/>
        <p:txBody>
          <a:bodyPr/>
          <a:lstStyle/>
          <a:p>
            <a:fld id="{49D66857-5C25-4F7D-8F9B-F3014B38DE15}" type="slidenum">
              <a:rPr lang="fr-BE" smtClean="0"/>
              <a:t>12</a:t>
            </a:fld>
            <a:endParaRPr lang="fr-BE"/>
          </a:p>
        </p:txBody>
      </p:sp>
      <p:pic>
        <p:nvPicPr>
          <p:cNvPr id="7" name="Graphic 6" descr="Ampoule et engrenage avec un remplissage uni">
            <a:extLst>
              <a:ext uri="{FF2B5EF4-FFF2-40B4-BE49-F238E27FC236}">
                <a16:creationId xmlns:a16="http://schemas.microsoft.com/office/drawing/2014/main" id="{941E5B40-6298-BD22-3124-5759AA4CAA8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209550"/>
            <a:ext cx="914400" cy="914400"/>
          </a:xfrm>
          <a:prstGeom prst="rect">
            <a:avLst/>
          </a:prstGeom>
        </p:spPr>
      </p:pic>
      <p:sp>
        <p:nvSpPr>
          <p:cNvPr id="10" name="Shape 101">
            <a:extLst>
              <a:ext uri="{FF2B5EF4-FFF2-40B4-BE49-F238E27FC236}">
                <a16:creationId xmlns:a16="http://schemas.microsoft.com/office/drawing/2014/main" id="{29A89F6F-B0C2-218A-540E-A0F4987CCAE4}"/>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State</a:t>
            </a:r>
            <a:endParaRPr lang="en-US" sz="4800" b="1">
              <a:solidFill>
                <a:srgbClr val="544F98"/>
              </a:solidFill>
              <a:latin typeface="Aptos Display" panose="02110004020202020204"/>
            </a:endParaRPr>
          </a:p>
        </p:txBody>
      </p:sp>
      <p:pic>
        <p:nvPicPr>
          <p:cNvPr id="3" name="Picture 2" descr="Balkons in zo'n slechte staat dat Tablis Wonen maatregelen neemt ...">
            <a:extLst>
              <a:ext uri="{FF2B5EF4-FFF2-40B4-BE49-F238E27FC236}">
                <a16:creationId xmlns:a16="http://schemas.microsoft.com/office/drawing/2014/main" id="{3589E141-7935-1C34-4056-00CABC20E2A5}"/>
              </a:ext>
            </a:extLst>
          </p:cNvPr>
          <p:cNvPicPr>
            <a:picLocks noChangeAspect="1"/>
          </p:cNvPicPr>
          <p:nvPr/>
        </p:nvPicPr>
        <p:blipFill>
          <a:blip r:embed="rId4"/>
          <a:stretch>
            <a:fillRect/>
          </a:stretch>
        </p:blipFill>
        <p:spPr>
          <a:xfrm>
            <a:off x="2283280" y="771230"/>
            <a:ext cx="2966840" cy="1949894"/>
          </a:xfrm>
          <a:prstGeom prst="rect">
            <a:avLst/>
          </a:prstGeom>
        </p:spPr>
      </p:pic>
      <p:pic>
        <p:nvPicPr>
          <p:cNvPr id="4" name="Picture 3" descr="7 appartementen Gent – Climasan">
            <a:extLst>
              <a:ext uri="{FF2B5EF4-FFF2-40B4-BE49-F238E27FC236}">
                <a16:creationId xmlns:a16="http://schemas.microsoft.com/office/drawing/2014/main" id="{179AE49C-6BD5-076C-11E5-FDCFC6A2DA9D}"/>
              </a:ext>
            </a:extLst>
          </p:cNvPr>
          <p:cNvPicPr>
            <a:picLocks noChangeAspect="1"/>
          </p:cNvPicPr>
          <p:nvPr/>
        </p:nvPicPr>
        <p:blipFill>
          <a:blip r:embed="rId5"/>
          <a:stretch>
            <a:fillRect/>
          </a:stretch>
        </p:blipFill>
        <p:spPr>
          <a:xfrm>
            <a:off x="218608" y="2985961"/>
            <a:ext cx="3374006" cy="1788148"/>
          </a:xfrm>
          <a:prstGeom prst="rect">
            <a:avLst/>
          </a:prstGeom>
        </p:spPr>
      </p:pic>
      <p:pic>
        <p:nvPicPr>
          <p:cNvPr id="6" name="Picture 5">
            <a:extLst>
              <a:ext uri="{FF2B5EF4-FFF2-40B4-BE49-F238E27FC236}">
                <a16:creationId xmlns:a16="http://schemas.microsoft.com/office/drawing/2014/main" id="{209D7205-BF1F-6ABB-AD41-60E2D6601DF0}"/>
              </a:ext>
            </a:extLst>
          </p:cNvPr>
          <p:cNvPicPr>
            <a:picLocks noChangeAspect="1"/>
          </p:cNvPicPr>
          <p:nvPr/>
        </p:nvPicPr>
        <p:blipFill>
          <a:blip r:embed="rId6"/>
          <a:stretch>
            <a:fillRect/>
          </a:stretch>
        </p:blipFill>
        <p:spPr>
          <a:xfrm>
            <a:off x="8094643" y="4777362"/>
            <a:ext cx="914400" cy="257175"/>
          </a:xfrm>
          <a:prstGeom prst="rect">
            <a:avLst/>
          </a:prstGeom>
        </p:spPr>
      </p:pic>
      <p:pic>
        <p:nvPicPr>
          <p:cNvPr id="5" name="Picture 4" descr="A blackened blooming fungus in the corner of the window A blackened blooming fungus in the corner of the window. Abstract Stock Photo">
            <a:extLst>
              <a:ext uri="{FF2B5EF4-FFF2-40B4-BE49-F238E27FC236}">
                <a16:creationId xmlns:a16="http://schemas.microsoft.com/office/drawing/2014/main" id="{B1E4A36F-DD18-1444-32AB-DD45ABA817BB}"/>
              </a:ext>
            </a:extLst>
          </p:cNvPr>
          <p:cNvPicPr>
            <a:picLocks noChangeAspect="1"/>
          </p:cNvPicPr>
          <p:nvPr/>
        </p:nvPicPr>
        <p:blipFill>
          <a:blip r:embed="rId7"/>
          <a:stretch>
            <a:fillRect/>
          </a:stretch>
        </p:blipFill>
        <p:spPr>
          <a:xfrm>
            <a:off x="4902095" y="2952183"/>
            <a:ext cx="2945915" cy="1822331"/>
          </a:xfrm>
          <a:prstGeom prst="rect">
            <a:avLst/>
          </a:prstGeom>
        </p:spPr>
      </p:pic>
      <p:pic>
        <p:nvPicPr>
          <p:cNvPr id="8" name="Picture 7" descr="Renovatieverplichtingen en EPC: the road to 2050">
            <a:extLst>
              <a:ext uri="{FF2B5EF4-FFF2-40B4-BE49-F238E27FC236}">
                <a16:creationId xmlns:a16="http://schemas.microsoft.com/office/drawing/2014/main" id="{0177E83F-54B1-A668-DC5A-3FF6F6E371D7}"/>
              </a:ext>
            </a:extLst>
          </p:cNvPr>
          <p:cNvPicPr>
            <a:picLocks noChangeAspect="1"/>
          </p:cNvPicPr>
          <p:nvPr/>
        </p:nvPicPr>
        <p:blipFill>
          <a:blip r:embed="rId8"/>
          <a:stretch>
            <a:fillRect/>
          </a:stretch>
        </p:blipFill>
        <p:spPr>
          <a:xfrm>
            <a:off x="5949407" y="606729"/>
            <a:ext cx="1895475" cy="2286000"/>
          </a:xfrm>
          <a:prstGeom prst="rect">
            <a:avLst/>
          </a:prstGeom>
        </p:spPr>
      </p:pic>
    </p:spTree>
    <p:extLst>
      <p:ext uri="{BB962C8B-B14F-4D97-AF65-F5344CB8AC3E}">
        <p14:creationId xmlns:p14="http://schemas.microsoft.com/office/powerpoint/2010/main" val="1298144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1817457C-0FE1-4137-C498-FA880676C696}"/>
            </a:ext>
          </a:extLst>
        </p:cNvPr>
        <p:cNvGrpSpPr/>
        <p:nvPr/>
      </p:nvGrpSpPr>
      <p:grpSpPr>
        <a:xfrm>
          <a:off x="0" y="0"/>
          <a:ext cx="0" cy="0"/>
          <a:chOff x="0" y="0"/>
          <a:chExt cx="0" cy="0"/>
        </a:xfrm>
      </p:grpSpPr>
      <p:sp>
        <p:nvSpPr>
          <p:cNvPr id="3" name="Shape 101">
            <a:extLst>
              <a:ext uri="{FF2B5EF4-FFF2-40B4-BE49-F238E27FC236}">
                <a16:creationId xmlns:a16="http://schemas.microsoft.com/office/drawing/2014/main" id="{9A9067BE-5445-18B4-01C8-93C10B81B072}"/>
              </a:ext>
            </a:extLst>
          </p:cNvPr>
          <p:cNvSpPr txBox="1">
            <a:spLocks/>
          </p:cNvSpPr>
          <p:nvPr/>
        </p:nvSpPr>
        <p:spPr>
          <a:xfrm>
            <a:off x="1442700" y="1287780"/>
            <a:ext cx="6255330" cy="1764672"/>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lgn="ctr"/>
            <a:r>
              <a:rPr lang="nl-BE" sz="6000" b="1" err="1">
                <a:solidFill>
                  <a:schemeClr val="bg1"/>
                </a:solidFill>
                <a:latin typeface="Aptos"/>
              </a:rPr>
              <a:t>Exercice</a:t>
            </a:r>
            <a:r>
              <a:rPr lang="nl-BE" sz="6000" b="1">
                <a:solidFill>
                  <a:schemeClr val="bg1"/>
                </a:solidFill>
                <a:latin typeface="Aptos"/>
              </a:rPr>
              <a:t> !</a:t>
            </a:r>
          </a:p>
        </p:txBody>
      </p:sp>
      <p:pic>
        <p:nvPicPr>
          <p:cNvPr id="5" name="Graphic 4" descr="Gribouille avec un remplissage uni">
            <a:extLst>
              <a:ext uri="{FF2B5EF4-FFF2-40B4-BE49-F238E27FC236}">
                <a16:creationId xmlns:a16="http://schemas.microsoft.com/office/drawing/2014/main" id="{123C9014-03CC-8C2A-8E9E-7D88375DD02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37960" y="2099310"/>
            <a:ext cx="2659380" cy="2705100"/>
          </a:xfrm>
          <a:prstGeom prst="rect">
            <a:avLst/>
          </a:prstGeom>
        </p:spPr>
      </p:pic>
      <p:pic>
        <p:nvPicPr>
          <p:cNvPr id="6" name="Picture 5">
            <a:extLst>
              <a:ext uri="{FF2B5EF4-FFF2-40B4-BE49-F238E27FC236}">
                <a16:creationId xmlns:a16="http://schemas.microsoft.com/office/drawing/2014/main" id="{00190DD3-D5E8-1EFB-0F05-4158AFDC3E7F}"/>
              </a:ext>
            </a:extLst>
          </p:cNvPr>
          <p:cNvPicPr>
            <a:picLocks noChangeAspect="1"/>
          </p:cNvPicPr>
          <p:nvPr/>
        </p:nvPicPr>
        <p:blipFill>
          <a:blip r:embed="rId4"/>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2616861872"/>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5772D1E-98FC-3EEC-3123-FEEE0911C3A7}"/>
              </a:ext>
            </a:extLst>
          </p:cNvPr>
          <p:cNvSpPr>
            <a:spLocks noGrp="1"/>
          </p:cNvSpPr>
          <p:nvPr>
            <p:ph type="sldNum" sz="quarter" idx="12"/>
          </p:nvPr>
        </p:nvSpPr>
        <p:spPr/>
        <p:txBody>
          <a:bodyPr/>
          <a:lstStyle/>
          <a:p>
            <a:fld id="{49D66857-5C25-4F7D-8F9B-F3014B38DE15}" type="slidenum">
              <a:rPr lang="fr-BE" smtClean="0"/>
              <a:t>14</a:t>
            </a:fld>
            <a:endParaRPr lang="fr-BE"/>
          </a:p>
        </p:txBody>
      </p:sp>
      <p:pic>
        <p:nvPicPr>
          <p:cNvPr id="4" name="Graphic 3" descr="Gribouille avec un remplissage uni">
            <a:extLst>
              <a:ext uri="{FF2B5EF4-FFF2-40B4-BE49-F238E27FC236}">
                <a16:creationId xmlns:a16="http://schemas.microsoft.com/office/drawing/2014/main" id="{D777166A-96B4-77AE-1FA4-D70058315F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37960" y="2099310"/>
            <a:ext cx="2659380" cy="2705100"/>
          </a:xfrm>
          <a:prstGeom prst="rect">
            <a:avLst/>
          </a:prstGeom>
        </p:spPr>
      </p:pic>
      <p:pic>
        <p:nvPicPr>
          <p:cNvPr id="8" name="Graphic 7" descr="Porte-bloc contour">
            <a:extLst>
              <a:ext uri="{FF2B5EF4-FFF2-40B4-BE49-F238E27FC236}">
                <a16:creationId xmlns:a16="http://schemas.microsoft.com/office/drawing/2014/main" id="{736D9B5E-42A7-07AA-E4F8-2083ECCACA5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164080" y="-3810"/>
            <a:ext cx="4815840" cy="4838700"/>
          </a:xfrm>
          <a:prstGeom prst="rect">
            <a:avLst/>
          </a:prstGeom>
        </p:spPr>
      </p:pic>
      <p:sp>
        <p:nvSpPr>
          <p:cNvPr id="9" name="Shape 101">
            <a:extLst>
              <a:ext uri="{FF2B5EF4-FFF2-40B4-BE49-F238E27FC236}">
                <a16:creationId xmlns:a16="http://schemas.microsoft.com/office/drawing/2014/main" id="{6D15FE9D-96D1-B846-ED83-735B174403A1}"/>
              </a:ext>
            </a:extLst>
          </p:cNvPr>
          <p:cNvSpPr txBox="1">
            <a:spLocks/>
          </p:cNvSpPr>
          <p:nvPr/>
        </p:nvSpPr>
        <p:spPr>
          <a:xfrm>
            <a:off x="3202920" y="1813560"/>
            <a:ext cx="2742510" cy="1200792"/>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RPr lang="fr-FR"/>
            </a:defPPr>
            <a:lvl1pPr marL="0" marR="0" lvl="0" algn="l" defTabSz="914400" rtl="0" eaLnBrk="1" latinLnBrk="0" hangingPunct="1">
              <a:lnSpc>
                <a:spcPct val="100000"/>
              </a:lnSpc>
              <a:spcBef>
                <a:spcPts val="0"/>
              </a:spcBef>
              <a:spcAft>
                <a:spcPts val="0"/>
              </a:spcAft>
              <a:buNone/>
              <a:defRPr sz="1400" b="0" i="0" u="none" strike="noStrike" kern="1200" cap="none">
                <a:solidFill>
                  <a:srgbClr val="000000"/>
                </a:solidFill>
                <a:latin typeface="Arial"/>
                <a:ea typeface="Arial"/>
                <a:cs typeface="Arial"/>
                <a:sym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nl-BE" sz="2800">
                <a:solidFill>
                  <a:schemeClr val="bg1"/>
                </a:solidFill>
                <a:latin typeface="Aptos"/>
              </a:rPr>
              <a:t>Link </a:t>
            </a:r>
            <a:r>
              <a:rPr lang="nl-BE" sz="2800" err="1">
                <a:solidFill>
                  <a:schemeClr val="bg1"/>
                </a:solidFill>
                <a:latin typeface="Aptos"/>
              </a:rPr>
              <a:t>the</a:t>
            </a:r>
            <a:r>
              <a:rPr lang="nl-BE" sz="2800">
                <a:solidFill>
                  <a:schemeClr val="bg1"/>
                </a:solidFill>
                <a:latin typeface="Aptos"/>
              </a:rPr>
              <a:t> correct </a:t>
            </a:r>
            <a:r>
              <a:rPr lang="nl-BE" sz="2800" err="1">
                <a:solidFill>
                  <a:schemeClr val="bg1"/>
                </a:solidFill>
                <a:latin typeface="Aptos"/>
              </a:rPr>
              <a:t>price</a:t>
            </a:r>
            <a:r>
              <a:rPr lang="nl-BE" sz="2800">
                <a:solidFill>
                  <a:schemeClr val="bg1"/>
                </a:solidFill>
                <a:latin typeface="Aptos"/>
              </a:rPr>
              <a:t> </a:t>
            </a:r>
            <a:r>
              <a:rPr lang="nl-BE" sz="2800" err="1">
                <a:solidFill>
                  <a:schemeClr val="bg1"/>
                </a:solidFill>
                <a:latin typeface="Aptos"/>
              </a:rPr>
              <a:t>to</a:t>
            </a:r>
            <a:r>
              <a:rPr lang="nl-BE" sz="2800">
                <a:solidFill>
                  <a:schemeClr val="bg1"/>
                </a:solidFill>
                <a:latin typeface="Aptos"/>
              </a:rPr>
              <a:t> </a:t>
            </a:r>
            <a:r>
              <a:rPr lang="nl-BE" sz="2800" err="1">
                <a:solidFill>
                  <a:schemeClr val="bg1"/>
                </a:solidFill>
                <a:latin typeface="Aptos"/>
              </a:rPr>
              <a:t>the</a:t>
            </a:r>
            <a:r>
              <a:rPr lang="nl-BE" sz="2800">
                <a:solidFill>
                  <a:schemeClr val="bg1"/>
                </a:solidFill>
                <a:latin typeface="Aptos"/>
              </a:rPr>
              <a:t> right house</a:t>
            </a:r>
            <a:r>
              <a:rPr lang="fr-BE" sz="2800">
                <a:solidFill>
                  <a:schemeClr val="bg1"/>
                </a:solidFill>
                <a:latin typeface="Aptos"/>
              </a:rPr>
              <a:t>!</a:t>
            </a:r>
            <a:endParaRPr lang="fr-BE">
              <a:solidFill>
                <a:schemeClr val="bg1"/>
              </a:solidFill>
            </a:endParaRPr>
          </a:p>
        </p:txBody>
      </p:sp>
      <p:pic>
        <p:nvPicPr>
          <p:cNvPr id="5" name="Picture 4">
            <a:extLst>
              <a:ext uri="{FF2B5EF4-FFF2-40B4-BE49-F238E27FC236}">
                <a16:creationId xmlns:a16="http://schemas.microsoft.com/office/drawing/2014/main" id="{E2C09E37-D307-0507-5839-9DF00B9AD615}"/>
              </a:ext>
            </a:extLst>
          </p:cNvPr>
          <p:cNvPicPr>
            <a:picLocks noChangeAspect="1"/>
          </p:cNvPicPr>
          <p:nvPr/>
        </p:nvPicPr>
        <p:blipFill>
          <a:blip r:embed="rId5"/>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42318612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C5F67B0B-854F-54D4-825B-4A6148CDC8A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58646897-0142-2A69-CE74-183F967DC5D6}"/>
              </a:ext>
            </a:extLst>
          </p:cNvPr>
          <p:cNvSpPr>
            <a:spLocks noGrp="1"/>
          </p:cNvSpPr>
          <p:nvPr>
            <p:ph type="ctrTitle"/>
          </p:nvPr>
        </p:nvSpPr>
        <p:spPr>
          <a:xfrm>
            <a:off x="818322" y="3226209"/>
            <a:ext cx="7772400" cy="1159800"/>
          </a:xfrm>
        </p:spPr>
        <p:txBody>
          <a:bodyPr>
            <a:normAutofit fontScale="90000"/>
          </a:bodyPr>
          <a:lstStyle/>
          <a:p>
            <a:r>
              <a:rPr lang="en" sz="5300" b="1">
                <a:latin typeface="Aptos"/>
              </a:rPr>
              <a:t>Prepare yourself for the housing saerch</a:t>
            </a:r>
            <a:br>
              <a:rPr lang="fr-FR" b="1"/>
            </a:br>
            <a:endParaRPr lang="fr-FR" i="1">
              <a:latin typeface="Raleway" pitchFamily="2" charset="0"/>
            </a:endParaRPr>
          </a:p>
        </p:txBody>
      </p:sp>
      <p:sp>
        <p:nvSpPr>
          <p:cNvPr id="5" name="Shape 90">
            <a:extLst>
              <a:ext uri="{FF2B5EF4-FFF2-40B4-BE49-F238E27FC236}">
                <a16:creationId xmlns:a16="http://schemas.microsoft.com/office/drawing/2014/main" id="{97FD720A-4F49-C8A0-E9CF-471F8A347BC6}"/>
              </a:ext>
            </a:extLst>
          </p:cNvPr>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a:spcBef>
                <a:spcPts val="0"/>
              </a:spcBef>
              <a:spcAft>
                <a:spcPts val="0"/>
              </a:spcAft>
              <a:buNone/>
            </a:pPr>
            <a:r>
              <a:rPr lang="en" sz="9600">
                <a:solidFill>
                  <a:schemeClr val="bg1"/>
                </a:solidFill>
                <a:latin typeface="Raleway ExtraBold"/>
                <a:ea typeface="Raleway ExtraBold"/>
                <a:cs typeface="Raleway ExtraBold"/>
              </a:rPr>
              <a:t>2</a:t>
            </a:r>
          </a:p>
        </p:txBody>
      </p:sp>
      <p:pic>
        <p:nvPicPr>
          <p:cNvPr id="6" name="Picture 5">
            <a:extLst>
              <a:ext uri="{FF2B5EF4-FFF2-40B4-BE49-F238E27FC236}">
                <a16:creationId xmlns:a16="http://schemas.microsoft.com/office/drawing/2014/main" id="{C0DA0257-D288-58D8-67B7-1832388119E5}"/>
              </a:ext>
            </a:extLst>
          </p:cNvPr>
          <p:cNvPicPr>
            <a:picLocks noChangeAspect="1"/>
          </p:cNvPicPr>
          <p:nvPr/>
        </p:nvPicPr>
        <p:blipFill>
          <a:blip r:embed="rId3"/>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315174481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544F98">
            <a:alpha val="24000"/>
          </a:srgbClr>
        </a:solidFill>
        <a:effectLst/>
      </p:bgPr>
    </p:bg>
    <p:spTree>
      <p:nvGrpSpPr>
        <p:cNvPr id="1" name="">
          <a:extLst>
            <a:ext uri="{FF2B5EF4-FFF2-40B4-BE49-F238E27FC236}">
              <a16:creationId xmlns:a16="http://schemas.microsoft.com/office/drawing/2014/main" id="{91D17F60-E5E9-DE44-CC61-839CD4D536CF}"/>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8E8220-E328-4F70-2488-4045F93FB979}"/>
              </a:ext>
            </a:extLst>
          </p:cNvPr>
          <p:cNvSpPr>
            <a:spLocks noGrp="1"/>
          </p:cNvSpPr>
          <p:nvPr>
            <p:ph type="sldNum" sz="quarter" idx="12"/>
          </p:nvPr>
        </p:nvSpPr>
        <p:spPr/>
        <p:txBody>
          <a:bodyPr/>
          <a:lstStyle/>
          <a:p>
            <a:fld id="{49D66857-5C25-4F7D-8F9B-F3014B38DE15}" type="slidenum">
              <a:rPr lang="fr-BE" smtClean="0"/>
              <a:t>16</a:t>
            </a:fld>
            <a:endParaRPr lang="fr-BE"/>
          </a:p>
        </p:txBody>
      </p:sp>
      <p:sp>
        <p:nvSpPr>
          <p:cNvPr id="10" name="Shape 101">
            <a:extLst>
              <a:ext uri="{FF2B5EF4-FFF2-40B4-BE49-F238E27FC236}">
                <a16:creationId xmlns:a16="http://schemas.microsoft.com/office/drawing/2014/main" id="{4EFBF821-1A35-A512-E865-DC8D461EE79D}"/>
              </a:ext>
            </a:extLst>
          </p:cNvPr>
          <p:cNvSpPr txBox="1">
            <a:spLocks/>
          </p:cNvSpPr>
          <p:nvPr/>
        </p:nvSpPr>
        <p:spPr>
          <a:xfrm>
            <a:off x="572473" y="3675454"/>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914400" indent="-914400">
              <a:spcBef>
                <a:spcPts val="0"/>
              </a:spcBef>
              <a:buAutoNum type="alphaUcPeriod"/>
            </a:pPr>
            <a:r>
              <a:rPr lang="en" sz="4800" b="1">
                <a:solidFill>
                  <a:srgbClr val="544F98"/>
                </a:solidFill>
                <a:latin typeface="Aptos Display" panose="02110004020202020204"/>
              </a:rPr>
              <a:t>Administration</a:t>
            </a:r>
            <a:endParaRPr lang="en-US"/>
          </a:p>
        </p:txBody>
      </p:sp>
      <p:pic>
        <p:nvPicPr>
          <p:cNvPr id="5" name="Graphic 4" descr="Recherche de dossiers avec un remplissage uni">
            <a:extLst>
              <a:ext uri="{FF2B5EF4-FFF2-40B4-BE49-F238E27FC236}">
                <a16:creationId xmlns:a16="http://schemas.microsoft.com/office/drawing/2014/main" id="{ECCAEDD2-E583-3201-D93B-6242EE10D92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90451" y="93593"/>
            <a:ext cx="1055205" cy="1080053"/>
          </a:xfrm>
          <a:prstGeom prst="rect">
            <a:avLst/>
          </a:prstGeom>
        </p:spPr>
      </p:pic>
      <p:pic>
        <p:nvPicPr>
          <p:cNvPr id="4" name="Picture 3">
            <a:extLst>
              <a:ext uri="{FF2B5EF4-FFF2-40B4-BE49-F238E27FC236}">
                <a16:creationId xmlns:a16="http://schemas.microsoft.com/office/drawing/2014/main" id="{9757D450-B21D-343F-E555-90A0F095CE81}"/>
              </a:ext>
            </a:extLst>
          </p:cNvPr>
          <p:cNvPicPr>
            <a:picLocks noChangeAspect="1"/>
          </p:cNvPicPr>
          <p:nvPr/>
        </p:nvPicPr>
        <p:blipFill>
          <a:blip r:embed="rId4"/>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3396639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DCD3-7E37-2EFB-7AB0-851380F97048}"/>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CFAC61-D257-1D86-C1F7-A3642CE1862C}"/>
              </a:ext>
            </a:extLst>
          </p:cNvPr>
          <p:cNvSpPr>
            <a:spLocks noGrp="1"/>
          </p:cNvSpPr>
          <p:nvPr>
            <p:ph type="sldNum" sz="quarter" idx="12"/>
          </p:nvPr>
        </p:nvSpPr>
        <p:spPr/>
        <p:txBody>
          <a:bodyPr/>
          <a:lstStyle/>
          <a:p>
            <a:fld id="{49D66857-5C25-4F7D-8F9B-F3014B38DE15}" type="slidenum">
              <a:rPr lang="fr-BE" smtClean="0"/>
              <a:t>17</a:t>
            </a:fld>
            <a:endParaRPr lang="fr-BE"/>
          </a:p>
        </p:txBody>
      </p:sp>
      <p:sp>
        <p:nvSpPr>
          <p:cNvPr id="10" name="Shape 101">
            <a:extLst>
              <a:ext uri="{FF2B5EF4-FFF2-40B4-BE49-F238E27FC236}">
                <a16:creationId xmlns:a16="http://schemas.microsoft.com/office/drawing/2014/main" id="{55C6DF09-266C-CFC3-912D-4ADEC5D9DBA3}"/>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A-card and “orange card”</a:t>
            </a:r>
          </a:p>
        </p:txBody>
      </p:sp>
      <p:pic>
        <p:nvPicPr>
          <p:cNvPr id="4" name="Picture 2" descr="Wanneer mag u werken? | Fedasil info - informatieplatform voor ...">
            <a:extLst>
              <a:ext uri="{FF2B5EF4-FFF2-40B4-BE49-F238E27FC236}">
                <a16:creationId xmlns:a16="http://schemas.microsoft.com/office/drawing/2014/main" id="{5DCD701D-7C88-ACED-F887-B235356266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831622" y="725026"/>
            <a:ext cx="2057906" cy="3257262"/>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1">
            <a:extLst>
              <a:ext uri="{FF2B5EF4-FFF2-40B4-BE49-F238E27FC236}">
                <a16:creationId xmlns:a16="http://schemas.microsoft.com/office/drawing/2014/main" id="{9F3079E6-D8E1-F619-0484-45075EAA2103}"/>
              </a:ext>
            </a:extLst>
          </p:cNvPr>
          <p:cNvPicPr>
            <a:picLocks noChangeAspect="1"/>
          </p:cNvPicPr>
          <p:nvPr/>
        </p:nvPicPr>
        <p:blipFill>
          <a:blip r:embed="rId4"/>
          <a:stretch>
            <a:fillRect/>
          </a:stretch>
        </p:blipFill>
        <p:spPr>
          <a:xfrm>
            <a:off x="581292" y="1950119"/>
            <a:ext cx="3407192" cy="2163567"/>
          </a:xfrm>
          <a:prstGeom prst="rect">
            <a:avLst/>
          </a:prstGeom>
        </p:spPr>
      </p:pic>
      <p:pic>
        <p:nvPicPr>
          <p:cNvPr id="9" name="Graphic 8" descr="Recherche de dossiers avec un remplissage uni">
            <a:extLst>
              <a:ext uri="{FF2B5EF4-FFF2-40B4-BE49-F238E27FC236}">
                <a16:creationId xmlns:a16="http://schemas.microsoft.com/office/drawing/2014/main" id="{12FFE452-D727-4BD3-42B5-4F58233C75C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90451" y="110158"/>
            <a:ext cx="930966" cy="922684"/>
          </a:xfrm>
          <a:prstGeom prst="rect">
            <a:avLst/>
          </a:prstGeom>
        </p:spPr>
      </p:pic>
      <p:pic>
        <p:nvPicPr>
          <p:cNvPr id="5" name="Picture 4">
            <a:extLst>
              <a:ext uri="{FF2B5EF4-FFF2-40B4-BE49-F238E27FC236}">
                <a16:creationId xmlns:a16="http://schemas.microsoft.com/office/drawing/2014/main" id="{9B29E85D-1329-A6D4-0784-411C353043B6}"/>
              </a:ext>
            </a:extLst>
          </p:cNvPr>
          <p:cNvPicPr>
            <a:picLocks noChangeAspect="1"/>
          </p:cNvPicPr>
          <p:nvPr/>
        </p:nvPicPr>
        <p:blipFill>
          <a:blip r:embed="rId6"/>
          <a:stretch>
            <a:fillRect/>
          </a:stretch>
        </p:blipFill>
        <p:spPr>
          <a:xfrm>
            <a:off x="8094643" y="4777362"/>
            <a:ext cx="914400" cy="257175"/>
          </a:xfrm>
          <a:prstGeom prst="rect">
            <a:avLst/>
          </a:prstGeom>
        </p:spPr>
      </p:pic>
      <p:pic>
        <p:nvPicPr>
          <p:cNvPr id="3" name="Picture 2" descr="att imm">
            <a:extLst>
              <a:ext uri="{FF2B5EF4-FFF2-40B4-BE49-F238E27FC236}">
                <a16:creationId xmlns:a16="http://schemas.microsoft.com/office/drawing/2014/main" id="{E734BC0E-2DD0-D5A9-950D-B9DB0A97EAF5}"/>
              </a:ext>
            </a:extLst>
          </p:cNvPr>
          <p:cNvPicPr>
            <a:picLocks noChangeAspect="1"/>
          </p:cNvPicPr>
          <p:nvPr/>
        </p:nvPicPr>
        <p:blipFill>
          <a:blip r:embed="rId7"/>
          <a:stretch>
            <a:fillRect/>
          </a:stretch>
        </p:blipFill>
        <p:spPr>
          <a:xfrm>
            <a:off x="5860300" y="2361390"/>
            <a:ext cx="3009002" cy="2199916"/>
          </a:xfrm>
          <a:prstGeom prst="rect">
            <a:avLst/>
          </a:prstGeom>
        </p:spPr>
      </p:pic>
    </p:spTree>
    <p:extLst>
      <p:ext uri="{BB962C8B-B14F-4D97-AF65-F5344CB8AC3E}">
        <p14:creationId xmlns:p14="http://schemas.microsoft.com/office/powerpoint/2010/main" val="42113653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DDE92-D22E-B434-8231-9EA65C26530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E531268-C422-D743-98FB-DB1357A9F6A7}"/>
              </a:ext>
            </a:extLst>
          </p:cNvPr>
          <p:cNvSpPr>
            <a:spLocks noGrp="1"/>
          </p:cNvSpPr>
          <p:nvPr>
            <p:ph type="sldNum" sz="quarter" idx="12"/>
          </p:nvPr>
        </p:nvSpPr>
        <p:spPr/>
        <p:txBody>
          <a:bodyPr/>
          <a:lstStyle/>
          <a:p>
            <a:fld id="{49D66857-5C25-4F7D-8F9B-F3014B38DE15}" type="slidenum">
              <a:rPr lang="fr-BE" smtClean="0"/>
              <a:t>18</a:t>
            </a:fld>
            <a:endParaRPr lang="fr-BE"/>
          </a:p>
        </p:txBody>
      </p:sp>
      <p:sp>
        <p:nvSpPr>
          <p:cNvPr id="10" name="Shape 101">
            <a:extLst>
              <a:ext uri="{FF2B5EF4-FFF2-40B4-BE49-F238E27FC236}">
                <a16:creationId xmlns:a16="http://schemas.microsoft.com/office/drawing/2014/main" id="{A2EC2746-C6A7-5EA3-7B6D-B2C893629EAF}"/>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Bank account</a:t>
            </a:r>
          </a:p>
        </p:txBody>
      </p:sp>
      <p:pic>
        <p:nvPicPr>
          <p:cNvPr id="5" name="Picture 8" descr="Bilder | Presse | Über uns – ING">
            <a:extLst>
              <a:ext uri="{FF2B5EF4-FFF2-40B4-BE49-F238E27FC236}">
                <a16:creationId xmlns:a16="http://schemas.microsoft.com/office/drawing/2014/main" id="{4F21C605-CD2E-84B4-13DE-5FD5C1B932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9090" y="2859187"/>
            <a:ext cx="2376343" cy="1336693"/>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9" name="Picture 10" descr="Debit | Visa">
            <a:extLst>
              <a:ext uri="{FF2B5EF4-FFF2-40B4-BE49-F238E27FC236}">
                <a16:creationId xmlns:a16="http://schemas.microsoft.com/office/drawing/2014/main" id="{E351563E-465D-B889-D25E-DF9E6A697E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5679" y="1832119"/>
            <a:ext cx="1988297" cy="111841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Debit card with maximum payment convenience - KBC Banking &amp; Insurance">
            <a:extLst>
              <a:ext uri="{FF2B5EF4-FFF2-40B4-BE49-F238E27FC236}">
                <a16:creationId xmlns:a16="http://schemas.microsoft.com/office/drawing/2014/main" id="{5E1A6B0B-07DD-2AAC-499F-A888BDAC9F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8324" y="1701852"/>
            <a:ext cx="1454001" cy="92245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4" descr="De gratis zichtrekening van Argenta : GIRO+ rekening | Zichtrekeningen ...">
            <a:extLst>
              <a:ext uri="{FF2B5EF4-FFF2-40B4-BE49-F238E27FC236}">
                <a16:creationId xmlns:a16="http://schemas.microsoft.com/office/drawing/2014/main" id="{09A60BA1-F7D8-1B63-B3F3-083306C5F4F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6738" y="3148255"/>
            <a:ext cx="1590367" cy="959704"/>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6" descr="Carte de débit – Bancontact/MisterCash et Maestro - Belfius">
            <a:extLst>
              <a:ext uri="{FF2B5EF4-FFF2-40B4-BE49-F238E27FC236}">
                <a16:creationId xmlns:a16="http://schemas.microsoft.com/office/drawing/2014/main" id="{68CDC4CC-0A6F-26F2-4474-24FDFCE3AC6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57935" y="2771265"/>
            <a:ext cx="1782259" cy="1336694"/>
          </a:xfrm>
          <a:prstGeom prst="rect">
            <a:avLst/>
          </a:prstGeom>
          <a:noFill/>
          <a:extLst>
            <a:ext uri="{909E8E84-426E-40DD-AFC4-6F175D3DCCD1}">
              <a14:hiddenFill xmlns:a14="http://schemas.microsoft.com/office/drawing/2010/main">
                <a:solidFill>
                  <a:srgbClr val="FFFFFF"/>
                </a:solidFill>
              </a14:hiddenFill>
            </a:ext>
          </a:extLst>
        </p:spPr>
      </p:pic>
      <p:pic>
        <p:nvPicPr>
          <p:cNvPr id="18" name="Graphic 17" descr="Recherche de dossiers avec un remplissage uni">
            <a:extLst>
              <a:ext uri="{FF2B5EF4-FFF2-40B4-BE49-F238E27FC236}">
                <a16:creationId xmlns:a16="http://schemas.microsoft.com/office/drawing/2014/main" id="{8F32BBA4-8A6D-A2C7-3D69-91C1B2B5D66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090451" y="110158"/>
            <a:ext cx="930966" cy="922684"/>
          </a:xfrm>
          <a:prstGeom prst="rect">
            <a:avLst/>
          </a:prstGeom>
        </p:spPr>
      </p:pic>
      <p:pic>
        <p:nvPicPr>
          <p:cNvPr id="4" name="Picture 3">
            <a:extLst>
              <a:ext uri="{FF2B5EF4-FFF2-40B4-BE49-F238E27FC236}">
                <a16:creationId xmlns:a16="http://schemas.microsoft.com/office/drawing/2014/main" id="{8E0A3F6A-F520-F23C-0994-C31F08371699}"/>
              </a:ext>
            </a:extLst>
          </p:cNvPr>
          <p:cNvPicPr>
            <a:picLocks noChangeAspect="1"/>
          </p:cNvPicPr>
          <p:nvPr/>
        </p:nvPicPr>
        <p:blipFill>
          <a:blip r:embed="rId9"/>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6960304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0CBCC-080F-230F-BF3F-ADB648D6806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4A1537E-57CC-54BB-EE69-B31C5268BD65}"/>
              </a:ext>
            </a:extLst>
          </p:cNvPr>
          <p:cNvSpPr>
            <a:spLocks noGrp="1"/>
          </p:cNvSpPr>
          <p:nvPr>
            <p:ph type="sldNum" sz="quarter" idx="12"/>
          </p:nvPr>
        </p:nvSpPr>
        <p:spPr/>
        <p:txBody>
          <a:bodyPr/>
          <a:lstStyle/>
          <a:p>
            <a:fld id="{49D66857-5C25-4F7D-8F9B-F3014B38DE15}" type="slidenum">
              <a:rPr lang="fr-BE" smtClean="0"/>
              <a:t>19</a:t>
            </a:fld>
            <a:endParaRPr lang="fr-BE"/>
          </a:p>
        </p:txBody>
      </p:sp>
      <p:sp>
        <p:nvSpPr>
          <p:cNvPr id="10" name="Shape 101">
            <a:extLst>
              <a:ext uri="{FF2B5EF4-FFF2-40B4-BE49-F238E27FC236}">
                <a16:creationId xmlns:a16="http://schemas.microsoft.com/office/drawing/2014/main" id="{C88B2005-8D7F-D876-0D03-8C12DAF7E9FA}"/>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Proof of income</a:t>
            </a:r>
            <a:endParaRPr lang="en" sz="4800" b="1">
              <a:solidFill>
                <a:srgbClr val="544F98"/>
              </a:solidFill>
            </a:endParaRPr>
          </a:p>
        </p:txBody>
      </p:sp>
      <p:pic>
        <p:nvPicPr>
          <p:cNvPr id="5" name="Picture 2" descr="Modèle de fiche de paie">
            <a:extLst>
              <a:ext uri="{FF2B5EF4-FFF2-40B4-BE49-F238E27FC236}">
                <a16:creationId xmlns:a16="http://schemas.microsoft.com/office/drawing/2014/main" id="{CA1123F1-3CE5-8B9F-FF8C-7D474064BD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4502" y="1753915"/>
            <a:ext cx="3679545" cy="2491813"/>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9" name="Picture 4" descr="Be15063723309130 20220307 00002 | PDF | Banques centrales | Sociétés de  services financiers">
            <a:extLst>
              <a:ext uri="{FF2B5EF4-FFF2-40B4-BE49-F238E27FC236}">
                <a16:creationId xmlns:a16="http://schemas.microsoft.com/office/drawing/2014/main" id="{2CFB0E5F-2C94-212E-8529-C93DB88CFA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6941" y="1406852"/>
            <a:ext cx="2387307" cy="3183076"/>
          </a:xfrm>
          <a:prstGeom prst="rect">
            <a:avLst/>
          </a:prstGeom>
          <a:noFill/>
          <a:ln>
            <a:solidFill>
              <a:srgbClr val="544F98"/>
            </a:solidFill>
          </a:ln>
          <a:extLst>
            <a:ext uri="{909E8E84-426E-40DD-AFC4-6F175D3DCCD1}">
              <a14:hiddenFill xmlns:a14="http://schemas.microsoft.com/office/drawing/2010/main">
                <a:solidFill>
                  <a:srgbClr val="FFFFFF"/>
                </a:solidFill>
              </a14:hiddenFill>
            </a:ext>
          </a:extLst>
        </p:spPr>
      </p:pic>
      <p:pic>
        <p:nvPicPr>
          <p:cNvPr id="12" name="Graphic 11" descr="Recherche de dossiers avec un remplissage uni">
            <a:extLst>
              <a:ext uri="{FF2B5EF4-FFF2-40B4-BE49-F238E27FC236}">
                <a16:creationId xmlns:a16="http://schemas.microsoft.com/office/drawing/2014/main" id="{2E4DE06A-0573-2D48-3900-61461A4F616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90451" y="110158"/>
            <a:ext cx="930966" cy="922684"/>
          </a:xfrm>
          <a:prstGeom prst="rect">
            <a:avLst/>
          </a:prstGeom>
        </p:spPr>
      </p:pic>
      <p:pic>
        <p:nvPicPr>
          <p:cNvPr id="4" name="Picture 3">
            <a:extLst>
              <a:ext uri="{FF2B5EF4-FFF2-40B4-BE49-F238E27FC236}">
                <a16:creationId xmlns:a16="http://schemas.microsoft.com/office/drawing/2014/main" id="{D5D615C7-19DD-7DC3-ACF4-5F164FF877AA}"/>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401515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8CC6E-DB90-9968-D82D-804004BD8A6E}"/>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99F471-9320-EB52-5257-4D9EE939A10D}"/>
              </a:ext>
            </a:extLst>
          </p:cNvPr>
          <p:cNvSpPr>
            <a:spLocks noGrp="1"/>
          </p:cNvSpPr>
          <p:nvPr>
            <p:ph type="sldNum" sz="quarter" idx="12"/>
          </p:nvPr>
        </p:nvSpPr>
        <p:spPr/>
        <p:txBody>
          <a:bodyPr/>
          <a:lstStyle/>
          <a:p>
            <a:fld id="{49D66857-5C25-4F7D-8F9B-F3014B38DE15}" type="slidenum">
              <a:rPr lang="fr-BE" smtClean="0"/>
              <a:t>20</a:t>
            </a:fld>
            <a:endParaRPr lang="fr-BE"/>
          </a:p>
        </p:txBody>
      </p:sp>
      <p:sp>
        <p:nvSpPr>
          <p:cNvPr id="10" name="Shape 101">
            <a:extLst>
              <a:ext uri="{FF2B5EF4-FFF2-40B4-BE49-F238E27FC236}">
                <a16:creationId xmlns:a16="http://schemas.microsoft.com/office/drawing/2014/main" id="{C58925E3-944A-D04E-E6F4-AC508955D0E5}"/>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A renters-CV</a:t>
            </a:r>
            <a:endParaRPr lang="en" sz="4800" b="1">
              <a:solidFill>
                <a:srgbClr val="544F98"/>
              </a:solidFill>
            </a:endParaRPr>
          </a:p>
        </p:txBody>
      </p:sp>
      <p:pic>
        <p:nvPicPr>
          <p:cNvPr id="4" name="Image 2">
            <a:extLst>
              <a:ext uri="{FF2B5EF4-FFF2-40B4-BE49-F238E27FC236}">
                <a16:creationId xmlns:a16="http://schemas.microsoft.com/office/drawing/2014/main" id="{E5D1FEB6-B988-D0B4-0D64-F799C7DAFE77}"/>
              </a:ext>
            </a:extLst>
          </p:cNvPr>
          <p:cNvPicPr>
            <a:picLocks noChangeAspect="1"/>
          </p:cNvPicPr>
          <p:nvPr/>
        </p:nvPicPr>
        <p:blipFill>
          <a:blip r:embed="rId3"/>
          <a:stretch>
            <a:fillRect/>
          </a:stretch>
        </p:blipFill>
        <p:spPr>
          <a:xfrm>
            <a:off x="3581735" y="1542261"/>
            <a:ext cx="2290131" cy="2939690"/>
          </a:xfrm>
          <a:prstGeom prst="rect">
            <a:avLst/>
          </a:prstGeom>
          <a:ln w="6350">
            <a:solidFill>
              <a:srgbClr val="544F98"/>
            </a:solidFill>
          </a:ln>
        </p:spPr>
      </p:pic>
      <p:pic>
        <p:nvPicPr>
          <p:cNvPr id="8" name="Image 4">
            <a:extLst>
              <a:ext uri="{FF2B5EF4-FFF2-40B4-BE49-F238E27FC236}">
                <a16:creationId xmlns:a16="http://schemas.microsoft.com/office/drawing/2014/main" id="{18F3421D-4C08-E7C4-2DE5-7325363A6BF6}"/>
              </a:ext>
            </a:extLst>
          </p:cNvPr>
          <p:cNvPicPr>
            <a:picLocks noChangeAspect="1"/>
          </p:cNvPicPr>
          <p:nvPr/>
        </p:nvPicPr>
        <p:blipFill>
          <a:blip r:embed="rId4"/>
          <a:stretch>
            <a:fillRect/>
          </a:stretch>
        </p:blipFill>
        <p:spPr>
          <a:xfrm>
            <a:off x="6195391" y="1546365"/>
            <a:ext cx="2111913" cy="2990438"/>
          </a:xfrm>
          <a:prstGeom prst="rect">
            <a:avLst/>
          </a:prstGeom>
          <a:ln w="6350">
            <a:solidFill>
              <a:srgbClr val="544F98"/>
            </a:solidFill>
          </a:ln>
        </p:spPr>
      </p:pic>
      <p:pic>
        <p:nvPicPr>
          <p:cNvPr id="13" name="Graphic 12" descr="Recherche de dossiers avec un remplissage uni">
            <a:extLst>
              <a:ext uri="{FF2B5EF4-FFF2-40B4-BE49-F238E27FC236}">
                <a16:creationId xmlns:a16="http://schemas.microsoft.com/office/drawing/2014/main" id="{F6D09DDE-3501-3497-7B11-64F6AC2F2A3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90451" y="110158"/>
            <a:ext cx="930966" cy="922684"/>
          </a:xfrm>
          <a:prstGeom prst="rect">
            <a:avLst/>
          </a:prstGeom>
        </p:spPr>
      </p:pic>
      <p:pic>
        <p:nvPicPr>
          <p:cNvPr id="5" name="Picture 4">
            <a:extLst>
              <a:ext uri="{FF2B5EF4-FFF2-40B4-BE49-F238E27FC236}">
                <a16:creationId xmlns:a16="http://schemas.microsoft.com/office/drawing/2014/main" id="{9D756A9F-79E9-BBAC-8E10-36AAB56F2267}"/>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846412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544F98">
            <a:alpha val="24000"/>
          </a:srgbClr>
        </a:solidFill>
        <a:effectLst/>
      </p:bgPr>
    </p:bg>
    <p:spTree>
      <p:nvGrpSpPr>
        <p:cNvPr id="1" name="">
          <a:extLst>
            <a:ext uri="{FF2B5EF4-FFF2-40B4-BE49-F238E27FC236}">
              <a16:creationId xmlns:a16="http://schemas.microsoft.com/office/drawing/2014/main" id="{8FA7BE67-42BC-1CCC-33A4-F46E9BC1A8C3}"/>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415081-1729-4287-C9E0-C4694AB7372C}"/>
              </a:ext>
            </a:extLst>
          </p:cNvPr>
          <p:cNvSpPr>
            <a:spLocks noGrp="1"/>
          </p:cNvSpPr>
          <p:nvPr>
            <p:ph type="sldNum" sz="quarter" idx="12"/>
          </p:nvPr>
        </p:nvSpPr>
        <p:spPr/>
        <p:txBody>
          <a:bodyPr/>
          <a:lstStyle/>
          <a:p>
            <a:fld id="{49D66857-5C25-4F7D-8F9B-F3014B38DE15}" type="slidenum">
              <a:rPr lang="fr-BE" smtClean="0"/>
              <a:t>21</a:t>
            </a:fld>
            <a:endParaRPr lang="fr-BE"/>
          </a:p>
        </p:txBody>
      </p:sp>
      <p:sp>
        <p:nvSpPr>
          <p:cNvPr id="10" name="Shape 101">
            <a:extLst>
              <a:ext uri="{FF2B5EF4-FFF2-40B4-BE49-F238E27FC236}">
                <a16:creationId xmlns:a16="http://schemas.microsoft.com/office/drawing/2014/main" id="{916DB121-9952-0566-BCFB-F23E8B1ADEBC}"/>
              </a:ext>
            </a:extLst>
          </p:cNvPr>
          <p:cNvSpPr txBox="1">
            <a:spLocks/>
          </p:cNvSpPr>
          <p:nvPr/>
        </p:nvSpPr>
        <p:spPr>
          <a:xfrm>
            <a:off x="572473" y="3675454"/>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B. Determine your budget</a:t>
            </a:r>
            <a:endParaRPr lang="en-US"/>
          </a:p>
        </p:txBody>
      </p:sp>
      <p:pic>
        <p:nvPicPr>
          <p:cNvPr id="5" name="Picture 4">
            <a:extLst>
              <a:ext uri="{FF2B5EF4-FFF2-40B4-BE49-F238E27FC236}">
                <a16:creationId xmlns:a16="http://schemas.microsoft.com/office/drawing/2014/main" id="{0EE564A7-DB59-709E-1222-50D773D30FB8}"/>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6" name="Graphic 5" descr="Recherche de dossiers avec un remplissage uni">
            <a:extLst>
              <a:ext uri="{FF2B5EF4-FFF2-40B4-BE49-F238E27FC236}">
                <a16:creationId xmlns:a16="http://schemas.microsoft.com/office/drawing/2014/main" id="{4A16BD0B-17B5-FB94-124E-103B8CBAC97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90451" y="93593"/>
            <a:ext cx="1055205" cy="1080053"/>
          </a:xfrm>
          <a:prstGeom prst="rect">
            <a:avLst/>
          </a:prstGeom>
        </p:spPr>
      </p:pic>
    </p:spTree>
    <p:extLst>
      <p:ext uri="{BB962C8B-B14F-4D97-AF65-F5344CB8AC3E}">
        <p14:creationId xmlns:p14="http://schemas.microsoft.com/office/powerpoint/2010/main" val="3739311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05143-A846-8343-A820-1F98F006A32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5EB6722-76CD-B18E-2017-C7D9388ABEC1}"/>
              </a:ext>
            </a:extLst>
          </p:cNvPr>
          <p:cNvSpPr>
            <a:spLocks noGrp="1"/>
          </p:cNvSpPr>
          <p:nvPr>
            <p:ph type="sldNum" sz="quarter" idx="12"/>
          </p:nvPr>
        </p:nvSpPr>
        <p:spPr/>
        <p:txBody>
          <a:bodyPr/>
          <a:lstStyle/>
          <a:p>
            <a:fld id="{49D66857-5C25-4F7D-8F9B-F3014B38DE15}" type="slidenum">
              <a:rPr lang="fr-BE" smtClean="0"/>
              <a:t>22</a:t>
            </a:fld>
            <a:endParaRPr lang="fr-BE"/>
          </a:p>
        </p:txBody>
      </p:sp>
      <p:sp>
        <p:nvSpPr>
          <p:cNvPr id="10" name="Shape 101">
            <a:extLst>
              <a:ext uri="{FF2B5EF4-FFF2-40B4-BE49-F238E27FC236}">
                <a16:creationId xmlns:a16="http://schemas.microsoft.com/office/drawing/2014/main" id="{397F3176-188F-8D0E-2FEA-20E3F3F2EF9A}"/>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Calculate your budget</a:t>
            </a:r>
          </a:p>
        </p:txBody>
      </p:sp>
      <p:sp>
        <p:nvSpPr>
          <p:cNvPr id="11" name="Rectangle : coins arrondis 3">
            <a:extLst>
              <a:ext uri="{FF2B5EF4-FFF2-40B4-BE49-F238E27FC236}">
                <a16:creationId xmlns:a16="http://schemas.microsoft.com/office/drawing/2014/main" id="{AD5205C3-3A06-23BF-0097-BC37CC89D4DC}"/>
              </a:ext>
            </a:extLst>
          </p:cNvPr>
          <p:cNvSpPr/>
          <p:nvPr/>
        </p:nvSpPr>
        <p:spPr>
          <a:xfrm>
            <a:off x="435429" y="2567278"/>
            <a:ext cx="2502057" cy="69517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4000" b="1">
                <a:solidFill>
                  <a:schemeClr val="bg1"/>
                </a:solidFill>
                <a:latin typeface="Aptos"/>
              </a:rPr>
              <a:t>1340,47 €</a:t>
            </a:r>
            <a:r>
              <a:rPr lang="nl-BE" sz="4000">
                <a:solidFill>
                  <a:srgbClr val="434343"/>
                </a:solidFill>
                <a:latin typeface="Raleway"/>
              </a:rPr>
              <a:t> </a:t>
            </a:r>
            <a:endParaRPr lang="nl-BE">
              <a:solidFill>
                <a:srgbClr val="434343"/>
              </a:solidFill>
              <a:latin typeface="Raleway"/>
            </a:endParaRPr>
          </a:p>
        </p:txBody>
      </p:sp>
      <p:sp>
        <p:nvSpPr>
          <p:cNvPr id="16" name="Rectangle : coins arrondis 3">
            <a:extLst>
              <a:ext uri="{FF2B5EF4-FFF2-40B4-BE49-F238E27FC236}">
                <a16:creationId xmlns:a16="http://schemas.microsoft.com/office/drawing/2014/main" id="{9C9379A4-82E2-D868-48F7-FB4B4F03E88A}"/>
              </a:ext>
            </a:extLst>
          </p:cNvPr>
          <p:cNvSpPr/>
          <p:nvPr/>
        </p:nvSpPr>
        <p:spPr>
          <a:xfrm>
            <a:off x="3041468" y="2559657"/>
            <a:ext cx="5710077" cy="69517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2000" b="1">
                <a:solidFill>
                  <a:srgbClr val="544F98"/>
                </a:solidFill>
                <a:latin typeface="Aptos"/>
              </a:rPr>
              <a:t>= 440 € - 670 € </a:t>
            </a:r>
            <a:r>
              <a:rPr lang="nl-BE" sz="2000" b="1" i="1">
                <a:solidFill>
                  <a:srgbClr val="544F98"/>
                </a:solidFill>
                <a:latin typeface="Aptos"/>
              </a:rPr>
              <a:t>(charges ~120-180€)</a:t>
            </a:r>
            <a:endParaRPr lang="en-US" sz="2000" b="1" i="1">
              <a:solidFill>
                <a:srgbClr val="544F98"/>
              </a:solidFill>
              <a:latin typeface="Aptos"/>
            </a:endParaRPr>
          </a:p>
        </p:txBody>
      </p:sp>
      <p:sp>
        <p:nvSpPr>
          <p:cNvPr id="17" name="Rectangle : coins arrondis 3">
            <a:extLst>
              <a:ext uri="{FF2B5EF4-FFF2-40B4-BE49-F238E27FC236}">
                <a16:creationId xmlns:a16="http://schemas.microsoft.com/office/drawing/2014/main" id="{68C4B003-34DB-FCEE-6CAC-752B83B743A9}"/>
              </a:ext>
            </a:extLst>
          </p:cNvPr>
          <p:cNvSpPr/>
          <p:nvPr/>
        </p:nvSpPr>
        <p:spPr>
          <a:xfrm>
            <a:off x="435428" y="3397857"/>
            <a:ext cx="2502057" cy="69517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4000" b="1">
                <a:solidFill>
                  <a:schemeClr val="bg1"/>
                </a:solidFill>
                <a:latin typeface="Aptos"/>
              </a:rPr>
              <a:t>1811,57 €</a:t>
            </a:r>
            <a:r>
              <a:rPr lang="nl-BE" sz="4000">
                <a:solidFill>
                  <a:srgbClr val="434343"/>
                </a:solidFill>
                <a:latin typeface="Raleway"/>
              </a:rPr>
              <a:t> </a:t>
            </a:r>
            <a:endParaRPr lang="nl-BE">
              <a:solidFill>
                <a:srgbClr val="434343"/>
              </a:solidFill>
              <a:latin typeface="Raleway"/>
            </a:endParaRPr>
          </a:p>
        </p:txBody>
      </p:sp>
      <p:sp>
        <p:nvSpPr>
          <p:cNvPr id="18" name="Rectangle : coins arrondis 3">
            <a:extLst>
              <a:ext uri="{FF2B5EF4-FFF2-40B4-BE49-F238E27FC236}">
                <a16:creationId xmlns:a16="http://schemas.microsoft.com/office/drawing/2014/main" id="{C8284426-CB65-CF1F-6D4A-81A306D8B158}"/>
              </a:ext>
            </a:extLst>
          </p:cNvPr>
          <p:cNvSpPr/>
          <p:nvPr/>
        </p:nvSpPr>
        <p:spPr>
          <a:xfrm>
            <a:off x="3041467" y="3397856"/>
            <a:ext cx="5710077" cy="69517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2000" b="1">
                <a:solidFill>
                  <a:srgbClr val="544F98"/>
                </a:solidFill>
                <a:latin typeface="Aptos"/>
              </a:rPr>
              <a:t>                           = 590 € - 900 € </a:t>
            </a:r>
            <a:r>
              <a:rPr lang="nl-BE" sz="2000" b="1" i="1">
                <a:solidFill>
                  <a:srgbClr val="544F98"/>
                </a:solidFill>
                <a:latin typeface="Aptos"/>
              </a:rPr>
              <a:t>(charges ~150-300€) </a:t>
            </a:r>
            <a:endParaRPr lang="en-US" sz="2000" b="1" i="1">
              <a:solidFill>
                <a:srgbClr val="544F98"/>
              </a:solidFill>
              <a:latin typeface="Aptos"/>
            </a:endParaRPr>
          </a:p>
        </p:txBody>
      </p:sp>
      <p:pic>
        <p:nvPicPr>
          <p:cNvPr id="4" name="Picture 3">
            <a:extLst>
              <a:ext uri="{FF2B5EF4-FFF2-40B4-BE49-F238E27FC236}">
                <a16:creationId xmlns:a16="http://schemas.microsoft.com/office/drawing/2014/main" id="{49578CA9-A3AD-F569-7250-8F840748B8D5}"/>
              </a:ext>
            </a:extLst>
          </p:cNvPr>
          <p:cNvPicPr>
            <a:picLocks noChangeAspect="1"/>
          </p:cNvPicPr>
          <p:nvPr/>
        </p:nvPicPr>
        <p:blipFill>
          <a:blip r:embed="rId3"/>
          <a:stretch>
            <a:fillRect/>
          </a:stretch>
        </p:blipFill>
        <p:spPr>
          <a:xfrm>
            <a:off x="8094643" y="4777362"/>
            <a:ext cx="914400" cy="257175"/>
          </a:xfrm>
          <a:prstGeom prst="rect">
            <a:avLst/>
          </a:prstGeom>
        </p:spPr>
      </p:pic>
      <p:sp>
        <p:nvSpPr>
          <p:cNvPr id="3" name="Rectangle : coins arrondis 3">
            <a:extLst>
              <a:ext uri="{FF2B5EF4-FFF2-40B4-BE49-F238E27FC236}">
                <a16:creationId xmlns:a16="http://schemas.microsoft.com/office/drawing/2014/main" id="{D157CF8C-E76D-CBA1-D06E-782FFBD75965}"/>
              </a:ext>
            </a:extLst>
          </p:cNvPr>
          <p:cNvSpPr/>
          <p:nvPr/>
        </p:nvSpPr>
        <p:spPr>
          <a:xfrm>
            <a:off x="3041468" y="1632317"/>
            <a:ext cx="5710077" cy="69517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2000" b="1">
                <a:solidFill>
                  <a:srgbClr val="544F98"/>
                </a:solidFill>
                <a:latin typeface="Aptos"/>
              </a:rPr>
              <a:t>    = 300 € - 450 € </a:t>
            </a:r>
            <a:r>
              <a:rPr lang="nl-BE" sz="2000" b="1" i="1">
                <a:solidFill>
                  <a:srgbClr val="544F98"/>
                </a:solidFill>
                <a:latin typeface="Aptos"/>
              </a:rPr>
              <a:t>(charges ~80-120€)</a:t>
            </a:r>
            <a:endParaRPr lang="en-US" sz="2000" b="1" i="1">
              <a:solidFill>
                <a:srgbClr val="544F98"/>
              </a:solidFill>
              <a:latin typeface="Aptos"/>
            </a:endParaRPr>
          </a:p>
        </p:txBody>
      </p:sp>
      <p:sp>
        <p:nvSpPr>
          <p:cNvPr id="6" name="Rectangle : coins arrondis 3">
            <a:extLst>
              <a:ext uri="{FF2B5EF4-FFF2-40B4-BE49-F238E27FC236}">
                <a16:creationId xmlns:a16="http://schemas.microsoft.com/office/drawing/2014/main" id="{076EE278-3757-3288-D96D-3148856EB1B5}"/>
              </a:ext>
            </a:extLst>
          </p:cNvPr>
          <p:cNvSpPr/>
          <p:nvPr/>
        </p:nvSpPr>
        <p:spPr>
          <a:xfrm>
            <a:off x="435429" y="1629155"/>
            <a:ext cx="2502057" cy="69517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4000" b="1">
                <a:solidFill>
                  <a:schemeClr val="bg1"/>
                </a:solidFill>
                <a:latin typeface="Aptos"/>
              </a:rPr>
              <a:t>893,65€</a:t>
            </a:r>
            <a:r>
              <a:rPr lang="nl-BE" sz="4000">
                <a:solidFill>
                  <a:srgbClr val="434343"/>
                </a:solidFill>
                <a:latin typeface="Raleway"/>
              </a:rPr>
              <a:t> </a:t>
            </a:r>
            <a:endParaRPr lang="nl-BE">
              <a:solidFill>
                <a:srgbClr val="434343"/>
              </a:solidFill>
              <a:latin typeface="Raleway"/>
            </a:endParaRPr>
          </a:p>
        </p:txBody>
      </p:sp>
      <p:pic>
        <p:nvPicPr>
          <p:cNvPr id="8" name="Graphic 7" descr="Recherche de dossiers avec un remplissage uni">
            <a:extLst>
              <a:ext uri="{FF2B5EF4-FFF2-40B4-BE49-F238E27FC236}">
                <a16:creationId xmlns:a16="http://schemas.microsoft.com/office/drawing/2014/main" id="{23F08044-3A91-3267-BFAB-B9FC549CE65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90451" y="93593"/>
            <a:ext cx="1055205" cy="1080053"/>
          </a:xfrm>
          <a:prstGeom prst="rect">
            <a:avLst/>
          </a:prstGeom>
        </p:spPr>
      </p:pic>
      <p:pic>
        <p:nvPicPr>
          <p:cNvPr id="7" name="Graphic 6" descr="Groupe avec un remplissage uni">
            <a:extLst>
              <a:ext uri="{FF2B5EF4-FFF2-40B4-BE49-F238E27FC236}">
                <a16:creationId xmlns:a16="http://schemas.microsoft.com/office/drawing/2014/main" id="{80F904FD-58AE-59B0-1706-CB5E0E96070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16580" y="1522268"/>
            <a:ext cx="914400" cy="914400"/>
          </a:xfrm>
          <a:prstGeom prst="rect">
            <a:avLst/>
          </a:prstGeom>
        </p:spPr>
      </p:pic>
      <p:pic>
        <p:nvPicPr>
          <p:cNvPr id="9" name="Graphic 8" descr="Homme avec un remplissage uni">
            <a:extLst>
              <a:ext uri="{FF2B5EF4-FFF2-40B4-BE49-F238E27FC236}">
                <a16:creationId xmlns:a16="http://schemas.microsoft.com/office/drawing/2014/main" id="{B017576F-A699-0ED1-2AD1-73289F0BF03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278678" y="2610543"/>
            <a:ext cx="592282" cy="592282"/>
          </a:xfrm>
          <a:prstGeom prst="rect">
            <a:avLst/>
          </a:prstGeom>
        </p:spPr>
      </p:pic>
      <p:pic>
        <p:nvPicPr>
          <p:cNvPr id="12" name="Graphic 11" descr="Femme avec enfant avec un remplissage uni">
            <a:extLst>
              <a:ext uri="{FF2B5EF4-FFF2-40B4-BE49-F238E27FC236}">
                <a16:creationId xmlns:a16="http://schemas.microsoft.com/office/drawing/2014/main" id="{A0168986-709A-1128-C42F-8CA969DAC15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116214" y="3395796"/>
            <a:ext cx="748145" cy="706581"/>
          </a:xfrm>
          <a:prstGeom prst="rect">
            <a:avLst/>
          </a:prstGeom>
        </p:spPr>
      </p:pic>
      <p:pic>
        <p:nvPicPr>
          <p:cNvPr id="5" name="Graphic 4" descr="Famille avec un garçon avec un remplissage uni">
            <a:extLst>
              <a:ext uri="{FF2B5EF4-FFF2-40B4-BE49-F238E27FC236}">
                <a16:creationId xmlns:a16="http://schemas.microsoft.com/office/drawing/2014/main" id="{80F4C243-CFCD-4C52-0F79-5A42C1DCA05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856007" y="3440861"/>
            <a:ext cx="677174" cy="612476"/>
          </a:xfrm>
          <a:prstGeom prst="rect">
            <a:avLst/>
          </a:prstGeom>
        </p:spPr>
      </p:pic>
    </p:spTree>
    <p:extLst>
      <p:ext uri="{BB962C8B-B14F-4D97-AF65-F5344CB8AC3E}">
        <p14:creationId xmlns:p14="http://schemas.microsoft.com/office/powerpoint/2010/main" val="4153789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8C853-0188-A127-7E35-0C529B05118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CEF6F7F-8E37-91D3-EFBD-A3F74380FA2C}"/>
              </a:ext>
            </a:extLst>
          </p:cNvPr>
          <p:cNvSpPr>
            <a:spLocks noGrp="1"/>
          </p:cNvSpPr>
          <p:nvPr>
            <p:ph type="sldNum" sz="quarter" idx="12"/>
          </p:nvPr>
        </p:nvSpPr>
        <p:spPr/>
        <p:txBody>
          <a:bodyPr/>
          <a:lstStyle/>
          <a:p>
            <a:fld id="{49D66857-5C25-4F7D-8F9B-F3014B38DE15}" type="slidenum">
              <a:rPr lang="fr-BE" smtClean="0"/>
              <a:t>23</a:t>
            </a:fld>
            <a:endParaRPr lang="fr-BE"/>
          </a:p>
        </p:txBody>
      </p:sp>
      <p:sp>
        <p:nvSpPr>
          <p:cNvPr id="10" name="Shape 101">
            <a:extLst>
              <a:ext uri="{FF2B5EF4-FFF2-40B4-BE49-F238E27FC236}">
                <a16:creationId xmlns:a16="http://schemas.microsoft.com/office/drawing/2014/main" id="{D599752D-8E97-A218-B59C-223D65AB292F}"/>
              </a:ext>
            </a:extLst>
          </p:cNvPr>
          <p:cNvSpPr txBox="1">
            <a:spLocks/>
          </p:cNvSpPr>
          <p:nvPr/>
        </p:nvSpPr>
        <p:spPr>
          <a:xfrm>
            <a:off x="443234" y="370692"/>
            <a:ext cx="7865306" cy="1139932"/>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 sz="4800" b="1">
                <a:solidFill>
                  <a:srgbClr val="544F98"/>
                </a:solidFill>
                <a:latin typeface="Aptos Display" panose="02110004020202020204"/>
              </a:rPr>
              <a:t>Calculate your budget</a:t>
            </a:r>
            <a:endParaRPr lang="en" sz="4800">
              <a:solidFill>
                <a:srgbClr val="000000"/>
              </a:solidFill>
              <a:latin typeface="Aptos Display" panose="02110004020202020204"/>
            </a:endParaRPr>
          </a:p>
          <a:p>
            <a:pPr>
              <a:spcBef>
                <a:spcPts val="0"/>
              </a:spcBef>
            </a:pPr>
            <a:r>
              <a:rPr lang="en" sz="4800" b="1">
                <a:solidFill>
                  <a:srgbClr val="544F98"/>
                </a:solidFill>
                <a:latin typeface="Aptos Display" panose="02110004020202020204"/>
              </a:rPr>
              <a:t> - </a:t>
            </a:r>
            <a:r>
              <a:rPr lang="en" sz="4800" b="1" err="1">
                <a:solidFill>
                  <a:srgbClr val="544F98"/>
                </a:solidFill>
                <a:latin typeface="Aptos Display" panose="02110004020202020204"/>
              </a:rPr>
              <a:t>Exercice</a:t>
            </a:r>
            <a:endParaRPr lang="en" sz="4800" b="1">
              <a:solidFill>
                <a:srgbClr val="544F98"/>
              </a:solidFill>
              <a:latin typeface="Aptos Display" panose="02110004020202020204"/>
            </a:endParaRPr>
          </a:p>
        </p:txBody>
      </p:sp>
      <p:sp>
        <p:nvSpPr>
          <p:cNvPr id="11" name="Rectangle : coins arrondis 3">
            <a:extLst>
              <a:ext uri="{FF2B5EF4-FFF2-40B4-BE49-F238E27FC236}">
                <a16:creationId xmlns:a16="http://schemas.microsoft.com/office/drawing/2014/main" id="{A16D7D8F-5669-BB92-0219-F4E0DAC95155}"/>
              </a:ext>
            </a:extLst>
          </p:cNvPr>
          <p:cNvSpPr/>
          <p:nvPr/>
        </p:nvSpPr>
        <p:spPr>
          <a:xfrm>
            <a:off x="446212" y="2955467"/>
            <a:ext cx="2502057" cy="69517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4000" b="1">
                <a:solidFill>
                  <a:schemeClr val="bg1"/>
                </a:solidFill>
                <a:latin typeface="Aptos"/>
              </a:rPr>
              <a:t>?</a:t>
            </a:r>
            <a:r>
              <a:rPr lang="nl-BE" sz="4000" b="1">
                <a:solidFill>
                  <a:schemeClr val="bg1"/>
                </a:solidFill>
                <a:latin typeface="Raleway"/>
              </a:rPr>
              <a:t> </a:t>
            </a:r>
            <a:endParaRPr lang="nl-BE" b="1">
              <a:solidFill>
                <a:schemeClr val="bg1"/>
              </a:solidFill>
              <a:latin typeface="Raleway"/>
            </a:endParaRPr>
          </a:p>
        </p:txBody>
      </p:sp>
      <p:sp>
        <p:nvSpPr>
          <p:cNvPr id="16" name="Rectangle : coins arrondis 3">
            <a:extLst>
              <a:ext uri="{FF2B5EF4-FFF2-40B4-BE49-F238E27FC236}">
                <a16:creationId xmlns:a16="http://schemas.microsoft.com/office/drawing/2014/main" id="{DEB9003C-D8A1-7CC4-F287-DFEF8D449AC7}"/>
              </a:ext>
            </a:extLst>
          </p:cNvPr>
          <p:cNvSpPr/>
          <p:nvPr/>
        </p:nvSpPr>
        <p:spPr>
          <a:xfrm>
            <a:off x="3052251" y="2947846"/>
            <a:ext cx="5710077" cy="69517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2000" b="1">
                <a:solidFill>
                  <a:srgbClr val="544F98"/>
                </a:solidFill>
                <a:latin typeface="Aptos"/>
              </a:rPr>
              <a:t>= ? € </a:t>
            </a:r>
            <a:r>
              <a:rPr lang="nl-BE" sz="2000" b="1" i="1">
                <a:solidFill>
                  <a:srgbClr val="544F98"/>
                </a:solidFill>
                <a:latin typeface="Aptos"/>
              </a:rPr>
              <a:t>(charges ~?€)</a:t>
            </a:r>
            <a:endParaRPr lang="en-US" sz="2000" b="1" i="1">
              <a:solidFill>
                <a:srgbClr val="544F98"/>
              </a:solidFill>
              <a:latin typeface="Aptos"/>
            </a:endParaRPr>
          </a:p>
        </p:txBody>
      </p:sp>
      <p:pic>
        <p:nvPicPr>
          <p:cNvPr id="4" name="Picture 3">
            <a:extLst>
              <a:ext uri="{FF2B5EF4-FFF2-40B4-BE49-F238E27FC236}">
                <a16:creationId xmlns:a16="http://schemas.microsoft.com/office/drawing/2014/main" id="{7D7C7691-14E5-A80D-AF45-4B4A0942ACA8}"/>
              </a:ext>
            </a:extLst>
          </p:cNvPr>
          <p:cNvPicPr>
            <a:picLocks noChangeAspect="1"/>
          </p:cNvPicPr>
          <p:nvPr/>
        </p:nvPicPr>
        <p:blipFill>
          <a:blip r:embed="rId3"/>
          <a:stretch>
            <a:fillRect/>
          </a:stretch>
        </p:blipFill>
        <p:spPr>
          <a:xfrm>
            <a:off x="8094643" y="4777362"/>
            <a:ext cx="914400" cy="257175"/>
          </a:xfrm>
          <a:prstGeom prst="rect">
            <a:avLst/>
          </a:prstGeom>
        </p:spPr>
      </p:pic>
      <p:sp>
        <p:nvSpPr>
          <p:cNvPr id="3" name="Rectangle : coins arrondis 3">
            <a:extLst>
              <a:ext uri="{FF2B5EF4-FFF2-40B4-BE49-F238E27FC236}">
                <a16:creationId xmlns:a16="http://schemas.microsoft.com/office/drawing/2014/main" id="{D86CE20B-D8BB-F393-9698-FC876349734F}"/>
              </a:ext>
            </a:extLst>
          </p:cNvPr>
          <p:cNvSpPr/>
          <p:nvPr/>
        </p:nvSpPr>
        <p:spPr>
          <a:xfrm>
            <a:off x="3052251" y="2020506"/>
            <a:ext cx="5710077" cy="695171"/>
          </a:xfrm>
          <a:prstGeom prst="roundRect">
            <a:avLst/>
          </a:prstGeom>
          <a:solidFill>
            <a:srgbClr val="544F98">
              <a:alpha val="2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2000" b="1">
                <a:solidFill>
                  <a:srgbClr val="544F98"/>
                </a:solidFill>
                <a:latin typeface="Aptos"/>
              </a:rPr>
              <a:t>    = ? € </a:t>
            </a:r>
            <a:r>
              <a:rPr lang="nl-BE" sz="2000" b="1" i="1">
                <a:solidFill>
                  <a:srgbClr val="544F98"/>
                </a:solidFill>
                <a:latin typeface="Aptos"/>
              </a:rPr>
              <a:t>(charges ~?€)</a:t>
            </a:r>
            <a:endParaRPr lang="en-US" sz="2000" b="1" i="1">
              <a:solidFill>
                <a:srgbClr val="544F98"/>
              </a:solidFill>
              <a:latin typeface="Aptos"/>
            </a:endParaRPr>
          </a:p>
        </p:txBody>
      </p:sp>
      <p:sp>
        <p:nvSpPr>
          <p:cNvPr id="6" name="Rectangle : coins arrondis 3">
            <a:extLst>
              <a:ext uri="{FF2B5EF4-FFF2-40B4-BE49-F238E27FC236}">
                <a16:creationId xmlns:a16="http://schemas.microsoft.com/office/drawing/2014/main" id="{EAAABBBD-6938-C2BC-E04C-AC2CB6C8917E}"/>
              </a:ext>
            </a:extLst>
          </p:cNvPr>
          <p:cNvSpPr/>
          <p:nvPr/>
        </p:nvSpPr>
        <p:spPr>
          <a:xfrm>
            <a:off x="446212" y="2017344"/>
            <a:ext cx="2502057" cy="69517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4000" b="1">
                <a:solidFill>
                  <a:schemeClr val="bg1"/>
                </a:solidFill>
                <a:latin typeface="Aptos"/>
              </a:rPr>
              <a:t>?</a:t>
            </a:r>
            <a:endParaRPr lang="nl-BE" sz="4000">
              <a:solidFill>
                <a:srgbClr val="434343"/>
              </a:solidFill>
              <a:latin typeface="Raleway"/>
            </a:endParaRPr>
          </a:p>
        </p:txBody>
      </p:sp>
      <p:pic>
        <p:nvPicPr>
          <p:cNvPr id="8" name="Graphic 7" descr="Recherche de dossiers avec un remplissage uni">
            <a:extLst>
              <a:ext uri="{FF2B5EF4-FFF2-40B4-BE49-F238E27FC236}">
                <a16:creationId xmlns:a16="http://schemas.microsoft.com/office/drawing/2014/main" id="{7AC0C58E-EEB7-9E0B-BAA5-0D21A9659D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90451" y="93593"/>
            <a:ext cx="1055205" cy="1080053"/>
          </a:xfrm>
          <a:prstGeom prst="rect">
            <a:avLst/>
          </a:prstGeom>
        </p:spPr>
      </p:pic>
      <p:pic>
        <p:nvPicPr>
          <p:cNvPr id="13" name="Graphic 12" descr="Homme et femme avec un remplissage uni">
            <a:extLst>
              <a:ext uri="{FF2B5EF4-FFF2-40B4-BE49-F238E27FC236}">
                <a16:creationId xmlns:a16="http://schemas.microsoft.com/office/drawing/2014/main" id="{DA577199-D89F-B83B-313B-53A0559055F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284507" y="2028286"/>
            <a:ext cx="612476" cy="677174"/>
          </a:xfrm>
          <a:prstGeom prst="rect">
            <a:avLst/>
          </a:prstGeom>
        </p:spPr>
      </p:pic>
      <p:pic>
        <p:nvPicPr>
          <p:cNvPr id="21" name="Graphic 20" descr="Enfants avec un remplissage uni">
            <a:extLst>
              <a:ext uri="{FF2B5EF4-FFF2-40B4-BE49-F238E27FC236}">
                <a16:creationId xmlns:a16="http://schemas.microsoft.com/office/drawing/2014/main" id="{F7413F6B-C943-214E-DDF8-C9BB83B66F9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823659" y="3074239"/>
            <a:ext cx="763438" cy="709523"/>
          </a:xfrm>
          <a:prstGeom prst="rect">
            <a:avLst/>
          </a:prstGeom>
        </p:spPr>
      </p:pic>
      <p:pic>
        <p:nvPicPr>
          <p:cNvPr id="22" name="Graphic 21" descr="Homme et femme avec un remplissage uni">
            <a:extLst>
              <a:ext uri="{FF2B5EF4-FFF2-40B4-BE49-F238E27FC236}">
                <a16:creationId xmlns:a16="http://schemas.microsoft.com/office/drawing/2014/main" id="{0507FB20-05CC-F42F-327A-735857DAB17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273724" y="2944843"/>
            <a:ext cx="752655" cy="687957"/>
          </a:xfrm>
          <a:prstGeom prst="rect">
            <a:avLst/>
          </a:prstGeom>
        </p:spPr>
      </p:pic>
    </p:spTree>
    <p:extLst>
      <p:ext uri="{BB962C8B-B14F-4D97-AF65-F5344CB8AC3E}">
        <p14:creationId xmlns:p14="http://schemas.microsoft.com/office/powerpoint/2010/main" val="37294231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544F98">
            <a:alpha val="24000"/>
          </a:srgbClr>
        </a:solidFill>
        <a:effectLst/>
      </p:bgPr>
    </p:bg>
    <p:spTree>
      <p:nvGrpSpPr>
        <p:cNvPr id="1" name="">
          <a:extLst>
            <a:ext uri="{FF2B5EF4-FFF2-40B4-BE49-F238E27FC236}">
              <a16:creationId xmlns:a16="http://schemas.microsoft.com/office/drawing/2014/main" id="{64A79245-23BA-B5C7-392E-539259C2331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C7E2398-40E0-774F-202F-42F449820430}"/>
              </a:ext>
            </a:extLst>
          </p:cNvPr>
          <p:cNvSpPr>
            <a:spLocks noGrp="1"/>
          </p:cNvSpPr>
          <p:nvPr>
            <p:ph type="sldNum" sz="quarter" idx="12"/>
          </p:nvPr>
        </p:nvSpPr>
        <p:spPr/>
        <p:txBody>
          <a:bodyPr/>
          <a:lstStyle/>
          <a:p>
            <a:fld id="{49D66857-5C25-4F7D-8F9B-F3014B38DE15}" type="slidenum">
              <a:rPr lang="fr-BE" smtClean="0"/>
              <a:t>24</a:t>
            </a:fld>
            <a:endParaRPr lang="fr-BE"/>
          </a:p>
        </p:txBody>
      </p:sp>
      <p:sp>
        <p:nvSpPr>
          <p:cNvPr id="10" name="Shape 101">
            <a:extLst>
              <a:ext uri="{FF2B5EF4-FFF2-40B4-BE49-F238E27FC236}">
                <a16:creationId xmlns:a16="http://schemas.microsoft.com/office/drawing/2014/main" id="{C7C0E36C-B5FF-1981-8121-A7A26548C278}"/>
              </a:ext>
            </a:extLst>
          </p:cNvPr>
          <p:cNvSpPr txBox="1">
            <a:spLocks/>
          </p:cNvSpPr>
          <p:nvPr/>
        </p:nvSpPr>
        <p:spPr>
          <a:xfrm>
            <a:off x="549613" y="3340174"/>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C.  Register for social housing</a:t>
            </a:r>
            <a:endParaRPr lang="en" sz="4800" b="1">
              <a:solidFill>
                <a:srgbClr val="544F98"/>
              </a:solidFill>
            </a:endParaRPr>
          </a:p>
        </p:txBody>
      </p:sp>
      <p:pic>
        <p:nvPicPr>
          <p:cNvPr id="5" name="Picture 4">
            <a:extLst>
              <a:ext uri="{FF2B5EF4-FFF2-40B4-BE49-F238E27FC236}">
                <a16:creationId xmlns:a16="http://schemas.microsoft.com/office/drawing/2014/main" id="{67CBAB6F-DEA4-F385-6782-8AD72B5025E5}"/>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6" name="Graphic 5" descr="Recherche de dossiers avec un remplissage uni">
            <a:extLst>
              <a:ext uri="{FF2B5EF4-FFF2-40B4-BE49-F238E27FC236}">
                <a16:creationId xmlns:a16="http://schemas.microsoft.com/office/drawing/2014/main" id="{7E8F81C0-25C6-B1B8-3416-61B2484D8B7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90451" y="93593"/>
            <a:ext cx="1055205" cy="1080053"/>
          </a:xfrm>
          <a:prstGeom prst="rect">
            <a:avLst/>
          </a:prstGeom>
        </p:spPr>
      </p:pic>
    </p:spTree>
    <p:extLst>
      <p:ext uri="{BB962C8B-B14F-4D97-AF65-F5344CB8AC3E}">
        <p14:creationId xmlns:p14="http://schemas.microsoft.com/office/powerpoint/2010/main" val="20207945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43289-9E47-FB77-88A2-292724F6000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AF54CF-B80B-EEF6-4D73-270B9CB80124}"/>
              </a:ext>
            </a:extLst>
          </p:cNvPr>
          <p:cNvSpPr>
            <a:spLocks noGrp="1"/>
          </p:cNvSpPr>
          <p:nvPr>
            <p:ph type="sldNum" sz="quarter" idx="12"/>
          </p:nvPr>
        </p:nvSpPr>
        <p:spPr/>
        <p:txBody>
          <a:bodyPr/>
          <a:lstStyle/>
          <a:p>
            <a:fld id="{49D66857-5C25-4F7D-8F9B-F3014B38DE15}" type="slidenum">
              <a:rPr lang="fr-BE" smtClean="0"/>
              <a:t>25</a:t>
            </a:fld>
            <a:endParaRPr lang="fr-BE"/>
          </a:p>
        </p:txBody>
      </p:sp>
      <p:sp>
        <p:nvSpPr>
          <p:cNvPr id="10" name="Shape 101">
            <a:extLst>
              <a:ext uri="{FF2B5EF4-FFF2-40B4-BE49-F238E27FC236}">
                <a16:creationId xmlns:a16="http://schemas.microsoft.com/office/drawing/2014/main" id="{262B8B55-F2B7-5CB8-3113-9F444589D625}"/>
              </a:ext>
            </a:extLst>
          </p:cNvPr>
          <p:cNvSpPr txBox="1">
            <a:spLocks/>
          </p:cNvSpPr>
          <p:nvPr/>
        </p:nvSpPr>
        <p:spPr>
          <a:xfrm>
            <a:off x="179050" y="353883"/>
            <a:ext cx="8083345"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Social housing &gt;&lt; social house</a:t>
            </a:r>
            <a:endParaRPr lang="en" sz="4800" b="1">
              <a:solidFill>
                <a:srgbClr val="544F98"/>
              </a:solidFill>
            </a:endParaRPr>
          </a:p>
        </p:txBody>
      </p:sp>
      <p:pic>
        <p:nvPicPr>
          <p:cNvPr id="5" name="Picture 4">
            <a:extLst>
              <a:ext uri="{FF2B5EF4-FFF2-40B4-BE49-F238E27FC236}">
                <a16:creationId xmlns:a16="http://schemas.microsoft.com/office/drawing/2014/main" id="{4E5B2643-5699-ADCF-4242-CBCAD6497F22}"/>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14" name="Picture 13" descr="Léger | SLRB - BGHM">
            <a:extLst>
              <a:ext uri="{FF2B5EF4-FFF2-40B4-BE49-F238E27FC236}">
                <a16:creationId xmlns:a16="http://schemas.microsoft.com/office/drawing/2014/main" id="{AFCAE6A9-03A6-3FEF-ED4D-28A2CBA0CCD7}"/>
              </a:ext>
            </a:extLst>
          </p:cNvPr>
          <p:cNvPicPr>
            <a:picLocks noChangeAspect="1"/>
          </p:cNvPicPr>
          <p:nvPr/>
        </p:nvPicPr>
        <p:blipFill>
          <a:blip r:embed="rId4"/>
          <a:stretch>
            <a:fillRect/>
          </a:stretch>
        </p:blipFill>
        <p:spPr>
          <a:xfrm>
            <a:off x="461872" y="1558955"/>
            <a:ext cx="2483690" cy="1658969"/>
          </a:xfrm>
          <a:prstGeom prst="rect">
            <a:avLst/>
          </a:prstGeom>
        </p:spPr>
      </p:pic>
      <p:pic>
        <p:nvPicPr>
          <p:cNvPr id="15" name="Picture 14">
            <a:extLst>
              <a:ext uri="{FF2B5EF4-FFF2-40B4-BE49-F238E27FC236}">
                <a16:creationId xmlns:a16="http://schemas.microsoft.com/office/drawing/2014/main" id="{FA98EA07-9A00-EAAB-1993-DBDC2EFE340E}"/>
              </a:ext>
            </a:extLst>
          </p:cNvPr>
          <p:cNvPicPr>
            <a:picLocks noChangeAspect="1"/>
          </p:cNvPicPr>
          <p:nvPr/>
        </p:nvPicPr>
        <p:blipFill>
          <a:blip r:embed="rId5"/>
          <a:srcRect l="20588" t="28997" r="21827" b="10947"/>
          <a:stretch>
            <a:fillRect/>
          </a:stretch>
        </p:blipFill>
        <p:spPr>
          <a:xfrm>
            <a:off x="4690612" y="1563537"/>
            <a:ext cx="4308646" cy="2562121"/>
          </a:xfrm>
          <a:prstGeom prst="rect">
            <a:avLst/>
          </a:prstGeom>
        </p:spPr>
      </p:pic>
      <p:pic>
        <p:nvPicPr>
          <p:cNvPr id="16" name="Picture 15" descr="Des logements sociaux passifs inaugurés à Anderlecht">
            <a:extLst>
              <a:ext uri="{FF2B5EF4-FFF2-40B4-BE49-F238E27FC236}">
                <a16:creationId xmlns:a16="http://schemas.microsoft.com/office/drawing/2014/main" id="{4DA95ED1-38EA-5C3F-867B-26B5417AE791}"/>
              </a:ext>
            </a:extLst>
          </p:cNvPr>
          <p:cNvPicPr>
            <a:picLocks noChangeAspect="1"/>
          </p:cNvPicPr>
          <p:nvPr/>
        </p:nvPicPr>
        <p:blipFill>
          <a:blip r:embed="rId6"/>
          <a:stretch>
            <a:fillRect/>
          </a:stretch>
        </p:blipFill>
        <p:spPr>
          <a:xfrm>
            <a:off x="1409699" y="2851029"/>
            <a:ext cx="2820120" cy="1932318"/>
          </a:xfrm>
          <a:prstGeom prst="rect">
            <a:avLst/>
          </a:prstGeom>
        </p:spPr>
      </p:pic>
      <p:pic>
        <p:nvPicPr>
          <p:cNvPr id="6" name="Graphic 5" descr="Recherche de dossiers avec un remplissage uni">
            <a:extLst>
              <a:ext uri="{FF2B5EF4-FFF2-40B4-BE49-F238E27FC236}">
                <a16:creationId xmlns:a16="http://schemas.microsoft.com/office/drawing/2014/main" id="{625644AB-BB33-6024-32C5-4B028B99C43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090451" y="93593"/>
            <a:ext cx="1055205" cy="1080053"/>
          </a:xfrm>
          <a:prstGeom prst="rect">
            <a:avLst/>
          </a:prstGeom>
        </p:spPr>
      </p:pic>
    </p:spTree>
    <p:extLst>
      <p:ext uri="{BB962C8B-B14F-4D97-AF65-F5344CB8AC3E}">
        <p14:creationId xmlns:p14="http://schemas.microsoft.com/office/powerpoint/2010/main" val="37919320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481A7-0AD2-D460-F647-9BB379A3EF8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FB815FC-1610-AF83-EF99-94F0C4E6D6D0}"/>
              </a:ext>
            </a:extLst>
          </p:cNvPr>
          <p:cNvSpPr>
            <a:spLocks noGrp="1"/>
          </p:cNvSpPr>
          <p:nvPr>
            <p:ph type="sldNum" sz="quarter" idx="12"/>
          </p:nvPr>
        </p:nvSpPr>
        <p:spPr/>
        <p:txBody>
          <a:bodyPr/>
          <a:lstStyle/>
          <a:p>
            <a:fld id="{49D66857-5C25-4F7D-8F9B-F3014B38DE15}" type="slidenum">
              <a:rPr lang="fr-BE" smtClean="0"/>
              <a:t>26</a:t>
            </a:fld>
            <a:endParaRPr lang="fr-BE"/>
          </a:p>
        </p:txBody>
      </p:sp>
      <p:sp>
        <p:nvSpPr>
          <p:cNvPr id="10" name="Shape 101">
            <a:extLst>
              <a:ext uri="{FF2B5EF4-FFF2-40B4-BE49-F238E27FC236}">
                <a16:creationId xmlns:a16="http://schemas.microsoft.com/office/drawing/2014/main" id="{D87499BD-6181-4386-D93A-5CD9FB6834A4}"/>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Registration for social housing</a:t>
            </a:r>
            <a:endParaRPr lang="en-US"/>
          </a:p>
        </p:txBody>
      </p:sp>
      <p:sp>
        <p:nvSpPr>
          <p:cNvPr id="7" name="Shape 101">
            <a:extLst>
              <a:ext uri="{FF2B5EF4-FFF2-40B4-BE49-F238E27FC236}">
                <a16:creationId xmlns:a16="http://schemas.microsoft.com/office/drawing/2014/main" id="{3A26D3A5-EDB0-1FA0-31F0-2AA059CFED25}"/>
              </a:ext>
            </a:extLst>
          </p:cNvPr>
          <p:cNvSpPr txBox="1">
            <a:spLocks/>
          </p:cNvSpPr>
          <p:nvPr/>
        </p:nvSpPr>
        <p:spPr>
          <a:xfrm>
            <a:off x="2288520" y="1897380"/>
            <a:ext cx="4937070" cy="46488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RPr lang="fr-FR"/>
            </a:defPPr>
            <a:lvl1pPr marL="0" marR="0" lvl="0" algn="l" defTabSz="914400" rtl="0" eaLnBrk="1" latinLnBrk="0" hangingPunct="1">
              <a:lnSpc>
                <a:spcPct val="100000"/>
              </a:lnSpc>
              <a:spcBef>
                <a:spcPts val="0"/>
              </a:spcBef>
              <a:spcAft>
                <a:spcPts val="0"/>
              </a:spcAft>
              <a:buNone/>
              <a:defRPr sz="1400" b="0" i="0" u="none" strike="noStrike" kern="1200" cap="none">
                <a:solidFill>
                  <a:srgbClr val="000000"/>
                </a:solidFill>
                <a:latin typeface="Arial"/>
                <a:ea typeface="Arial"/>
                <a:cs typeface="Arial"/>
                <a:sym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nl-BE" sz="2000">
                <a:solidFill>
                  <a:srgbClr val="544F98"/>
                </a:solidFill>
                <a:latin typeface="Aptos"/>
              </a:rPr>
              <a:t>Long waiting list : 5-10 years</a:t>
            </a:r>
          </a:p>
        </p:txBody>
      </p:sp>
      <p:pic>
        <p:nvPicPr>
          <p:cNvPr id="5" name="Picture 4">
            <a:extLst>
              <a:ext uri="{FF2B5EF4-FFF2-40B4-BE49-F238E27FC236}">
                <a16:creationId xmlns:a16="http://schemas.microsoft.com/office/drawing/2014/main" id="{A4547F74-00EA-B7FD-751D-16A529D2C3F3}"/>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8" name="Graphic 7" descr="Recherche de dossiers avec un remplissage uni">
            <a:extLst>
              <a:ext uri="{FF2B5EF4-FFF2-40B4-BE49-F238E27FC236}">
                <a16:creationId xmlns:a16="http://schemas.microsoft.com/office/drawing/2014/main" id="{BD359031-C22D-A321-8541-4310A1F4AA3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90451" y="93593"/>
            <a:ext cx="1055205" cy="1080053"/>
          </a:xfrm>
          <a:prstGeom prst="rect">
            <a:avLst/>
          </a:prstGeom>
        </p:spPr>
      </p:pic>
      <p:pic>
        <p:nvPicPr>
          <p:cNvPr id="4" name="Picture 3" descr="Accueil">
            <a:extLst>
              <a:ext uri="{FF2B5EF4-FFF2-40B4-BE49-F238E27FC236}">
                <a16:creationId xmlns:a16="http://schemas.microsoft.com/office/drawing/2014/main" id="{F0D63D9A-EA0E-04D4-86CB-AE589B278E56}"/>
              </a:ext>
            </a:extLst>
          </p:cNvPr>
          <p:cNvPicPr>
            <a:picLocks noChangeAspect="1"/>
          </p:cNvPicPr>
          <p:nvPr/>
        </p:nvPicPr>
        <p:blipFill>
          <a:blip r:embed="rId5"/>
          <a:stretch>
            <a:fillRect/>
          </a:stretch>
        </p:blipFill>
        <p:spPr>
          <a:xfrm>
            <a:off x="466986" y="2575533"/>
            <a:ext cx="2228850" cy="1276350"/>
          </a:xfrm>
          <a:prstGeom prst="rect">
            <a:avLst/>
          </a:prstGeom>
        </p:spPr>
      </p:pic>
      <p:pic>
        <p:nvPicPr>
          <p:cNvPr id="12" name="Picture 11" descr="Société Wallonne du Logement">
            <a:extLst>
              <a:ext uri="{FF2B5EF4-FFF2-40B4-BE49-F238E27FC236}">
                <a16:creationId xmlns:a16="http://schemas.microsoft.com/office/drawing/2014/main" id="{CEA1AE2C-10A9-AD9E-DD7F-E8C658CCE7BA}"/>
              </a:ext>
            </a:extLst>
          </p:cNvPr>
          <p:cNvPicPr>
            <a:picLocks noChangeAspect="1"/>
          </p:cNvPicPr>
          <p:nvPr/>
        </p:nvPicPr>
        <p:blipFill>
          <a:blip r:embed="rId6"/>
          <a:stretch>
            <a:fillRect/>
          </a:stretch>
        </p:blipFill>
        <p:spPr>
          <a:xfrm>
            <a:off x="3659884" y="2788932"/>
            <a:ext cx="1824234" cy="849554"/>
          </a:xfrm>
          <a:prstGeom prst="rect">
            <a:avLst/>
          </a:prstGeom>
        </p:spPr>
      </p:pic>
      <p:pic>
        <p:nvPicPr>
          <p:cNvPr id="14" name="Picture 13" descr="AIS Sud-Hainaut | Agence Immobilière Sociale">
            <a:extLst>
              <a:ext uri="{FF2B5EF4-FFF2-40B4-BE49-F238E27FC236}">
                <a16:creationId xmlns:a16="http://schemas.microsoft.com/office/drawing/2014/main" id="{487C2D1F-FCD3-C1B0-CB81-BCF63F3D49DB}"/>
              </a:ext>
            </a:extLst>
          </p:cNvPr>
          <p:cNvPicPr>
            <a:picLocks noChangeAspect="1"/>
          </p:cNvPicPr>
          <p:nvPr/>
        </p:nvPicPr>
        <p:blipFill>
          <a:blip r:embed="rId7"/>
          <a:stretch>
            <a:fillRect/>
          </a:stretch>
        </p:blipFill>
        <p:spPr>
          <a:xfrm>
            <a:off x="3390248" y="3662297"/>
            <a:ext cx="2355677" cy="1083502"/>
          </a:xfrm>
          <a:prstGeom prst="rect">
            <a:avLst/>
          </a:prstGeom>
        </p:spPr>
      </p:pic>
      <p:pic>
        <p:nvPicPr>
          <p:cNvPr id="16" name="Picture 15" descr="FEDAIS - Fédération des Agences Immobilières Sociales">
            <a:extLst>
              <a:ext uri="{FF2B5EF4-FFF2-40B4-BE49-F238E27FC236}">
                <a16:creationId xmlns:a16="http://schemas.microsoft.com/office/drawing/2014/main" id="{D18A24A5-0332-B486-6C17-D06E1D3B8F7B}"/>
              </a:ext>
            </a:extLst>
          </p:cNvPr>
          <p:cNvPicPr>
            <a:picLocks noChangeAspect="1"/>
          </p:cNvPicPr>
          <p:nvPr/>
        </p:nvPicPr>
        <p:blipFill>
          <a:blip r:embed="rId8"/>
          <a:stretch>
            <a:fillRect/>
          </a:stretch>
        </p:blipFill>
        <p:spPr>
          <a:xfrm>
            <a:off x="295536" y="3938196"/>
            <a:ext cx="2571750" cy="523875"/>
          </a:xfrm>
          <a:prstGeom prst="rect">
            <a:avLst/>
          </a:prstGeom>
        </p:spPr>
      </p:pic>
      <p:pic>
        <p:nvPicPr>
          <p:cNvPr id="18" name="Picture 17" descr="Wonen in Vlaanderen · GitHub">
            <a:extLst>
              <a:ext uri="{FF2B5EF4-FFF2-40B4-BE49-F238E27FC236}">
                <a16:creationId xmlns:a16="http://schemas.microsoft.com/office/drawing/2014/main" id="{A6D92A3E-AA3D-6AB0-C9F0-B83F291756F2}"/>
              </a:ext>
            </a:extLst>
          </p:cNvPr>
          <p:cNvPicPr>
            <a:picLocks noChangeAspect="1"/>
          </p:cNvPicPr>
          <p:nvPr/>
        </p:nvPicPr>
        <p:blipFill>
          <a:blip r:embed="rId9"/>
          <a:stretch>
            <a:fillRect/>
          </a:stretch>
        </p:blipFill>
        <p:spPr>
          <a:xfrm>
            <a:off x="6456123" y="2295133"/>
            <a:ext cx="2369507" cy="2369507"/>
          </a:xfrm>
          <a:prstGeom prst="rect">
            <a:avLst/>
          </a:prstGeom>
        </p:spPr>
      </p:pic>
    </p:spTree>
    <p:extLst>
      <p:ext uri="{BB962C8B-B14F-4D97-AF65-F5344CB8AC3E}">
        <p14:creationId xmlns:p14="http://schemas.microsoft.com/office/powerpoint/2010/main" val="1341936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560985EE-8B64-5210-FCA4-7A140D4CB51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79A64D6-CDF3-FFB5-F06E-F36C5CE0626B}"/>
              </a:ext>
            </a:extLst>
          </p:cNvPr>
          <p:cNvSpPr>
            <a:spLocks noGrp="1"/>
          </p:cNvSpPr>
          <p:nvPr>
            <p:ph type="ctrTitle"/>
          </p:nvPr>
        </p:nvSpPr>
        <p:spPr>
          <a:xfrm>
            <a:off x="818322" y="3637689"/>
            <a:ext cx="7772400" cy="1159800"/>
          </a:xfrm>
        </p:spPr>
        <p:txBody>
          <a:bodyPr>
            <a:normAutofit/>
          </a:bodyPr>
          <a:lstStyle/>
          <a:p>
            <a:r>
              <a:rPr lang="nl-BE" sz="5300" b="1" err="1">
                <a:latin typeface="Aptos"/>
              </a:rPr>
              <a:t>Looking</a:t>
            </a:r>
            <a:r>
              <a:rPr lang="nl-BE" sz="5300" b="1">
                <a:latin typeface="Aptos"/>
              </a:rPr>
              <a:t> for a house</a:t>
            </a:r>
            <a:endParaRPr lang="fr-FR" i="1">
              <a:latin typeface="Raleway" pitchFamily="2" charset="0"/>
            </a:endParaRPr>
          </a:p>
        </p:txBody>
      </p:sp>
      <p:sp>
        <p:nvSpPr>
          <p:cNvPr id="5" name="Shape 90">
            <a:extLst>
              <a:ext uri="{FF2B5EF4-FFF2-40B4-BE49-F238E27FC236}">
                <a16:creationId xmlns:a16="http://schemas.microsoft.com/office/drawing/2014/main" id="{F238C1D1-238A-9BAF-2AB4-0E2215B3AA76}"/>
              </a:ext>
            </a:extLst>
          </p:cNvPr>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a:spcBef>
                <a:spcPts val="0"/>
              </a:spcBef>
              <a:spcAft>
                <a:spcPts val="0"/>
              </a:spcAft>
              <a:buNone/>
            </a:pPr>
            <a:r>
              <a:rPr lang="en" sz="9600">
                <a:solidFill>
                  <a:schemeClr val="bg1"/>
                </a:solidFill>
                <a:latin typeface="Raleway ExtraBold"/>
                <a:ea typeface="Raleway ExtraBold"/>
                <a:cs typeface="Raleway ExtraBold"/>
              </a:rPr>
              <a:t>3</a:t>
            </a:r>
          </a:p>
        </p:txBody>
      </p:sp>
      <p:pic>
        <p:nvPicPr>
          <p:cNvPr id="4" name="Picture 3">
            <a:extLst>
              <a:ext uri="{FF2B5EF4-FFF2-40B4-BE49-F238E27FC236}">
                <a16:creationId xmlns:a16="http://schemas.microsoft.com/office/drawing/2014/main" id="{F6A3C814-4629-8D9A-7231-6BD25E89C3FF}"/>
              </a:ext>
            </a:extLst>
          </p:cNvPr>
          <p:cNvPicPr>
            <a:picLocks noChangeAspect="1"/>
          </p:cNvPicPr>
          <p:nvPr/>
        </p:nvPicPr>
        <p:blipFill>
          <a:blip r:embed="rId3"/>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2093506958"/>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6239B-E3E6-44BC-5504-14198101C07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0D9E6B2-E439-ED19-0DBC-E305E5E36740}"/>
              </a:ext>
            </a:extLst>
          </p:cNvPr>
          <p:cNvSpPr>
            <a:spLocks noGrp="1"/>
          </p:cNvSpPr>
          <p:nvPr>
            <p:ph type="sldNum" sz="quarter" idx="12"/>
          </p:nvPr>
        </p:nvSpPr>
        <p:spPr/>
        <p:txBody>
          <a:bodyPr/>
          <a:lstStyle/>
          <a:p>
            <a:fld id="{49D66857-5C25-4F7D-8F9B-F3014B38DE15}" type="slidenum">
              <a:rPr lang="fr-BE" smtClean="0"/>
              <a:t>28</a:t>
            </a:fld>
            <a:endParaRPr lang="fr-BE"/>
          </a:p>
        </p:txBody>
      </p:sp>
      <p:sp>
        <p:nvSpPr>
          <p:cNvPr id="10" name="Shape 101">
            <a:extLst>
              <a:ext uri="{FF2B5EF4-FFF2-40B4-BE49-F238E27FC236}">
                <a16:creationId xmlns:a16="http://schemas.microsoft.com/office/drawing/2014/main" id="{16A5C3A6-774D-B7B4-0568-199B9AE6E59B}"/>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Personal network</a:t>
            </a:r>
            <a:endParaRPr lang="en-US"/>
          </a:p>
        </p:txBody>
      </p:sp>
      <p:pic>
        <p:nvPicPr>
          <p:cNvPr id="5" name="Afbeelding 5" descr="Afbeelding met kleding, muur, persoon, overdekt&#10;&#10;Door AI gegenereerde inhoud is mogelijk onjuist.">
            <a:extLst>
              <a:ext uri="{FF2B5EF4-FFF2-40B4-BE49-F238E27FC236}">
                <a16:creationId xmlns:a16="http://schemas.microsoft.com/office/drawing/2014/main" id="{B767D0AF-97F5-0CEA-CEFF-13F4758512B8}"/>
              </a:ext>
            </a:extLst>
          </p:cNvPr>
          <p:cNvPicPr>
            <a:picLocks noChangeAspect="1"/>
          </p:cNvPicPr>
          <p:nvPr/>
        </p:nvPicPr>
        <p:blipFill>
          <a:blip r:embed="rId3"/>
          <a:stretch>
            <a:fillRect/>
          </a:stretch>
        </p:blipFill>
        <p:spPr>
          <a:xfrm>
            <a:off x="2382369" y="1467368"/>
            <a:ext cx="4386151" cy="2924440"/>
          </a:xfrm>
          <a:prstGeom prst="rect">
            <a:avLst/>
          </a:prstGeom>
        </p:spPr>
      </p:pic>
      <p:pic>
        <p:nvPicPr>
          <p:cNvPr id="8" name="Graphic 7" descr="Loupe avec un remplissage uni">
            <a:extLst>
              <a:ext uri="{FF2B5EF4-FFF2-40B4-BE49-F238E27FC236}">
                <a16:creationId xmlns:a16="http://schemas.microsoft.com/office/drawing/2014/main" id="{495DC35C-471D-35F7-F6BD-DBDD974AB70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85760" y="87630"/>
            <a:ext cx="914400" cy="914400"/>
          </a:xfrm>
          <a:prstGeom prst="rect">
            <a:avLst/>
          </a:prstGeom>
        </p:spPr>
      </p:pic>
      <p:pic>
        <p:nvPicPr>
          <p:cNvPr id="4" name="Picture 3">
            <a:extLst>
              <a:ext uri="{FF2B5EF4-FFF2-40B4-BE49-F238E27FC236}">
                <a16:creationId xmlns:a16="http://schemas.microsoft.com/office/drawing/2014/main" id="{6770ADB9-7F57-3F95-0032-A4D004A2EAB4}"/>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8003006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CEED9-B40B-4199-E834-B8440422338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8DBB39C-D9F8-D08E-7B87-FB7044A54AC0}"/>
              </a:ext>
            </a:extLst>
          </p:cNvPr>
          <p:cNvPicPr>
            <a:picLocks noChangeAspect="1"/>
          </p:cNvPicPr>
          <p:nvPr/>
        </p:nvPicPr>
        <p:blipFill>
          <a:blip r:embed="rId3"/>
          <a:stretch>
            <a:fillRect/>
          </a:stretch>
        </p:blipFill>
        <p:spPr>
          <a:xfrm>
            <a:off x="1041226" y="1250142"/>
            <a:ext cx="6724911" cy="3316491"/>
          </a:xfrm>
          <a:prstGeom prst="rect">
            <a:avLst/>
          </a:prstGeom>
        </p:spPr>
      </p:pic>
      <p:sp>
        <p:nvSpPr>
          <p:cNvPr id="2" name="Slide Number Placeholder 1">
            <a:extLst>
              <a:ext uri="{FF2B5EF4-FFF2-40B4-BE49-F238E27FC236}">
                <a16:creationId xmlns:a16="http://schemas.microsoft.com/office/drawing/2014/main" id="{E5B96424-6EA6-2022-B3B2-7D2CB3328554}"/>
              </a:ext>
            </a:extLst>
          </p:cNvPr>
          <p:cNvSpPr>
            <a:spLocks noGrp="1"/>
          </p:cNvSpPr>
          <p:nvPr>
            <p:ph type="sldNum" sz="quarter" idx="12"/>
          </p:nvPr>
        </p:nvSpPr>
        <p:spPr/>
        <p:txBody>
          <a:bodyPr/>
          <a:lstStyle/>
          <a:p>
            <a:fld id="{49D66857-5C25-4F7D-8F9B-F3014B38DE15}" type="slidenum">
              <a:rPr lang="fr-BE" smtClean="0"/>
              <a:t>29</a:t>
            </a:fld>
            <a:endParaRPr lang="fr-BE"/>
          </a:p>
        </p:txBody>
      </p:sp>
      <p:sp>
        <p:nvSpPr>
          <p:cNvPr id="10" name="Shape 101">
            <a:extLst>
              <a:ext uri="{FF2B5EF4-FFF2-40B4-BE49-F238E27FC236}">
                <a16:creationId xmlns:a16="http://schemas.microsoft.com/office/drawing/2014/main" id="{8385F17F-E3F0-B21D-9AB7-B7110F9B35F1}"/>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Websites</a:t>
            </a:r>
            <a:endParaRPr lang="en" sz="4800" b="1">
              <a:solidFill>
                <a:srgbClr val="544F98"/>
              </a:solidFill>
            </a:endParaRPr>
          </a:p>
        </p:txBody>
      </p:sp>
      <p:pic>
        <p:nvPicPr>
          <p:cNvPr id="8" name="Graphic 7" descr="Loupe avec un remplissage uni">
            <a:extLst>
              <a:ext uri="{FF2B5EF4-FFF2-40B4-BE49-F238E27FC236}">
                <a16:creationId xmlns:a16="http://schemas.microsoft.com/office/drawing/2014/main" id="{F1C13AB7-7A92-12BA-E229-B35302134ED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85760" y="87630"/>
            <a:ext cx="914400" cy="914400"/>
          </a:xfrm>
          <a:prstGeom prst="rect">
            <a:avLst/>
          </a:prstGeom>
        </p:spPr>
      </p:pic>
      <p:sp>
        <p:nvSpPr>
          <p:cNvPr id="7" name="Ovaal 1">
            <a:extLst>
              <a:ext uri="{FF2B5EF4-FFF2-40B4-BE49-F238E27FC236}">
                <a16:creationId xmlns:a16="http://schemas.microsoft.com/office/drawing/2014/main" id="{2166260F-0C22-D282-330B-7D16E900C5C6}"/>
              </a:ext>
            </a:extLst>
          </p:cNvPr>
          <p:cNvSpPr/>
          <p:nvPr/>
        </p:nvSpPr>
        <p:spPr>
          <a:xfrm>
            <a:off x="6294637" y="2334572"/>
            <a:ext cx="1350027" cy="712243"/>
          </a:xfrm>
          <a:prstGeom prst="ellipse">
            <a:avLst/>
          </a:prstGeom>
          <a:noFill/>
          <a:ln w="57150">
            <a:solidFill>
              <a:srgbClr val="544F9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5" name="Picture 4">
            <a:extLst>
              <a:ext uri="{FF2B5EF4-FFF2-40B4-BE49-F238E27FC236}">
                <a16:creationId xmlns:a16="http://schemas.microsoft.com/office/drawing/2014/main" id="{7AB50FEE-C2ED-C5D5-F099-E9054366DCB7}"/>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323160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30027-5999-6044-029F-50000A458B8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8355CBB-BD15-C76F-9BF9-B401698E0095}"/>
              </a:ext>
            </a:extLst>
          </p:cNvPr>
          <p:cNvSpPr>
            <a:spLocks noGrp="1"/>
          </p:cNvSpPr>
          <p:nvPr>
            <p:ph type="sldNum" sz="quarter" idx="12"/>
          </p:nvPr>
        </p:nvSpPr>
        <p:spPr/>
        <p:txBody>
          <a:bodyPr/>
          <a:lstStyle/>
          <a:p>
            <a:fld id="{49D66857-5C25-4F7D-8F9B-F3014B38DE15}" type="slidenum">
              <a:rPr lang="fr-BE" smtClean="0"/>
              <a:t>30</a:t>
            </a:fld>
            <a:endParaRPr lang="fr-BE"/>
          </a:p>
        </p:txBody>
      </p:sp>
      <p:sp>
        <p:nvSpPr>
          <p:cNvPr id="10" name="Shape 101">
            <a:extLst>
              <a:ext uri="{FF2B5EF4-FFF2-40B4-BE49-F238E27FC236}">
                <a16:creationId xmlns:a16="http://schemas.microsoft.com/office/drawing/2014/main" id="{69E11D39-D1E2-7406-AED4-B4D6FB5ABF78}"/>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Signs on windows</a:t>
            </a:r>
            <a:endParaRPr lang="en" sz="4800" b="1">
              <a:solidFill>
                <a:srgbClr val="544F98"/>
              </a:solidFill>
            </a:endParaRPr>
          </a:p>
        </p:txBody>
      </p:sp>
      <p:pic>
        <p:nvPicPr>
          <p:cNvPr id="8" name="Graphic 7" descr="Loupe avec un remplissage uni">
            <a:extLst>
              <a:ext uri="{FF2B5EF4-FFF2-40B4-BE49-F238E27FC236}">
                <a16:creationId xmlns:a16="http://schemas.microsoft.com/office/drawing/2014/main" id="{35CBF422-9FE6-9952-A22D-2BEBC59FEF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87630"/>
            <a:ext cx="914400" cy="914400"/>
          </a:xfrm>
          <a:prstGeom prst="rect">
            <a:avLst/>
          </a:prstGeom>
        </p:spPr>
      </p:pic>
      <p:pic>
        <p:nvPicPr>
          <p:cNvPr id="3" name="Picture 2">
            <a:extLst>
              <a:ext uri="{FF2B5EF4-FFF2-40B4-BE49-F238E27FC236}">
                <a16:creationId xmlns:a16="http://schemas.microsoft.com/office/drawing/2014/main" id="{9C37F231-E728-3110-8A86-71DA83D2147F}"/>
              </a:ext>
            </a:extLst>
          </p:cNvPr>
          <p:cNvPicPr>
            <a:picLocks noChangeAspect="1"/>
          </p:cNvPicPr>
          <p:nvPr/>
        </p:nvPicPr>
        <p:blipFill>
          <a:blip r:embed="rId4"/>
          <a:stretch>
            <a:fillRect/>
          </a:stretch>
        </p:blipFill>
        <p:spPr>
          <a:xfrm>
            <a:off x="1840020" y="1466021"/>
            <a:ext cx="5463959" cy="3081131"/>
          </a:xfrm>
          <a:prstGeom prst="rect">
            <a:avLst/>
          </a:prstGeom>
        </p:spPr>
      </p:pic>
      <p:pic>
        <p:nvPicPr>
          <p:cNvPr id="5" name="Picture 4">
            <a:extLst>
              <a:ext uri="{FF2B5EF4-FFF2-40B4-BE49-F238E27FC236}">
                <a16:creationId xmlns:a16="http://schemas.microsoft.com/office/drawing/2014/main" id="{64947B64-4A41-9BD6-FFA1-7ECEC1BBCEDD}"/>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94104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CEBBE-7E47-599E-F545-0FBCAEB936B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FFD5E6-9933-F69A-D530-659012D44941}"/>
              </a:ext>
            </a:extLst>
          </p:cNvPr>
          <p:cNvSpPr>
            <a:spLocks noGrp="1"/>
          </p:cNvSpPr>
          <p:nvPr>
            <p:ph type="sldNum" sz="quarter" idx="12"/>
          </p:nvPr>
        </p:nvSpPr>
        <p:spPr/>
        <p:txBody>
          <a:bodyPr/>
          <a:lstStyle/>
          <a:p>
            <a:fld id="{49D66857-5C25-4F7D-8F9B-F3014B38DE15}" type="slidenum">
              <a:rPr lang="fr-BE" smtClean="0"/>
              <a:t>31</a:t>
            </a:fld>
            <a:endParaRPr lang="fr-BE"/>
          </a:p>
        </p:txBody>
      </p:sp>
      <p:sp>
        <p:nvSpPr>
          <p:cNvPr id="10" name="Shape 101">
            <a:extLst>
              <a:ext uri="{FF2B5EF4-FFF2-40B4-BE49-F238E27FC236}">
                <a16:creationId xmlns:a16="http://schemas.microsoft.com/office/drawing/2014/main" id="{4EC8D57D-920E-4DF4-29E8-D944EB5807E9}"/>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Real estate agents</a:t>
            </a:r>
            <a:endParaRPr lang="en" sz="4800" b="1">
              <a:solidFill>
                <a:srgbClr val="544F98"/>
              </a:solidFill>
            </a:endParaRPr>
          </a:p>
        </p:txBody>
      </p:sp>
      <p:pic>
        <p:nvPicPr>
          <p:cNvPr id="8" name="Graphic 7" descr="Loupe avec un remplissage uni">
            <a:extLst>
              <a:ext uri="{FF2B5EF4-FFF2-40B4-BE49-F238E27FC236}">
                <a16:creationId xmlns:a16="http://schemas.microsoft.com/office/drawing/2014/main" id="{1E19F3D2-B433-9ED3-BDFD-1EB40B46C51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87630"/>
            <a:ext cx="914400" cy="914400"/>
          </a:xfrm>
          <a:prstGeom prst="rect">
            <a:avLst/>
          </a:prstGeom>
        </p:spPr>
      </p:pic>
      <p:pic>
        <p:nvPicPr>
          <p:cNvPr id="4" name="Afbeelding 2" descr="Afbeelding met kleding, jasje, persoon, tekst&#10;&#10;Door AI gegenereerde inhoud is mogelijk onjuist.">
            <a:extLst>
              <a:ext uri="{FF2B5EF4-FFF2-40B4-BE49-F238E27FC236}">
                <a16:creationId xmlns:a16="http://schemas.microsoft.com/office/drawing/2014/main" id="{77E34A99-9959-CA98-F0D7-FF8F96071F28}"/>
              </a:ext>
            </a:extLst>
          </p:cNvPr>
          <p:cNvPicPr>
            <a:picLocks noChangeAspect="1"/>
          </p:cNvPicPr>
          <p:nvPr/>
        </p:nvPicPr>
        <p:blipFill>
          <a:blip r:embed="rId4"/>
          <a:stretch>
            <a:fillRect/>
          </a:stretch>
        </p:blipFill>
        <p:spPr>
          <a:xfrm>
            <a:off x="2292499" y="1550859"/>
            <a:ext cx="4559001" cy="3039069"/>
          </a:xfrm>
          <a:prstGeom prst="rect">
            <a:avLst/>
          </a:prstGeom>
        </p:spPr>
      </p:pic>
      <p:pic>
        <p:nvPicPr>
          <p:cNvPr id="5" name="Picture 4">
            <a:extLst>
              <a:ext uri="{FF2B5EF4-FFF2-40B4-BE49-F238E27FC236}">
                <a16:creationId xmlns:a16="http://schemas.microsoft.com/office/drawing/2014/main" id="{DD64649C-A4D7-FDA4-9FB0-88C04CB86E97}"/>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516567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E0A0A-FDB3-560E-CD58-485D9636A29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A45D98D-861C-90B7-2F82-9C60B8B40DBA}"/>
              </a:ext>
            </a:extLst>
          </p:cNvPr>
          <p:cNvPicPr>
            <a:picLocks noChangeAspect="1"/>
          </p:cNvPicPr>
          <p:nvPr/>
        </p:nvPicPr>
        <p:blipFill>
          <a:blip r:embed="rId3"/>
          <a:stretch>
            <a:fillRect/>
          </a:stretch>
        </p:blipFill>
        <p:spPr>
          <a:xfrm>
            <a:off x="1777049" y="1470660"/>
            <a:ext cx="5315582" cy="3048000"/>
          </a:xfrm>
          <a:prstGeom prst="rect">
            <a:avLst/>
          </a:prstGeom>
        </p:spPr>
      </p:pic>
      <p:sp>
        <p:nvSpPr>
          <p:cNvPr id="2" name="Slide Number Placeholder 1">
            <a:extLst>
              <a:ext uri="{FF2B5EF4-FFF2-40B4-BE49-F238E27FC236}">
                <a16:creationId xmlns:a16="http://schemas.microsoft.com/office/drawing/2014/main" id="{2030BD9A-CB3E-1F9C-045B-77B30B1FC57E}"/>
              </a:ext>
            </a:extLst>
          </p:cNvPr>
          <p:cNvSpPr>
            <a:spLocks noGrp="1"/>
          </p:cNvSpPr>
          <p:nvPr>
            <p:ph type="sldNum" sz="quarter" idx="12"/>
          </p:nvPr>
        </p:nvSpPr>
        <p:spPr/>
        <p:txBody>
          <a:bodyPr/>
          <a:lstStyle/>
          <a:p>
            <a:fld id="{49D66857-5C25-4F7D-8F9B-F3014B38DE15}" type="slidenum">
              <a:rPr lang="fr-BE" smtClean="0"/>
              <a:t>32</a:t>
            </a:fld>
            <a:endParaRPr lang="fr-BE"/>
          </a:p>
        </p:txBody>
      </p:sp>
      <p:sp>
        <p:nvSpPr>
          <p:cNvPr id="10" name="Shape 101">
            <a:extLst>
              <a:ext uri="{FF2B5EF4-FFF2-40B4-BE49-F238E27FC236}">
                <a16:creationId xmlns:a16="http://schemas.microsoft.com/office/drawing/2014/main" id="{3C433860-9034-C611-909B-B1895FABD0EE}"/>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Facebook groups </a:t>
            </a:r>
            <a:endParaRPr lang="en" sz="4800" b="1">
              <a:solidFill>
                <a:srgbClr val="544F98"/>
              </a:solidFill>
            </a:endParaRPr>
          </a:p>
        </p:txBody>
      </p:sp>
      <p:pic>
        <p:nvPicPr>
          <p:cNvPr id="8" name="Graphic 7" descr="Loupe avec un remplissage uni">
            <a:extLst>
              <a:ext uri="{FF2B5EF4-FFF2-40B4-BE49-F238E27FC236}">
                <a16:creationId xmlns:a16="http://schemas.microsoft.com/office/drawing/2014/main" id="{1B689A1B-2FA0-DE44-D8D3-D574E5A4846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85760" y="87630"/>
            <a:ext cx="914400" cy="914400"/>
          </a:xfrm>
          <a:prstGeom prst="rect">
            <a:avLst/>
          </a:prstGeom>
        </p:spPr>
      </p:pic>
      <p:pic>
        <p:nvPicPr>
          <p:cNvPr id="7" name="Picture 2" descr="【SNS】Facebook（フェイスブック）に信用度スコアが導入される！？情報についてまとめてみた | info free style">
            <a:extLst>
              <a:ext uri="{FF2B5EF4-FFF2-40B4-BE49-F238E27FC236}">
                <a16:creationId xmlns:a16="http://schemas.microsoft.com/office/drawing/2014/main" id="{194DEA7C-86A3-2E13-1369-FF3BCEFBDC1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8201" t="12344" r="28138" b="12811"/>
          <a:stretch>
            <a:fillRect/>
          </a:stretch>
        </p:blipFill>
        <p:spPr bwMode="auto">
          <a:xfrm>
            <a:off x="6638225" y="4030306"/>
            <a:ext cx="740809" cy="736804"/>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A27FB03-1C89-D34B-B76A-5008B40E8F63}"/>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189671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7FF61-8E79-FE0B-DB10-97DAFA293DB0}"/>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AC40896-4CB2-2DB1-8A44-B7AD46D8CC7D}"/>
              </a:ext>
            </a:extLst>
          </p:cNvPr>
          <p:cNvSpPr>
            <a:spLocks noGrp="1"/>
          </p:cNvSpPr>
          <p:nvPr>
            <p:ph type="sldNum" sz="quarter" idx="12"/>
          </p:nvPr>
        </p:nvSpPr>
        <p:spPr/>
        <p:txBody>
          <a:bodyPr/>
          <a:lstStyle/>
          <a:p>
            <a:fld id="{49D66857-5C25-4F7D-8F9B-F3014B38DE15}" type="slidenum">
              <a:rPr lang="fr-BE" smtClean="0"/>
              <a:t>33</a:t>
            </a:fld>
            <a:endParaRPr lang="fr-BE"/>
          </a:p>
        </p:txBody>
      </p:sp>
      <p:sp>
        <p:nvSpPr>
          <p:cNvPr id="10" name="Shape 101">
            <a:extLst>
              <a:ext uri="{FF2B5EF4-FFF2-40B4-BE49-F238E27FC236}">
                <a16:creationId xmlns:a16="http://schemas.microsoft.com/office/drawing/2014/main" id="{6E79A747-23F3-7F72-0153-ED1621B30C90}"/>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Cohousing companies</a:t>
            </a:r>
            <a:endParaRPr lang="en" sz="4800" b="1">
              <a:solidFill>
                <a:srgbClr val="544F98"/>
              </a:solidFill>
            </a:endParaRPr>
          </a:p>
        </p:txBody>
      </p:sp>
      <p:pic>
        <p:nvPicPr>
          <p:cNvPr id="8" name="Graphic 7" descr="Loupe avec un remplissage uni">
            <a:extLst>
              <a:ext uri="{FF2B5EF4-FFF2-40B4-BE49-F238E27FC236}">
                <a16:creationId xmlns:a16="http://schemas.microsoft.com/office/drawing/2014/main" id="{07CB7E7E-C11B-7577-3624-4D59D86C101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87630"/>
            <a:ext cx="914400" cy="914400"/>
          </a:xfrm>
          <a:prstGeom prst="rect">
            <a:avLst/>
          </a:prstGeom>
        </p:spPr>
      </p:pic>
      <p:sp>
        <p:nvSpPr>
          <p:cNvPr id="4" name="Shape 101">
            <a:extLst>
              <a:ext uri="{FF2B5EF4-FFF2-40B4-BE49-F238E27FC236}">
                <a16:creationId xmlns:a16="http://schemas.microsoft.com/office/drawing/2014/main" id="{A88DD77C-17F0-E8F4-F4DD-41E5568892C6}"/>
              </a:ext>
            </a:extLst>
          </p:cNvPr>
          <p:cNvSpPr txBox="1">
            <a:spLocks/>
          </p:cNvSpPr>
          <p:nvPr/>
        </p:nvSpPr>
        <p:spPr>
          <a:xfrm>
            <a:off x="1758433" y="1632337"/>
            <a:ext cx="4937070" cy="45535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RPr lang="fr-FR"/>
            </a:defPPr>
            <a:lvl1pPr marL="0" marR="0" lvl="0" algn="l" defTabSz="914400" rtl="0" eaLnBrk="1" latinLnBrk="0" hangingPunct="1">
              <a:lnSpc>
                <a:spcPct val="100000"/>
              </a:lnSpc>
              <a:spcBef>
                <a:spcPts val="0"/>
              </a:spcBef>
              <a:spcAft>
                <a:spcPts val="0"/>
              </a:spcAft>
              <a:buNone/>
              <a:defRPr sz="1400" b="0" i="0" u="none" strike="noStrike" kern="1200" cap="none">
                <a:solidFill>
                  <a:srgbClr val="000000"/>
                </a:solidFill>
                <a:latin typeface="Arial"/>
                <a:ea typeface="Arial"/>
                <a:cs typeface="Arial"/>
                <a:sym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nl-BE" sz="1800" err="1">
                <a:solidFill>
                  <a:srgbClr val="544F98"/>
                </a:solidFill>
                <a:latin typeface="Aptos"/>
              </a:rPr>
              <a:t>Surtout</a:t>
            </a:r>
            <a:r>
              <a:rPr lang="nl-BE" sz="1800">
                <a:solidFill>
                  <a:srgbClr val="544F98"/>
                </a:solidFill>
                <a:latin typeface="Aptos"/>
              </a:rPr>
              <a:t> à Bruxelles </a:t>
            </a:r>
            <a:endParaRPr lang="en-US" sz="1800">
              <a:solidFill>
                <a:srgbClr val="544F98"/>
              </a:solidFill>
              <a:latin typeface="Aptos"/>
            </a:endParaRPr>
          </a:p>
        </p:txBody>
      </p:sp>
      <p:sp>
        <p:nvSpPr>
          <p:cNvPr id="11" name="Rectangle: Rounded Corners 10">
            <a:extLst>
              <a:ext uri="{FF2B5EF4-FFF2-40B4-BE49-F238E27FC236}">
                <a16:creationId xmlns:a16="http://schemas.microsoft.com/office/drawing/2014/main" id="{5E5B1A44-9342-B353-795B-5750A303F514}"/>
              </a:ext>
            </a:extLst>
          </p:cNvPr>
          <p:cNvSpPr/>
          <p:nvPr/>
        </p:nvSpPr>
        <p:spPr>
          <a:xfrm>
            <a:off x="1548687" y="2666399"/>
            <a:ext cx="1670690" cy="892162"/>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3EC86A36-60F8-5E5D-4A79-C647EEC4A8A3}"/>
              </a:ext>
            </a:extLst>
          </p:cNvPr>
          <p:cNvPicPr>
            <a:picLocks noChangeAspect="1"/>
          </p:cNvPicPr>
          <p:nvPr/>
        </p:nvPicPr>
        <p:blipFill>
          <a:blip r:embed="rId4"/>
          <a:stretch>
            <a:fillRect/>
          </a:stretch>
        </p:blipFill>
        <p:spPr>
          <a:xfrm>
            <a:off x="1662320" y="2914028"/>
            <a:ext cx="1446145" cy="408748"/>
          </a:xfrm>
          <a:prstGeom prst="rect">
            <a:avLst/>
          </a:prstGeom>
        </p:spPr>
      </p:pic>
      <p:pic>
        <p:nvPicPr>
          <p:cNvPr id="13" name="Picture 12">
            <a:extLst>
              <a:ext uri="{FF2B5EF4-FFF2-40B4-BE49-F238E27FC236}">
                <a16:creationId xmlns:a16="http://schemas.microsoft.com/office/drawing/2014/main" id="{07E669A9-AC12-839B-F993-B34531CBE0D4}"/>
              </a:ext>
            </a:extLst>
          </p:cNvPr>
          <p:cNvPicPr>
            <a:picLocks noChangeAspect="1"/>
          </p:cNvPicPr>
          <p:nvPr/>
        </p:nvPicPr>
        <p:blipFill>
          <a:blip r:embed="rId5"/>
          <a:stretch>
            <a:fillRect/>
          </a:stretch>
        </p:blipFill>
        <p:spPr>
          <a:xfrm>
            <a:off x="3677478" y="2182468"/>
            <a:ext cx="1419617" cy="1388302"/>
          </a:xfrm>
          <a:prstGeom prst="rect">
            <a:avLst/>
          </a:prstGeom>
        </p:spPr>
      </p:pic>
      <p:pic>
        <p:nvPicPr>
          <p:cNvPr id="14" name="Picture 13">
            <a:extLst>
              <a:ext uri="{FF2B5EF4-FFF2-40B4-BE49-F238E27FC236}">
                <a16:creationId xmlns:a16="http://schemas.microsoft.com/office/drawing/2014/main" id="{A8F9EE95-89AF-CD6D-737B-6047D563FF2B}"/>
              </a:ext>
            </a:extLst>
          </p:cNvPr>
          <p:cNvPicPr>
            <a:picLocks noChangeAspect="1"/>
          </p:cNvPicPr>
          <p:nvPr/>
        </p:nvPicPr>
        <p:blipFill>
          <a:blip r:embed="rId6"/>
          <a:stretch>
            <a:fillRect/>
          </a:stretch>
        </p:blipFill>
        <p:spPr>
          <a:xfrm>
            <a:off x="5340058" y="2787297"/>
            <a:ext cx="1527314" cy="418273"/>
          </a:xfrm>
          <a:prstGeom prst="rect">
            <a:avLst/>
          </a:prstGeom>
        </p:spPr>
      </p:pic>
      <p:pic>
        <p:nvPicPr>
          <p:cNvPr id="5" name="Picture 4">
            <a:extLst>
              <a:ext uri="{FF2B5EF4-FFF2-40B4-BE49-F238E27FC236}">
                <a16:creationId xmlns:a16="http://schemas.microsoft.com/office/drawing/2014/main" id="{26ECAE1F-4CB5-C363-D33D-11D0F157BA59}"/>
              </a:ext>
            </a:extLst>
          </p:cNvPr>
          <p:cNvPicPr>
            <a:picLocks noChangeAspect="1"/>
          </p:cNvPicPr>
          <p:nvPr/>
        </p:nvPicPr>
        <p:blipFill>
          <a:blip r:embed="rId7"/>
          <a:stretch>
            <a:fillRect/>
          </a:stretch>
        </p:blipFill>
        <p:spPr>
          <a:xfrm>
            <a:off x="8094643" y="4777362"/>
            <a:ext cx="914400" cy="257175"/>
          </a:xfrm>
          <a:prstGeom prst="rect">
            <a:avLst/>
          </a:prstGeom>
        </p:spPr>
      </p:pic>
      <p:pic>
        <p:nvPicPr>
          <p:cNvPr id="3" name="Picture 2">
            <a:extLst>
              <a:ext uri="{FF2B5EF4-FFF2-40B4-BE49-F238E27FC236}">
                <a16:creationId xmlns:a16="http://schemas.microsoft.com/office/drawing/2014/main" id="{8E0E8F51-A6CC-B2EF-9B10-78C063E88C78}"/>
              </a:ext>
            </a:extLst>
          </p:cNvPr>
          <p:cNvPicPr>
            <a:picLocks noChangeAspect="1"/>
          </p:cNvPicPr>
          <p:nvPr/>
        </p:nvPicPr>
        <p:blipFill>
          <a:blip r:embed="rId8"/>
          <a:stretch>
            <a:fillRect/>
          </a:stretch>
        </p:blipFill>
        <p:spPr>
          <a:xfrm>
            <a:off x="3108803" y="3909099"/>
            <a:ext cx="1681620" cy="699501"/>
          </a:xfrm>
          <a:prstGeom prst="rect">
            <a:avLst/>
          </a:prstGeom>
        </p:spPr>
      </p:pic>
      <p:pic>
        <p:nvPicPr>
          <p:cNvPr id="6" name="Picture 5">
            <a:extLst>
              <a:ext uri="{FF2B5EF4-FFF2-40B4-BE49-F238E27FC236}">
                <a16:creationId xmlns:a16="http://schemas.microsoft.com/office/drawing/2014/main" id="{3E255952-1EBA-5170-BE87-537054ABB19D}"/>
              </a:ext>
            </a:extLst>
          </p:cNvPr>
          <p:cNvPicPr>
            <a:picLocks noChangeAspect="1"/>
          </p:cNvPicPr>
          <p:nvPr/>
        </p:nvPicPr>
        <p:blipFill>
          <a:blip r:embed="rId9"/>
          <a:stretch>
            <a:fillRect/>
          </a:stretch>
        </p:blipFill>
        <p:spPr>
          <a:xfrm>
            <a:off x="5303273" y="3787427"/>
            <a:ext cx="1590675" cy="590550"/>
          </a:xfrm>
          <a:prstGeom prst="rect">
            <a:avLst/>
          </a:prstGeom>
        </p:spPr>
      </p:pic>
      <p:sp>
        <p:nvSpPr>
          <p:cNvPr id="7" name="TextBox 6">
            <a:extLst>
              <a:ext uri="{FF2B5EF4-FFF2-40B4-BE49-F238E27FC236}">
                <a16:creationId xmlns:a16="http://schemas.microsoft.com/office/drawing/2014/main" id="{F93F64E3-6C53-8D34-7506-0DAC35A2B819}"/>
              </a:ext>
            </a:extLst>
          </p:cNvPr>
          <p:cNvSpPr txBox="1"/>
          <p:nvPr/>
        </p:nvSpPr>
        <p:spPr>
          <a:xfrm>
            <a:off x="7484301" y="3652120"/>
            <a:ext cx="457200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800" b="1">
                <a:solidFill>
                  <a:srgbClr val="544F98"/>
                </a:solidFill>
                <a:latin typeface="Aptos Display"/>
              </a:rPr>
              <a:t>...</a:t>
            </a:r>
          </a:p>
          <a:p>
            <a:pPr algn="ctr"/>
            <a:endParaRPr lang="en-US"/>
          </a:p>
        </p:txBody>
      </p:sp>
    </p:spTree>
    <p:extLst>
      <p:ext uri="{BB962C8B-B14F-4D97-AF65-F5344CB8AC3E}">
        <p14:creationId xmlns:p14="http://schemas.microsoft.com/office/powerpoint/2010/main" val="484705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ED658-D29B-0CAE-3E7A-55AAC344269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93E27D-29AD-644B-2C2B-F04D451D9025}"/>
              </a:ext>
            </a:extLst>
          </p:cNvPr>
          <p:cNvSpPr>
            <a:spLocks noGrp="1"/>
          </p:cNvSpPr>
          <p:nvPr>
            <p:ph type="sldNum" sz="quarter" idx="12"/>
          </p:nvPr>
        </p:nvSpPr>
        <p:spPr/>
        <p:txBody>
          <a:bodyPr/>
          <a:lstStyle/>
          <a:p>
            <a:fld id="{49D66857-5C25-4F7D-8F9B-F3014B38DE15}" type="slidenum">
              <a:rPr lang="fr-BE" smtClean="0"/>
              <a:t>34</a:t>
            </a:fld>
            <a:endParaRPr lang="fr-BE"/>
          </a:p>
        </p:txBody>
      </p:sp>
      <p:pic>
        <p:nvPicPr>
          <p:cNvPr id="7" name="Graphic 6" descr="Ampoule et engrenage avec un remplissage uni">
            <a:extLst>
              <a:ext uri="{FF2B5EF4-FFF2-40B4-BE49-F238E27FC236}">
                <a16:creationId xmlns:a16="http://schemas.microsoft.com/office/drawing/2014/main" id="{7C0E4447-AAAD-03C9-C6E0-3C69E2E53CC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209550"/>
            <a:ext cx="914400" cy="914400"/>
          </a:xfrm>
          <a:prstGeom prst="rect">
            <a:avLst/>
          </a:prstGeom>
        </p:spPr>
      </p:pic>
      <p:sp>
        <p:nvSpPr>
          <p:cNvPr id="10" name="Shape 101">
            <a:extLst>
              <a:ext uri="{FF2B5EF4-FFF2-40B4-BE49-F238E27FC236}">
                <a16:creationId xmlns:a16="http://schemas.microsoft.com/office/drawing/2014/main" id="{FBB436DA-FE96-DA9A-0D5A-A3C371E17FA5}"/>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2400">
                <a:solidFill>
                  <a:srgbClr val="544F98"/>
                </a:solidFill>
                <a:latin typeface="Aptos"/>
              </a:rPr>
              <a:t>Pay attention: be sur you can register your address!</a:t>
            </a:r>
            <a:endParaRPr lang="en-US" sz="2400" b="1">
              <a:solidFill>
                <a:srgbClr val="544F98"/>
              </a:solidFill>
              <a:latin typeface="Aptos"/>
            </a:endParaRPr>
          </a:p>
        </p:txBody>
      </p:sp>
      <p:pic>
        <p:nvPicPr>
          <p:cNvPr id="6" name="Picture 2" descr="Studentenkamers bouwen is 'booming business' - Made in">
            <a:extLst>
              <a:ext uri="{FF2B5EF4-FFF2-40B4-BE49-F238E27FC236}">
                <a16:creationId xmlns:a16="http://schemas.microsoft.com/office/drawing/2014/main" id="{0ADE7BE6-2F1C-399D-1337-0E58E3A2B4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2449" t="3781" r="14814" b="9144"/>
          <a:stretch>
            <a:fillRect/>
          </a:stretch>
        </p:blipFill>
        <p:spPr bwMode="auto">
          <a:xfrm>
            <a:off x="6998924" y="2384012"/>
            <a:ext cx="1941008" cy="145708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15x Fijne vakantiehuizen in Duitsland waar de hond welkom is">
            <a:extLst>
              <a:ext uri="{FF2B5EF4-FFF2-40B4-BE49-F238E27FC236}">
                <a16:creationId xmlns:a16="http://schemas.microsoft.com/office/drawing/2014/main" id="{B31C2DAD-C660-915C-0716-865A19157AE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5122"/>
          <a:stretch>
            <a:fillRect/>
          </a:stretch>
        </p:blipFill>
        <p:spPr bwMode="auto">
          <a:xfrm>
            <a:off x="286970" y="1395706"/>
            <a:ext cx="2077110" cy="1282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Home Improvement - Epoxy Garage Floor Rustoleum – The Paver Sealer Store">
            <a:extLst>
              <a:ext uri="{FF2B5EF4-FFF2-40B4-BE49-F238E27FC236}">
                <a16:creationId xmlns:a16="http://schemas.microsoft.com/office/drawing/2014/main" id="{37C0E77B-380B-5575-8F8E-BA947B4295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14627" b="8915"/>
          <a:stretch>
            <a:fillRect/>
          </a:stretch>
        </p:blipFill>
        <p:spPr bwMode="auto">
          <a:xfrm>
            <a:off x="4782033" y="1397727"/>
            <a:ext cx="1976537" cy="138441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4" descr="Handelspand verhuurd in Lange Steenstraat 14, Kortrijk - Dewaele">
            <a:extLst>
              <a:ext uri="{FF2B5EF4-FFF2-40B4-BE49-F238E27FC236}">
                <a16:creationId xmlns:a16="http://schemas.microsoft.com/office/drawing/2014/main" id="{A221645A-B24F-721E-920B-092C4FC2A7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5358" r="341" b="17808"/>
          <a:stretch>
            <a:fillRect/>
          </a:stretch>
        </p:blipFill>
        <p:spPr bwMode="auto">
          <a:xfrm>
            <a:off x="2588634" y="2387226"/>
            <a:ext cx="1986038" cy="1450461"/>
          </a:xfrm>
          <a:prstGeom prst="rect">
            <a:avLst/>
          </a:prstGeom>
          <a:noFill/>
          <a:extLst>
            <a:ext uri="{909E8E84-426E-40DD-AFC4-6F175D3DCCD1}">
              <a14:hiddenFill xmlns:a14="http://schemas.microsoft.com/office/drawing/2010/main">
                <a:solidFill>
                  <a:srgbClr val="FFFFFF"/>
                </a:solidFill>
              </a14:hiddenFill>
            </a:ext>
          </a:extLst>
        </p:spPr>
      </p:pic>
      <p:pic>
        <p:nvPicPr>
          <p:cNvPr id="35" name="Graphic 34" descr="Panneau d’interdiction contour">
            <a:extLst>
              <a:ext uri="{FF2B5EF4-FFF2-40B4-BE49-F238E27FC236}">
                <a16:creationId xmlns:a16="http://schemas.microsoft.com/office/drawing/2014/main" id="{591A1678-C7BB-C7A5-89DD-D3DCD4DE49E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89560" y="1047750"/>
            <a:ext cx="1981200" cy="1981200"/>
          </a:xfrm>
          <a:prstGeom prst="rect">
            <a:avLst/>
          </a:prstGeom>
        </p:spPr>
      </p:pic>
      <p:sp>
        <p:nvSpPr>
          <p:cNvPr id="37" name="Rectangle : coins arrondis 3">
            <a:extLst>
              <a:ext uri="{FF2B5EF4-FFF2-40B4-BE49-F238E27FC236}">
                <a16:creationId xmlns:a16="http://schemas.microsoft.com/office/drawing/2014/main" id="{E1620B7E-D0DF-E986-A513-64FE7EA3D94E}"/>
              </a:ext>
            </a:extLst>
          </p:cNvPr>
          <p:cNvSpPr/>
          <p:nvPr/>
        </p:nvSpPr>
        <p:spPr>
          <a:xfrm>
            <a:off x="206829" y="2917798"/>
            <a:ext cx="2235357" cy="39799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600">
                <a:latin typeface="Aptos Display"/>
              </a:rPr>
              <a:t>Holiday houses</a:t>
            </a:r>
          </a:p>
        </p:txBody>
      </p:sp>
      <p:pic>
        <p:nvPicPr>
          <p:cNvPr id="38" name="Graphic 37" descr="Panneau d’interdiction contour">
            <a:extLst>
              <a:ext uri="{FF2B5EF4-FFF2-40B4-BE49-F238E27FC236}">
                <a16:creationId xmlns:a16="http://schemas.microsoft.com/office/drawing/2014/main" id="{8FFC5045-61F4-DB14-974A-7548543B7B4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567939" y="2122170"/>
            <a:ext cx="1981200" cy="1981200"/>
          </a:xfrm>
          <a:prstGeom prst="rect">
            <a:avLst/>
          </a:prstGeom>
        </p:spPr>
      </p:pic>
      <p:sp>
        <p:nvSpPr>
          <p:cNvPr id="39" name="Rectangle : coins arrondis 3">
            <a:extLst>
              <a:ext uri="{FF2B5EF4-FFF2-40B4-BE49-F238E27FC236}">
                <a16:creationId xmlns:a16="http://schemas.microsoft.com/office/drawing/2014/main" id="{E81695E1-1A57-FFDF-49E5-31060C970170}"/>
              </a:ext>
            </a:extLst>
          </p:cNvPr>
          <p:cNvSpPr/>
          <p:nvPr/>
        </p:nvSpPr>
        <p:spPr>
          <a:xfrm>
            <a:off x="2980508" y="3999837"/>
            <a:ext cx="1206657" cy="39799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600">
                <a:latin typeface="Aptos Display"/>
              </a:rPr>
              <a:t>Shops</a:t>
            </a:r>
            <a:endParaRPr lang="en-US"/>
          </a:p>
        </p:txBody>
      </p:sp>
      <p:pic>
        <p:nvPicPr>
          <p:cNvPr id="40" name="Graphic 39" descr="Panneau d’interdiction contour">
            <a:extLst>
              <a:ext uri="{FF2B5EF4-FFF2-40B4-BE49-F238E27FC236}">
                <a16:creationId xmlns:a16="http://schemas.microsoft.com/office/drawing/2014/main" id="{097BF9F2-667D-EA13-6432-94C92CD943F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815840" y="1078230"/>
            <a:ext cx="1981200" cy="1981200"/>
          </a:xfrm>
          <a:prstGeom prst="rect">
            <a:avLst/>
          </a:prstGeom>
        </p:spPr>
      </p:pic>
      <p:sp>
        <p:nvSpPr>
          <p:cNvPr id="41" name="Rectangle : coins arrondis 3">
            <a:extLst>
              <a:ext uri="{FF2B5EF4-FFF2-40B4-BE49-F238E27FC236}">
                <a16:creationId xmlns:a16="http://schemas.microsoft.com/office/drawing/2014/main" id="{2393CDC3-C341-610B-7C88-70A44A36DEC2}"/>
              </a:ext>
            </a:extLst>
          </p:cNvPr>
          <p:cNvSpPr/>
          <p:nvPr/>
        </p:nvSpPr>
        <p:spPr>
          <a:xfrm>
            <a:off x="5228408" y="2925417"/>
            <a:ext cx="1229517" cy="39799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600">
                <a:latin typeface="Aptos Display"/>
              </a:rPr>
              <a:t>Garage</a:t>
            </a:r>
          </a:p>
        </p:txBody>
      </p:sp>
      <p:sp>
        <p:nvSpPr>
          <p:cNvPr id="42" name="Rectangle : coins arrondis 3">
            <a:extLst>
              <a:ext uri="{FF2B5EF4-FFF2-40B4-BE49-F238E27FC236}">
                <a16:creationId xmlns:a16="http://schemas.microsoft.com/office/drawing/2014/main" id="{ED7E8FFA-C981-E101-3C58-A044E5FECD71}"/>
              </a:ext>
            </a:extLst>
          </p:cNvPr>
          <p:cNvSpPr/>
          <p:nvPr/>
        </p:nvSpPr>
        <p:spPr>
          <a:xfrm>
            <a:off x="7369627" y="3916016"/>
            <a:ext cx="1229517" cy="39799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600">
                <a:latin typeface="Aptos Display"/>
              </a:rPr>
              <a:t>Student room</a:t>
            </a:r>
          </a:p>
        </p:txBody>
      </p:sp>
      <p:pic>
        <p:nvPicPr>
          <p:cNvPr id="43" name="Graphic 42" descr="Panneau d’interdiction contour">
            <a:extLst>
              <a:ext uri="{FF2B5EF4-FFF2-40B4-BE49-F238E27FC236}">
                <a16:creationId xmlns:a16="http://schemas.microsoft.com/office/drawing/2014/main" id="{0F2251F3-A8F9-EEFD-D766-AFF1F8EE41B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979919" y="2068829"/>
            <a:ext cx="1981200" cy="1981200"/>
          </a:xfrm>
          <a:prstGeom prst="rect">
            <a:avLst/>
          </a:prstGeom>
        </p:spPr>
      </p:pic>
      <p:pic>
        <p:nvPicPr>
          <p:cNvPr id="4" name="Picture 3">
            <a:extLst>
              <a:ext uri="{FF2B5EF4-FFF2-40B4-BE49-F238E27FC236}">
                <a16:creationId xmlns:a16="http://schemas.microsoft.com/office/drawing/2014/main" id="{E6279C7D-F3B5-B89F-FB77-9F5ED0FCE65D}"/>
              </a:ext>
            </a:extLst>
          </p:cNvPr>
          <p:cNvPicPr>
            <a:picLocks noChangeAspect="1"/>
          </p:cNvPicPr>
          <p:nvPr/>
        </p:nvPicPr>
        <p:blipFill>
          <a:blip r:embed="rId9"/>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970284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213C4-757E-4856-857B-4670BEABC2F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74918FE-8B10-C1D5-ED38-FE291F900703}"/>
              </a:ext>
            </a:extLst>
          </p:cNvPr>
          <p:cNvSpPr>
            <a:spLocks noGrp="1"/>
          </p:cNvSpPr>
          <p:nvPr>
            <p:ph type="sldNum" sz="quarter" idx="12"/>
          </p:nvPr>
        </p:nvSpPr>
        <p:spPr/>
        <p:txBody>
          <a:bodyPr/>
          <a:lstStyle/>
          <a:p>
            <a:fld id="{49D66857-5C25-4F7D-8F9B-F3014B38DE15}" type="slidenum">
              <a:rPr lang="fr-BE" smtClean="0"/>
              <a:t>35</a:t>
            </a:fld>
            <a:endParaRPr lang="fr-BE"/>
          </a:p>
        </p:txBody>
      </p:sp>
      <p:sp>
        <p:nvSpPr>
          <p:cNvPr id="10" name="Shape 101">
            <a:extLst>
              <a:ext uri="{FF2B5EF4-FFF2-40B4-BE49-F238E27FC236}">
                <a16:creationId xmlns:a16="http://schemas.microsoft.com/office/drawing/2014/main" id="{5345F5A4-E03F-8104-9C82-0E5D69A992B9}"/>
              </a:ext>
            </a:extLst>
          </p:cNvPr>
          <p:cNvSpPr txBox="1">
            <a:spLocks/>
          </p:cNvSpPr>
          <p:nvPr/>
        </p:nvSpPr>
        <p:spPr>
          <a:xfrm>
            <a:off x="1490369" y="284576"/>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000" b="1">
                <a:solidFill>
                  <a:srgbClr val="544F98"/>
                </a:solidFill>
                <a:latin typeface="Aptos Display" panose="02110004020202020204"/>
              </a:rPr>
              <a:t>Be aware of scammers and abuse!</a:t>
            </a:r>
            <a:endParaRPr lang="en" sz="4000" b="1">
              <a:solidFill>
                <a:srgbClr val="544F98"/>
              </a:solidFill>
            </a:endParaRPr>
          </a:p>
        </p:txBody>
      </p:sp>
      <p:pic>
        <p:nvPicPr>
          <p:cNvPr id="8" name="Graphic 7" descr="Loupe avec un remplissage uni">
            <a:extLst>
              <a:ext uri="{FF2B5EF4-FFF2-40B4-BE49-F238E27FC236}">
                <a16:creationId xmlns:a16="http://schemas.microsoft.com/office/drawing/2014/main" id="{2EBB7E5D-60CB-2D80-5C29-32ED97186CB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241574" y="708116"/>
            <a:ext cx="914400" cy="914400"/>
          </a:xfrm>
          <a:prstGeom prst="rect">
            <a:avLst/>
          </a:prstGeom>
        </p:spPr>
      </p:pic>
      <p:pic>
        <p:nvPicPr>
          <p:cNvPr id="6" name="Graphic 5" descr="Avertissement avec un remplissage uni">
            <a:extLst>
              <a:ext uri="{FF2B5EF4-FFF2-40B4-BE49-F238E27FC236}">
                <a16:creationId xmlns:a16="http://schemas.microsoft.com/office/drawing/2014/main" id="{F7AC0CDD-DA08-0381-C852-628BFC6AD92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72691" y="-80001"/>
            <a:ext cx="1220402" cy="1246158"/>
          </a:xfrm>
          <a:prstGeom prst="rect">
            <a:avLst/>
          </a:prstGeom>
        </p:spPr>
      </p:pic>
      <p:pic>
        <p:nvPicPr>
          <p:cNvPr id="4" name="Picture 3">
            <a:extLst>
              <a:ext uri="{FF2B5EF4-FFF2-40B4-BE49-F238E27FC236}">
                <a16:creationId xmlns:a16="http://schemas.microsoft.com/office/drawing/2014/main" id="{64C8362E-4D5E-E224-4ED4-88F35B8F2910}"/>
              </a:ext>
            </a:extLst>
          </p:cNvPr>
          <p:cNvPicPr>
            <a:picLocks noChangeAspect="1"/>
          </p:cNvPicPr>
          <p:nvPr/>
        </p:nvPicPr>
        <p:blipFill>
          <a:blip r:embed="rId5"/>
          <a:stretch>
            <a:fillRect/>
          </a:stretch>
        </p:blipFill>
        <p:spPr>
          <a:xfrm>
            <a:off x="8094643" y="4777362"/>
            <a:ext cx="914400" cy="257175"/>
          </a:xfrm>
          <a:prstGeom prst="rect">
            <a:avLst/>
          </a:prstGeom>
        </p:spPr>
      </p:pic>
      <p:pic>
        <p:nvPicPr>
          <p:cNvPr id="3" name="Picture 2">
            <a:extLst>
              <a:ext uri="{FF2B5EF4-FFF2-40B4-BE49-F238E27FC236}">
                <a16:creationId xmlns:a16="http://schemas.microsoft.com/office/drawing/2014/main" id="{003FCB5F-0A58-BEFD-8BCC-FB9A3B89F080}"/>
              </a:ext>
            </a:extLst>
          </p:cNvPr>
          <p:cNvPicPr>
            <a:picLocks noChangeAspect="1"/>
          </p:cNvPicPr>
          <p:nvPr/>
        </p:nvPicPr>
        <p:blipFill>
          <a:blip r:embed="rId6"/>
          <a:stretch>
            <a:fillRect/>
          </a:stretch>
        </p:blipFill>
        <p:spPr>
          <a:xfrm>
            <a:off x="275574" y="1283917"/>
            <a:ext cx="3480668" cy="3749980"/>
          </a:xfrm>
          <a:prstGeom prst="rect">
            <a:avLst/>
          </a:prstGeom>
        </p:spPr>
      </p:pic>
      <p:pic>
        <p:nvPicPr>
          <p:cNvPr id="9" name="Picture 8">
            <a:extLst>
              <a:ext uri="{FF2B5EF4-FFF2-40B4-BE49-F238E27FC236}">
                <a16:creationId xmlns:a16="http://schemas.microsoft.com/office/drawing/2014/main" id="{00FB2069-5598-9CD4-F060-D1F2C6280A3C}"/>
              </a:ext>
            </a:extLst>
          </p:cNvPr>
          <p:cNvPicPr>
            <a:picLocks noChangeAspect="1"/>
          </p:cNvPicPr>
          <p:nvPr/>
        </p:nvPicPr>
        <p:blipFill>
          <a:blip r:embed="rId7"/>
          <a:stretch>
            <a:fillRect/>
          </a:stretch>
        </p:blipFill>
        <p:spPr>
          <a:xfrm>
            <a:off x="3862820" y="1240643"/>
            <a:ext cx="4692463" cy="3070412"/>
          </a:xfrm>
          <a:prstGeom prst="rect">
            <a:avLst/>
          </a:prstGeom>
        </p:spPr>
      </p:pic>
      <p:pic>
        <p:nvPicPr>
          <p:cNvPr id="11" name="Picture 10">
            <a:extLst>
              <a:ext uri="{FF2B5EF4-FFF2-40B4-BE49-F238E27FC236}">
                <a16:creationId xmlns:a16="http://schemas.microsoft.com/office/drawing/2014/main" id="{0D964E80-0C2B-5C7A-1112-B8BF2A583A7E}"/>
              </a:ext>
            </a:extLst>
          </p:cNvPr>
          <p:cNvPicPr>
            <a:picLocks noChangeAspect="1"/>
          </p:cNvPicPr>
          <p:nvPr/>
        </p:nvPicPr>
        <p:blipFill>
          <a:blip r:embed="rId7"/>
          <a:stretch>
            <a:fillRect/>
          </a:stretch>
        </p:blipFill>
        <p:spPr>
          <a:xfrm>
            <a:off x="4005695" y="1383518"/>
            <a:ext cx="4692463" cy="3070412"/>
          </a:xfrm>
          <a:prstGeom prst="rect">
            <a:avLst/>
          </a:prstGeom>
        </p:spPr>
      </p:pic>
    </p:spTree>
    <p:extLst>
      <p:ext uri="{BB962C8B-B14F-4D97-AF65-F5344CB8AC3E}">
        <p14:creationId xmlns:p14="http://schemas.microsoft.com/office/powerpoint/2010/main" val="1619806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CE9B9-527C-9664-B55E-BA1504B0750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4A8C6A9-D0FA-2F5D-5C5D-1AE4F0AD03FB}"/>
              </a:ext>
            </a:extLst>
          </p:cNvPr>
          <p:cNvSpPr>
            <a:spLocks noGrp="1"/>
          </p:cNvSpPr>
          <p:nvPr>
            <p:ph type="sldNum" sz="quarter" idx="12"/>
          </p:nvPr>
        </p:nvSpPr>
        <p:spPr/>
        <p:txBody>
          <a:bodyPr/>
          <a:lstStyle/>
          <a:p>
            <a:fld id="{49D66857-5C25-4F7D-8F9B-F3014B38DE15}" type="slidenum">
              <a:rPr lang="fr-BE" smtClean="0"/>
              <a:t>36</a:t>
            </a:fld>
            <a:endParaRPr lang="fr-BE"/>
          </a:p>
        </p:txBody>
      </p:sp>
      <p:sp>
        <p:nvSpPr>
          <p:cNvPr id="10" name="Shape 101">
            <a:extLst>
              <a:ext uri="{FF2B5EF4-FFF2-40B4-BE49-F238E27FC236}">
                <a16:creationId xmlns:a16="http://schemas.microsoft.com/office/drawing/2014/main" id="{069EB230-4CED-5CD7-4B56-285D86E24EDF}"/>
              </a:ext>
            </a:extLst>
          </p:cNvPr>
          <p:cNvSpPr txBox="1">
            <a:spLocks/>
          </p:cNvSpPr>
          <p:nvPr/>
        </p:nvSpPr>
        <p:spPr>
          <a:xfrm>
            <a:off x="1389591"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000" b="1">
                <a:solidFill>
                  <a:srgbClr val="544F98"/>
                </a:solidFill>
                <a:latin typeface="Aptos Display" panose="02110004020202020204"/>
              </a:rPr>
              <a:t>Watch out for discrimination</a:t>
            </a:r>
            <a:endParaRPr lang="en-US"/>
          </a:p>
        </p:txBody>
      </p:sp>
      <p:pic>
        <p:nvPicPr>
          <p:cNvPr id="8" name="Graphic 7" descr="Loupe avec un remplissage uni">
            <a:extLst>
              <a:ext uri="{FF2B5EF4-FFF2-40B4-BE49-F238E27FC236}">
                <a16:creationId xmlns:a16="http://schemas.microsoft.com/office/drawing/2014/main" id="{FB4035F3-5516-FF46-1BC8-1E6C44BBE1E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85760" y="87630"/>
            <a:ext cx="914400" cy="914400"/>
          </a:xfrm>
          <a:prstGeom prst="rect">
            <a:avLst/>
          </a:prstGeom>
        </p:spPr>
      </p:pic>
      <p:pic>
        <p:nvPicPr>
          <p:cNvPr id="6" name="Graphic 5" descr="Avertissement avec un remplissage uni">
            <a:extLst>
              <a:ext uri="{FF2B5EF4-FFF2-40B4-BE49-F238E27FC236}">
                <a16:creationId xmlns:a16="http://schemas.microsoft.com/office/drawing/2014/main" id="{2C7D5DF7-17FD-0EB9-CE93-5B276405B93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30558" y="94477"/>
            <a:ext cx="986448" cy="1066455"/>
          </a:xfrm>
          <a:prstGeom prst="rect">
            <a:avLst/>
          </a:prstGeom>
        </p:spPr>
      </p:pic>
      <p:pic>
        <p:nvPicPr>
          <p:cNvPr id="4" name="Picture 3">
            <a:extLst>
              <a:ext uri="{FF2B5EF4-FFF2-40B4-BE49-F238E27FC236}">
                <a16:creationId xmlns:a16="http://schemas.microsoft.com/office/drawing/2014/main" id="{15C7180E-BE6C-9E26-E0D5-4C44BBEBF2DE}"/>
              </a:ext>
            </a:extLst>
          </p:cNvPr>
          <p:cNvPicPr>
            <a:picLocks noChangeAspect="1"/>
          </p:cNvPicPr>
          <p:nvPr/>
        </p:nvPicPr>
        <p:blipFill>
          <a:blip r:embed="rId5"/>
          <a:stretch>
            <a:fillRect/>
          </a:stretch>
        </p:blipFill>
        <p:spPr>
          <a:xfrm>
            <a:off x="8094643" y="4777362"/>
            <a:ext cx="914400" cy="257175"/>
          </a:xfrm>
          <a:prstGeom prst="rect">
            <a:avLst/>
          </a:prstGeom>
        </p:spPr>
      </p:pic>
      <p:pic>
        <p:nvPicPr>
          <p:cNvPr id="9" name="Picture 8" descr="UNIA (Centre interfédéral pour l’égalité des chances et la lutte contre ...">
            <a:extLst>
              <a:ext uri="{FF2B5EF4-FFF2-40B4-BE49-F238E27FC236}">
                <a16:creationId xmlns:a16="http://schemas.microsoft.com/office/drawing/2014/main" id="{6168447B-DABB-ED2A-9FFB-A9169819FD70}"/>
              </a:ext>
            </a:extLst>
          </p:cNvPr>
          <p:cNvPicPr>
            <a:picLocks noChangeAspect="1"/>
          </p:cNvPicPr>
          <p:nvPr/>
        </p:nvPicPr>
        <p:blipFill>
          <a:blip r:embed="rId6"/>
          <a:srcRect l="792" t="10181" r="-143" b="3571"/>
          <a:stretch>
            <a:fillRect/>
          </a:stretch>
        </p:blipFill>
        <p:spPr>
          <a:xfrm>
            <a:off x="1219200" y="2241446"/>
            <a:ext cx="2725392" cy="2365937"/>
          </a:xfrm>
          <a:prstGeom prst="rect">
            <a:avLst/>
          </a:prstGeom>
        </p:spPr>
      </p:pic>
      <p:sp>
        <p:nvSpPr>
          <p:cNvPr id="11" name="TextBox 10">
            <a:extLst>
              <a:ext uri="{FF2B5EF4-FFF2-40B4-BE49-F238E27FC236}">
                <a16:creationId xmlns:a16="http://schemas.microsoft.com/office/drawing/2014/main" id="{7248E039-9FB1-AE2A-993B-E1A531DFDEE0}"/>
              </a:ext>
            </a:extLst>
          </p:cNvPr>
          <p:cNvSpPr txBox="1"/>
          <p:nvPr/>
        </p:nvSpPr>
        <p:spPr>
          <a:xfrm>
            <a:off x="1098178" y="1752739"/>
            <a:ext cx="286668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t>Wallonia &amp; Brussels</a:t>
            </a:r>
          </a:p>
        </p:txBody>
      </p:sp>
      <p:sp>
        <p:nvSpPr>
          <p:cNvPr id="12" name="TextBox 11">
            <a:extLst>
              <a:ext uri="{FF2B5EF4-FFF2-40B4-BE49-F238E27FC236}">
                <a16:creationId xmlns:a16="http://schemas.microsoft.com/office/drawing/2014/main" id="{C0754211-5A80-167B-0E4F-1B826F92EF03}"/>
              </a:ext>
            </a:extLst>
          </p:cNvPr>
          <p:cNvSpPr txBox="1"/>
          <p:nvPr/>
        </p:nvSpPr>
        <p:spPr>
          <a:xfrm>
            <a:off x="5305506" y="1752739"/>
            <a:ext cx="286668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t>Flanders​</a:t>
            </a:r>
          </a:p>
        </p:txBody>
      </p:sp>
      <p:pic>
        <p:nvPicPr>
          <p:cNvPr id="14" name="Picture 13" descr="Vlaams Mensenrechteninstituut | WAT WAT">
            <a:extLst>
              <a:ext uri="{FF2B5EF4-FFF2-40B4-BE49-F238E27FC236}">
                <a16:creationId xmlns:a16="http://schemas.microsoft.com/office/drawing/2014/main" id="{529A0116-EB50-62F9-CE8F-31EA13CAE98D}"/>
              </a:ext>
            </a:extLst>
          </p:cNvPr>
          <p:cNvPicPr>
            <a:picLocks noChangeAspect="1"/>
          </p:cNvPicPr>
          <p:nvPr/>
        </p:nvPicPr>
        <p:blipFill>
          <a:blip r:embed="rId7"/>
          <a:stretch>
            <a:fillRect/>
          </a:stretch>
        </p:blipFill>
        <p:spPr>
          <a:xfrm>
            <a:off x="5573269" y="2282256"/>
            <a:ext cx="2868819" cy="1515156"/>
          </a:xfrm>
          <a:prstGeom prst="rect">
            <a:avLst/>
          </a:prstGeom>
        </p:spPr>
      </p:pic>
    </p:spTree>
    <p:extLst>
      <p:ext uri="{BB962C8B-B14F-4D97-AF65-F5344CB8AC3E}">
        <p14:creationId xmlns:p14="http://schemas.microsoft.com/office/powerpoint/2010/main" val="30317591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A4C9B27F-5AD5-D159-7B61-82083D9A5DA0}"/>
            </a:ext>
          </a:extLst>
        </p:cNvPr>
        <p:cNvGrpSpPr/>
        <p:nvPr/>
      </p:nvGrpSpPr>
      <p:grpSpPr>
        <a:xfrm>
          <a:off x="0" y="0"/>
          <a:ext cx="0" cy="0"/>
          <a:chOff x="0" y="0"/>
          <a:chExt cx="0" cy="0"/>
        </a:xfrm>
      </p:grpSpPr>
      <p:sp>
        <p:nvSpPr>
          <p:cNvPr id="3" name="Shape 101">
            <a:extLst>
              <a:ext uri="{FF2B5EF4-FFF2-40B4-BE49-F238E27FC236}">
                <a16:creationId xmlns:a16="http://schemas.microsoft.com/office/drawing/2014/main" id="{0FAE5C18-34D8-7480-BDE4-DA7A48621441}"/>
              </a:ext>
            </a:extLst>
          </p:cNvPr>
          <p:cNvSpPr txBox="1">
            <a:spLocks/>
          </p:cNvSpPr>
          <p:nvPr/>
        </p:nvSpPr>
        <p:spPr>
          <a:xfrm>
            <a:off x="1442700" y="1287780"/>
            <a:ext cx="6255330" cy="1764672"/>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lgn="ctr"/>
            <a:r>
              <a:rPr lang="nl-BE" sz="6000" b="1" err="1">
                <a:solidFill>
                  <a:schemeClr val="bg1"/>
                </a:solidFill>
                <a:latin typeface="Aptos"/>
              </a:rPr>
              <a:t>Exercice</a:t>
            </a:r>
            <a:r>
              <a:rPr lang="nl-BE" sz="6000" b="1">
                <a:solidFill>
                  <a:schemeClr val="bg1"/>
                </a:solidFill>
                <a:latin typeface="Aptos"/>
              </a:rPr>
              <a:t> !</a:t>
            </a:r>
          </a:p>
        </p:txBody>
      </p:sp>
      <p:pic>
        <p:nvPicPr>
          <p:cNvPr id="5" name="Graphic 4" descr="Gribouille avec un remplissage uni">
            <a:extLst>
              <a:ext uri="{FF2B5EF4-FFF2-40B4-BE49-F238E27FC236}">
                <a16:creationId xmlns:a16="http://schemas.microsoft.com/office/drawing/2014/main" id="{908F2552-4E74-D90B-1560-BE3FC16CA98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37960" y="2099310"/>
            <a:ext cx="2659380" cy="2705100"/>
          </a:xfrm>
          <a:prstGeom prst="rect">
            <a:avLst/>
          </a:prstGeom>
        </p:spPr>
      </p:pic>
      <p:pic>
        <p:nvPicPr>
          <p:cNvPr id="6" name="Picture 5">
            <a:extLst>
              <a:ext uri="{FF2B5EF4-FFF2-40B4-BE49-F238E27FC236}">
                <a16:creationId xmlns:a16="http://schemas.microsoft.com/office/drawing/2014/main" id="{880ED333-B4BE-4258-C3FE-8C8DA8370D6A}"/>
              </a:ext>
            </a:extLst>
          </p:cNvPr>
          <p:cNvPicPr>
            <a:picLocks noChangeAspect="1"/>
          </p:cNvPicPr>
          <p:nvPr/>
        </p:nvPicPr>
        <p:blipFill>
          <a:blip r:embed="rId4"/>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2865106161"/>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24E8C6D6-E07D-1842-970B-F314CEF5B5C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01B1C1-4620-9FDE-F2A4-B4B8168188D1}"/>
              </a:ext>
            </a:extLst>
          </p:cNvPr>
          <p:cNvSpPr>
            <a:spLocks noGrp="1"/>
          </p:cNvSpPr>
          <p:nvPr>
            <p:ph type="sldNum" sz="quarter" idx="12"/>
          </p:nvPr>
        </p:nvSpPr>
        <p:spPr/>
        <p:txBody>
          <a:bodyPr/>
          <a:lstStyle/>
          <a:p>
            <a:fld id="{49D66857-5C25-4F7D-8F9B-F3014B38DE15}" type="slidenum">
              <a:rPr lang="fr-BE" smtClean="0"/>
              <a:t>38</a:t>
            </a:fld>
            <a:endParaRPr lang="fr-BE"/>
          </a:p>
        </p:txBody>
      </p:sp>
      <p:sp>
        <p:nvSpPr>
          <p:cNvPr id="5" name="Shape 324">
            <a:extLst>
              <a:ext uri="{FF2B5EF4-FFF2-40B4-BE49-F238E27FC236}">
                <a16:creationId xmlns:a16="http://schemas.microsoft.com/office/drawing/2014/main" id="{9F9D1E47-0AFC-B42C-D8C0-BC1F8E8789F6}"/>
              </a:ext>
            </a:extLst>
          </p:cNvPr>
          <p:cNvSpPr/>
          <p:nvPr/>
        </p:nvSpPr>
        <p:spPr>
          <a:xfrm>
            <a:off x="654547" y="1641320"/>
            <a:ext cx="1402080" cy="2590320"/>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rgbClr val="FFFFFF"/>
          </a:solidFill>
          <a:ln w="9525" cap="flat" cmpd="sng">
            <a:solidFill>
              <a:srgbClr val="434343"/>
            </a:solidFill>
            <a:prstDash val="solid"/>
            <a:round/>
            <a:headEnd type="none" w="med" len="med"/>
            <a:tailEnd type="none"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7" name="Afbeelding 6">
            <a:extLst>
              <a:ext uri="{FF2B5EF4-FFF2-40B4-BE49-F238E27FC236}">
                <a16:creationId xmlns:a16="http://schemas.microsoft.com/office/drawing/2014/main" id="{5CDF5F88-8B4F-B49B-075E-BE7AA8397EBA}"/>
              </a:ext>
            </a:extLst>
          </p:cNvPr>
          <p:cNvPicPr>
            <a:picLocks noChangeAspect="1"/>
          </p:cNvPicPr>
          <p:nvPr/>
        </p:nvPicPr>
        <p:blipFill>
          <a:blip r:embed="rId3"/>
          <a:stretch>
            <a:fillRect/>
          </a:stretch>
        </p:blipFill>
        <p:spPr>
          <a:xfrm>
            <a:off x="810297" y="2392459"/>
            <a:ext cx="1090580" cy="1063785"/>
          </a:xfrm>
          <a:prstGeom prst="rect">
            <a:avLst/>
          </a:prstGeom>
        </p:spPr>
      </p:pic>
      <p:sp>
        <p:nvSpPr>
          <p:cNvPr id="11" name="Shape 324">
            <a:extLst>
              <a:ext uri="{FF2B5EF4-FFF2-40B4-BE49-F238E27FC236}">
                <a16:creationId xmlns:a16="http://schemas.microsoft.com/office/drawing/2014/main" id="{4449FC2F-D333-9654-CB91-F36F0C0E1775}"/>
              </a:ext>
            </a:extLst>
          </p:cNvPr>
          <p:cNvSpPr/>
          <p:nvPr/>
        </p:nvSpPr>
        <p:spPr>
          <a:xfrm>
            <a:off x="2226787" y="1641320"/>
            <a:ext cx="1402080" cy="2590320"/>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rgbClr val="FFFFFF"/>
          </a:solidFill>
          <a:ln w="9525" cap="flat" cmpd="sng">
            <a:solidFill>
              <a:srgbClr val="434343"/>
            </a:solidFill>
            <a:prstDash val="solid"/>
            <a:round/>
            <a:headEnd type="none" w="med" len="med"/>
            <a:tailEnd type="none"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13" name="Afbeelding 9">
            <a:extLst>
              <a:ext uri="{FF2B5EF4-FFF2-40B4-BE49-F238E27FC236}">
                <a16:creationId xmlns:a16="http://schemas.microsoft.com/office/drawing/2014/main" id="{4A372BCE-B774-1E32-49B5-67F228AB2BF8}"/>
              </a:ext>
            </a:extLst>
          </p:cNvPr>
          <p:cNvPicPr>
            <a:picLocks noChangeAspect="1"/>
          </p:cNvPicPr>
          <p:nvPr/>
        </p:nvPicPr>
        <p:blipFill>
          <a:blip r:embed="rId4"/>
          <a:srcRect l="15098" r="16228"/>
          <a:stretch>
            <a:fillRect/>
          </a:stretch>
        </p:blipFill>
        <p:spPr>
          <a:xfrm>
            <a:off x="2337951" y="2129790"/>
            <a:ext cx="1177659" cy="1575561"/>
          </a:xfrm>
          <a:prstGeom prst="rect">
            <a:avLst/>
          </a:prstGeom>
        </p:spPr>
      </p:pic>
      <p:sp>
        <p:nvSpPr>
          <p:cNvPr id="15" name="Shape 324">
            <a:extLst>
              <a:ext uri="{FF2B5EF4-FFF2-40B4-BE49-F238E27FC236}">
                <a16:creationId xmlns:a16="http://schemas.microsoft.com/office/drawing/2014/main" id="{DCAD7044-A52A-83B2-3D4E-67F2F47A262A}"/>
              </a:ext>
            </a:extLst>
          </p:cNvPr>
          <p:cNvSpPr/>
          <p:nvPr/>
        </p:nvSpPr>
        <p:spPr>
          <a:xfrm>
            <a:off x="3798712" y="1629191"/>
            <a:ext cx="1402080" cy="2590320"/>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rgbClr val="FFFFFF"/>
          </a:solidFill>
          <a:ln w="9525" cap="flat" cmpd="sng">
            <a:solidFill>
              <a:srgbClr val="434343"/>
            </a:solidFill>
            <a:prstDash val="solid"/>
            <a:round/>
            <a:headEnd type="none" w="med" len="med"/>
            <a:tailEnd type="none"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17" name="Afbeelding 12">
            <a:extLst>
              <a:ext uri="{FF2B5EF4-FFF2-40B4-BE49-F238E27FC236}">
                <a16:creationId xmlns:a16="http://schemas.microsoft.com/office/drawing/2014/main" id="{87B57A05-ABD2-ED01-25F9-20152F531C33}"/>
              </a:ext>
            </a:extLst>
          </p:cNvPr>
          <p:cNvPicPr>
            <a:picLocks noChangeAspect="1"/>
          </p:cNvPicPr>
          <p:nvPr/>
        </p:nvPicPr>
        <p:blipFill>
          <a:blip r:embed="rId5"/>
          <a:stretch>
            <a:fillRect/>
          </a:stretch>
        </p:blipFill>
        <p:spPr>
          <a:xfrm>
            <a:off x="4005978" y="2697479"/>
            <a:ext cx="1052735" cy="135923"/>
          </a:xfrm>
          <a:prstGeom prst="rect">
            <a:avLst/>
          </a:prstGeom>
        </p:spPr>
      </p:pic>
      <p:sp>
        <p:nvSpPr>
          <p:cNvPr id="19" name="Shape 324">
            <a:extLst>
              <a:ext uri="{FF2B5EF4-FFF2-40B4-BE49-F238E27FC236}">
                <a16:creationId xmlns:a16="http://schemas.microsoft.com/office/drawing/2014/main" id="{30AB7791-D1AB-2E19-92FC-00A560AD9F60}"/>
              </a:ext>
            </a:extLst>
          </p:cNvPr>
          <p:cNvSpPr/>
          <p:nvPr/>
        </p:nvSpPr>
        <p:spPr>
          <a:xfrm>
            <a:off x="5370952" y="1622410"/>
            <a:ext cx="1402080" cy="2590320"/>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rgbClr val="FFFFFF"/>
          </a:solidFill>
          <a:ln w="9525" cap="flat" cmpd="sng">
            <a:solidFill>
              <a:srgbClr val="434343"/>
            </a:solidFill>
            <a:prstDash val="solid"/>
            <a:round/>
            <a:headEnd type="none" w="med" len="med"/>
            <a:tailEnd type="none"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1" name="Afbeelding 16">
            <a:extLst>
              <a:ext uri="{FF2B5EF4-FFF2-40B4-BE49-F238E27FC236}">
                <a16:creationId xmlns:a16="http://schemas.microsoft.com/office/drawing/2014/main" id="{6174415E-605F-5DEC-F933-4B8CA28952DB}"/>
              </a:ext>
            </a:extLst>
          </p:cNvPr>
          <p:cNvPicPr>
            <a:picLocks noChangeAspect="1"/>
          </p:cNvPicPr>
          <p:nvPr/>
        </p:nvPicPr>
        <p:blipFill>
          <a:blip r:embed="rId6"/>
          <a:srcRect l="40183"/>
          <a:stretch>
            <a:fillRect/>
          </a:stretch>
        </p:blipFill>
        <p:spPr>
          <a:xfrm>
            <a:off x="5481075" y="2028600"/>
            <a:ext cx="1178699" cy="1676751"/>
          </a:xfrm>
          <a:prstGeom prst="rect">
            <a:avLst/>
          </a:prstGeom>
        </p:spPr>
      </p:pic>
      <p:sp>
        <p:nvSpPr>
          <p:cNvPr id="23" name="Shape 324">
            <a:extLst>
              <a:ext uri="{FF2B5EF4-FFF2-40B4-BE49-F238E27FC236}">
                <a16:creationId xmlns:a16="http://schemas.microsoft.com/office/drawing/2014/main" id="{0D906730-A4DE-3373-7F46-51A0667F4C83}"/>
              </a:ext>
            </a:extLst>
          </p:cNvPr>
          <p:cNvSpPr/>
          <p:nvPr/>
        </p:nvSpPr>
        <p:spPr>
          <a:xfrm>
            <a:off x="6942877" y="1619267"/>
            <a:ext cx="1402080" cy="2590320"/>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rgbClr val="FFFFFF"/>
          </a:solidFill>
          <a:ln w="9525" cap="flat" cmpd="sng">
            <a:solidFill>
              <a:srgbClr val="434343"/>
            </a:solidFill>
            <a:prstDash val="solid"/>
            <a:round/>
            <a:headEnd type="none" w="med" len="med"/>
            <a:tailEnd type="none"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5" name="Afbeelding 19">
            <a:extLst>
              <a:ext uri="{FF2B5EF4-FFF2-40B4-BE49-F238E27FC236}">
                <a16:creationId xmlns:a16="http://schemas.microsoft.com/office/drawing/2014/main" id="{3EB083AE-5E88-B078-C33F-AFF72DF3BDCC}"/>
              </a:ext>
            </a:extLst>
          </p:cNvPr>
          <p:cNvPicPr>
            <a:picLocks noChangeAspect="1"/>
          </p:cNvPicPr>
          <p:nvPr/>
        </p:nvPicPr>
        <p:blipFill>
          <a:blip r:embed="rId7"/>
          <a:srcRect r="12678"/>
          <a:stretch>
            <a:fillRect/>
          </a:stretch>
        </p:blipFill>
        <p:spPr>
          <a:xfrm>
            <a:off x="7061002" y="2412745"/>
            <a:ext cx="1168598" cy="1124524"/>
          </a:xfrm>
          <a:prstGeom prst="rect">
            <a:avLst/>
          </a:prstGeom>
        </p:spPr>
      </p:pic>
      <p:sp>
        <p:nvSpPr>
          <p:cNvPr id="27" name="Ovaal 20">
            <a:extLst>
              <a:ext uri="{FF2B5EF4-FFF2-40B4-BE49-F238E27FC236}">
                <a16:creationId xmlns:a16="http://schemas.microsoft.com/office/drawing/2014/main" id="{3D831E58-F39B-207D-2E7F-08F367B018E2}"/>
              </a:ext>
            </a:extLst>
          </p:cNvPr>
          <p:cNvSpPr/>
          <p:nvPr/>
        </p:nvSpPr>
        <p:spPr>
          <a:xfrm>
            <a:off x="2905545" y="2331721"/>
            <a:ext cx="483329" cy="224790"/>
          </a:xfrm>
          <a:prstGeom prst="ellipse">
            <a:avLst/>
          </a:prstGeom>
          <a:noFill/>
          <a:ln>
            <a:solidFill>
              <a:srgbClr val="CE012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29" name="Ovaal 21">
            <a:extLst>
              <a:ext uri="{FF2B5EF4-FFF2-40B4-BE49-F238E27FC236}">
                <a16:creationId xmlns:a16="http://schemas.microsoft.com/office/drawing/2014/main" id="{8F5E1A21-7816-FB9F-7EE6-BD4F98BF017B}"/>
              </a:ext>
            </a:extLst>
          </p:cNvPr>
          <p:cNvSpPr/>
          <p:nvPr/>
        </p:nvSpPr>
        <p:spPr>
          <a:xfrm>
            <a:off x="3890621" y="2642185"/>
            <a:ext cx="483329" cy="224790"/>
          </a:xfrm>
          <a:prstGeom prst="ellipse">
            <a:avLst/>
          </a:prstGeom>
          <a:noFill/>
          <a:ln>
            <a:solidFill>
              <a:srgbClr val="CE012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31" name="Ovaal 22">
            <a:extLst>
              <a:ext uri="{FF2B5EF4-FFF2-40B4-BE49-F238E27FC236}">
                <a16:creationId xmlns:a16="http://schemas.microsoft.com/office/drawing/2014/main" id="{D08AF5A1-762B-63D4-4BA4-732A7F539868}"/>
              </a:ext>
            </a:extLst>
          </p:cNvPr>
          <p:cNvSpPr/>
          <p:nvPr/>
        </p:nvSpPr>
        <p:spPr>
          <a:xfrm>
            <a:off x="6043248" y="2211728"/>
            <a:ext cx="483329" cy="224790"/>
          </a:xfrm>
          <a:prstGeom prst="ellipse">
            <a:avLst/>
          </a:prstGeom>
          <a:noFill/>
          <a:ln>
            <a:solidFill>
              <a:srgbClr val="CE012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33" name="Ovaal 23">
            <a:extLst>
              <a:ext uri="{FF2B5EF4-FFF2-40B4-BE49-F238E27FC236}">
                <a16:creationId xmlns:a16="http://schemas.microsoft.com/office/drawing/2014/main" id="{303AAAE2-0FE8-9B7E-B632-25D25DBCF9BC}"/>
              </a:ext>
            </a:extLst>
          </p:cNvPr>
          <p:cNvSpPr/>
          <p:nvPr/>
        </p:nvSpPr>
        <p:spPr>
          <a:xfrm>
            <a:off x="7061002" y="2999324"/>
            <a:ext cx="1054318" cy="210353"/>
          </a:xfrm>
          <a:prstGeom prst="ellipse">
            <a:avLst/>
          </a:prstGeom>
          <a:noFill/>
          <a:ln>
            <a:solidFill>
              <a:srgbClr val="CE012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BE"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35" name="Shape 101">
            <a:extLst>
              <a:ext uri="{FF2B5EF4-FFF2-40B4-BE49-F238E27FC236}">
                <a16:creationId xmlns:a16="http://schemas.microsoft.com/office/drawing/2014/main" id="{BE2AE0F4-1445-B11D-001F-B220C66AFFEB}"/>
              </a:ext>
            </a:extLst>
          </p:cNvPr>
          <p:cNvSpPr txBox="1">
            <a:spLocks/>
          </p:cNvSpPr>
          <p:nvPr/>
        </p:nvSpPr>
        <p:spPr>
          <a:xfrm>
            <a:off x="1442700" y="525780"/>
            <a:ext cx="6255330" cy="1764672"/>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stStyle>
          <a:p>
            <a:pPr algn="ctr"/>
            <a:r>
              <a:rPr lang="nl-BE" sz="3200" b="1">
                <a:solidFill>
                  <a:schemeClr val="bg1"/>
                </a:solidFill>
                <a:latin typeface="Aptos"/>
              </a:rPr>
              <a:t>Look for a house</a:t>
            </a:r>
          </a:p>
        </p:txBody>
      </p:sp>
      <p:pic>
        <p:nvPicPr>
          <p:cNvPr id="4" name="Picture 3">
            <a:extLst>
              <a:ext uri="{FF2B5EF4-FFF2-40B4-BE49-F238E27FC236}">
                <a16:creationId xmlns:a16="http://schemas.microsoft.com/office/drawing/2014/main" id="{43DD386F-F0B9-37ED-F02F-FE5AF7F72CEB}"/>
              </a:ext>
            </a:extLst>
          </p:cNvPr>
          <p:cNvPicPr>
            <a:picLocks noChangeAspect="1"/>
          </p:cNvPicPr>
          <p:nvPr/>
        </p:nvPicPr>
        <p:blipFill>
          <a:blip r:embed="rId8"/>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1063393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1337C009-C257-190E-3265-E52FDEE736A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9741463-A232-DF5A-DBAE-B26848F50DA6}"/>
              </a:ext>
            </a:extLst>
          </p:cNvPr>
          <p:cNvSpPr>
            <a:spLocks noGrp="1"/>
          </p:cNvSpPr>
          <p:nvPr>
            <p:ph type="ctrTitle"/>
          </p:nvPr>
        </p:nvSpPr>
        <p:spPr>
          <a:xfrm>
            <a:off x="818322" y="3637689"/>
            <a:ext cx="7772400" cy="1159800"/>
          </a:xfrm>
        </p:spPr>
        <p:txBody>
          <a:bodyPr>
            <a:normAutofit/>
          </a:bodyPr>
          <a:lstStyle/>
          <a:p>
            <a:r>
              <a:rPr lang="nl-BE" sz="5300" b="1" err="1">
                <a:latin typeface="Aptos"/>
              </a:rPr>
              <a:t>Visit</a:t>
            </a:r>
            <a:r>
              <a:rPr lang="nl-BE" sz="5300" b="1">
                <a:latin typeface="Aptos"/>
              </a:rPr>
              <a:t> a house</a:t>
            </a:r>
            <a:endParaRPr lang="fr-FR" i="1">
              <a:latin typeface="Raleway" pitchFamily="2" charset="0"/>
            </a:endParaRPr>
          </a:p>
        </p:txBody>
      </p:sp>
      <p:sp>
        <p:nvSpPr>
          <p:cNvPr id="5" name="Shape 90">
            <a:extLst>
              <a:ext uri="{FF2B5EF4-FFF2-40B4-BE49-F238E27FC236}">
                <a16:creationId xmlns:a16="http://schemas.microsoft.com/office/drawing/2014/main" id="{C36AA144-6B98-99C3-4C2B-3D4FE67688C3}"/>
              </a:ext>
            </a:extLst>
          </p:cNvPr>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a:spcBef>
                <a:spcPts val="0"/>
              </a:spcBef>
              <a:spcAft>
                <a:spcPts val="0"/>
              </a:spcAft>
              <a:buNone/>
            </a:pPr>
            <a:r>
              <a:rPr lang="en" sz="9600">
                <a:solidFill>
                  <a:schemeClr val="bg1"/>
                </a:solidFill>
                <a:latin typeface="Raleway ExtraBold"/>
                <a:ea typeface="Raleway ExtraBold"/>
                <a:cs typeface="Raleway ExtraBold"/>
              </a:rPr>
              <a:t>4</a:t>
            </a:r>
          </a:p>
        </p:txBody>
      </p:sp>
      <p:pic>
        <p:nvPicPr>
          <p:cNvPr id="4" name="Picture 3">
            <a:extLst>
              <a:ext uri="{FF2B5EF4-FFF2-40B4-BE49-F238E27FC236}">
                <a16:creationId xmlns:a16="http://schemas.microsoft.com/office/drawing/2014/main" id="{D2F8B50A-72DE-8CE7-E152-86ECC546DF61}"/>
              </a:ext>
            </a:extLst>
          </p:cNvPr>
          <p:cNvPicPr>
            <a:picLocks noChangeAspect="1"/>
          </p:cNvPicPr>
          <p:nvPr/>
        </p:nvPicPr>
        <p:blipFill>
          <a:blip r:embed="rId3"/>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3144351849"/>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45B73-AC45-6899-5B3C-211DB345A55F}"/>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756A6C3-9497-11EA-F40A-9EAA50661C02}"/>
              </a:ext>
            </a:extLst>
          </p:cNvPr>
          <p:cNvSpPr>
            <a:spLocks noGrp="1"/>
          </p:cNvSpPr>
          <p:nvPr>
            <p:ph type="sldNum" sz="quarter" idx="12"/>
          </p:nvPr>
        </p:nvSpPr>
        <p:spPr/>
        <p:txBody>
          <a:bodyPr/>
          <a:lstStyle/>
          <a:p>
            <a:fld id="{49D66857-5C25-4F7D-8F9B-F3014B38DE15}" type="slidenum">
              <a:rPr lang="fr-BE" smtClean="0"/>
              <a:t>40</a:t>
            </a:fld>
            <a:endParaRPr lang="fr-BE"/>
          </a:p>
        </p:txBody>
      </p:sp>
      <p:sp>
        <p:nvSpPr>
          <p:cNvPr id="10" name="Shape 101">
            <a:extLst>
              <a:ext uri="{FF2B5EF4-FFF2-40B4-BE49-F238E27FC236}">
                <a16:creationId xmlns:a16="http://schemas.microsoft.com/office/drawing/2014/main" id="{BFED4139-14C8-E132-9E8F-A479623F74C5}"/>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Plan a meeting</a:t>
            </a:r>
            <a:endParaRPr lang="en" sz="4800" b="1">
              <a:solidFill>
                <a:srgbClr val="544F98"/>
              </a:solidFill>
            </a:endParaRPr>
          </a:p>
        </p:txBody>
      </p:sp>
      <p:pic>
        <p:nvPicPr>
          <p:cNvPr id="4" name="Picture 2" descr="Blue mail icon or email Royalty Free Vector Image">
            <a:extLst>
              <a:ext uri="{FF2B5EF4-FFF2-40B4-BE49-F238E27FC236}">
                <a16:creationId xmlns:a16="http://schemas.microsoft.com/office/drawing/2014/main" id="{470014A7-630E-DBF9-90BD-2DBAE6A3FAD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1191"/>
          <a:stretch>
            <a:fillRect/>
          </a:stretch>
        </p:blipFill>
        <p:spPr bwMode="auto">
          <a:xfrm>
            <a:off x="701750" y="1737869"/>
            <a:ext cx="2266875" cy="217424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green phone logo 10 free Cliparts | Download images on Clipground 2025">
            <a:extLst>
              <a:ext uri="{FF2B5EF4-FFF2-40B4-BE49-F238E27FC236}">
                <a16:creationId xmlns:a16="http://schemas.microsoft.com/office/drawing/2014/main" id="{261F9618-11D3-9B2F-CBF5-C375A7E83A8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614"/>
          <a:stretch>
            <a:fillRect/>
          </a:stretch>
        </p:blipFill>
        <p:spPr bwMode="auto">
          <a:xfrm>
            <a:off x="2833323" y="1737869"/>
            <a:ext cx="2161590" cy="2063379"/>
          </a:xfrm>
          <a:prstGeom prst="rect">
            <a:avLst/>
          </a:prstGeom>
          <a:noFill/>
          <a:extLst>
            <a:ext uri="{909E8E84-426E-40DD-AFC4-6F175D3DCCD1}">
              <a14:hiddenFill xmlns:a14="http://schemas.microsoft.com/office/drawing/2010/main">
                <a:solidFill>
                  <a:srgbClr val="FFFFFF"/>
                </a:solidFill>
              </a14:hiddenFill>
            </a:ext>
          </a:extLst>
        </p:spPr>
      </p:pic>
      <p:pic>
        <p:nvPicPr>
          <p:cNvPr id="12" name="Afbeelding 3">
            <a:extLst>
              <a:ext uri="{FF2B5EF4-FFF2-40B4-BE49-F238E27FC236}">
                <a16:creationId xmlns:a16="http://schemas.microsoft.com/office/drawing/2014/main" id="{DB98CCEB-4EAF-B14C-F368-098806C675EA}"/>
              </a:ext>
            </a:extLst>
          </p:cNvPr>
          <p:cNvPicPr>
            <a:picLocks noChangeAspect="1"/>
          </p:cNvPicPr>
          <p:nvPr/>
        </p:nvPicPr>
        <p:blipFill>
          <a:blip r:embed="rId5"/>
          <a:stretch>
            <a:fillRect/>
          </a:stretch>
        </p:blipFill>
        <p:spPr>
          <a:xfrm>
            <a:off x="4994913" y="1737869"/>
            <a:ext cx="3316156" cy="2280868"/>
          </a:xfrm>
          <a:prstGeom prst="rect">
            <a:avLst/>
          </a:prstGeom>
        </p:spPr>
      </p:pic>
      <p:pic>
        <p:nvPicPr>
          <p:cNvPr id="13" name="Graphic 12" descr="Œil contour">
            <a:extLst>
              <a:ext uri="{FF2B5EF4-FFF2-40B4-BE49-F238E27FC236}">
                <a16:creationId xmlns:a16="http://schemas.microsoft.com/office/drawing/2014/main" id="{D3A2C28B-CA00-A2FA-4FE7-F00BCA85990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668040" y="-130037"/>
            <a:ext cx="1278834" cy="1278834"/>
          </a:xfrm>
          <a:prstGeom prst="rect">
            <a:avLst/>
          </a:prstGeom>
        </p:spPr>
      </p:pic>
      <p:pic>
        <p:nvPicPr>
          <p:cNvPr id="5" name="Picture 4">
            <a:extLst>
              <a:ext uri="{FF2B5EF4-FFF2-40B4-BE49-F238E27FC236}">
                <a16:creationId xmlns:a16="http://schemas.microsoft.com/office/drawing/2014/main" id="{40679662-3E15-823B-CD05-4F0F41FB17BE}"/>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8953413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B544E-679E-89F2-691F-78FEC2CADDA8}"/>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787C1694-7CA1-EC1E-AE76-93FDBF136D23}"/>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8E18F075-AD3A-084A-AC1E-5EE4DFC9072F}"/>
              </a:ext>
            </a:extLst>
          </p:cNvPr>
          <p:cNvSpPr>
            <a:spLocks noGrp="1"/>
          </p:cNvSpPr>
          <p:nvPr>
            <p:ph type="sldNum" sz="quarter" idx="12"/>
          </p:nvPr>
        </p:nvSpPr>
        <p:spPr/>
        <p:txBody>
          <a:bodyPr/>
          <a:lstStyle/>
          <a:p>
            <a:fld id="{49D66857-5C25-4F7D-8F9B-F3014B38DE15}" type="slidenum">
              <a:rPr lang="fr-BE" smtClean="0"/>
              <a:t>41</a:t>
            </a:fld>
            <a:endParaRPr lang="fr-BE"/>
          </a:p>
        </p:txBody>
      </p:sp>
      <p:sp>
        <p:nvSpPr>
          <p:cNvPr id="5" name="Rectangle : coins arrondis 3">
            <a:extLst>
              <a:ext uri="{FF2B5EF4-FFF2-40B4-BE49-F238E27FC236}">
                <a16:creationId xmlns:a16="http://schemas.microsoft.com/office/drawing/2014/main" id="{84C3FBBD-01CE-7379-1103-3C9CF5E0D31B}"/>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r>
              <a:rPr lang="fr-BE" sz="2000">
                <a:solidFill>
                  <a:schemeClr val="tx1">
                    <a:lumMod val="65000"/>
                    <a:lumOff val="35000"/>
                  </a:schemeClr>
                </a:solidFill>
                <a:latin typeface="Aptos"/>
              </a:rPr>
              <a:t>You </a:t>
            </a:r>
            <a:r>
              <a:rPr lang="fr-BE" sz="2000" err="1">
                <a:solidFill>
                  <a:schemeClr val="tx1">
                    <a:lumMod val="65000"/>
                    <a:lumOff val="35000"/>
                  </a:schemeClr>
                </a:solidFill>
                <a:latin typeface="Aptos"/>
              </a:rPr>
              <a:t>cannot</a:t>
            </a:r>
            <a:r>
              <a:rPr lang="fr-BE" sz="2000">
                <a:solidFill>
                  <a:schemeClr val="tx1">
                    <a:lumMod val="65000"/>
                    <a:lumOff val="35000"/>
                  </a:schemeClr>
                </a:solidFill>
                <a:latin typeface="Aptos"/>
              </a:rPr>
              <a:t> come to </a:t>
            </a:r>
            <a:r>
              <a:rPr lang="fr-BE" sz="2000" err="1">
                <a:solidFill>
                  <a:schemeClr val="tx1">
                    <a:lumMod val="65000"/>
                    <a:lumOff val="35000"/>
                  </a:schemeClr>
                </a:solidFill>
                <a:latin typeface="Aptos"/>
              </a:rPr>
              <a:t>visit</a:t>
            </a:r>
            <a:r>
              <a:rPr lang="fr-BE" sz="2000">
                <a:solidFill>
                  <a:schemeClr val="tx1">
                    <a:lumMod val="65000"/>
                    <a:lumOff val="35000"/>
                  </a:schemeClr>
                </a:solidFill>
                <a:latin typeface="Aptos"/>
              </a:rPr>
              <a:t> the </a:t>
            </a:r>
            <a:r>
              <a:rPr lang="fr-BE" sz="2000" err="1">
                <a:solidFill>
                  <a:schemeClr val="tx1">
                    <a:lumMod val="65000"/>
                    <a:lumOff val="35000"/>
                  </a:schemeClr>
                </a:solidFill>
                <a:latin typeface="Aptos"/>
              </a:rPr>
              <a:t>apartment</a:t>
            </a:r>
            <a:r>
              <a:rPr lang="fr-BE" sz="2000">
                <a:solidFill>
                  <a:schemeClr val="tx1">
                    <a:lumMod val="65000"/>
                    <a:lumOff val="35000"/>
                  </a:schemeClr>
                </a:solidFill>
                <a:latin typeface="Aptos"/>
              </a:rPr>
              <a:t>. I </a:t>
            </a:r>
            <a:r>
              <a:rPr lang="fr-BE" sz="2000" err="1">
                <a:solidFill>
                  <a:schemeClr val="tx1">
                    <a:lumMod val="65000"/>
                    <a:lumOff val="35000"/>
                  </a:schemeClr>
                </a:solidFill>
                <a:latin typeface="Aptos"/>
              </a:rPr>
              <a:t>will</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send</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you</a:t>
            </a:r>
            <a:r>
              <a:rPr lang="fr-BE" sz="2000">
                <a:solidFill>
                  <a:schemeClr val="tx1">
                    <a:lumMod val="65000"/>
                    <a:lumOff val="35000"/>
                  </a:schemeClr>
                </a:solidFill>
                <a:latin typeface="Aptos"/>
              </a:rPr>
              <a:t> the </a:t>
            </a:r>
            <a:r>
              <a:rPr lang="fr-BE" sz="2000" err="1">
                <a:solidFill>
                  <a:schemeClr val="tx1">
                    <a:lumMod val="65000"/>
                    <a:lumOff val="35000"/>
                  </a:schemeClr>
                </a:solidFill>
                <a:latin typeface="Aptos"/>
              </a:rPr>
              <a:t>contract</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later</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today</a:t>
            </a:r>
            <a:r>
              <a:rPr lang="fr-BE" sz="2000">
                <a:solidFill>
                  <a:schemeClr val="tx1">
                    <a:lumMod val="65000"/>
                    <a:lumOff val="35000"/>
                  </a:schemeClr>
                </a:solidFill>
                <a:latin typeface="Aptos"/>
              </a:rPr>
              <a:t>. </a:t>
            </a:r>
          </a:p>
          <a:p>
            <a:pPr algn="r"/>
            <a:r>
              <a:rPr lang="nl-BE" sz="2000">
                <a:solidFill>
                  <a:schemeClr val="tx1">
                    <a:lumMod val="65000"/>
                    <a:lumOff val="35000"/>
                  </a:schemeClr>
                </a:solidFill>
                <a:latin typeface="Aptos"/>
              </a:rPr>
              <a:t>12:36 </a:t>
            </a: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3C58F71C-00A5-8975-9A08-22AC6D46C6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7012" y="297002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Gribouille avec un remplissage uni">
            <a:extLst>
              <a:ext uri="{FF2B5EF4-FFF2-40B4-BE49-F238E27FC236}">
                <a16:creationId xmlns:a16="http://schemas.microsoft.com/office/drawing/2014/main" id="{DEA51C87-E3AE-6172-478A-F44798F8867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74380" y="186690"/>
            <a:ext cx="784860" cy="822960"/>
          </a:xfrm>
          <a:prstGeom prst="rect">
            <a:avLst/>
          </a:prstGeom>
        </p:spPr>
      </p:pic>
      <p:pic>
        <p:nvPicPr>
          <p:cNvPr id="4" name="Picture 3">
            <a:extLst>
              <a:ext uri="{FF2B5EF4-FFF2-40B4-BE49-F238E27FC236}">
                <a16:creationId xmlns:a16="http://schemas.microsoft.com/office/drawing/2014/main" id="{F5134403-062C-7E76-8DCF-8CE4514359D5}"/>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2468623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81F73-6852-C071-DEFE-2403459FFBC7}"/>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91231F2B-0759-184D-EB82-FB2CE2033E15}"/>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3B605437-9E26-EF3E-225A-7EAFD8D20AF1}"/>
              </a:ext>
            </a:extLst>
          </p:cNvPr>
          <p:cNvSpPr>
            <a:spLocks noGrp="1"/>
          </p:cNvSpPr>
          <p:nvPr>
            <p:ph type="sldNum" sz="quarter" idx="12"/>
          </p:nvPr>
        </p:nvSpPr>
        <p:spPr/>
        <p:txBody>
          <a:bodyPr/>
          <a:lstStyle/>
          <a:p>
            <a:fld id="{49D66857-5C25-4F7D-8F9B-F3014B38DE15}" type="slidenum">
              <a:rPr lang="fr-BE" smtClean="0"/>
              <a:t>42</a:t>
            </a:fld>
            <a:endParaRPr lang="fr-BE"/>
          </a:p>
        </p:txBody>
      </p:sp>
      <p:sp>
        <p:nvSpPr>
          <p:cNvPr id="5" name="Rectangle : coins arrondis 3">
            <a:extLst>
              <a:ext uri="{FF2B5EF4-FFF2-40B4-BE49-F238E27FC236}">
                <a16:creationId xmlns:a16="http://schemas.microsoft.com/office/drawing/2014/main" id="{8DB5C817-5F4F-752F-DF21-D4B7BF77448E}"/>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r>
              <a:rPr lang="fr-BE" sz="2000">
                <a:solidFill>
                  <a:schemeClr val="tx1">
                    <a:lumMod val="65000"/>
                    <a:lumOff val="35000"/>
                  </a:schemeClr>
                </a:solidFill>
              </a:rPr>
              <a:t>You </a:t>
            </a:r>
            <a:r>
              <a:rPr lang="fr-BE" sz="2000" err="1">
                <a:solidFill>
                  <a:schemeClr val="tx1">
                    <a:lumMod val="65000"/>
                    <a:lumOff val="35000"/>
                  </a:schemeClr>
                </a:solidFill>
              </a:rPr>
              <a:t>cannot</a:t>
            </a:r>
            <a:r>
              <a:rPr lang="fr-BE" sz="2000">
                <a:solidFill>
                  <a:schemeClr val="tx1">
                    <a:lumMod val="65000"/>
                    <a:lumOff val="35000"/>
                  </a:schemeClr>
                </a:solidFill>
              </a:rPr>
              <a:t> come to </a:t>
            </a:r>
            <a:r>
              <a:rPr lang="fr-BE" sz="2000" err="1">
                <a:solidFill>
                  <a:schemeClr val="tx1">
                    <a:lumMod val="65000"/>
                    <a:lumOff val="35000"/>
                  </a:schemeClr>
                </a:solidFill>
              </a:rPr>
              <a:t>visit</a:t>
            </a:r>
            <a:r>
              <a:rPr lang="fr-BE" sz="2000">
                <a:solidFill>
                  <a:schemeClr val="tx1">
                    <a:lumMod val="65000"/>
                    <a:lumOff val="35000"/>
                  </a:schemeClr>
                </a:solidFill>
              </a:rPr>
              <a:t> the </a:t>
            </a:r>
            <a:r>
              <a:rPr lang="fr-BE" sz="2000" err="1">
                <a:solidFill>
                  <a:schemeClr val="tx1">
                    <a:lumMod val="65000"/>
                    <a:lumOff val="35000"/>
                  </a:schemeClr>
                </a:solidFill>
              </a:rPr>
              <a:t>apartment</a:t>
            </a:r>
            <a:r>
              <a:rPr lang="fr-BE" sz="2000">
                <a:solidFill>
                  <a:schemeClr val="tx1">
                    <a:lumMod val="65000"/>
                    <a:lumOff val="35000"/>
                  </a:schemeClr>
                </a:solidFill>
              </a:rPr>
              <a:t>. I </a:t>
            </a:r>
            <a:r>
              <a:rPr lang="fr-BE" sz="2000" err="1">
                <a:solidFill>
                  <a:schemeClr val="tx1">
                    <a:lumMod val="65000"/>
                    <a:lumOff val="35000"/>
                  </a:schemeClr>
                </a:solidFill>
              </a:rPr>
              <a:t>will</a:t>
            </a:r>
            <a:r>
              <a:rPr lang="fr-BE" sz="2000">
                <a:solidFill>
                  <a:schemeClr val="tx1">
                    <a:lumMod val="65000"/>
                    <a:lumOff val="35000"/>
                  </a:schemeClr>
                </a:solidFill>
              </a:rPr>
              <a:t> </a:t>
            </a:r>
            <a:r>
              <a:rPr lang="fr-BE" sz="2000" err="1">
                <a:solidFill>
                  <a:schemeClr val="tx1">
                    <a:lumMod val="65000"/>
                    <a:lumOff val="35000"/>
                  </a:schemeClr>
                </a:solidFill>
              </a:rPr>
              <a:t>send</a:t>
            </a:r>
            <a:r>
              <a:rPr lang="fr-BE" sz="2000">
                <a:solidFill>
                  <a:schemeClr val="tx1">
                    <a:lumMod val="65000"/>
                    <a:lumOff val="35000"/>
                  </a:schemeClr>
                </a:solidFill>
              </a:rPr>
              <a:t> </a:t>
            </a:r>
            <a:r>
              <a:rPr lang="fr-BE" sz="2000" err="1">
                <a:solidFill>
                  <a:schemeClr val="tx1">
                    <a:lumMod val="65000"/>
                    <a:lumOff val="35000"/>
                  </a:schemeClr>
                </a:solidFill>
              </a:rPr>
              <a:t>you</a:t>
            </a:r>
            <a:r>
              <a:rPr lang="fr-BE" sz="2000">
                <a:solidFill>
                  <a:schemeClr val="tx1">
                    <a:lumMod val="65000"/>
                    <a:lumOff val="35000"/>
                  </a:schemeClr>
                </a:solidFill>
              </a:rPr>
              <a:t> the </a:t>
            </a:r>
            <a:r>
              <a:rPr lang="fr-BE" sz="2000" err="1">
                <a:solidFill>
                  <a:schemeClr val="tx1">
                    <a:lumMod val="65000"/>
                    <a:lumOff val="35000"/>
                  </a:schemeClr>
                </a:solidFill>
              </a:rPr>
              <a:t>contract</a:t>
            </a:r>
            <a:r>
              <a:rPr lang="fr-BE" sz="2000">
                <a:solidFill>
                  <a:schemeClr val="tx1">
                    <a:lumMod val="65000"/>
                    <a:lumOff val="35000"/>
                  </a:schemeClr>
                </a:solidFill>
              </a:rPr>
              <a:t> </a:t>
            </a:r>
            <a:r>
              <a:rPr lang="fr-BE" sz="2000" err="1">
                <a:solidFill>
                  <a:schemeClr val="tx1">
                    <a:lumMod val="65000"/>
                    <a:lumOff val="35000"/>
                  </a:schemeClr>
                </a:solidFill>
              </a:rPr>
              <a:t>later</a:t>
            </a:r>
            <a:r>
              <a:rPr lang="fr-BE" sz="2000">
                <a:solidFill>
                  <a:schemeClr val="tx1">
                    <a:lumMod val="65000"/>
                    <a:lumOff val="35000"/>
                  </a:schemeClr>
                </a:solidFill>
              </a:rPr>
              <a:t> </a:t>
            </a:r>
            <a:r>
              <a:rPr lang="fr-BE" sz="2000" err="1">
                <a:solidFill>
                  <a:schemeClr val="tx1">
                    <a:lumMod val="65000"/>
                    <a:lumOff val="35000"/>
                  </a:schemeClr>
                </a:solidFill>
              </a:rPr>
              <a:t>today</a:t>
            </a:r>
            <a:r>
              <a:rPr lang="fr-BE" sz="2000">
                <a:solidFill>
                  <a:schemeClr val="tx1">
                    <a:lumMod val="65000"/>
                    <a:lumOff val="35000"/>
                  </a:schemeClr>
                </a:solidFill>
              </a:rPr>
              <a:t>.</a:t>
            </a:r>
            <a:br>
              <a:rPr lang="nl-BE" sz="2000">
                <a:solidFill>
                  <a:schemeClr val="tx1">
                    <a:lumMod val="65000"/>
                    <a:lumOff val="35000"/>
                  </a:schemeClr>
                </a:solidFill>
                <a:latin typeface="Aptos"/>
              </a:rPr>
            </a:br>
            <a:r>
              <a:rPr lang="nl-BE" sz="2000">
                <a:solidFill>
                  <a:schemeClr val="tx1">
                    <a:lumMod val="65000"/>
                    <a:lumOff val="35000"/>
                  </a:schemeClr>
                </a:solidFill>
                <a:latin typeface="Aptos"/>
              </a:rPr>
              <a:t>                                                                         12:36 </a:t>
            </a: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4CB2F601-E7E7-7823-CFF3-3BFD23A081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Red Green Flag: เวกเตอร์สต็อก (ปลอดค่าลิขสิทธิ์) 449612908 | Shutterstock">
            <a:extLst>
              <a:ext uri="{FF2B5EF4-FFF2-40B4-BE49-F238E27FC236}">
                <a16:creationId xmlns:a16="http://schemas.microsoft.com/office/drawing/2014/main" id="{4519AABF-194E-C64C-3917-146E147DE9F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310" b="9286"/>
          <a:stretch>
            <a:fillRect/>
          </a:stretch>
        </p:blipFill>
        <p:spPr bwMode="auto">
          <a:xfrm>
            <a:off x="3910302" y="703523"/>
            <a:ext cx="1323394" cy="1531480"/>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descr="Gribouille avec un remplissage uni">
            <a:extLst>
              <a:ext uri="{FF2B5EF4-FFF2-40B4-BE49-F238E27FC236}">
                <a16:creationId xmlns:a16="http://schemas.microsoft.com/office/drawing/2014/main" id="{8272C7FF-0262-F62E-72EF-F44E65B555C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81BB0F52-8A8E-9ADA-3D9A-7E7D45F2DFFF}"/>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3185214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2C31C-4D68-B40E-22F1-B56A0BB834DF}"/>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DD83CA37-802F-165C-1100-40AE1250C671}"/>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180BE6AF-D467-3F17-5DDB-826F2CD9D5F9}"/>
              </a:ext>
            </a:extLst>
          </p:cNvPr>
          <p:cNvSpPr>
            <a:spLocks noGrp="1"/>
          </p:cNvSpPr>
          <p:nvPr>
            <p:ph type="sldNum" sz="quarter" idx="12"/>
          </p:nvPr>
        </p:nvSpPr>
        <p:spPr/>
        <p:txBody>
          <a:bodyPr/>
          <a:lstStyle/>
          <a:p>
            <a:fld id="{49D66857-5C25-4F7D-8F9B-F3014B38DE15}" type="slidenum">
              <a:rPr lang="fr-BE" smtClean="0"/>
              <a:t>43</a:t>
            </a:fld>
            <a:endParaRPr lang="fr-BE"/>
          </a:p>
        </p:txBody>
      </p:sp>
      <p:sp>
        <p:nvSpPr>
          <p:cNvPr id="5" name="Rectangle : coins arrondis 3">
            <a:extLst>
              <a:ext uri="{FF2B5EF4-FFF2-40B4-BE49-F238E27FC236}">
                <a16:creationId xmlns:a16="http://schemas.microsoft.com/office/drawing/2014/main" id="{63AE98D2-8FE0-A24B-5EED-B90B64C0AC70}"/>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BE" sz="2000">
                <a:solidFill>
                  <a:schemeClr val="tx1">
                    <a:lumMod val="65000"/>
                    <a:lumOff val="35000"/>
                  </a:schemeClr>
                </a:solidFill>
                <a:latin typeface="Aptos"/>
              </a:rPr>
              <a:t>Ok, but </a:t>
            </a:r>
            <a:r>
              <a:rPr lang="fr-BE" sz="2000" err="1">
                <a:solidFill>
                  <a:schemeClr val="tx1">
                    <a:lumMod val="65000"/>
                    <a:lumOff val="35000"/>
                  </a:schemeClr>
                </a:solidFill>
                <a:latin typeface="Aptos"/>
              </a:rPr>
              <a:t>you</a:t>
            </a:r>
            <a:r>
              <a:rPr lang="fr-BE" sz="2000">
                <a:solidFill>
                  <a:schemeClr val="tx1">
                    <a:lumMod val="65000"/>
                    <a:lumOff val="35000"/>
                  </a:schemeClr>
                </a:solidFill>
                <a:latin typeface="Aptos"/>
              </a:rPr>
              <a:t> have to </a:t>
            </a:r>
            <a:r>
              <a:rPr lang="fr-BE" sz="2000" err="1">
                <a:solidFill>
                  <a:schemeClr val="tx1">
                    <a:lumMod val="65000"/>
                    <a:lumOff val="35000"/>
                  </a:schemeClr>
                </a:solidFill>
                <a:latin typeface="Aptos"/>
              </a:rPr>
              <a:t>pay</a:t>
            </a:r>
            <a:r>
              <a:rPr lang="fr-BE" sz="2000">
                <a:solidFill>
                  <a:schemeClr val="tx1">
                    <a:lumMod val="65000"/>
                    <a:lumOff val="35000"/>
                  </a:schemeClr>
                </a:solidFill>
                <a:latin typeface="Aptos"/>
              </a:rPr>
              <a:t> €100 to </a:t>
            </a:r>
            <a:r>
              <a:rPr lang="fr-BE" sz="2000" err="1">
                <a:solidFill>
                  <a:schemeClr val="tx1">
                    <a:lumMod val="65000"/>
                    <a:lumOff val="35000"/>
                  </a:schemeClr>
                </a:solidFill>
                <a:latin typeface="Aptos"/>
              </a:rPr>
              <a:t>visit</a:t>
            </a:r>
            <a:r>
              <a:rPr lang="fr-BE" sz="2000">
                <a:solidFill>
                  <a:schemeClr val="tx1">
                    <a:lumMod val="65000"/>
                    <a:lumOff val="35000"/>
                  </a:schemeClr>
                </a:solidFill>
                <a:latin typeface="Aptos"/>
              </a:rPr>
              <a:t> the </a:t>
            </a:r>
            <a:r>
              <a:rPr lang="fr-BE" sz="2000" err="1">
                <a:solidFill>
                  <a:schemeClr val="tx1">
                    <a:lumMod val="65000"/>
                    <a:lumOff val="35000"/>
                  </a:schemeClr>
                </a:solidFill>
                <a:latin typeface="Aptos"/>
              </a:rPr>
              <a:t>apartment</a:t>
            </a:r>
            <a:r>
              <a:rPr lang="fr-BE" sz="2000">
                <a:solidFill>
                  <a:schemeClr val="tx1">
                    <a:lumMod val="65000"/>
                    <a:lumOff val="35000"/>
                  </a:schemeClr>
                </a:solidFill>
                <a:latin typeface="Aptos"/>
              </a:rPr>
              <a:t>. </a:t>
            </a:r>
            <a:br>
              <a:rPr lang="nl-BE" sz="2000">
                <a:latin typeface="Aptos"/>
              </a:rPr>
            </a:br>
            <a:r>
              <a:rPr lang="nl-BE" sz="2000">
                <a:solidFill>
                  <a:schemeClr val="tx1">
                    <a:lumMod val="65000"/>
                    <a:lumOff val="35000"/>
                  </a:schemeClr>
                </a:solidFill>
                <a:latin typeface="Aptos"/>
              </a:rPr>
              <a:t>                                                                         22:54 </a:t>
            </a: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500A546E-0F62-3975-8287-D4CB50AE4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Gribouille avec un remplissage uni">
            <a:extLst>
              <a:ext uri="{FF2B5EF4-FFF2-40B4-BE49-F238E27FC236}">
                <a16:creationId xmlns:a16="http://schemas.microsoft.com/office/drawing/2014/main" id="{3D26990A-3EB1-4106-CFD5-200D15BC488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C4DA959B-4A98-13D9-EDFC-B6AC5A24A066}"/>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2801337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6A761-B08C-AA21-6C1A-7880A45473ED}"/>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19A8170A-D8DE-2D5A-4A1E-1EEADD9D186B}"/>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C6D06822-0FAB-FB4C-F840-7B2A648183EA}"/>
              </a:ext>
            </a:extLst>
          </p:cNvPr>
          <p:cNvSpPr>
            <a:spLocks noGrp="1"/>
          </p:cNvSpPr>
          <p:nvPr>
            <p:ph type="sldNum" sz="quarter" idx="12"/>
          </p:nvPr>
        </p:nvSpPr>
        <p:spPr/>
        <p:txBody>
          <a:bodyPr/>
          <a:lstStyle/>
          <a:p>
            <a:fld id="{49D66857-5C25-4F7D-8F9B-F3014B38DE15}" type="slidenum">
              <a:rPr lang="fr-BE" smtClean="0"/>
              <a:t>44</a:t>
            </a:fld>
            <a:endParaRPr lang="fr-BE"/>
          </a:p>
        </p:txBody>
      </p:sp>
      <p:sp>
        <p:nvSpPr>
          <p:cNvPr id="5" name="Rectangle : coins arrondis 3">
            <a:extLst>
              <a:ext uri="{FF2B5EF4-FFF2-40B4-BE49-F238E27FC236}">
                <a16:creationId xmlns:a16="http://schemas.microsoft.com/office/drawing/2014/main" id="{FDAAF94F-B607-448E-0703-499B17C40197}"/>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BE" sz="2000">
                <a:solidFill>
                  <a:schemeClr val="tx1">
                    <a:lumMod val="65000"/>
                    <a:lumOff val="35000"/>
                  </a:schemeClr>
                </a:solidFill>
              </a:rPr>
              <a:t>Ok, but </a:t>
            </a:r>
            <a:r>
              <a:rPr lang="fr-BE" sz="2000" err="1">
                <a:solidFill>
                  <a:schemeClr val="tx1">
                    <a:lumMod val="65000"/>
                    <a:lumOff val="35000"/>
                  </a:schemeClr>
                </a:solidFill>
              </a:rPr>
              <a:t>you</a:t>
            </a:r>
            <a:r>
              <a:rPr lang="fr-BE" sz="2000">
                <a:solidFill>
                  <a:schemeClr val="tx1">
                    <a:lumMod val="65000"/>
                    <a:lumOff val="35000"/>
                  </a:schemeClr>
                </a:solidFill>
              </a:rPr>
              <a:t> have to </a:t>
            </a:r>
            <a:r>
              <a:rPr lang="fr-BE" sz="2000" err="1">
                <a:solidFill>
                  <a:schemeClr val="tx1">
                    <a:lumMod val="65000"/>
                    <a:lumOff val="35000"/>
                  </a:schemeClr>
                </a:solidFill>
              </a:rPr>
              <a:t>pay</a:t>
            </a:r>
            <a:r>
              <a:rPr lang="fr-BE" sz="2000">
                <a:solidFill>
                  <a:schemeClr val="tx1">
                    <a:lumMod val="65000"/>
                    <a:lumOff val="35000"/>
                  </a:schemeClr>
                </a:solidFill>
              </a:rPr>
              <a:t> €100 to </a:t>
            </a:r>
            <a:r>
              <a:rPr lang="fr-BE" sz="2000" err="1">
                <a:solidFill>
                  <a:schemeClr val="tx1">
                    <a:lumMod val="65000"/>
                    <a:lumOff val="35000"/>
                  </a:schemeClr>
                </a:solidFill>
              </a:rPr>
              <a:t>visit</a:t>
            </a:r>
            <a:r>
              <a:rPr lang="fr-BE" sz="2000">
                <a:solidFill>
                  <a:schemeClr val="tx1">
                    <a:lumMod val="65000"/>
                    <a:lumOff val="35000"/>
                  </a:schemeClr>
                </a:solidFill>
              </a:rPr>
              <a:t> the </a:t>
            </a:r>
            <a:r>
              <a:rPr lang="fr-BE" sz="2000" err="1">
                <a:solidFill>
                  <a:schemeClr val="tx1">
                    <a:lumMod val="65000"/>
                    <a:lumOff val="35000"/>
                  </a:schemeClr>
                </a:solidFill>
              </a:rPr>
              <a:t>apartment</a:t>
            </a:r>
            <a:r>
              <a:rPr lang="fr-BE" sz="2000">
                <a:solidFill>
                  <a:schemeClr val="tx1">
                    <a:lumMod val="65000"/>
                    <a:lumOff val="35000"/>
                  </a:schemeClr>
                </a:solidFill>
              </a:rPr>
              <a:t>.</a:t>
            </a:r>
            <a:br>
              <a:rPr lang="nl-BE" sz="2000">
                <a:latin typeface="Aptos"/>
              </a:rPr>
            </a:br>
            <a:r>
              <a:rPr lang="nl-BE" sz="2000">
                <a:solidFill>
                  <a:schemeClr val="tx1">
                    <a:lumMod val="65000"/>
                    <a:lumOff val="35000"/>
                  </a:schemeClr>
                </a:solidFill>
                <a:latin typeface="Aptos"/>
              </a:rPr>
              <a:t>                                                                         22:54 </a:t>
            </a: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A259CE5B-D679-9CA0-0A02-61807262E1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Red Green Flag: เวกเตอร์สต็อก (ปลอดค่าลิขสิทธิ์) 449612908 | Shutterstock">
            <a:extLst>
              <a:ext uri="{FF2B5EF4-FFF2-40B4-BE49-F238E27FC236}">
                <a16:creationId xmlns:a16="http://schemas.microsoft.com/office/drawing/2014/main" id="{7776F704-9C95-A9EE-D624-4ECC8644E3C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310" b="9286"/>
          <a:stretch>
            <a:fillRect/>
          </a:stretch>
        </p:blipFill>
        <p:spPr bwMode="auto">
          <a:xfrm>
            <a:off x="3910302" y="703523"/>
            <a:ext cx="1323394" cy="1531480"/>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descr="Gribouille avec un remplissage uni">
            <a:extLst>
              <a:ext uri="{FF2B5EF4-FFF2-40B4-BE49-F238E27FC236}">
                <a16:creationId xmlns:a16="http://schemas.microsoft.com/office/drawing/2014/main" id="{A4B6DE73-B79E-EA49-72E8-979D28DE2F7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9176A05C-F7E3-449A-89D0-EECB86697943}"/>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6709005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A148A-63FC-8509-42D4-773DBA8AF7F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20662A9-BCAC-AE14-9BF3-D81662BBC877}"/>
              </a:ext>
            </a:extLst>
          </p:cNvPr>
          <p:cNvSpPr>
            <a:spLocks noGrp="1"/>
          </p:cNvSpPr>
          <p:nvPr>
            <p:ph type="sldNum" sz="quarter" idx="12"/>
          </p:nvPr>
        </p:nvSpPr>
        <p:spPr/>
        <p:txBody>
          <a:bodyPr/>
          <a:lstStyle/>
          <a:p>
            <a:fld id="{49D66857-5C25-4F7D-8F9B-F3014B38DE15}" type="slidenum">
              <a:rPr lang="fr-BE" smtClean="0"/>
              <a:t>45</a:t>
            </a:fld>
            <a:endParaRPr lang="fr-BE"/>
          </a:p>
        </p:txBody>
      </p:sp>
      <p:sp>
        <p:nvSpPr>
          <p:cNvPr id="10" name="Shape 101">
            <a:extLst>
              <a:ext uri="{FF2B5EF4-FFF2-40B4-BE49-F238E27FC236}">
                <a16:creationId xmlns:a16="http://schemas.microsoft.com/office/drawing/2014/main" id="{BC15C51D-6677-E62E-BC57-B1E30EEF46B3}"/>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During the visit</a:t>
            </a:r>
            <a:endParaRPr lang="en" sz="4800" b="1">
              <a:solidFill>
                <a:srgbClr val="544F98"/>
              </a:solidFill>
            </a:endParaRPr>
          </a:p>
        </p:txBody>
      </p:sp>
      <p:pic>
        <p:nvPicPr>
          <p:cNvPr id="13" name="Graphic 12" descr="Œil contour">
            <a:extLst>
              <a:ext uri="{FF2B5EF4-FFF2-40B4-BE49-F238E27FC236}">
                <a16:creationId xmlns:a16="http://schemas.microsoft.com/office/drawing/2014/main" id="{A00D3AEB-9052-78BA-732D-4C1B6C8EE33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68040" y="-130037"/>
            <a:ext cx="1278834" cy="1278834"/>
          </a:xfrm>
          <a:prstGeom prst="rect">
            <a:avLst/>
          </a:prstGeom>
        </p:spPr>
      </p:pic>
      <p:pic>
        <p:nvPicPr>
          <p:cNvPr id="5" name="Picture 6" descr="Vraagteken - FERO V | FEROV">
            <a:extLst>
              <a:ext uri="{FF2B5EF4-FFF2-40B4-BE49-F238E27FC236}">
                <a16:creationId xmlns:a16="http://schemas.microsoft.com/office/drawing/2014/main" id="{E1C8A5F2-AFCB-1CCE-7FEB-05C6A2CCAAB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3660" r="32506"/>
          <a:stretch>
            <a:fillRect/>
          </a:stretch>
        </p:blipFill>
        <p:spPr bwMode="auto">
          <a:xfrm>
            <a:off x="4831355" y="1554661"/>
            <a:ext cx="1808481" cy="232075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Smiley Face Digital Download SVG PNG JPG Dxf Ai Pdf - Etsy">
            <a:extLst>
              <a:ext uri="{FF2B5EF4-FFF2-40B4-BE49-F238E27FC236}">
                <a16:creationId xmlns:a16="http://schemas.microsoft.com/office/drawing/2014/main" id="{B653668E-880C-7D7C-F355-07A7A6F13E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1151" y="1667329"/>
            <a:ext cx="1944624" cy="243078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lock Drawing Images | Free download on ClipArtMag">
            <a:extLst>
              <a:ext uri="{FF2B5EF4-FFF2-40B4-BE49-F238E27FC236}">
                <a16:creationId xmlns:a16="http://schemas.microsoft.com/office/drawing/2014/main" id="{5724844A-4EC4-2366-1EFC-6329EF69D9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3753" y="1869803"/>
            <a:ext cx="1693554" cy="200406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FE0D0F6-1F60-1284-6EA2-E5A9B69D294E}"/>
              </a:ext>
            </a:extLst>
          </p:cNvPr>
          <p:cNvPicPr>
            <a:picLocks noChangeAspect="1"/>
          </p:cNvPicPr>
          <p:nvPr/>
        </p:nvPicPr>
        <p:blipFill>
          <a:blip r:embed="rId7"/>
          <a:stretch>
            <a:fillRect/>
          </a:stretch>
        </p:blipFill>
        <p:spPr>
          <a:xfrm>
            <a:off x="8094643" y="4777362"/>
            <a:ext cx="914400" cy="257175"/>
          </a:xfrm>
          <a:prstGeom prst="rect">
            <a:avLst/>
          </a:prstGeom>
        </p:spPr>
      </p:pic>
      <p:pic>
        <p:nvPicPr>
          <p:cNvPr id="3" name="Graphic 2" descr="Chemise formelle contour">
            <a:extLst>
              <a:ext uri="{FF2B5EF4-FFF2-40B4-BE49-F238E27FC236}">
                <a16:creationId xmlns:a16="http://schemas.microsoft.com/office/drawing/2014/main" id="{EA395901-BBF5-5670-F050-22CA707D977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536871" y="1951263"/>
            <a:ext cx="1823357" cy="1845129"/>
          </a:xfrm>
          <a:prstGeom prst="rect">
            <a:avLst/>
          </a:prstGeom>
        </p:spPr>
      </p:pic>
    </p:spTree>
    <p:extLst>
      <p:ext uri="{BB962C8B-B14F-4D97-AF65-F5344CB8AC3E}">
        <p14:creationId xmlns:p14="http://schemas.microsoft.com/office/powerpoint/2010/main" val="12580858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BCB77-688B-36BF-537B-AEF16709010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0D1944-F892-2127-51F8-906D00669560}"/>
              </a:ext>
            </a:extLst>
          </p:cNvPr>
          <p:cNvSpPr>
            <a:spLocks noGrp="1"/>
          </p:cNvSpPr>
          <p:nvPr>
            <p:ph type="sldNum" sz="quarter" idx="12"/>
          </p:nvPr>
        </p:nvSpPr>
        <p:spPr/>
        <p:txBody>
          <a:bodyPr/>
          <a:lstStyle/>
          <a:p>
            <a:fld id="{49D66857-5C25-4F7D-8F9B-F3014B38DE15}" type="slidenum">
              <a:rPr lang="fr-BE" smtClean="0"/>
              <a:t>46</a:t>
            </a:fld>
            <a:endParaRPr lang="fr-BE"/>
          </a:p>
        </p:txBody>
      </p:sp>
      <p:sp>
        <p:nvSpPr>
          <p:cNvPr id="10" name="Shape 101">
            <a:extLst>
              <a:ext uri="{FF2B5EF4-FFF2-40B4-BE49-F238E27FC236}">
                <a16:creationId xmlns:a16="http://schemas.microsoft.com/office/drawing/2014/main" id="{7DC5E372-790E-D40D-3557-B348C6187638}"/>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During the visit</a:t>
            </a:r>
          </a:p>
        </p:txBody>
      </p:sp>
      <p:pic>
        <p:nvPicPr>
          <p:cNvPr id="13" name="Graphic 12" descr="Œil contour">
            <a:extLst>
              <a:ext uri="{FF2B5EF4-FFF2-40B4-BE49-F238E27FC236}">
                <a16:creationId xmlns:a16="http://schemas.microsoft.com/office/drawing/2014/main" id="{72C70E0D-FCED-4D04-CAA0-E13F399C4F4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68040" y="-130037"/>
            <a:ext cx="1278834" cy="1278834"/>
          </a:xfrm>
          <a:prstGeom prst="rect">
            <a:avLst/>
          </a:prstGeom>
        </p:spPr>
      </p:pic>
      <p:pic>
        <p:nvPicPr>
          <p:cNvPr id="4" name="Picture 8" descr="Glastattoo Hallo in mehreren Sprachen von KLEBEHELD®.DE">
            <a:extLst>
              <a:ext uri="{FF2B5EF4-FFF2-40B4-BE49-F238E27FC236}">
                <a16:creationId xmlns:a16="http://schemas.microsoft.com/office/drawing/2014/main" id="{6D4E2136-4F7E-94EF-5A88-2F3DE5F7DC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9020" y="1210458"/>
            <a:ext cx="4505960" cy="33794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C5D590C-6777-364B-9CC6-6AFC79B50E1E}"/>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2796303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3BDA5-46C9-1F5B-164A-941B8DA2742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099494F-5779-67C6-C9F3-9399DAB1AA36}"/>
              </a:ext>
            </a:extLst>
          </p:cNvPr>
          <p:cNvSpPr>
            <a:spLocks noGrp="1"/>
          </p:cNvSpPr>
          <p:nvPr>
            <p:ph type="sldNum" sz="quarter" idx="12"/>
          </p:nvPr>
        </p:nvSpPr>
        <p:spPr/>
        <p:txBody>
          <a:bodyPr/>
          <a:lstStyle/>
          <a:p>
            <a:fld id="{49D66857-5C25-4F7D-8F9B-F3014B38DE15}" type="slidenum">
              <a:rPr lang="fr-BE" smtClean="0"/>
              <a:t>47</a:t>
            </a:fld>
            <a:endParaRPr lang="fr-BE"/>
          </a:p>
        </p:txBody>
      </p:sp>
      <p:sp>
        <p:nvSpPr>
          <p:cNvPr id="10" name="Shape 101">
            <a:extLst>
              <a:ext uri="{FF2B5EF4-FFF2-40B4-BE49-F238E27FC236}">
                <a16:creationId xmlns:a16="http://schemas.microsoft.com/office/drawing/2014/main" id="{1A4BF700-37BC-99E6-1470-2AAC76F8893C}"/>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During the visit</a:t>
            </a:r>
          </a:p>
        </p:txBody>
      </p:sp>
      <p:pic>
        <p:nvPicPr>
          <p:cNvPr id="13" name="Graphic 12" descr="Œil contour">
            <a:extLst>
              <a:ext uri="{FF2B5EF4-FFF2-40B4-BE49-F238E27FC236}">
                <a16:creationId xmlns:a16="http://schemas.microsoft.com/office/drawing/2014/main" id="{B2DEE945-D1BF-1641-4FD1-9425351A413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68040" y="-130037"/>
            <a:ext cx="1278834" cy="1278834"/>
          </a:xfrm>
          <a:prstGeom prst="rect">
            <a:avLst/>
          </a:prstGeom>
        </p:spPr>
      </p:pic>
      <p:pic>
        <p:nvPicPr>
          <p:cNvPr id="5" name="Picture 2" descr="Schimmel in huis: oorzaak, gevolg en hoe bestrijden?">
            <a:extLst>
              <a:ext uri="{FF2B5EF4-FFF2-40B4-BE49-F238E27FC236}">
                <a16:creationId xmlns:a16="http://schemas.microsoft.com/office/drawing/2014/main" id="{7AE488EA-A97A-D5A4-5C32-CEC14CF540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8443" y="2218093"/>
            <a:ext cx="2851584" cy="147331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18 Photos Of Toilets That Are Guaranteed To Infuriate Every Single ...">
            <a:extLst>
              <a:ext uri="{FF2B5EF4-FFF2-40B4-BE49-F238E27FC236}">
                <a16:creationId xmlns:a16="http://schemas.microsoft.com/office/drawing/2014/main" id="{F7D38C85-0885-A0C1-2B34-0793CFFB2B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3153" y="2218093"/>
            <a:ext cx="2209978" cy="14733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Renovatieverplichtingen en EPC: the road to 2050">
            <a:extLst>
              <a:ext uri="{FF2B5EF4-FFF2-40B4-BE49-F238E27FC236}">
                <a16:creationId xmlns:a16="http://schemas.microsoft.com/office/drawing/2014/main" id="{92D5608B-A10B-E732-46DF-704C65AE1B5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53370"/>
          <a:stretch>
            <a:fillRect/>
          </a:stretch>
        </p:blipFill>
        <p:spPr bwMode="auto">
          <a:xfrm>
            <a:off x="6365051" y="1848732"/>
            <a:ext cx="1892118" cy="228247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7625656-353B-F67A-86CB-5AE03A31286C}"/>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344535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3AE56-B14C-F165-C117-17BE2F7AECFF}"/>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9D2E53-16B6-4041-AA13-3C427CF3231E}"/>
              </a:ext>
            </a:extLst>
          </p:cNvPr>
          <p:cNvSpPr>
            <a:spLocks noGrp="1"/>
          </p:cNvSpPr>
          <p:nvPr>
            <p:ph type="sldNum" sz="quarter" idx="12"/>
          </p:nvPr>
        </p:nvSpPr>
        <p:spPr/>
        <p:txBody>
          <a:bodyPr/>
          <a:lstStyle/>
          <a:p>
            <a:fld id="{49D66857-5C25-4F7D-8F9B-F3014B38DE15}" type="slidenum">
              <a:rPr lang="fr-BE" smtClean="0"/>
              <a:t>48</a:t>
            </a:fld>
            <a:endParaRPr lang="fr-BE"/>
          </a:p>
        </p:txBody>
      </p:sp>
      <p:sp>
        <p:nvSpPr>
          <p:cNvPr id="10" name="Shape 101">
            <a:extLst>
              <a:ext uri="{FF2B5EF4-FFF2-40B4-BE49-F238E27FC236}">
                <a16:creationId xmlns:a16="http://schemas.microsoft.com/office/drawing/2014/main" id="{A3A974E7-3CCA-27BE-F6ED-2A0C29A29EBF}"/>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After the visit</a:t>
            </a:r>
          </a:p>
        </p:txBody>
      </p:sp>
      <p:pic>
        <p:nvPicPr>
          <p:cNvPr id="13" name="Graphic 12" descr="Œil contour">
            <a:extLst>
              <a:ext uri="{FF2B5EF4-FFF2-40B4-BE49-F238E27FC236}">
                <a16:creationId xmlns:a16="http://schemas.microsoft.com/office/drawing/2014/main" id="{0D0FBCA4-66B8-95A1-EADA-F125F491CD3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68040" y="-130037"/>
            <a:ext cx="1278834" cy="1278834"/>
          </a:xfrm>
          <a:prstGeom prst="rect">
            <a:avLst/>
          </a:prstGeom>
        </p:spPr>
      </p:pic>
      <p:pic>
        <p:nvPicPr>
          <p:cNvPr id="4" name="Picture 2" descr="Blue mail icon or email Royalty Free Vector Image">
            <a:extLst>
              <a:ext uri="{FF2B5EF4-FFF2-40B4-BE49-F238E27FC236}">
                <a16:creationId xmlns:a16="http://schemas.microsoft.com/office/drawing/2014/main" id="{FD2D2EC9-E97E-E499-4FE5-AC602A94143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191"/>
          <a:stretch>
            <a:fillRect/>
          </a:stretch>
        </p:blipFill>
        <p:spPr bwMode="auto">
          <a:xfrm>
            <a:off x="944824" y="1737869"/>
            <a:ext cx="2266875" cy="217424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green phone logo 10 free Cliparts | Download images on Clipground 2025">
            <a:extLst>
              <a:ext uri="{FF2B5EF4-FFF2-40B4-BE49-F238E27FC236}">
                <a16:creationId xmlns:a16="http://schemas.microsoft.com/office/drawing/2014/main" id="{A05BCE4B-7179-7ED9-9FAC-7E87FB6CD4E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1614"/>
          <a:stretch>
            <a:fillRect/>
          </a:stretch>
        </p:blipFill>
        <p:spPr bwMode="auto">
          <a:xfrm>
            <a:off x="3296647" y="1848731"/>
            <a:ext cx="2161590" cy="206337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Smiley Face Digital Download SVG PNG JPG Dxf Ai Pdf - Etsy">
            <a:extLst>
              <a:ext uri="{FF2B5EF4-FFF2-40B4-BE49-F238E27FC236}">
                <a16:creationId xmlns:a16="http://schemas.microsoft.com/office/drawing/2014/main" id="{814228BF-6552-16A6-E0E6-633FAE7764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25071" y="1573418"/>
            <a:ext cx="2164874" cy="27060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E81AA72-C835-2EC4-52E7-23444285495E}"/>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2130530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3A200-F077-BCD8-B594-30B20161E5EE}"/>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F3667EA-6EEB-54B4-9F2B-4A135D140534}"/>
              </a:ext>
            </a:extLst>
          </p:cNvPr>
          <p:cNvSpPr>
            <a:spLocks noGrp="1"/>
          </p:cNvSpPr>
          <p:nvPr>
            <p:ph type="sldNum" sz="quarter" idx="12"/>
          </p:nvPr>
        </p:nvSpPr>
        <p:spPr/>
        <p:txBody>
          <a:bodyPr/>
          <a:lstStyle/>
          <a:p>
            <a:fld id="{49D66857-5C25-4F7D-8F9B-F3014B38DE15}" type="slidenum">
              <a:rPr lang="fr-BE" smtClean="0"/>
              <a:t>49</a:t>
            </a:fld>
            <a:endParaRPr lang="fr-BE"/>
          </a:p>
        </p:txBody>
      </p:sp>
      <p:sp>
        <p:nvSpPr>
          <p:cNvPr id="10" name="Shape 101">
            <a:extLst>
              <a:ext uri="{FF2B5EF4-FFF2-40B4-BE49-F238E27FC236}">
                <a16:creationId xmlns:a16="http://schemas.microsoft.com/office/drawing/2014/main" id="{3CC78104-8B69-F1DD-A8ED-C058517ADBA3}"/>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rPr>
              <a:t>After the visit</a:t>
            </a:r>
          </a:p>
        </p:txBody>
      </p:sp>
      <p:pic>
        <p:nvPicPr>
          <p:cNvPr id="13" name="Graphic 12" descr="Œil contour">
            <a:extLst>
              <a:ext uri="{FF2B5EF4-FFF2-40B4-BE49-F238E27FC236}">
                <a16:creationId xmlns:a16="http://schemas.microsoft.com/office/drawing/2014/main" id="{9AE2ABDF-546E-78CA-8A1B-51B551829DA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68040" y="-130037"/>
            <a:ext cx="1278834" cy="1278834"/>
          </a:xfrm>
          <a:prstGeom prst="rect">
            <a:avLst/>
          </a:prstGeom>
        </p:spPr>
      </p:pic>
      <p:sp>
        <p:nvSpPr>
          <p:cNvPr id="5" name="Espace réservé du texte 2">
            <a:extLst>
              <a:ext uri="{FF2B5EF4-FFF2-40B4-BE49-F238E27FC236}">
                <a16:creationId xmlns:a16="http://schemas.microsoft.com/office/drawing/2014/main" id="{668A9263-0D2B-BB8E-024B-84F0FFEA7DDB}"/>
              </a:ext>
            </a:extLst>
          </p:cNvPr>
          <p:cNvSpPr txBox="1">
            <a:spLocks/>
          </p:cNvSpPr>
          <p:nvPr/>
        </p:nvSpPr>
        <p:spPr>
          <a:xfrm>
            <a:off x="466457" y="1597919"/>
            <a:ext cx="7520251" cy="3027600"/>
          </a:xfrm>
          <a:prstGeom prst="rect">
            <a:avLst/>
          </a:prstGeom>
        </p:spPr>
        <p:txBody>
          <a:bodyPr lIns="91440" tIns="45720" rIns="91440" bIns="45720" anchor="t"/>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solidFill>
                  <a:srgbClr val="544F98"/>
                </a:solidFill>
              </a:rPr>
              <a:t>Your contact information: full name, address, date of birth</a:t>
            </a:r>
          </a:p>
          <a:p>
            <a:r>
              <a:rPr lang="en-US" b="1">
                <a:solidFill>
                  <a:srgbClr val="544F98"/>
                </a:solidFill>
              </a:rPr>
              <a:t>Household composition</a:t>
            </a:r>
          </a:p>
          <a:p>
            <a:r>
              <a:rPr lang="en-US" b="1">
                <a:solidFill>
                  <a:srgbClr val="544F98"/>
                </a:solidFill>
              </a:rPr>
              <a:t>Amount of financial resources and supporting documents (bank statements, </a:t>
            </a:r>
            <a:r>
              <a:rPr lang="en-US" b="1" err="1">
                <a:solidFill>
                  <a:srgbClr val="544F98"/>
                </a:solidFill>
              </a:rPr>
              <a:t>payslips</a:t>
            </a:r>
            <a:r>
              <a:rPr lang="en-US" b="1">
                <a:solidFill>
                  <a:srgbClr val="544F98"/>
                </a:solidFill>
              </a:rPr>
              <a:t>, benefit statements, etc.)</a:t>
            </a:r>
            <a:endParaRPr lang="fr-FR">
              <a:solidFill>
                <a:srgbClr val="544F98"/>
              </a:solidFill>
            </a:endParaRPr>
          </a:p>
          <a:p>
            <a:endParaRPr lang="fr-FR"/>
          </a:p>
          <a:p>
            <a:endParaRPr lang="fr-FR"/>
          </a:p>
          <a:p>
            <a:endParaRPr lang="fr-FR"/>
          </a:p>
        </p:txBody>
      </p:sp>
      <p:pic>
        <p:nvPicPr>
          <p:cNvPr id="4" name="Picture 3">
            <a:extLst>
              <a:ext uri="{FF2B5EF4-FFF2-40B4-BE49-F238E27FC236}">
                <a16:creationId xmlns:a16="http://schemas.microsoft.com/office/drawing/2014/main" id="{79FD4C35-6209-86AB-C185-74AAE266BC0E}"/>
              </a:ext>
            </a:extLst>
          </p:cNvPr>
          <p:cNvPicPr>
            <a:picLocks noChangeAspect="1"/>
          </p:cNvPicPr>
          <p:nvPr/>
        </p:nvPicPr>
        <p:blipFill>
          <a:blip r:embed="rId4"/>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2988476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D5E71-69EC-0653-25EF-0CA58154A311}"/>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D07097C7-35EA-B153-AB3F-64F5465529E6}"/>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D7155CC9-3882-D8F4-B553-9FD8C77FE79F}"/>
              </a:ext>
            </a:extLst>
          </p:cNvPr>
          <p:cNvSpPr>
            <a:spLocks noGrp="1"/>
          </p:cNvSpPr>
          <p:nvPr>
            <p:ph type="sldNum" sz="quarter" idx="12"/>
          </p:nvPr>
        </p:nvSpPr>
        <p:spPr/>
        <p:txBody>
          <a:bodyPr/>
          <a:lstStyle/>
          <a:p>
            <a:fld id="{49D66857-5C25-4F7D-8F9B-F3014B38DE15}" type="slidenum">
              <a:rPr lang="fr-BE" smtClean="0"/>
              <a:t>50</a:t>
            </a:fld>
            <a:endParaRPr lang="fr-BE"/>
          </a:p>
        </p:txBody>
      </p:sp>
      <p:sp>
        <p:nvSpPr>
          <p:cNvPr id="5" name="Rectangle : coins arrondis 3">
            <a:extLst>
              <a:ext uri="{FF2B5EF4-FFF2-40B4-BE49-F238E27FC236}">
                <a16:creationId xmlns:a16="http://schemas.microsoft.com/office/drawing/2014/main" id="{E70003AC-0790-973C-C641-DA7962A68F55}"/>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r>
              <a:rPr lang="fr-BE" sz="2000">
                <a:solidFill>
                  <a:schemeClr val="tx1">
                    <a:lumMod val="65000"/>
                    <a:lumOff val="35000"/>
                  </a:schemeClr>
                </a:solidFill>
                <a:latin typeface="Aptos"/>
              </a:rPr>
              <a:t>Can </a:t>
            </a:r>
            <a:r>
              <a:rPr lang="fr-BE" sz="2000" err="1">
                <a:solidFill>
                  <a:schemeClr val="tx1">
                    <a:lumMod val="65000"/>
                    <a:lumOff val="35000"/>
                  </a:schemeClr>
                </a:solidFill>
                <a:latin typeface="Aptos"/>
              </a:rPr>
              <a:t>you</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send</a:t>
            </a:r>
            <a:r>
              <a:rPr lang="fr-BE" sz="2000">
                <a:solidFill>
                  <a:schemeClr val="tx1">
                    <a:lumMod val="65000"/>
                    <a:lumOff val="35000"/>
                  </a:schemeClr>
                </a:solidFill>
                <a:latin typeface="Aptos"/>
              </a:rPr>
              <a:t> me </a:t>
            </a:r>
            <a:r>
              <a:rPr lang="fr-BE" sz="2000" err="1">
                <a:solidFill>
                  <a:schemeClr val="tx1">
                    <a:lumMod val="65000"/>
                    <a:lumOff val="35000"/>
                  </a:schemeClr>
                </a:solidFill>
                <a:latin typeface="Aptos"/>
              </a:rPr>
              <a:t>your</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payslips</a:t>
            </a:r>
            <a:r>
              <a:rPr lang="fr-BE" sz="2000">
                <a:solidFill>
                  <a:schemeClr val="tx1">
                    <a:lumMod val="65000"/>
                    <a:lumOff val="35000"/>
                  </a:schemeClr>
                </a:solidFill>
                <a:latin typeface="Aptos"/>
              </a:rPr>
              <a:t> of the last 3 </a:t>
            </a:r>
            <a:r>
              <a:rPr lang="fr-BE" sz="2000" err="1">
                <a:solidFill>
                  <a:schemeClr val="tx1">
                    <a:lumMod val="65000"/>
                    <a:lumOff val="35000"/>
                  </a:schemeClr>
                </a:solidFill>
                <a:latin typeface="Aptos"/>
              </a:rPr>
              <a:t>months</a:t>
            </a:r>
            <a:r>
              <a:rPr lang="fr-BE" sz="2000">
                <a:solidFill>
                  <a:schemeClr val="tx1">
                    <a:lumMod val="65000"/>
                    <a:lumOff val="35000"/>
                  </a:schemeClr>
                </a:solidFill>
                <a:latin typeface="Aptos"/>
              </a:rPr>
              <a:t>?</a:t>
            </a:r>
            <a:br>
              <a:rPr lang="nl-BE" sz="2000">
                <a:solidFill>
                  <a:schemeClr val="tx1">
                    <a:lumMod val="65000"/>
                    <a:lumOff val="35000"/>
                  </a:schemeClr>
                </a:solidFill>
                <a:latin typeface="Aptos"/>
              </a:rPr>
            </a:br>
            <a:r>
              <a:rPr lang="nl-BE" sz="2000">
                <a:solidFill>
                  <a:schemeClr val="tx1">
                    <a:lumMod val="65000"/>
                    <a:lumOff val="35000"/>
                  </a:schemeClr>
                </a:solidFill>
                <a:latin typeface="Aptos"/>
              </a:rPr>
              <a:t>                                                                         11:12 </a:t>
            </a:r>
            <a:endParaRPr lang="nl-BE" sz="2000">
              <a:solidFill>
                <a:schemeClr val="tx1">
                  <a:lumMod val="65000"/>
                  <a:lumOff val="35000"/>
                </a:schemeClr>
              </a:solidFill>
            </a:endParaRP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0F4A4EAB-7908-5A55-922C-F2279C598C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Gribouille avec un remplissage uni">
            <a:extLst>
              <a:ext uri="{FF2B5EF4-FFF2-40B4-BE49-F238E27FC236}">
                <a16:creationId xmlns:a16="http://schemas.microsoft.com/office/drawing/2014/main" id="{AD662F53-0E69-5D38-3C53-325AEFCCBCB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690A2BA1-3118-153C-C97F-5A01A9B87DB8}"/>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5883230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5B435-0F84-BBFF-3D5E-5710BB315FF9}"/>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0E1880B1-D772-5968-5CCA-397E1C83D78C}"/>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7CE16C43-221F-5A64-B252-B2DA4CEC0F45}"/>
              </a:ext>
            </a:extLst>
          </p:cNvPr>
          <p:cNvSpPr>
            <a:spLocks noGrp="1"/>
          </p:cNvSpPr>
          <p:nvPr>
            <p:ph type="sldNum" sz="quarter" idx="12"/>
          </p:nvPr>
        </p:nvSpPr>
        <p:spPr/>
        <p:txBody>
          <a:bodyPr/>
          <a:lstStyle/>
          <a:p>
            <a:fld id="{49D66857-5C25-4F7D-8F9B-F3014B38DE15}" type="slidenum">
              <a:rPr lang="fr-BE" smtClean="0"/>
              <a:t>51</a:t>
            </a:fld>
            <a:endParaRPr lang="fr-BE"/>
          </a:p>
        </p:txBody>
      </p:sp>
      <p:sp>
        <p:nvSpPr>
          <p:cNvPr id="5" name="Rectangle : coins arrondis 3">
            <a:extLst>
              <a:ext uri="{FF2B5EF4-FFF2-40B4-BE49-F238E27FC236}">
                <a16:creationId xmlns:a16="http://schemas.microsoft.com/office/drawing/2014/main" id="{03A67723-5953-4F4E-D3CA-5A58CD863E63}"/>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r>
              <a:rPr lang="fr-BE" sz="2000">
                <a:solidFill>
                  <a:schemeClr val="tx1">
                    <a:lumMod val="65000"/>
                    <a:lumOff val="35000"/>
                  </a:schemeClr>
                </a:solidFill>
              </a:rPr>
              <a:t>Can </a:t>
            </a:r>
            <a:r>
              <a:rPr lang="fr-BE" sz="2000" err="1">
                <a:solidFill>
                  <a:schemeClr val="tx1">
                    <a:lumMod val="65000"/>
                    <a:lumOff val="35000"/>
                  </a:schemeClr>
                </a:solidFill>
              </a:rPr>
              <a:t>you</a:t>
            </a:r>
            <a:r>
              <a:rPr lang="fr-BE" sz="2000">
                <a:solidFill>
                  <a:schemeClr val="tx1">
                    <a:lumMod val="65000"/>
                    <a:lumOff val="35000"/>
                  </a:schemeClr>
                </a:solidFill>
              </a:rPr>
              <a:t> </a:t>
            </a:r>
            <a:r>
              <a:rPr lang="fr-BE" sz="2000" err="1">
                <a:solidFill>
                  <a:schemeClr val="tx1">
                    <a:lumMod val="65000"/>
                    <a:lumOff val="35000"/>
                  </a:schemeClr>
                </a:solidFill>
              </a:rPr>
              <a:t>send</a:t>
            </a:r>
            <a:r>
              <a:rPr lang="fr-BE" sz="2000">
                <a:solidFill>
                  <a:schemeClr val="tx1">
                    <a:lumMod val="65000"/>
                    <a:lumOff val="35000"/>
                  </a:schemeClr>
                </a:solidFill>
              </a:rPr>
              <a:t> me </a:t>
            </a:r>
            <a:r>
              <a:rPr lang="fr-BE" sz="2000" err="1">
                <a:solidFill>
                  <a:schemeClr val="tx1">
                    <a:lumMod val="65000"/>
                    <a:lumOff val="35000"/>
                  </a:schemeClr>
                </a:solidFill>
              </a:rPr>
              <a:t>your</a:t>
            </a:r>
            <a:r>
              <a:rPr lang="fr-BE" sz="2000">
                <a:solidFill>
                  <a:schemeClr val="tx1">
                    <a:lumMod val="65000"/>
                    <a:lumOff val="35000"/>
                  </a:schemeClr>
                </a:solidFill>
              </a:rPr>
              <a:t> </a:t>
            </a:r>
            <a:r>
              <a:rPr lang="fr-BE" sz="2000" err="1">
                <a:solidFill>
                  <a:schemeClr val="tx1">
                    <a:lumMod val="65000"/>
                    <a:lumOff val="35000"/>
                  </a:schemeClr>
                </a:solidFill>
              </a:rPr>
              <a:t>payslips</a:t>
            </a:r>
            <a:r>
              <a:rPr lang="fr-BE" sz="2000">
                <a:solidFill>
                  <a:schemeClr val="tx1">
                    <a:lumMod val="65000"/>
                    <a:lumOff val="35000"/>
                  </a:schemeClr>
                </a:solidFill>
              </a:rPr>
              <a:t> of the last 3 </a:t>
            </a:r>
            <a:r>
              <a:rPr lang="fr-BE" sz="2000" err="1">
                <a:solidFill>
                  <a:schemeClr val="tx1">
                    <a:lumMod val="65000"/>
                    <a:lumOff val="35000"/>
                  </a:schemeClr>
                </a:solidFill>
              </a:rPr>
              <a:t>months</a:t>
            </a:r>
            <a:r>
              <a:rPr lang="fr-BE" sz="2000">
                <a:solidFill>
                  <a:schemeClr val="tx1">
                    <a:lumMod val="65000"/>
                    <a:lumOff val="35000"/>
                  </a:schemeClr>
                </a:solidFill>
              </a:rPr>
              <a:t>?</a:t>
            </a:r>
            <a:br>
              <a:rPr lang="nl-BE" sz="2000">
                <a:solidFill>
                  <a:schemeClr val="tx1">
                    <a:lumMod val="65000"/>
                    <a:lumOff val="35000"/>
                  </a:schemeClr>
                </a:solidFill>
                <a:latin typeface="Aptos"/>
              </a:rPr>
            </a:br>
            <a:r>
              <a:rPr lang="nl-BE" sz="2000">
                <a:solidFill>
                  <a:schemeClr val="tx1">
                    <a:lumMod val="65000"/>
                    <a:lumOff val="35000"/>
                  </a:schemeClr>
                </a:solidFill>
                <a:latin typeface="Aptos"/>
              </a:rPr>
              <a:t>                                                                         11:12 </a:t>
            </a:r>
            <a:endParaRPr lang="nl-BE" sz="2000">
              <a:solidFill>
                <a:schemeClr val="tx1">
                  <a:lumMod val="65000"/>
                  <a:lumOff val="35000"/>
                </a:schemeClr>
              </a:solidFill>
            </a:endParaRP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6F85ECC0-5C14-5A66-1B0A-0E86F429EA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Red Green Flag: เวกเตอร์สต็อก (ปลอดค่าลิขสิทธิ์) 449612908 | Shutterstock">
            <a:extLst>
              <a:ext uri="{FF2B5EF4-FFF2-40B4-BE49-F238E27FC236}">
                <a16:creationId xmlns:a16="http://schemas.microsoft.com/office/drawing/2014/main" id="{0C62F0D5-63FE-4794-10D8-045B57C9060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51258" b="9286"/>
          <a:stretch>
            <a:fillRect/>
          </a:stretch>
        </p:blipFill>
        <p:spPr bwMode="auto">
          <a:xfrm>
            <a:off x="3928902" y="625743"/>
            <a:ext cx="1286193" cy="1547945"/>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descr="Gribouille avec un remplissage uni">
            <a:extLst>
              <a:ext uri="{FF2B5EF4-FFF2-40B4-BE49-F238E27FC236}">
                <a16:creationId xmlns:a16="http://schemas.microsoft.com/office/drawing/2014/main" id="{41759D3D-D5B7-B077-8E9D-4D6A17C7F81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F65BD8F2-CC12-A2C2-F004-965E12D36608}"/>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4807683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B8D17E86-4868-EED8-FE74-1EDD8D5FC28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0A21A3F8-B83D-69E7-167B-EA528B7DEEE3}"/>
              </a:ext>
            </a:extLst>
          </p:cNvPr>
          <p:cNvSpPr>
            <a:spLocks noGrp="1"/>
          </p:cNvSpPr>
          <p:nvPr>
            <p:ph type="ctrTitle"/>
          </p:nvPr>
        </p:nvSpPr>
        <p:spPr>
          <a:xfrm>
            <a:off x="818322" y="3637689"/>
            <a:ext cx="7772400" cy="1159800"/>
          </a:xfrm>
        </p:spPr>
        <p:txBody>
          <a:bodyPr>
            <a:normAutofit/>
          </a:bodyPr>
          <a:lstStyle/>
          <a:p>
            <a:r>
              <a:rPr lang="nl-BE" sz="5300" b="1">
                <a:latin typeface="Aptos"/>
              </a:rPr>
              <a:t>The </a:t>
            </a:r>
            <a:r>
              <a:rPr lang="nl-BE" sz="5300" b="1" err="1">
                <a:latin typeface="Aptos"/>
              </a:rPr>
              <a:t>rental</a:t>
            </a:r>
            <a:r>
              <a:rPr lang="nl-BE" sz="5300" b="1">
                <a:latin typeface="Aptos"/>
              </a:rPr>
              <a:t> contract</a:t>
            </a:r>
            <a:endParaRPr lang="fr-FR" i="1">
              <a:latin typeface="Raleway" pitchFamily="2" charset="0"/>
            </a:endParaRPr>
          </a:p>
        </p:txBody>
      </p:sp>
      <p:sp>
        <p:nvSpPr>
          <p:cNvPr id="5" name="Shape 90">
            <a:extLst>
              <a:ext uri="{FF2B5EF4-FFF2-40B4-BE49-F238E27FC236}">
                <a16:creationId xmlns:a16="http://schemas.microsoft.com/office/drawing/2014/main" id="{BA4E861E-8D09-3C13-71B9-40A23B2B6942}"/>
              </a:ext>
            </a:extLst>
          </p:cNvPr>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a:spcBef>
                <a:spcPts val="0"/>
              </a:spcBef>
              <a:spcAft>
                <a:spcPts val="0"/>
              </a:spcAft>
              <a:buNone/>
            </a:pPr>
            <a:r>
              <a:rPr lang="en" sz="9600">
                <a:solidFill>
                  <a:schemeClr val="bg1"/>
                </a:solidFill>
                <a:latin typeface="Raleway ExtraBold"/>
                <a:ea typeface="Raleway ExtraBold"/>
                <a:cs typeface="Raleway ExtraBold"/>
              </a:rPr>
              <a:t>5</a:t>
            </a:r>
          </a:p>
        </p:txBody>
      </p:sp>
      <p:pic>
        <p:nvPicPr>
          <p:cNvPr id="4" name="Picture 3">
            <a:extLst>
              <a:ext uri="{FF2B5EF4-FFF2-40B4-BE49-F238E27FC236}">
                <a16:creationId xmlns:a16="http://schemas.microsoft.com/office/drawing/2014/main" id="{3930FA54-C472-3A66-32C3-659629914A3B}"/>
              </a:ext>
            </a:extLst>
          </p:cNvPr>
          <p:cNvPicPr>
            <a:picLocks noChangeAspect="1"/>
          </p:cNvPicPr>
          <p:nvPr/>
        </p:nvPicPr>
        <p:blipFill>
          <a:blip r:embed="rId3"/>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3936123005"/>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1CBE1-6AC5-C49B-42B6-AC584DEA1F78}"/>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C9C0262-520F-B54F-F098-0FEFE8936998}"/>
              </a:ext>
            </a:extLst>
          </p:cNvPr>
          <p:cNvSpPr>
            <a:spLocks noGrp="1"/>
          </p:cNvSpPr>
          <p:nvPr>
            <p:ph type="sldNum" sz="quarter" idx="12"/>
          </p:nvPr>
        </p:nvSpPr>
        <p:spPr/>
        <p:txBody>
          <a:bodyPr/>
          <a:lstStyle/>
          <a:p>
            <a:fld id="{49D66857-5C25-4F7D-8F9B-F3014B38DE15}" type="slidenum">
              <a:rPr lang="fr-BE" smtClean="0"/>
              <a:t>53</a:t>
            </a:fld>
            <a:endParaRPr lang="fr-BE"/>
          </a:p>
        </p:txBody>
      </p:sp>
      <p:sp>
        <p:nvSpPr>
          <p:cNvPr id="10" name="Shape 101">
            <a:extLst>
              <a:ext uri="{FF2B5EF4-FFF2-40B4-BE49-F238E27FC236}">
                <a16:creationId xmlns:a16="http://schemas.microsoft.com/office/drawing/2014/main" id="{30BC3CB1-0D6C-E3EE-1892-AEF3717F546D}"/>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Rental contract</a:t>
            </a:r>
            <a:endParaRPr lang="en" sz="4800" b="1">
              <a:solidFill>
                <a:srgbClr val="544F98"/>
              </a:solidFill>
            </a:endParaRPr>
          </a:p>
        </p:txBody>
      </p:sp>
      <p:sp>
        <p:nvSpPr>
          <p:cNvPr id="5" name="Espace réservé du texte 2">
            <a:extLst>
              <a:ext uri="{FF2B5EF4-FFF2-40B4-BE49-F238E27FC236}">
                <a16:creationId xmlns:a16="http://schemas.microsoft.com/office/drawing/2014/main" id="{EC287401-2A00-D305-A6E2-AC4EF4AB52DA}"/>
              </a:ext>
            </a:extLst>
          </p:cNvPr>
          <p:cNvSpPr txBox="1">
            <a:spLocks/>
          </p:cNvSpPr>
          <p:nvPr/>
        </p:nvSpPr>
        <p:spPr>
          <a:xfrm>
            <a:off x="466457" y="1597919"/>
            <a:ext cx="6483931" cy="3027600"/>
          </a:xfrm>
          <a:prstGeom prst="rect">
            <a:avLst/>
          </a:prstGeom>
        </p:spPr>
        <p:txBody>
          <a:bodyPr lIns="91440" tIns="45720" rIns="91440" bIns="45720" anchor="t"/>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85750" indent="-285750" algn="just">
              <a:lnSpc>
                <a:spcPct val="100000"/>
              </a:lnSpc>
              <a:spcBef>
                <a:spcPts val="0"/>
              </a:spcBef>
              <a:buFont typeface="Arial,Sans-Serif" panose="020B0604020202020204" pitchFamily="34" charset="0"/>
            </a:pPr>
            <a:r>
              <a:rPr lang="fr-BE" sz="2000">
                <a:solidFill>
                  <a:srgbClr val="544F98"/>
                </a:solidFill>
                <a:latin typeface="Aptos"/>
              </a:rPr>
              <a:t>Identity of the </a:t>
            </a:r>
            <a:r>
              <a:rPr lang="fr-BE" sz="2000" err="1">
                <a:solidFill>
                  <a:srgbClr val="544F98"/>
                </a:solidFill>
                <a:latin typeface="Aptos"/>
              </a:rPr>
              <a:t>two</a:t>
            </a:r>
            <a:r>
              <a:rPr lang="fr-BE" sz="2000">
                <a:solidFill>
                  <a:srgbClr val="544F98"/>
                </a:solidFill>
                <a:latin typeface="Aptos"/>
              </a:rPr>
              <a:t> parties (</a:t>
            </a:r>
            <a:r>
              <a:rPr lang="fr-BE" sz="2000" err="1">
                <a:solidFill>
                  <a:srgbClr val="544F98"/>
                </a:solidFill>
                <a:latin typeface="Aptos"/>
              </a:rPr>
              <a:t>owner</a:t>
            </a:r>
            <a:r>
              <a:rPr lang="fr-BE" sz="2000">
                <a:solidFill>
                  <a:srgbClr val="544F98"/>
                </a:solidFill>
                <a:latin typeface="Aptos"/>
              </a:rPr>
              <a:t> and renter)</a:t>
            </a:r>
            <a:endParaRPr lang="en-US" sz="2000">
              <a:solidFill>
                <a:srgbClr val="544F98"/>
              </a:solidFill>
              <a:latin typeface="Aptos"/>
            </a:endParaRPr>
          </a:p>
          <a:p>
            <a:pPr marL="285750" indent="-285750" algn="just">
              <a:lnSpc>
                <a:spcPct val="100000"/>
              </a:lnSpc>
              <a:spcBef>
                <a:spcPts val="0"/>
              </a:spcBef>
              <a:buFont typeface="Arial,Sans-Serif" panose="020B0604020202020204" pitchFamily="34" charset="0"/>
            </a:pPr>
            <a:r>
              <a:rPr lang="fr-BE" sz="2000" err="1">
                <a:solidFill>
                  <a:srgbClr val="544F98"/>
                </a:solidFill>
                <a:latin typeface="Aptos"/>
              </a:rPr>
              <a:t>Starting</a:t>
            </a:r>
            <a:r>
              <a:rPr lang="fr-BE" sz="2000">
                <a:solidFill>
                  <a:srgbClr val="544F98"/>
                </a:solidFill>
                <a:latin typeface="Aptos"/>
              </a:rPr>
              <a:t> date of the </a:t>
            </a:r>
            <a:r>
              <a:rPr lang="fr-BE" sz="2000" err="1">
                <a:solidFill>
                  <a:srgbClr val="544F98"/>
                </a:solidFill>
                <a:latin typeface="Aptos"/>
              </a:rPr>
              <a:t>contract</a:t>
            </a:r>
            <a:endParaRPr lang="en-US" sz="2000">
              <a:solidFill>
                <a:srgbClr val="544F98"/>
              </a:solidFill>
              <a:latin typeface="Aptos"/>
            </a:endParaRPr>
          </a:p>
          <a:p>
            <a:pPr marL="285750" indent="-285750" algn="just">
              <a:lnSpc>
                <a:spcPct val="100000"/>
              </a:lnSpc>
              <a:spcBef>
                <a:spcPts val="0"/>
              </a:spcBef>
              <a:buFont typeface="Arial,Sans-Serif" panose="020B0604020202020204" pitchFamily="34" charset="0"/>
            </a:pPr>
            <a:r>
              <a:rPr lang="fr-BE" sz="2000">
                <a:solidFill>
                  <a:srgbClr val="544F98"/>
                </a:solidFill>
                <a:latin typeface="Aptos"/>
              </a:rPr>
              <a:t>Description of the </a:t>
            </a:r>
            <a:r>
              <a:rPr lang="fr-BE" sz="2000" err="1">
                <a:solidFill>
                  <a:srgbClr val="544F98"/>
                </a:solidFill>
                <a:latin typeface="Aptos"/>
              </a:rPr>
              <a:t>rented</a:t>
            </a:r>
            <a:r>
              <a:rPr lang="fr-BE" sz="2000">
                <a:solidFill>
                  <a:srgbClr val="544F98"/>
                </a:solidFill>
                <a:latin typeface="Aptos"/>
              </a:rPr>
              <a:t> good</a:t>
            </a:r>
            <a:endParaRPr lang="en-US" sz="2000">
              <a:solidFill>
                <a:srgbClr val="544F98"/>
              </a:solidFill>
              <a:latin typeface="Aptos"/>
            </a:endParaRPr>
          </a:p>
          <a:p>
            <a:pPr marL="285750" indent="-285750" algn="just">
              <a:lnSpc>
                <a:spcPct val="100000"/>
              </a:lnSpc>
              <a:spcBef>
                <a:spcPts val="0"/>
              </a:spcBef>
              <a:buFont typeface="Arial,Sans-Serif" panose="020B0604020202020204" pitchFamily="34" charset="0"/>
            </a:pPr>
            <a:r>
              <a:rPr lang="fr-BE" sz="2000">
                <a:solidFill>
                  <a:srgbClr val="544F98"/>
                </a:solidFill>
                <a:latin typeface="Aptos"/>
              </a:rPr>
              <a:t>The </a:t>
            </a:r>
            <a:r>
              <a:rPr lang="fr-BE" sz="2000" err="1">
                <a:solidFill>
                  <a:srgbClr val="544F98"/>
                </a:solidFill>
                <a:latin typeface="Aptos"/>
              </a:rPr>
              <a:t>monthly</a:t>
            </a:r>
            <a:r>
              <a:rPr lang="fr-BE" sz="2000">
                <a:solidFill>
                  <a:srgbClr val="544F98"/>
                </a:solidFill>
                <a:latin typeface="Aptos"/>
              </a:rPr>
              <a:t> </a:t>
            </a:r>
            <a:r>
              <a:rPr lang="fr-BE" sz="2000" err="1">
                <a:solidFill>
                  <a:srgbClr val="544F98"/>
                </a:solidFill>
                <a:latin typeface="Aptos"/>
              </a:rPr>
              <a:t>rent</a:t>
            </a:r>
            <a:r>
              <a:rPr lang="fr-BE" sz="2000">
                <a:solidFill>
                  <a:srgbClr val="544F98"/>
                </a:solidFill>
                <a:latin typeface="Aptos"/>
              </a:rPr>
              <a:t> </a:t>
            </a:r>
            <a:endParaRPr lang="en-US" sz="2000">
              <a:solidFill>
                <a:srgbClr val="544F98"/>
              </a:solidFill>
              <a:latin typeface="Aptos"/>
            </a:endParaRPr>
          </a:p>
          <a:p>
            <a:pPr marL="285750" indent="-285750" algn="just">
              <a:lnSpc>
                <a:spcPct val="100000"/>
              </a:lnSpc>
              <a:spcBef>
                <a:spcPts val="0"/>
              </a:spcBef>
              <a:buFont typeface="Arial,Sans-Serif" panose="020B0604020202020204" pitchFamily="34" charset="0"/>
            </a:pPr>
            <a:r>
              <a:rPr lang="fr-BE" sz="2000">
                <a:solidFill>
                  <a:srgbClr val="544F98"/>
                </a:solidFill>
                <a:latin typeface="Aptos"/>
              </a:rPr>
              <a:t>Duration of the </a:t>
            </a:r>
            <a:r>
              <a:rPr lang="fr-BE" sz="2000" err="1">
                <a:solidFill>
                  <a:srgbClr val="544F98"/>
                </a:solidFill>
                <a:latin typeface="Aptos"/>
              </a:rPr>
              <a:t>contract</a:t>
            </a:r>
            <a:endParaRPr lang="en-US" sz="2000">
              <a:solidFill>
                <a:srgbClr val="544F98"/>
              </a:solidFill>
              <a:latin typeface="Aptos"/>
            </a:endParaRPr>
          </a:p>
          <a:p>
            <a:pPr marL="285750" indent="-285750" algn="just">
              <a:lnSpc>
                <a:spcPct val="100000"/>
              </a:lnSpc>
              <a:spcBef>
                <a:spcPts val="0"/>
              </a:spcBef>
              <a:buFont typeface="Arial,Sans-Serif" panose="020B0604020202020204" pitchFamily="34" charset="0"/>
            </a:pPr>
            <a:r>
              <a:rPr lang="fr-BE" sz="2000">
                <a:solidFill>
                  <a:srgbClr val="544F98"/>
                </a:solidFill>
                <a:latin typeface="Aptos"/>
              </a:rPr>
              <a:t>Charges (</a:t>
            </a:r>
            <a:r>
              <a:rPr lang="fr-BE" sz="2000" err="1">
                <a:solidFill>
                  <a:srgbClr val="544F98"/>
                </a:solidFill>
                <a:latin typeface="Aptos"/>
              </a:rPr>
              <a:t>private</a:t>
            </a:r>
            <a:r>
              <a:rPr lang="fr-BE" sz="2000">
                <a:solidFill>
                  <a:srgbClr val="544F98"/>
                </a:solidFill>
                <a:latin typeface="Aptos"/>
              </a:rPr>
              <a:t> or </a:t>
            </a:r>
            <a:r>
              <a:rPr lang="fr-BE" sz="2000" err="1">
                <a:solidFill>
                  <a:srgbClr val="544F98"/>
                </a:solidFill>
                <a:latin typeface="Aptos"/>
              </a:rPr>
              <a:t>common</a:t>
            </a:r>
            <a:r>
              <a:rPr lang="fr-BE" sz="2000">
                <a:solidFill>
                  <a:srgbClr val="544F98"/>
                </a:solidFill>
                <a:latin typeface="Aptos"/>
              </a:rPr>
              <a:t>) </a:t>
            </a:r>
          </a:p>
          <a:p>
            <a:endParaRPr lang="fr-FR" sz="2400"/>
          </a:p>
          <a:p>
            <a:endParaRPr lang="fr-FR"/>
          </a:p>
          <a:p>
            <a:endParaRPr lang="fr-FR"/>
          </a:p>
        </p:txBody>
      </p:sp>
      <p:pic>
        <p:nvPicPr>
          <p:cNvPr id="3" name="Graphic 2" descr="Contrat contour">
            <a:extLst>
              <a:ext uri="{FF2B5EF4-FFF2-40B4-BE49-F238E27FC236}">
                <a16:creationId xmlns:a16="http://schemas.microsoft.com/office/drawing/2014/main" id="{87C2A6F2-A216-74FD-3344-BFCA7677216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61960" y="194310"/>
            <a:ext cx="914400" cy="914400"/>
          </a:xfrm>
          <a:prstGeom prst="rect">
            <a:avLst/>
          </a:prstGeom>
        </p:spPr>
      </p:pic>
      <p:pic>
        <p:nvPicPr>
          <p:cNvPr id="6" name="Picture 2" descr="onbepaalde-tijd-huurcontract | PDF">
            <a:extLst>
              <a:ext uri="{FF2B5EF4-FFF2-40B4-BE49-F238E27FC236}">
                <a16:creationId xmlns:a16="http://schemas.microsoft.com/office/drawing/2014/main" id="{C409BBEA-8DBF-1358-7551-E6E6344B51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4032" y="1654622"/>
            <a:ext cx="1837760" cy="2447807"/>
          </a:xfrm>
          <a:prstGeom prst="rect">
            <a:avLst/>
          </a:prstGeom>
          <a:noFill/>
          <a:ln>
            <a:solidFill>
              <a:srgbClr val="4472C4"/>
            </a:solidFill>
          </a:ln>
          <a:extLst>
            <a:ext uri="{909E8E84-426E-40DD-AFC4-6F175D3DCCD1}">
              <a14:hiddenFill xmlns:a14="http://schemas.microsoft.com/office/drawing/2010/main">
                <a:solidFill>
                  <a:srgbClr val="FFFFFF"/>
                </a:solidFill>
              </a14:hiddenFill>
            </a:ext>
          </a:extLst>
        </p:spPr>
      </p:pic>
      <p:pic>
        <p:nvPicPr>
          <p:cNvPr id="8" name="Picture 4" descr="Handtekening Tekening Afbeeldingen - Gratis downloaden op Freepik">
            <a:extLst>
              <a:ext uri="{FF2B5EF4-FFF2-40B4-BE49-F238E27FC236}">
                <a16:creationId xmlns:a16="http://schemas.microsoft.com/office/drawing/2014/main" id="{5738DB85-DABF-4A15-9F7F-93B86B499B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3282" y="3963087"/>
            <a:ext cx="841338" cy="385640"/>
          </a:xfrm>
          <a:prstGeom prst="rect">
            <a:avLst/>
          </a:prstGeom>
          <a:noFill/>
          <a:ln>
            <a:solidFill>
              <a:srgbClr val="4472C4"/>
            </a:solidFill>
          </a:ln>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09426F1-ABAB-1229-9760-847D53AA36E8}"/>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5001705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10B48-B9A0-4965-226D-1216E813EBF0}"/>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AD2A1FC-252E-4AF7-C20E-C1D25B720CB1}"/>
              </a:ext>
            </a:extLst>
          </p:cNvPr>
          <p:cNvSpPr>
            <a:spLocks noGrp="1"/>
          </p:cNvSpPr>
          <p:nvPr>
            <p:ph type="sldNum" sz="quarter" idx="12"/>
          </p:nvPr>
        </p:nvSpPr>
        <p:spPr/>
        <p:txBody>
          <a:bodyPr/>
          <a:lstStyle/>
          <a:p>
            <a:fld id="{49D66857-5C25-4F7D-8F9B-F3014B38DE15}" type="slidenum">
              <a:rPr lang="fr-BE" smtClean="0"/>
              <a:t>54</a:t>
            </a:fld>
            <a:endParaRPr lang="fr-BE"/>
          </a:p>
        </p:txBody>
      </p:sp>
      <p:sp>
        <p:nvSpPr>
          <p:cNvPr id="10" name="Shape 101">
            <a:extLst>
              <a:ext uri="{FF2B5EF4-FFF2-40B4-BE49-F238E27FC236}">
                <a16:creationId xmlns:a16="http://schemas.microsoft.com/office/drawing/2014/main" id="{710AF11E-8CA6-B01E-9ECB-583C1AEE8E92}"/>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Rental guarantee</a:t>
            </a:r>
            <a:endParaRPr lang="en" sz="4800" b="1">
              <a:solidFill>
                <a:srgbClr val="544F98"/>
              </a:solidFill>
            </a:endParaRPr>
          </a:p>
        </p:txBody>
      </p:sp>
      <p:sp>
        <p:nvSpPr>
          <p:cNvPr id="5" name="Espace réservé du texte 2">
            <a:extLst>
              <a:ext uri="{FF2B5EF4-FFF2-40B4-BE49-F238E27FC236}">
                <a16:creationId xmlns:a16="http://schemas.microsoft.com/office/drawing/2014/main" id="{097C465E-C5E9-15E4-49F4-855C1B6F681D}"/>
              </a:ext>
            </a:extLst>
          </p:cNvPr>
          <p:cNvSpPr txBox="1">
            <a:spLocks/>
          </p:cNvSpPr>
          <p:nvPr/>
        </p:nvSpPr>
        <p:spPr>
          <a:xfrm>
            <a:off x="466457" y="1399799"/>
            <a:ext cx="6483931" cy="3027600"/>
          </a:xfrm>
          <a:prstGeom prst="rect">
            <a:avLst/>
          </a:prstGeom>
        </p:spPr>
        <p:txBody>
          <a:bodyPr lIns="91440" tIns="45720" rIns="91440" bIns="45720" anchor="t"/>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spcBef>
                <a:spcPts val="0"/>
              </a:spcBef>
            </a:pPr>
            <a:r>
              <a:rPr lang="nl-BE" sz="2000" b="1" err="1">
                <a:solidFill>
                  <a:srgbClr val="544F98"/>
                </a:solidFill>
                <a:latin typeface="Aptos"/>
              </a:rPr>
              <a:t>Flanders</a:t>
            </a:r>
            <a:r>
              <a:rPr lang="nl-BE" sz="2000" b="1">
                <a:solidFill>
                  <a:srgbClr val="544F98"/>
                </a:solidFill>
                <a:latin typeface="Aptos"/>
              </a:rPr>
              <a:t>: </a:t>
            </a:r>
            <a:r>
              <a:rPr lang="nl-BE" sz="2000">
                <a:solidFill>
                  <a:srgbClr val="544F98"/>
                </a:solidFill>
                <a:latin typeface="Aptos"/>
              </a:rPr>
              <a:t>maximum 3 </a:t>
            </a:r>
            <a:r>
              <a:rPr lang="nl-BE" sz="2000" err="1">
                <a:solidFill>
                  <a:srgbClr val="544F98"/>
                </a:solidFill>
                <a:latin typeface="Aptos"/>
              </a:rPr>
              <a:t>times</a:t>
            </a:r>
            <a:r>
              <a:rPr lang="nl-BE" sz="2000">
                <a:solidFill>
                  <a:srgbClr val="544F98"/>
                </a:solidFill>
                <a:latin typeface="Aptos"/>
              </a:rPr>
              <a:t> </a:t>
            </a:r>
            <a:r>
              <a:rPr lang="nl-BE" sz="2000" err="1">
                <a:solidFill>
                  <a:srgbClr val="544F98"/>
                </a:solidFill>
                <a:latin typeface="Aptos"/>
              </a:rPr>
              <a:t>the</a:t>
            </a:r>
            <a:r>
              <a:rPr lang="nl-BE" sz="2000">
                <a:solidFill>
                  <a:srgbClr val="544F98"/>
                </a:solidFill>
                <a:latin typeface="Aptos"/>
              </a:rPr>
              <a:t> </a:t>
            </a:r>
            <a:r>
              <a:rPr lang="nl-BE" sz="2000" err="1">
                <a:solidFill>
                  <a:srgbClr val="544F98"/>
                </a:solidFill>
                <a:latin typeface="Aptos"/>
              </a:rPr>
              <a:t>monthly</a:t>
            </a:r>
            <a:r>
              <a:rPr lang="nl-BE" sz="2000">
                <a:solidFill>
                  <a:srgbClr val="544F98"/>
                </a:solidFill>
                <a:latin typeface="Aptos"/>
              </a:rPr>
              <a:t> rent</a:t>
            </a:r>
            <a:endParaRPr lang="en-US" sz="2000">
              <a:solidFill>
                <a:srgbClr val="544F98"/>
              </a:solidFill>
              <a:latin typeface="Aptos"/>
            </a:endParaRPr>
          </a:p>
          <a:p>
            <a:pPr>
              <a:lnSpc>
                <a:spcPct val="100000"/>
              </a:lnSpc>
              <a:spcBef>
                <a:spcPts val="0"/>
              </a:spcBef>
            </a:pPr>
            <a:r>
              <a:rPr lang="nl-BE" sz="2000" b="1">
                <a:solidFill>
                  <a:srgbClr val="544F98"/>
                </a:solidFill>
                <a:latin typeface="Aptos"/>
              </a:rPr>
              <a:t>Brussels </a:t>
            </a:r>
            <a:r>
              <a:rPr lang="nl-BE" sz="2000" b="1" err="1">
                <a:solidFill>
                  <a:srgbClr val="544F98"/>
                </a:solidFill>
                <a:latin typeface="Aptos"/>
              </a:rPr>
              <a:t>and</a:t>
            </a:r>
            <a:r>
              <a:rPr lang="nl-BE" sz="2000" b="1">
                <a:solidFill>
                  <a:srgbClr val="544F98"/>
                </a:solidFill>
                <a:latin typeface="Aptos"/>
              </a:rPr>
              <a:t> </a:t>
            </a:r>
            <a:r>
              <a:rPr lang="nl-BE" sz="2000" b="1" err="1">
                <a:solidFill>
                  <a:srgbClr val="544F98"/>
                </a:solidFill>
                <a:latin typeface="Aptos"/>
              </a:rPr>
              <a:t>Wallonia</a:t>
            </a:r>
            <a:r>
              <a:rPr lang="nl-BE" sz="2000" b="1">
                <a:solidFill>
                  <a:srgbClr val="544F98"/>
                </a:solidFill>
                <a:latin typeface="Aptos"/>
              </a:rPr>
              <a:t> </a:t>
            </a:r>
            <a:r>
              <a:rPr lang="nl-BE" sz="2000">
                <a:solidFill>
                  <a:srgbClr val="544F98"/>
                </a:solidFill>
                <a:latin typeface="Aptos"/>
              </a:rPr>
              <a:t>: maximum 2 </a:t>
            </a:r>
            <a:r>
              <a:rPr lang="nl-BE" sz="2000" err="1">
                <a:solidFill>
                  <a:srgbClr val="544F98"/>
                </a:solidFill>
                <a:latin typeface="Aptos"/>
              </a:rPr>
              <a:t>times</a:t>
            </a:r>
            <a:r>
              <a:rPr lang="nl-BE" sz="2000">
                <a:solidFill>
                  <a:srgbClr val="544F98"/>
                </a:solidFill>
                <a:latin typeface="Aptos"/>
              </a:rPr>
              <a:t> </a:t>
            </a:r>
            <a:r>
              <a:rPr lang="nl-BE" sz="2000" err="1">
                <a:solidFill>
                  <a:srgbClr val="544F98"/>
                </a:solidFill>
                <a:latin typeface="Aptos"/>
              </a:rPr>
              <a:t>the</a:t>
            </a:r>
            <a:r>
              <a:rPr lang="nl-BE" sz="2000">
                <a:solidFill>
                  <a:srgbClr val="544F98"/>
                </a:solidFill>
                <a:latin typeface="Aptos"/>
              </a:rPr>
              <a:t> </a:t>
            </a:r>
            <a:r>
              <a:rPr lang="nl-BE" sz="2000" err="1">
                <a:solidFill>
                  <a:srgbClr val="544F98"/>
                </a:solidFill>
                <a:latin typeface="Aptos"/>
              </a:rPr>
              <a:t>monthly</a:t>
            </a:r>
            <a:r>
              <a:rPr lang="nl-BE" sz="2000">
                <a:solidFill>
                  <a:srgbClr val="544F98"/>
                </a:solidFill>
                <a:latin typeface="Aptos"/>
              </a:rPr>
              <a:t> rent</a:t>
            </a:r>
            <a:endParaRPr lang="nl-BE">
              <a:solidFill>
                <a:srgbClr val="544F98"/>
              </a:solidFill>
              <a:latin typeface="Aptos"/>
            </a:endParaRPr>
          </a:p>
          <a:p>
            <a:endParaRPr lang="fr-FR" sz="2400"/>
          </a:p>
          <a:p>
            <a:endParaRPr lang="fr-FR"/>
          </a:p>
          <a:p>
            <a:endParaRPr lang="fr-FR"/>
          </a:p>
        </p:txBody>
      </p:sp>
      <p:pic>
        <p:nvPicPr>
          <p:cNvPr id="3" name="Graphic 2" descr="Contrat contour">
            <a:extLst>
              <a:ext uri="{FF2B5EF4-FFF2-40B4-BE49-F238E27FC236}">
                <a16:creationId xmlns:a16="http://schemas.microsoft.com/office/drawing/2014/main" id="{EB38777B-1118-8032-A555-A7637C8FF88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61960" y="194310"/>
            <a:ext cx="914400" cy="914400"/>
          </a:xfrm>
          <a:prstGeom prst="rect">
            <a:avLst/>
          </a:prstGeom>
        </p:spPr>
      </p:pic>
      <p:pic>
        <p:nvPicPr>
          <p:cNvPr id="7" name="Afbeelding 6">
            <a:extLst>
              <a:ext uri="{FF2B5EF4-FFF2-40B4-BE49-F238E27FC236}">
                <a16:creationId xmlns:a16="http://schemas.microsoft.com/office/drawing/2014/main" id="{EBBE3394-1909-A46F-8EAE-1AE4960D3BB4}"/>
              </a:ext>
            </a:extLst>
          </p:cNvPr>
          <p:cNvPicPr>
            <a:picLocks noChangeAspect="1"/>
          </p:cNvPicPr>
          <p:nvPr/>
        </p:nvPicPr>
        <p:blipFill>
          <a:blip r:embed="rId4"/>
          <a:stretch>
            <a:fillRect/>
          </a:stretch>
        </p:blipFill>
        <p:spPr>
          <a:xfrm>
            <a:off x="901088" y="3708270"/>
            <a:ext cx="2444066" cy="783440"/>
          </a:xfrm>
          <a:prstGeom prst="rect">
            <a:avLst/>
          </a:prstGeom>
        </p:spPr>
      </p:pic>
      <p:pic>
        <p:nvPicPr>
          <p:cNvPr id="11" name="Afbeelding 8">
            <a:extLst>
              <a:ext uri="{FF2B5EF4-FFF2-40B4-BE49-F238E27FC236}">
                <a16:creationId xmlns:a16="http://schemas.microsoft.com/office/drawing/2014/main" id="{05B8A103-C3C6-54C4-7A6C-603D2ABFE6C8}"/>
              </a:ext>
            </a:extLst>
          </p:cNvPr>
          <p:cNvPicPr>
            <a:picLocks noChangeAspect="1"/>
          </p:cNvPicPr>
          <p:nvPr/>
        </p:nvPicPr>
        <p:blipFill>
          <a:blip r:embed="rId5"/>
          <a:stretch>
            <a:fillRect/>
          </a:stretch>
        </p:blipFill>
        <p:spPr>
          <a:xfrm>
            <a:off x="3501034" y="3776112"/>
            <a:ext cx="2667231" cy="647756"/>
          </a:xfrm>
          <a:prstGeom prst="rect">
            <a:avLst/>
          </a:prstGeom>
        </p:spPr>
      </p:pic>
      <p:pic>
        <p:nvPicPr>
          <p:cNvPr id="13" name="Image 2" descr="Une image contenant texte, Police, logo, Graphique&#10;&#10;Le contenu généré par l’IA peut être incorrect.">
            <a:extLst>
              <a:ext uri="{FF2B5EF4-FFF2-40B4-BE49-F238E27FC236}">
                <a16:creationId xmlns:a16="http://schemas.microsoft.com/office/drawing/2014/main" id="{BD726BC7-6DE7-DA5A-1708-3D8D32052EA9}"/>
              </a:ext>
            </a:extLst>
          </p:cNvPr>
          <p:cNvPicPr>
            <a:picLocks noChangeAspect="1"/>
          </p:cNvPicPr>
          <p:nvPr/>
        </p:nvPicPr>
        <p:blipFill>
          <a:blip r:embed="rId6"/>
          <a:stretch>
            <a:fillRect/>
          </a:stretch>
        </p:blipFill>
        <p:spPr>
          <a:xfrm>
            <a:off x="4832025" y="2676017"/>
            <a:ext cx="1727369" cy="1092475"/>
          </a:xfrm>
          <a:prstGeom prst="rect">
            <a:avLst/>
          </a:prstGeom>
        </p:spPr>
      </p:pic>
      <p:pic>
        <p:nvPicPr>
          <p:cNvPr id="15" name="Image 4" descr="Une image contenant texte, Police, logo, Graphique&#10;&#10;Le contenu généré par l’IA peut être incorrect.">
            <a:extLst>
              <a:ext uri="{FF2B5EF4-FFF2-40B4-BE49-F238E27FC236}">
                <a16:creationId xmlns:a16="http://schemas.microsoft.com/office/drawing/2014/main" id="{835BAE8A-811B-95C2-13C2-FD5F8A089EAE}"/>
              </a:ext>
            </a:extLst>
          </p:cNvPr>
          <p:cNvPicPr>
            <a:picLocks noChangeAspect="1"/>
          </p:cNvPicPr>
          <p:nvPr/>
        </p:nvPicPr>
        <p:blipFill>
          <a:blip r:embed="rId7"/>
          <a:stretch>
            <a:fillRect/>
          </a:stretch>
        </p:blipFill>
        <p:spPr>
          <a:xfrm>
            <a:off x="7088488" y="2679771"/>
            <a:ext cx="1350811" cy="957229"/>
          </a:xfrm>
          <a:prstGeom prst="rect">
            <a:avLst/>
          </a:prstGeom>
        </p:spPr>
      </p:pic>
      <p:sp>
        <p:nvSpPr>
          <p:cNvPr id="17" name="ZoneTexte 7">
            <a:extLst>
              <a:ext uri="{FF2B5EF4-FFF2-40B4-BE49-F238E27FC236}">
                <a16:creationId xmlns:a16="http://schemas.microsoft.com/office/drawing/2014/main" id="{735F45A3-2EF9-2D18-748C-A9122938A4A2}"/>
              </a:ext>
            </a:extLst>
          </p:cNvPr>
          <p:cNvSpPr txBox="1"/>
          <p:nvPr/>
        </p:nvSpPr>
        <p:spPr>
          <a:xfrm>
            <a:off x="6669871" y="3946979"/>
            <a:ext cx="1861602" cy="400110"/>
          </a:xfrm>
          <a:prstGeom prst="rect">
            <a:avLst/>
          </a:prstGeom>
          <a:noFill/>
        </p:spPr>
        <p:txBody>
          <a:bodyPr wrap="square" lIns="91440" tIns="45720" rIns="91440" bIns="45720" anchor="t">
            <a:spAutoFit/>
          </a:bodyPr>
          <a:lstStyle/>
          <a:p>
            <a:r>
              <a:rPr lang="nl-BE" sz="2000" b="1">
                <a:solidFill>
                  <a:schemeClr val="tx2">
                    <a:lumMod val="10000"/>
                  </a:schemeClr>
                </a:solidFill>
                <a:latin typeface="Raleway "/>
              </a:rPr>
              <a:t>CPAS-OCMW</a:t>
            </a:r>
            <a:endParaRPr lang="nl-BE" sz="1600">
              <a:solidFill>
                <a:schemeClr val="tx2">
                  <a:lumMod val="10000"/>
                </a:schemeClr>
              </a:solidFill>
              <a:latin typeface="Raleway "/>
            </a:endParaRPr>
          </a:p>
        </p:txBody>
      </p:sp>
      <p:pic>
        <p:nvPicPr>
          <p:cNvPr id="6" name="Picture 5">
            <a:extLst>
              <a:ext uri="{FF2B5EF4-FFF2-40B4-BE49-F238E27FC236}">
                <a16:creationId xmlns:a16="http://schemas.microsoft.com/office/drawing/2014/main" id="{6204A78E-7FDB-E9A3-CEED-A556EA0B5571}"/>
              </a:ext>
            </a:extLst>
          </p:cNvPr>
          <p:cNvPicPr>
            <a:picLocks noChangeAspect="1"/>
          </p:cNvPicPr>
          <p:nvPr/>
        </p:nvPicPr>
        <p:blipFill>
          <a:blip r:embed="rId8"/>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939960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01">
            <a:extLst>
              <a:ext uri="{FF2B5EF4-FFF2-40B4-BE49-F238E27FC236}">
                <a16:creationId xmlns:a16="http://schemas.microsoft.com/office/drawing/2014/main" id="{71990C36-3972-AD17-46F3-BE64A7B97DC4}"/>
              </a:ext>
            </a:extLst>
          </p:cNvPr>
          <p:cNvSpPr txBox="1">
            <a:spLocks/>
          </p:cNvSpPr>
          <p:nvPr/>
        </p:nvSpPr>
        <p:spPr>
          <a:xfrm>
            <a:off x="628650" y="273844"/>
            <a:ext cx="7886700" cy="994172"/>
          </a:xfrm>
          <a:prstGeom prst="rect">
            <a:avLst/>
          </a:prstGeom>
        </p:spPr>
        <p:txBody>
          <a:bodyPr spcFirstLastPara="1" vert="horz" lIns="91440" tIns="45720" rIns="91440" bIns="45720" rtlCol="0" anchor="ctr" anchorCtr="0">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Aft>
                <a:spcPts val="600"/>
              </a:spcAft>
            </a:pPr>
            <a:r>
              <a:rPr lang="en-US" b="1">
                <a:solidFill>
                  <a:srgbClr val="544F98"/>
                </a:solidFill>
              </a:rPr>
              <a:t>Scenario 1 : Ask support to OCMW / CPAS</a:t>
            </a:r>
          </a:p>
        </p:txBody>
      </p:sp>
      <p:pic>
        <p:nvPicPr>
          <p:cNvPr id="5" name="Picture 4">
            <a:extLst>
              <a:ext uri="{FF2B5EF4-FFF2-40B4-BE49-F238E27FC236}">
                <a16:creationId xmlns:a16="http://schemas.microsoft.com/office/drawing/2014/main" id="{808422F5-48A8-650F-3AFB-49A1993BBFEE}"/>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2" name="Picture 1">
            <a:extLst>
              <a:ext uri="{FF2B5EF4-FFF2-40B4-BE49-F238E27FC236}">
                <a16:creationId xmlns:a16="http://schemas.microsoft.com/office/drawing/2014/main" id="{0DFEAB19-ABFB-E7EB-FBE6-E09787321B3C}"/>
              </a:ext>
            </a:extLst>
          </p:cNvPr>
          <p:cNvPicPr>
            <a:picLocks noChangeAspect="1"/>
          </p:cNvPicPr>
          <p:nvPr/>
        </p:nvPicPr>
        <p:blipFill>
          <a:blip r:embed="rId4"/>
          <a:stretch>
            <a:fillRect/>
          </a:stretch>
        </p:blipFill>
        <p:spPr>
          <a:xfrm>
            <a:off x="834820" y="914400"/>
            <a:ext cx="7256646" cy="4120243"/>
          </a:xfrm>
          <a:prstGeom prst="rect">
            <a:avLst/>
          </a:prstGeom>
        </p:spPr>
      </p:pic>
    </p:spTree>
    <p:extLst>
      <p:ext uri="{BB962C8B-B14F-4D97-AF65-F5344CB8AC3E}">
        <p14:creationId xmlns:p14="http://schemas.microsoft.com/office/powerpoint/2010/main" val="30459453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00F33-55D8-7129-B9A6-1E778C904B3B}"/>
            </a:ext>
          </a:extLst>
        </p:cNvPr>
        <p:cNvGrpSpPr/>
        <p:nvPr/>
      </p:nvGrpSpPr>
      <p:grpSpPr>
        <a:xfrm>
          <a:off x="0" y="0"/>
          <a:ext cx="0" cy="0"/>
          <a:chOff x="0" y="0"/>
          <a:chExt cx="0" cy="0"/>
        </a:xfrm>
      </p:grpSpPr>
      <p:sp>
        <p:nvSpPr>
          <p:cNvPr id="6" name="Shape 101">
            <a:extLst>
              <a:ext uri="{FF2B5EF4-FFF2-40B4-BE49-F238E27FC236}">
                <a16:creationId xmlns:a16="http://schemas.microsoft.com/office/drawing/2014/main" id="{9426F459-96F2-CCDF-6CB1-27F3270C2DF7}"/>
              </a:ext>
            </a:extLst>
          </p:cNvPr>
          <p:cNvSpPr txBox="1">
            <a:spLocks/>
          </p:cNvSpPr>
          <p:nvPr/>
        </p:nvSpPr>
        <p:spPr>
          <a:xfrm>
            <a:off x="628650" y="273844"/>
            <a:ext cx="8414657" cy="999614"/>
          </a:xfrm>
          <a:prstGeom prst="rect">
            <a:avLst/>
          </a:prstGeom>
        </p:spPr>
        <p:txBody>
          <a:bodyPr spcFirstLastPara="1" vert="horz" lIns="91440" tIns="45720" rIns="91440" bIns="45720" rtlCol="0" anchor="ctr" anchorCtr="0">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Aft>
                <a:spcPts val="600"/>
              </a:spcAft>
            </a:pPr>
            <a:r>
              <a:rPr lang="en-US" sz="3100" b="1">
                <a:solidFill>
                  <a:srgbClr val="544F98"/>
                </a:solidFill>
              </a:rPr>
              <a:t>Scenario 2 : Rental guarantee already available</a:t>
            </a:r>
          </a:p>
        </p:txBody>
      </p:sp>
      <p:pic>
        <p:nvPicPr>
          <p:cNvPr id="5" name="Picture 4">
            <a:extLst>
              <a:ext uri="{FF2B5EF4-FFF2-40B4-BE49-F238E27FC236}">
                <a16:creationId xmlns:a16="http://schemas.microsoft.com/office/drawing/2014/main" id="{15DF5172-C0B9-92E8-1B75-3911FAAEA04F}"/>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2" name="Picture 1">
            <a:extLst>
              <a:ext uri="{FF2B5EF4-FFF2-40B4-BE49-F238E27FC236}">
                <a16:creationId xmlns:a16="http://schemas.microsoft.com/office/drawing/2014/main" id="{28CAD555-5D72-286F-B93B-0A4AF56DC738}"/>
              </a:ext>
            </a:extLst>
          </p:cNvPr>
          <p:cNvPicPr>
            <a:picLocks noChangeAspect="1"/>
          </p:cNvPicPr>
          <p:nvPr/>
        </p:nvPicPr>
        <p:blipFill>
          <a:blip r:embed="rId4"/>
          <a:stretch>
            <a:fillRect/>
          </a:stretch>
        </p:blipFill>
        <p:spPr>
          <a:xfrm>
            <a:off x="478971" y="1273259"/>
            <a:ext cx="8392886" cy="3484168"/>
          </a:xfrm>
          <a:prstGeom prst="rect">
            <a:avLst/>
          </a:prstGeom>
        </p:spPr>
      </p:pic>
    </p:spTree>
    <p:extLst>
      <p:ext uri="{BB962C8B-B14F-4D97-AF65-F5344CB8AC3E}">
        <p14:creationId xmlns:p14="http://schemas.microsoft.com/office/powerpoint/2010/main" val="3150667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168AF-F772-6029-2CB1-5B8A5DB5FDE1}"/>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5D2E36C-9D98-CBE3-D489-C77592E51EE7}"/>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3A892068-B7BC-A45B-C2A5-A7DFA0F9FA6F}"/>
              </a:ext>
            </a:extLst>
          </p:cNvPr>
          <p:cNvSpPr>
            <a:spLocks noGrp="1"/>
          </p:cNvSpPr>
          <p:nvPr>
            <p:ph type="sldNum" sz="quarter" idx="12"/>
          </p:nvPr>
        </p:nvSpPr>
        <p:spPr/>
        <p:txBody>
          <a:bodyPr/>
          <a:lstStyle/>
          <a:p>
            <a:fld id="{49D66857-5C25-4F7D-8F9B-F3014B38DE15}" type="slidenum">
              <a:rPr lang="fr-BE" smtClean="0"/>
              <a:t>57</a:t>
            </a:fld>
            <a:endParaRPr lang="fr-BE"/>
          </a:p>
        </p:txBody>
      </p:sp>
      <p:sp>
        <p:nvSpPr>
          <p:cNvPr id="5" name="Rectangle : coins arrondis 3">
            <a:extLst>
              <a:ext uri="{FF2B5EF4-FFF2-40B4-BE49-F238E27FC236}">
                <a16:creationId xmlns:a16="http://schemas.microsoft.com/office/drawing/2014/main" id="{53F81148-A1AF-2A71-C21E-38965361F5DA}"/>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r>
              <a:rPr lang="fr-BE" sz="2000">
                <a:solidFill>
                  <a:schemeClr val="tx1">
                    <a:lumMod val="65000"/>
                    <a:lumOff val="35000"/>
                  </a:schemeClr>
                </a:solidFill>
                <a:latin typeface="Aptos"/>
              </a:rPr>
              <a:t>Not </a:t>
            </a:r>
            <a:r>
              <a:rPr lang="fr-BE" sz="2000" err="1">
                <a:solidFill>
                  <a:schemeClr val="tx1">
                    <a:lumMod val="65000"/>
                    <a:lumOff val="35000"/>
                  </a:schemeClr>
                </a:solidFill>
                <a:latin typeface="Aptos"/>
              </a:rPr>
              <a:t>necessary</a:t>
            </a:r>
            <a:r>
              <a:rPr lang="fr-BE" sz="2000">
                <a:solidFill>
                  <a:schemeClr val="tx1">
                    <a:lumMod val="65000"/>
                    <a:lumOff val="35000"/>
                  </a:schemeClr>
                </a:solidFill>
                <a:latin typeface="Aptos"/>
              </a:rPr>
              <a:t> to have a </a:t>
            </a:r>
            <a:r>
              <a:rPr lang="fr-BE" sz="2000" err="1">
                <a:solidFill>
                  <a:schemeClr val="tx1">
                    <a:lumMod val="65000"/>
                    <a:lumOff val="35000"/>
                  </a:schemeClr>
                </a:solidFill>
                <a:latin typeface="Aptos"/>
              </a:rPr>
              <a:t>rental</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contract</a:t>
            </a:r>
            <a:r>
              <a:rPr lang="fr-BE" sz="2000">
                <a:solidFill>
                  <a:schemeClr val="tx1">
                    <a:lumMod val="65000"/>
                    <a:lumOff val="35000"/>
                  </a:schemeClr>
                </a:solidFill>
                <a:latin typeface="Aptos"/>
              </a:rPr>
              <a:t>. If </a:t>
            </a:r>
            <a:r>
              <a:rPr lang="fr-BE" sz="2000" err="1">
                <a:solidFill>
                  <a:schemeClr val="tx1">
                    <a:lumMod val="65000"/>
                    <a:lumOff val="35000"/>
                  </a:schemeClr>
                </a:solidFill>
                <a:latin typeface="Aptos"/>
              </a:rPr>
              <a:t>you</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pay</a:t>
            </a:r>
            <a:r>
              <a:rPr lang="fr-BE" sz="2000">
                <a:solidFill>
                  <a:schemeClr val="tx1">
                    <a:lumMod val="65000"/>
                    <a:lumOff val="35000"/>
                  </a:schemeClr>
                </a:solidFill>
                <a:latin typeface="Aptos"/>
              </a:rPr>
              <a:t> the </a:t>
            </a:r>
            <a:r>
              <a:rPr lang="fr-BE" sz="2000" err="1">
                <a:solidFill>
                  <a:schemeClr val="tx1">
                    <a:lumMod val="65000"/>
                    <a:lumOff val="35000"/>
                  </a:schemeClr>
                </a:solidFill>
                <a:latin typeface="Aptos"/>
              </a:rPr>
              <a:t>rental</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guarantee</a:t>
            </a:r>
            <a:r>
              <a:rPr lang="fr-BE" sz="2000">
                <a:solidFill>
                  <a:schemeClr val="tx1">
                    <a:lumMod val="65000"/>
                    <a:lumOff val="35000"/>
                  </a:schemeClr>
                </a:solidFill>
                <a:latin typeface="Aptos"/>
              </a:rPr>
              <a:t> and the </a:t>
            </a:r>
            <a:r>
              <a:rPr lang="fr-BE" sz="2000" err="1">
                <a:solidFill>
                  <a:schemeClr val="tx1">
                    <a:lumMod val="65000"/>
                    <a:lumOff val="35000"/>
                  </a:schemeClr>
                </a:solidFill>
                <a:latin typeface="Aptos"/>
              </a:rPr>
              <a:t>rent</a:t>
            </a:r>
            <a:r>
              <a:rPr lang="fr-BE" sz="2000">
                <a:solidFill>
                  <a:schemeClr val="tx1">
                    <a:lumMod val="65000"/>
                    <a:lumOff val="35000"/>
                  </a:schemeClr>
                </a:solidFill>
                <a:latin typeface="Aptos"/>
              </a:rPr>
              <a:t>, the place </a:t>
            </a:r>
            <a:r>
              <a:rPr lang="fr-BE" sz="2000" err="1">
                <a:solidFill>
                  <a:schemeClr val="tx1">
                    <a:lumMod val="65000"/>
                    <a:lumOff val="35000"/>
                  </a:schemeClr>
                </a:solidFill>
                <a:latin typeface="Aptos"/>
              </a:rPr>
              <a:t>is</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yours</a:t>
            </a:r>
            <a:r>
              <a:rPr lang="fr-BE" sz="2000">
                <a:solidFill>
                  <a:schemeClr val="tx1">
                    <a:lumMod val="65000"/>
                    <a:lumOff val="35000"/>
                  </a:schemeClr>
                </a:solidFill>
                <a:latin typeface="Aptos"/>
              </a:rPr>
              <a:t>. </a:t>
            </a:r>
            <a:br>
              <a:rPr lang="nl-BE" sz="2000">
                <a:solidFill>
                  <a:schemeClr val="tx1">
                    <a:lumMod val="65000"/>
                    <a:lumOff val="35000"/>
                  </a:schemeClr>
                </a:solidFill>
                <a:latin typeface="Aptos"/>
              </a:rPr>
            </a:br>
            <a:r>
              <a:rPr lang="nl-BE" sz="2000">
                <a:solidFill>
                  <a:schemeClr val="tx1">
                    <a:lumMod val="65000"/>
                    <a:lumOff val="35000"/>
                  </a:schemeClr>
                </a:solidFill>
                <a:latin typeface="Aptos"/>
              </a:rPr>
              <a:t>                                                                         17:56 </a:t>
            </a:r>
            <a:endParaRPr lang="nl-BE" sz="2000">
              <a:solidFill>
                <a:schemeClr val="tx1">
                  <a:lumMod val="65000"/>
                  <a:lumOff val="35000"/>
                </a:schemeClr>
              </a:solidFill>
            </a:endParaRP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763217A0-DCA1-FF21-036B-6CAD77D510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Gribouille avec un remplissage uni">
            <a:extLst>
              <a:ext uri="{FF2B5EF4-FFF2-40B4-BE49-F238E27FC236}">
                <a16:creationId xmlns:a16="http://schemas.microsoft.com/office/drawing/2014/main" id="{F73DDEB9-0511-F80F-D3B2-0037FEAD2B0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D78CE748-103F-9336-43BF-56798555BAD3}"/>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4409665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6294E-0FE5-0FDC-5A83-B2A27DA8F07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874A6B01-4218-2562-0793-6CCEE6CC5C72}"/>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02C4DFE4-41B0-9F7B-3CE9-80E913239C92}"/>
              </a:ext>
            </a:extLst>
          </p:cNvPr>
          <p:cNvSpPr>
            <a:spLocks noGrp="1"/>
          </p:cNvSpPr>
          <p:nvPr>
            <p:ph type="sldNum" sz="quarter" idx="12"/>
          </p:nvPr>
        </p:nvSpPr>
        <p:spPr/>
        <p:txBody>
          <a:bodyPr/>
          <a:lstStyle/>
          <a:p>
            <a:fld id="{49D66857-5C25-4F7D-8F9B-F3014B38DE15}" type="slidenum">
              <a:rPr lang="fr-BE" smtClean="0"/>
              <a:t>58</a:t>
            </a:fld>
            <a:endParaRPr lang="fr-BE"/>
          </a:p>
        </p:txBody>
      </p:sp>
      <p:sp>
        <p:nvSpPr>
          <p:cNvPr id="5" name="Rectangle : coins arrondis 3">
            <a:extLst>
              <a:ext uri="{FF2B5EF4-FFF2-40B4-BE49-F238E27FC236}">
                <a16:creationId xmlns:a16="http://schemas.microsoft.com/office/drawing/2014/main" id="{B4CCA3E9-08D1-49DD-FCC2-DD5338FA2591}"/>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r>
              <a:rPr lang="fr-BE" sz="2000">
                <a:solidFill>
                  <a:schemeClr val="tx1">
                    <a:lumMod val="65000"/>
                    <a:lumOff val="35000"/>
                  </a:schemeClr>
                </a:solidFill>
              </a:rPr>
              <a:t>Not </a:t>
            </a:r>
            <a:r>
              <a:rPr lang="fr-BE" sz="2000" err="1">
                <a:solidFill>
                  <a:schemeClr val="tx1">
                    <a:lumMod val="65000"/>
                    <a:lumOff val="35000"/>
                  </a:schemeClr>
                </a:solidFill>
              </a:rPr>
              <a:t>necessary</a:t>
            </a:r>
            <a:r>
              <a:rPr lang="fr-BE" sz="2000">
                <a:solidFill>
                  <a:schemeClr val="tx1">
                    <a:lumMod val="65000"/>
                    <a:lumOff val="35000"/>
                  </a:schemeClr>
                </a:solidFill>
              </a:rPr>
              <a:t> to have a </a:t>
            </a:r>
            <a:r>
              <a:rPr lang="fr-BE" sz="2000" err="1">
                <a:solidFill>
                  <a:schemeClr val="tx1">
                    <a:lumMod val="65000"/>
                    <a:lumOff val="35000"/>
                  </a:schemeClr>
                </a:solidFill>
              </a:rPr>
              <a:t>rental</a:t>
            </a:r>
            <a:r>
              <a:rPr lang="fr-BE" sz="2000">
                <a:solidFill>
                  <a:schemeClr val="tx1">
                    <a:lumMod val="65000"/>
                    <a:lumOff val="35000"/>
                  </a:schemeClr>
                </a:solidFill>
              </a:rPr>
              <a:t> </a:t>
            </a:r>
            <a:r>
              <a:rPr lang="fr-BE" sz="2000" err="1">
                <a:solidFill>
                  <a:schemeClr val="tx1">
                    <a:lumMod val="65000"/>
                    <a:lumOff val="35000"/>
                  </a:schemeClr>
                </a:solidFill>
              </a:rPr>
              <a:t>contract</a:t>
            </a:r>
            <a:r>
              <a:rPr lang="fr-BE" sz="2000">
                <a:solidFill>
                  <a:schemeClr val="tx1">
                    <a:lumMod val="65000"/>
                    <a:lumOff val="35000"/>
                  </a:schemeClr>
                </a:solidFill>
              </a:rPr>
              <a:t>. If </a:t>
            </a:r>
            <a:r>
              <a:rPr lang="fr-BE" sz="2000" err="1">
                <a:solidFill>
                  <a:schemeClr val="tx1">
                    <a:lumMod val="65000"/>
                    <a:lumOff val="35000"/>
                  </a:schemeClr>
                </a:solidFill>
              </a:rPr>
              <a:t>you</a:t>
            </a:r>
            <a:r>
              <a:rPr lang="fr-BE" sz="2000">
                <a:solidFill>
                  <a:schemeClr val="tx1">
                    <a:lumMod val="65000"/>
                    <a:lumOff val="35000"/>
                  </a:schemeClr>
                </a:solidFill>
              </a:rPr>
              <a:t> </a:t>
            </a:r>
            <a:r>
              <a:rPr lang="fr-BE" sz="2000" err="1">
                <a:solidFill>
                  <a:schemeClr val="tx1">
                    <a:lumMod val="65000"/>
                    <a:lumOff val="35000"/>
                  </a:schemeClr>
                </a:solidFill>
              </a:rPr>
              <a:t>pay</a:t>
            </a:r>
            <a:r>
              <a:rPr lang="fr-BE" sz="2000">
                <a:solidFill>
                  <a:schemeClr val="tx1">
                    <a:lumMod val="65000"/>
                    <a:lumOff val="35000"/>
                  </a:schemeClr>
                </a:solidFill>
              </a:rPr>
              <a:t> the </a:t>
            </a:r>
            <a:r>
              <a:rPr lang="fr-BE" sz="2000" err="1">
                <a:solidFill>
                  <a:schemeClr val="tx1">
                    <a:lumMod val="65000"/>
                    <a:lumOff val="35000"/>
                  </a:schemeClr>
                </a:solidFill>
              </a:rPr>
              <a:t>rental</a:t>
            </a:r>
            <a:r>
              <a:rPr lang="fr-BE" sz="2000">
                <a:solidFill>
                  <a:schemeClr val="tx1">
                    <a:lumMod val="65000"/>
                    <a:lumOff val="35000"/>
                  </a:schemeClr>
                </a:solidFill>
              </a:rPr>
              <a:t> </a:t>
            </a:r>
            <a:r>
              <a:rPr lang="fr-BE" sz="2000" err="1">
                <a:solidFill>
                  <a:schemeClr val="tx1">
                    <a:lumMod val="65000"/>
                    <a:lumOff val="35000"/>
                  </a:schemeClr>
                </a:solidFill>
              </a:rPr>
              <a:t>guarantee</a:t>
            </a:r>
            <a:r>
              <a:rPr lang="fr-BE" sz="2000">
                <a:solidFill>
                  <a:schemeClr val="tx1">
                    <a:lumMod val="65000"/>
                    <a:lumOff val="35000"/>
                  </a:schemeClr>
                </a:solidFill>
              </a:rPr>
              <a:t> and the </a:t>
            </a:r>
            <a:r>
              <a:rPr lang="fr-BE" sz="2000" err="1">
                <a:solidFill>
                  <a:schemeClr val="tx1">
                    <a:lumMod val="65000"/>
                    <a:lumOff val="35000"/>
                  </a:schemeClr>
                </a:solidFill>
              </a:rPr>
              <a:t>rent</a:t>
            </a:r>
            <a:r>
              <a:rPr lang="fr-BE" sz="2000">
                <a:solidFill>
                  <a:schemeClr val="tx1">
                    <a:lumMod val="65000"/>
                    <a:lumOff val="35000"/>
                  </a:schemeClr>
                </a:solidFill>
              </a:rPr>
              <a:t>, the place </a:t>
            </a:r>
            <a:r>
              <a:rPr lang="fr-BE" sz="2000" err="1">
                <a:solidFill>
                  <a:schemeClr val="tx1">
                    <a:lumMod val="65000"/>
                    <a:lumOff val="35000"/>
                  </a:schemeClr>
                </a:solidFill>
              </a:rPr>
              <a:t>is</a:t>
            </a:r>
            <a:r>
              <a:rPr lang="fr-BE" sz="2000">
                <a:solidFill>
                  <a:schemeClr val="tx1">
                    <a:lumMod val="65000"/>
                    <a:lumOff val="35000"/>
                  </a:schemeClr>
                </a:solidFill>
              </a:rPr>
              <a:t> </a:t>
            </a:r>
            <a:r>
              <a:rPr lang="fr-BE" sz="2000" err="1">
                <a:solidFill>
                  <a:schemeClr val="tx1">
                    <a:lumMod val="65000"/>
                    <a:lumOff val="35000"/>
                  </a:schemeClr>
                </a:solidFill>
              </a:rPr>
              <a:t>yours</a:t>
            </a:r>
            <a:r>
              <a:rPr lang="fr-BE" sz="2000">
                <a:solidFill>
                  <a:schemeClr val="tx1">
                    <a:lumMod val="65000"/>
                    <a:lumOff val="35000"/>
                  </a:schemeClr>
                </a:solidFill>
              </a:rPr>
              <a:t>.</a:t>
            </a:r>
            <a:br>
              <a:rPr lang="nl-BE" sz="2000">
                <a:solidFill>
                  <a:schemeClr val="tx1">
                    <a:lumMod val="65000"/>
                    <a:lumOff val="35000"/>
                  </a:schemeClr>
                </a:solidFill>
                <a:latin typeface="Aptos"/>
              </a:rPr>
            </a:br>
            <a:r>
              <a:rPr lang="nl-BE" sz="2000">
                <a:solidFill>
                  <a:schemeClr val="tx1">
                    <a:lumMod val="65000"/>
                    <a:lumOff val="35000"/>
                  </a:schemeClr>
                </a:solidFill>
                <a:latin typeface="Aptos"/>
              </a:rPr>
              <a:t>                                                                         17:56 </a:t>
            </a:r>
            <a:endParaRPr lang="nl-BE" sz="2000">
              <a:solidFill>
                <a:schemeClr val="tx1">
                  <a:lumMod val="65000"/>
                  <a:lumOff val="35000"/>
                </a:schemeClr>
              </a:solidFill>
            </a:endParaRP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37F4FDE4-BE18-FD1A-6564-FB8085F901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Red Green Flag: เวกเตอร์สต็อก (ปลอดค่าลิขสิทธิ์) 449612908 | Shutterstock">
            <a:extLst>
              <a:ext uri="{FF2B5EF4-FFF2-40B4-BE49-F238E27FC236}">
                <a16:creationId xmlns:a16="http://schemas.microsoft.com/office/drawing/2014/main" id="{34604190-4241-3991-FE54-E7755D6D7E1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310" b="9286"/>
          <a:stretch>
            <a:fillRect/>
          </a:stretch>
        </p:blipFill>
        <p:spPr bwMode="auto">
          <a:xfrm>
            <a:off x="3910302" y="703523"/>
            <a:ext cx="1323394" cy="1531480"/>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descr="Gribouille avec un remplissage uni">
            <a:extLst>
              <a:ext uri="{FF2B5EF4-FFF2-40B4-BE49-F238E27FC236}">
                <a16:creationId xmlns:a16="http://schemas.microsoft.com/office/drawing/2014/main" id="{B79B1450-E51C-064F-472B-E866C304C09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867C75C2-A6BB-6EA1-EB00-C79FC9ADF5F9}"/>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2006680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F5438-FE82-3838-443C-A90A7656C88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16CEE610-FE08-BC79-2718-1FD8E69E5D06}"/>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AE7752B1-7B06-301F-64D0-722B5DD18913}"/>
              </a:ext>
            </a:extLst>
          </p:cNvPr>
          <p:cNvSpPr>
            <a:spLocks noGrp="1"/>
          </p:cNvSpPr>
          <p:nvPr>
            <p:ph type="sldNum" sz="quarter" idx="12"/>
          </p:nvPr>
        </p:nvSpPr>
        <p:spPr/>
        <p:txBody>
          <a:bodyPr/>
          <a:lstStyle/>
          <a:p>
            <a:fld id="{49D66857-5C25-4F7D-8F9B-F3014B38DE15}" type="slidenum">
              <a:rPr lang="fr-BE" smtClean="0"/>
              <a:t>59</a:t>
            </a:fld>
            <a:endParaRPr lang="fr-BE"/>
          </a:p>
        </p:txBody>
      </p:sp>
      <p:sp>
        <p:nvSpPr>
          <p:cNvPr id="5" name="Rectangle : coins arrondis 3">
            <a:extLst>
              <a:ext uri="{FF2B5EF4-FFF2-40B4-BE49-F238E27FC236}">
                <a16:creationId xmlns:a16="http://schemas.microsoft.com/office/drawing/2014/main" id="{B6BCF377-F270-7ADE-A3F6-424D9F8EA7E7}"/>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r>
              <a:rPr lang="fr-BE" sz="2000" err="1">
                <a:solidFill>
                  <a:schemeClr val="tx1">
                    <a:lumMod val="65000"/>
                    <a:lumOff val="35000"/>
                  </a:schemeClr>
                </a:solidFill>
                <a:latin typeface="Aptos"/>
              </a:rPr>
              <a:t>Sorry</a:t>
            </a:r>
            <a:r>
              <a:rPr lang="fr-BE" sz="2000">
                <a:solidFill>
                  <a:schemeClr val="tx1">
                    <a:lumMod val="65000"/>
                    <a:lumOff val="35000"/>
                  </a:schemeClr>
                </a:solidFill>
                <a:latin typeface="Aptos"/>
              </a:rPr>
              <a:t>, I </a:t>
            </a:r>
            <a:r>
              <a:rPr lang="fr-BE" sz="2000" err="1">
                <a:solidFill>
                  <a:schemeClr val="tx1">
                    <a:lumMod val="65000"/>
                    <a:lumOff val="35000"/>
                  </a:schemeClr>
                </a:solidFill>
                <a:latin typeface="Aptos"/>
              </a:rPr>
              <a:t>don’t</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accept</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rental</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guarantees</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from</a:t>
            </a:r>
            <a:r>
              <a:rPr lang="fr-BE" sz="2000">
                <a:solidFill>
                  <a:schemeClr val="tx1">
                    <a:lumMod val="65000"/>
                    <a:lumOff val="35000"/>
                  </a:schemeClr>
                </a:solidFill>
                <a:latin typeface="Aptos"/>
              </a:rPr>
              <a:t> the OCMW. </a:t>
            </a:r>
            <a:br>
              <a:rPr lang="nl-BE" sz="2000">
                <a:solidFill>
                  <a:schemeClr val="tx1">
                    <a:lumMod val="65000"/>
                    <a:lumOff val="35000"/>
                  </a:schemeClr>
                </a:solidFill>
                <a:latin typeface="Aptos"/>
              </a:rPr>
            </a:br>
            <a:r>
              <a:rPr lang="nl-BE" sz="2000">
                <a:solidFill>
                  <a:schemeClr val="tx1">
                    <a:lumMod val="65000"/>
                    <a:lumOff val="35000"/>
                  </a:schemeClr>
                </a:solidFill>
                <a:latin typeface="Aptos"/>
              </a:rPr>
              <a:t>                                                                         17:16 </a:t>
            </a:r>
            <a:endParaRPr lang="nl-BE" sz="2000">
              <a:solidFill>
                <a:schemeClr val="tx1">
                  <a:lumMod val="65000"/>
                  <a:lumOff val="35000"/>
                </a:schemeClr>
              </a:solidFill>
            </a:endParaRP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4078B1FF-3399-4516-0542-DBDE58D4A9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Gribouille avec un remplissage uni">
            <a:extLst>
              <a:ext uri="{FF2B5EF4-FFF2-40B4-BE49-F238E27FC236}">
                <a16:creationId xmlns:a16="http://schemas.microsoft.com/office/drawing/2014/main" id="{8C87FC29-3680-0EDC-18F1-FAE65239679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E4BB8515-A97C-B227-DE80-415D2CE7CCF3}"/>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9792389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F9BEA-AFEF-DB60-7653-DD6101DDF0F3}"/>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461B06A4-8F91-F168-A40B-63F089BD3166}"/>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8C4055D5-D4BD-56CB-6D5D-6EF531E537CC}"/>
              </a:ext>
            </a:extLst>
          </p:cNvPr>
          <p:cNvSpPr>
            <a:spLocks noGrp="1"/>
          </p:cNvSpPr>
          <p:nvPr>
            <p:ph type="sldNum" sz="quarter" idx="12"/>
          </p:nvPr>
        </p:nvSpPr>
        <p:spPr/>
        <p:txBody>
          <a:bodyPr/>
          <a:lstStyle/>
          <a:p>
            <a:fld id="{49D66857-5C25-4F7D-8F9B-F3014B38DE15}" type="slidenum">
              <a:rPr lang="fr-BE" smtClean="0"/>
              <a:t>60</a:t>
            </a:fld>
            <a:endParaRPr lang="fr-BE"/>
          </a:p>
        </p:txBody>
      </p:sp>
      <p:sp>
        <p:nvSpPr>
          <p:cNvPr id="5" name="Rectangle : coins arrondis 3">
            <a:extLst>
              <a:ext uri="{FF2B5EF4-FFF2-40B4-BE49-F238E27FC236}">
                <a16:creationId xmlns:a16="http://schemas.microsoft.com/office/drawing/2014/main" id="{530E8789-983C-7A75-7CE0-96D4161D6577}"/>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BE" sz="2000">
              <a:solidFill>
                <a:schemeClr val="tx1">
                  <a:lumMod val="65000"/>
                  <a:lumOff val="35000"/>
                </a:schemeClr>
              </a:solidFill>
              <a:latin typeface="Aptos"/>
            </a:endParaRPr>
          </a:p>
          <a:p>
            <a:pPr algn="ctr"/>
            <a:endParaRPr lang="fr-BE" sz="2000">
              <a:solidFill>
                <a:schemeClr val="tx1">
                  <a:lumMod val="65000"/>
                  <a:lumOff val="35000"/>
                </a:schemeClr>
              </a:solidFill>
            </a:endParaRPr>
          </a:p>
          <a:p>
            <a:pPr algn="ctr"/>
            <a:r>
              <a:rPr lang="fr-BE" sz="2000" err="1">
                <a:solidFill>
                  <a:schemeClr val="tx1">
                    <a:lumMod val="65000"/>
                    <a:lumOff val="35000"/>
                  </a:schemeClr>
                </a:solidFill>
              </a:rPr>
              <a:t>Sorry</a:t>
            </a:r>
            <a:r>
              <a:rPr lang="fr-BE" sz="2000">
                <a:solidFill>
                  <a:schemeClr val="tx1">
                    <a:lumMod val="65000"/>
                    <a:lumOff val="35000"/>
                  </a:schemeClr>
                </a:solidFill>
              </a:rPr>
              <a:t>, I </a:t>
            </a:r>
            <a:r>
              <a:rPr lang="fr-BE" sz="2000" err="1">
                <a:solidFill>
                  <a:schemeClr val="tx1">
                    <a:lumMod val="65000"/>
                    <a:lumOff val="35000"/>
                  </a:schemeClr>
                </a:solidFill>
              </a:rPr>
              <a:t>don’t</a:t>
            </a:r>
            <a:r>
              <a:rPr lang="fr-BE" sz="2000">
                <a:solidFill>
                  <a:schemeClr val="tx1">
                    <a:lumMod val="65000"/>
                    <a:lumOff val="35000"/>
                  </a:schemeClr>
                </a:solidFill>
              </a:rPr>
              <a:t> </a:t>
            </a:r>
            <a:r>
              <a:rPr lang="fr-BE" sz="2000" err="1">
                <a:solidFill>
                  <a:schemeClr val="tx1">
                    <a:lumMod val="65000"/>
                    <a:lumOff val="35000"/>
                  </a:schemeClr>
                </a:solidFill>
              </a:rPr>
              <a:t>accept</a:t>
            </a:r>
            <a:r>
              <a:rPr lang="fr-BE" sz="2000">
                <a:solidFill>
                  <a:schemeClr val="tx1">
                    <a:lumMod val="65000"/>
                    <a:lumOff val="35000"/>
                  </a:schemeClr>
                </a:solidFill>
              </a:rPr>
              <a:t> </a:t>
            </a:r>
            <a:r>
              <a:rPr lang="fr-BE" sz="2000" err="1">
                <a:solidFill>
                  <a:schemeClr val="tx1">
                    <a:lumMod val="65000"/>
                    <a:lumOff val="35000"/>
                  </a:schemeClr>
                </a:solidFill>
              </a:rPr>
              <a:t>rental</a:t>
            </a:r>
            <a:r>
              <a:rPr lang="fr-BE" sz="2000">
                <a:solidFill>
                  <a:schemeClr val="tx1">
                    <a:lumMod val="65000"/>
                    <a:lumOff val="35000"/>
                  </a:schemeClr>
                </a:solidFill>
              </a:rPr>
              <a:t> </a:t>
            </a:r>
            <a:r>
              <a:rPr lang="fr-BE" sz="2000" err="1">
                <a:solidFill>
                  <a:schemeClr val="tx1">
                    <a:lumMod val="65000"/>
                    <a:lumOff val="35000"/>
                  </a:schemeClr>
                </a:solidFill>
              </a:rPr>
              <a:t>guarantees</a:t>
            </a:r>
            <a:r>
              <a:rPr lang="fr-BE" sz="2000">
                <a:solidFill>
                  <a:schemeClr val="tx1">
                    <a:lumMod val="65000"/>
                    <a:lumOff val="35000"/>
                  </a:schemeClr>
                </a:solidFill>
              </a:rPr>
              <a:t> </a:t>
            </a:r>
            <a:r>
              <a:rPr lang="fr-BE" sz="2000" err="1">
                <a:solidFill>
                  <a:schemeClr val="tx1">
                    <a:lumMod val="65000"/>
                    <a:lumOff val="35000"/>
                  </a:schemeClr>
                </a:solidFill>
              </a:rPr>
              <a:t>from</a:t>
            </a:r>
            <a:r>
              <a:rPr lang="fr-BE" sz="2000">
                <a:solidFill>
                  <a:schemeClr val="tx1">
                    <a:lumMod val="65000"/>
                    <a:lumOff val="35000"/>
                  </a:schemeClr>
                </a:solidFill>
              </a:rPr>
              <a:t> the OCMW. </a:t>
            </a:r>
            <a:br>
              <a:rPr lang="nl-BE" sz="2000">
                <a:solidFill>
                  <a:schemeClr val="tx1">
                    <a:lumMod val="65000"/>
                    <a:lumOff val="35000"/>
                  </a:schemeClr>
                </a:solidFill>
                <a:latin typeface="Aptos"/>
              </a:rPr>
            </a:br>
            <a:r>
              <a:rPr lang="nl-BE" sz="2000">
                <a:solidFill>
                  <a:schemeClr val="tx1">
                    <a:lumMod val="65000"/>
                    <a:lumOff val="35000"/>
                  </a:schemeClr>
                </a:solidFill>
                <a:latin typeface="Aptos"/>
              </a:rPr>
              <a:t>                                                                         17:16 </a:t>
            </a:r>
            <a:endParaRPr lang="nl-BE" sz="2000">
              <a:solidFill>
                <a:schemeClr val="tx1">
                  <a:lumMod val="65000"/>
                  <a:lumOff val="35000"/>
                </a:schemeClr>
              </a:solidFill>
            </a:endParaRPr>
          </a:p>
          <a:p>
            <a:pPr algn="ct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8E3A669C-B49E-2E8C-4D04-226FED5D2E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Red Green Flag: เวกเตอร์สต็อก (ปลอดค่าลิขสิทธิ์) 449612908 | Shutterstock">
            <a:extLst>
              <a:ext uri="{FF2B5EF4-FFF2-40B4-BE49-F238E27FC236}">
                <a16:creationId xmlns:a16="http://schemas.microsoft.com/office/drawing/2014/main" id="{8A42380A-DE6A-2D0A-2A84-7626D6FB0E7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310" b="9286"/>
          <a:stretch>
            <a:fillRect/>
          </a:stretch>
        </p:blipFill>
        <p:spPr bwMode="auto">
          <a:xfrm>
            <a:off x="3910302" y="703523"/>
            <a:ext cx="1323394" cy="1531480"/>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descr="Gribouille avec un remplissage uni">
            <a:extLst>
              <a:ext uri="{FF2B5EF4-FFF2-40B4-BE49-F238E27FC236}">
                <a16:creationId xmlns:a16="http://schemas.microsoft.com/office/drawing/2014/main" id="{ABDD6353-F775-8C0A-0D69-0DDA3A1E575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36272CB3-A9C6-B589-92CE-BFBF12D22030}"/>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0419602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9D9B7-2108-78AB-4B08-F6EA1646DFFA}"/>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380B7B-5762-EDD0-64D5-B3F136DBD86A}"/>
              </a:ext>
            </a:extLst>
          </p:cNvPr>
          <p:cNvSpPr>
            <a:spLocks noGrp="1"/>
          </p:cNvSpPr>
          <p:nvPr>
            <p:ph type="sldNum" sz="quarter" idx="12"/>
          </p:nvPr>
        </p:nvSpPr>
        <p:spPr/>
        <p:txBody>
          <a:bodyPr/>
          <a:lstStyle/>
          <a:p>
            <a:fld id="{49D66857-5C25-4F7D-8F9B-F3014B38DE15}" type="slidenum">
              <a:rPr lang="fr-BE" smtClean="0"/>
              <a:t>61</a:t>
            </a:fld>
            <a:endParaRPr lang="fr-BE"/>
          </a:p>
        </p:txBody>
      </p:sp>
      <p:sp>
        <p:nvSpPr>
          <p:cNvPr id="10" name="Shape 101">
            <a:extLst>
              <a:ext uri="{FF2B5EF4-FFF2-40B4-BE49-F238E27FC236}">
                <a16:creationId xmlns:a16="http://schemas.microsoft.com/office/drawing/2014/main" id="{01170BDF-899B-872B-0732-F7392FB9DC63}"/>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Property description</a:t>
            </a:r>
            <a:endParaRPr lang="en-US"/>
          </a:p>
        </p:txBody>
      </p:sp>
      <p:sp>
        <p:nvSpPr>
          <p:cNvPr id="5" name="Espace réservé du texte 2">
            <a:extLst>
              <a:ext uri="{FF2B5EF4-FFF2-40B4-BE49-F238E27FC236}">
                <a16:creationId xmlns:a16="http://schemas.microsoft.com/office/drawing/2014/main" id="{2E785CC5-4F8B-09CD-047F-70621CBB61A4}"/>
              </a:ext>
            </a:extLst>
          </p:cNvPr>
          <p:cNvSpPr txBox="1">
            <a:spLocks/>
          </p:cNvSpPr>
          <p:nvPr/>
        </p:nvSpPr>
        <p:spPr>
          <a:xfrm>
            <a:off x="466457" y="1399799"/>
            <a:ext cx="4921831" cy="3027600"/>
          </a:xfrm>
          <a:prstGeom prst="rect">
            <a:avLst/>
          </a:prstGeom>
        </p:spPr>
        <p:txBody>
          <a:bodyPr lIns="91440" tIns="45720" rIns="91440" bIns="45720" anchor="t"/>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85750" indent="-285750">
              <a:lnSpc>
                <a:spcPct val="100000"/>
              </a:lnSpc>
              <a:spcBef>
                <a:spcPts val="0"/>
              </a:spcBef>
              <a:buFont typeface="Arial,Sans-Serif" panose="020B0604020202020204" pitchFamily="34" charset="0"/>
            </a:pPr>
            <a:r>
              <a:rPr lang="fr-FR" sz="1600" err="1">
                <a:solidFill>
                  <a:srgbClr val="544F98"/>
                </a:solidFill>
                <a:latin typeface="Aptos"/>
              </a:rPr>
              <a:t>Obligated</a:t>
            </a:r>
            <a:r>
              <a:rPr lang="fr-FR" sz="1600">
                <a:solidFill>
                  <a:srgbClr val="544F98"/>
                </a:solidFill>
                <a:latin typeface="Aptos"/>
              </a:rPr>
              <a:t>! </a:t>
            </a:r>
            <a:endParaRPr lang="en-US" sz="1600">
              <a:solidFill>
                <a:srgbClr val="544F98"/>
              </a:solidFill>
              <a:latin typeface="Aptos"/>
            </a:endParaRPr>
          </a:p>
          <a:p>
            <a:pPr marL="285750" indent="-285750">
              <a:lnSpc>
                <a:spcPct val="100000"/>
              </a:lnSpc>
              <a:spcBef>
                <a:spcPts val="0"/>
              </a:spcBef>
              <a:buFont typeface="Arial,Sans-Serif" panose="020B0604020202020204" pitchFamily="34" charset="0"/>
            </a:pPr>
            <a:r>
              <a:rPr lang="fr-FR" sz="1600">
                <a:solidFill>
                  <a:srgbClr val="544F98"/>
                </a:solidFill>
                <a:latin typeface="Aptos"/>
              </a:rPr>
              <a:t>Must </a:t>
            </a:r>
            <a:r>
              <a:rPr lang="fr-FR" sz="1600" err="1">
                <a:solidFill>
                  <a:srgbClr val="544F98"/>
                </a:solidFill>
                <a:latin typeface="Aptos"/>
              </a:rPr>
              <a:t>be</a:t>
            </a:r>
            <a:r>
              <a:rPr lang="fr-FR" sz="1600">
                <a:solidFill>
                  <a:srgbClr val="544F98"/>
                </a:solidFill>
                <a:latin typeface="Aptos"/>
              </a:rPr>
              <a:t> </a:t>
            </a:r>
            <a:r>
              <a:rPr lang="fr-FR" sz="1600" err="1">
                <a:solidFill>
                  <a:srgbClr val="544F98"/>
                </a:solidFill>
                <a:latin typeface="Aptos"/>
              </a:rPr>
              <a:t>done</a:t>
            </a:r>
            <a:r>
              <a:rPr lang="fr-FR" sz="1600">
                <a:solidFill>
                  <a:srgbClr val="544F98"/>
                </a:solidFill>
                <a:latin typeface="Aptos"/>
              </a:rPr>
              <a:t> </a:t>
            </a:r>
            <a:r>
              <a:rPr lang="fr-FR" sz="1600" b="1" err="1">
                <a:solidFill>
                  <a:srgbClr val="544F98"/>
                </a:solidFill>
                <a:latin typeface="Aptos"/>
              </a:rPr>
              <a:t>before</a:t>
            </a:r>
            <a:r>
              <a:rPr lang="fr-FR" sz="1600" b="1">
                <a:solidFill>
                  <a:srgbClr val="544F98"/>
                </a:solidFill>
                <a:latin typeface="Aptos"/>
              </a:rPr>
              <a:t> the start of the </a:t>
            </a:r>
            <a:r>
              <a:rPr lang="fr-FR" sz="1600" b="1" err="1">
                <a:solidFill>
                  <a:srgbClr val="544F98"/>
                </a:solidFill>
                <a:latin typeface="Aptos"/>
              </a:rPr>
              <a:t>contract</a:t>
            </a:r>
            <a:r>
              <a:rPr lang="fr-FR" sz="1600" b="1">
                <a:solidFill>
                  <a:srgbClr val="544F98"/>
                </a:solidFill>
                <a:latin typeface="Aptos"/>
              </a:rPr>
              <a:t> </a:t>
            </a:r>
            <a:r>
              <a:rPr lang="fr-FR" sz="1600">
                <a:solidFill>
                  <a:srgbClr val="544F98"/>
                </a:solidFill>
                <a:latin typeface="Aptos"/>
              </a:rPr>
              <a:t>or </a:t>
            </a:r>
            <a:r>
              <a:rPr lang="fr-FR" sz="1600" b="1" err="1">
                <a:solidFill>
                  <a:srgbClr val="544F98"/>
                </a:solidFill>
                <a:latin typeface="Aptos"/>
              </a:rPr>
              <a:t>during</a:t>
            </a:r>
            <a:r>
              <a:rPr lang="fr-FR" sz="1600" b="1">
                <a:solidFill>
                  <a:srgbClr val="544F98"/>
                </a:solidFill>
                <a:latin typeface="Aptos"/>
              </a:rPr>
              <a:t> the first </a:t>
            </a:r>
            <a:r>
              <a:rPr lang="fr-FR" sz="1600" b="1" err="1">
                <a:solidFill>
                  <a:srgbClr val="544F98"/>
                </a:solidFill>
                <a:latin typeface="Aptos"/>
              </a:rPr>
              <a:t>month</a:t>
            </a:r>
            <a:r>
              <a:rPr lang="fr-FR" sz="1600" b="1">
                <a:solidFill>
                  <a:srgbClr val="544F98"/>
                </a:solidFill>
                <a:latin typeface="Aptos"/>
              </a:rPr>
              <a:t> </a:t>
            </a:r>
            <a:r>
              <a:rPr lang="fr-FR" sz="1600" b="1" err="1">
                <a:solidFill>
                  <a:srgbClr val="544F98"/>
                </a:solidFill>
                <a:latin typeface="Aptos"/>
              </a:rPr>
              <a:t>after</a:t>
            </a:r>
            <a:r>
              <a:rPr lang="fr-FR" sz="1600" b="1">
                <a:solidFill>
                  <a:srgbClr val="544F98"/>
                </a:solidFill>
                <a:latin typeface="Aptos"/>
              </a:rPr>
              <a:t> </a:t>
            </a:r>
            <a:r>
              <a:rPr lang="fr-FR" sz="1600" b="1" err="1">
                <a:solidFill>
                  <a:srgbClr val="544F98"/>
                </a:solidFill>
                <a:latin typeface="Aptos"/>
              </a:rPr>
              <a:t>your</a:t>
            </a:r>
            <a:r>
              <a:rPr lang="fr-FR" sz="1600" b="1">
                <a:solidFill>
                  <a:srgbClr val="544F98"/>
                </a:solidFill>
                <a:latin typeface="Aptos"/>
              </a:rPr>
              <a:t> move</a:t>
            </a:r>
            <a:endParaRPr lang="en-US" sz="1600">
              <a:solidFill>
                <a:srgbClr val="544F98"/>
              </a:solidFill>
              <a:latin typeface="Aptos"/>
            </a:endParaRPr>
          </a:p>
          <a:p>
            <a:pPr marL="285750" indent="-285750">
              <a:lnSpc>
                <a:spcPct val="100000"/>
              </a:lnSpc>
              <a:spcBef>
                <a:spcPts val="0"/>
              </a:spcBef>
              <a:buFont typeface="Arial,Sans-Serif" panose="020B0604020202020204" pitchFamily="34" charset="0"/>
            </a:pPr>
            <a:r>
              <a:rPr lang="fr-FR" sz="1600" err="1">
                <a:solidFill>
                  <a:srgbClr val="544F98"/>
                </a:solidFill>
                <a:latin typeface="Aptos"/>
              </a:rPr>
              <a:t>Written</a:t>
            </a:r>
            <a:endParaRPr lang="en-US" sz="1600">
              <a:solidFill>
                <a:srgbClr val="544F98"/>
              </a:solidFill>
              <a:latin typeface="Aptos"/>
            </a:endParaRPr>
          </a:p>
          <a:p>
            <a:pPr marL="285750" indent="-285750">
              <a:lnSpc>
                <a:spcPct val="100000"/>
              </a:lnSpc>
              <a:spcBef>
                <a:spcPts val="0"/>
              </a:spcBef>
              <a:buFont typeface="Arial,Sans-Serif" panose="020B0604020202020204" pitchFamily="34" charset="0"/>
            </a:pPr>
            <a:r>
              <a:rPr lang="fr-FR" sz="1600" err="1">
                <a:solidFill>
                  <a:srgbClr val="544F98"/>
                </a:solidFill>
                <a:latin typeface="Aptos"/>
              </a:rPr>
              <a:t>Detailled</a:t>
            </a:r>
            <a:endParaRPr lang="fr-FR" sz="1600">
              <a:solidFill>
                <a:srgbClr val="544F98"/>
              </a:solidFill>
              <a:latin typeface="Aptos"/>
            </a:endParaRPr>
          </a:p>
          <a:p>
            <a:endParaRPr lang="fr-FR" sz="2400"/>
          </a:p>
          <a:p>
            <a:endParaRPr lang="fr-FR"/>
          </a:p>
          <a:p>
            <a:endParaRPr lang="fr-FR"/>
          </a:p>
        </p:txBody>
      </p:sp>
      <p:pic>
        <p:nvPicPr>
          <p:cNvPr id="3" name="Graphic 2" descr="Contrat contour">
            <a:extLst>
              <a:ext uri="{FF2B5EF4-FFF2-40B4-BE49-F238E27FC236}">
                <a16:creationId xmlns:a16="http://schemas.microsoft.com/office/drawing/2014/main" id="{71440F9D-585A-108A-CF49-5961F793A53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61960" y="194310"/>
            <a:ext cx="914400" cy="914400"/>
          </a:xfrm>
          <a:prstGeom prst="rect">
            <a:avLst/>
          </a:prstGeom>
        </p:spPr>
      </p:pic>
      <p:pic>
        <p:nvPicPr>
          <p:cNvPr id="6" name="Picture 2">
            <a:extLst>
              <a:ext uri="{FF2B5EF4-FFF2-40B4-BE49-F238E27FC236}">
                <a16:creationId xmlns:a16="http://schemas.microsoft.com/office/drawing/2014/main" id="{5A4E7781-0493-3CAD-D514-5B879870DB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1408" y="1613650"/>
            <a:ext cx="2958274" cy="23893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F722420-6BC2-C141-B8D4-2CDD9929FFBD}"/>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3978544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2DC1A-2D41-C330-8316-B5D72A08D338}"/>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9B1689CB-3A6F-425E-B3FC-9221E0C20F4B}"/>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1E3BCCCF-051B-EA29-3E9E-7E290BF73C2B}"/>
              </a:ext>
            </a:extLst>
          </p:cNvPr>
          <p:cNvSpPr>
            <a:spLocks noGrp="1"/>
          </p:cNvSpPr>
          <p:nvPr>
            <p:ph type="sldNum" sz="quarter" idx="12"/>
          </p:nvPr>
        </p:nvSpPr>
        <p:spPr/>
        <p:txBody>
          <a:bodyPr/>
          <a:lstStyle/>
          <a:p>
            <a:fld id="{49D66857-5C25-4F7D-8F9B-F3014B38DE15}" type="slidenum">
              <a:rPr lang="fr-BE" smtClean="0"/>
              <a:t>62</a:t>
            </a:fld>
            <a:endParaRPr lang="fr-BE"/>
          </a:p>
        </p:txBody>
      </p:sp>
      <p:sp>
        <p:nvSpPr>
          <p:cNvPr id="5" name="Rectangle : coins arrondis 3">
            <a:extLst>
              <a:ext uri="{FF2B5EF4-FFF2-40B4-BE49-F238E27FC236}">
                <a16:creationId xmlns:a16="http://schemas.microsoft.com/office/drawing/2014/main" id="{B1F56847-69FB-AFA1-D15C-C4B8AE5F1891}"/>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BE" sz="2000">
                <a:solidFill>
                  <a:schemeClr val="tx1">
                    <a:lumMod val="65000"/>
                    <a:lumOff val="35000"/>
                  </a:schemeClr>
                </a:solidFill>
                <a:latin typeface="Aptos"/>
              </a:rPr>
              <a:t>Can </a:t>
            </a:r>
            <a:r>
              <a:rPr lang="fr-BE" sz="2000" err="1">
                <a:solidFill>
                  <a:schemeClr val="tx1">
                    <a:lumMod val="65000"/>
                    <a:lumOff val="35000"/>
                  </a:schemeClr>
                </a:solidFill>
                <a:latin typeface="Aptos"/>
              </a:rPr>
              <a:t>we</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schedule</a:t>
            </a:r>
            <a:r>
              <a:rPr lang="fr-BE" sz="2000">
                <a:solidFill>
                  <a:schemeClr val="tx1">
                    <a:lumMod val="65000"/>
                    <a:lumOff val="35000"/>
                  </a:schemeClr>
                </a:solidFill>
                <a:latin typeface="Aptos"/>
              </a:rPr>
              <a:t> a meeting for the </a:t>
            </a:r>
            <a:r>
              <a:rPr lang="fr-BE" sz="2000" err="1">
                <a:solidFill>
                  <a:schemeClr val="tx1">
                    <a:lumMod val="65000"/>
                    <a:lumOff val="35000"/>
                  </a:schemeClr>
                </a:solidFill>
                <a:latin typeface="Aptos"/>
              </a:rPr>
              <a:t>property</a:t>
            </a:r>
            <a:r>
              <a:rPr lang="fr-BE" sz="2000">
                <a:solidFill>
                  <a:schemeClr val="tx1">
                    <a:lumMod val="65000"/>
                    <a:lumOff val="35000"/>
                  </a:schemeClr>
                </a:solidFill>
                <a:latin typeface="Aptos"/>
              </a:rPr>
              <a:t> description? This </a:t>
            </a:r>
            <a:r>
              <a:rPr lang="fr-BE" sz="2000" err="1">
                <a:solidFill>
                  <a:schemeClr val="tx1">
                    <a:lumMod val="65000"/>
                    <a:lumOff val="35000"/>
                  </a:schemeClr>
                </a:solidFill>
                <a:latin typeface="Aptos"/>
              </a:rPr>
              <a:t>will</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cost</a:t>
            </a:r>
            <a:r>
              <a:rPr lang="fr-BE" sz="2000">
                <a:solidFill>
                  <a:schemeClr val="tx1">
                    <a:lumMod val="65000"/>
                    <a:lumOff val="35000"/>
                  </a:schemeClr>
                </a:solidFill>
                <a:latin typeface="Aptos"/>
              </a:rPr>
              <a:t> </a:t>
            </a:r>
            <a:r>
              <a:rPr lang="fr-BE" sz="2000" err="1">
                <a:solidFill>
                  <a:schemeClr val="tx1">
                    <a:lumMod val="65000"/>
                    <a:lumOff val="35000"/>
                  </a:schemeClr>
                </a:solidFill>
                <a:latin typeface="Aptos"/>
              </a:rPr>
              <a:t>you</a:t>
            </a:r>
            <a:r>
              <a:rPr lang="fr-BE" sz="2000">
                <a:solidFill>
                  <a:schemeClr val="tx1">
                    <a:lumMod val="65000"/>
                    <a:lumOff val="35000"/>
                  </a:schemeClr>
                </a:solidFill>
                <a:latin typeface="Aptos"/>
              </a:rPr>
              <a:t> €100. </a:t>
            </a:r>
            <a:br>
              <a:rPr lang="nl-BE" sz="2000">
                <a:latin typeface="Aptos"/>
              </a:rPr>
            </a:br>
            <a:r>
              <a:rPr lang="nl-BE" sz="2000">
                <a:solidFill>
                  <a:schemeClr val="tx1">
                    <a:lumMod val="65000"/>
                    <a:lumOff val="35000"/>
                  </a:schemeClr>
                </a:solidFill>
                <a:latin typeface="Aptos"/>
              </a:rPr>
              <a:t>                                                                         22:12 </a:t>
            </a: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DCE9B9E9-2130-94F6-D9E3-555A8ED831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Gribouille avec un remplissage uni">
            <a:extLst>
              <a:ext uri="{FF2B5EF4-FFF2-40B4-BE49-F238E27FC236}">
                <a16:creationId xmlns:a16="http://schemas.microsoft.com/office/drawing/2014/main" id="{57F6C3B1-6A19-04E9-678A-B42EA41CD97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139A85E4-781E-86D2-679C-7A20F88D1898}"/>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2251077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B3ADD-23C5-D840-DD85-71D88911F5E7}"/>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F858DAB5-595D-FDE2-54D3-3F6008ABE8D7}"/>
              </a:ext>
            </a:extLst>
          </p:cNvPr>
          <p:cNvPicPr>
            <a:picLocks noChangeAspect="1"/>
          </p:cNvPicPr>
          <p:nvPr/>
        </p:nvPicPr>
        <p:blipFill>
          <a:blip r:embed="rId3"/>
          <a:srcRect t="6924" b="6531"/>
          <a:stretch>
            <a:fillRect/>
          </a:stretch>
        </p:blipFill>
        <p:spPr>
          <a:xfrm>
            <a:off x="2177639" y="994"/>
            <a:ext cx="4796342" cy="5144864"/>
          </a:xfrm>
          <a:prstGeom prst="rect">
            <a:avLst/>
          </a:prstGeom>
        </p:spPr>
      </p:pic>
      <p:sp>
        <p:nvSpPr>
          <p:cNvPr id="2" name="Slide Number Placeholder 1">
            <a:extLst>
              <a:ext uri="{FF2B5EF4-FFF2-40B4-BE49-F238E27FC236}">
                <a16:creationId xmlns:a16="http://schemas.microsoft.com/office/drawing/2014/main" id="{903ADB8C-A634-8450-466F-24F48027A58D}"/>
              </a:ext>
            </a:extLst>
          </p:cNvPr>
          <p:cNvSpPr>
            <a:spLocks noGrp="1"/>
          </p:cNvSpPr>
          <p:nvPr>
            <p:ph type="sldNum" sz="quarter" idx="12"/>
          </p:nvPr>
        </p:nvSpPr>
        <p:spPr/>
        <p:txBody>
          <a:bodyPr/>
          <a:lstStyle/>
          <a:p>
            <a:fld id="{49D66857-5C25-4F7D-8F9B-F3014B38DE15}" type="slidenum">
              <a:rPr lang="fr-BE" smtClean="0"/>
              <a:t>63</a:t>
            </a:fld>
            <a:endParaRPr lang="fr-BE"/>
          </a:p>
        </p:txBody>
      </p:sp>
      <p:sp>
        <p:nvSpPr>
          <p:cNvPr id="5" name="Rectangle : coins arrondis 3">
            <a:extLst>
              <a:ext uri="{FF2B5EF4-FFF2-40B4-BE49-F238E27FC236}">
                <a16:creationId xmlns:a16="http://schemas.microsoft.com/office/drawing/2014/main" id="{CDECCF75-4164-EC57-BD48-854CB10E1F49}"/>
              </a:ext>
            </a:extLst>
          </p:cNvPr>
          <p:cNvSpPr/>
          <p:nvPr/>
        </p:nvSpPr>
        <p:spPr>
          <a:xfrm>
            <a:off x="1967049" y="2392018"/>
            <a:ext cx="5207157" cy="1365731"/>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BE" sz="2000">
                <a:solidFill>
                  <a:schemeClr val="tx1">
                    <a:lumMod val="65000"/>
                    <a:lumOff val="35000"/>
                  </a:schemeClr>
                </a:solidFill>
              </a:rPr>
              <a:t>Can </a:t>
            </a:r>
            <a:r>
              <a:rPr lang="fr-BE" sz="2000" err="1">
                <a:solidFill>
                  <a:schemeClr val="tx1">
                    <a:lumMod val="65000"/>
                    <a:lumOff val="35000"/>
                  </a:schemeClr>
                </a:solidFill>
              </a:rPr>
              <a:t>we</a:t>
            </a:r>
            <a:r>
              <a:rPr lang="fr-BE" sz="2000">
                <a:solidFill>
                  <a:schemeClr val="tx1">
                    <a:lumMod val="65000"/>
                    <a:lumOff val="35000"/>
                  </a:schemeClr>
                </a:solidFill>
              </a:rPr>
              <a:t> </a:t>
            </a:r>
            <a:r>
              <a:rPr lang="fr-BE" sz="2000" err="1">
                <a:solidFill>
                  <a:schemeClr val="tx1">
                    <a:lumMod val="65000"/>
                    <a:lumOff val="35000"/>
                  </a:schemeClr>
                </a:solidFill>
              </a:rPr>
              <a:t>schedule</a:t>
            </a:r>
            <a:r>
              <a:rPr lang="fr-BE" sz="2000">
                <a:solidFill>
                  <a:schemeClr val="tx1">
                    <a:lumMod val="65000"/>
                    <a:lumOff val="35000"/>
                  </a:schemeClr>
                </a:solidFill>
              </a:rPr>
              <a:t> a meeting for the </a:t>
            </a:r>
            <a:r>
              <a:rPr lang="fr-BE" sz="2000" err="1">
                <a:solidFill>
                  <a:schemeClr val="tx1">
                    <a:lumMod val="65000"/>
                    <a:lumOff val="35000"/>
                  </a:schemeClr>
                </a:solidFill>
              </a:rPr>
              <a:t>property</a:t>
            </a:r>
            <a:r>
              <a:rPr lang="fr-BE" sz="2000">
                <a:solidFill>
                  <a:schemeClr val="tx1">
                    <a:lumMod val="65000"/>
                    <a:lumOff val="35000"/>
                  </a:schemeClr>
                </a:solidFill>
              </a:rPr>
              <a:t> description? This </a:t>
            </a:r>
            <a:r>
              <a:rPr lang="fr-BE" sz="2000" err="1">
                <a:solidFill>
                  <a:schemeClr val="tx1">
                    <a:lumMod val="65000"/>
                    <a:lumOff val="35000"/>
                  </a:schemeClr>
                </a:solidFill>
              </a:rPr>
              <a:t>will</a:t>
            </a:r>
            <a:r>
              <a:rPr lang="fr-BE" sz="2000">
                <a:solidFill>
                  <a:schemeClr val="tx1">
                    <a:lumMod val="65000"/>
                    <a:lumOff val="35000"/>
                  </a:schemeClr>
                </a:solidFill>
              </a:rPr>
              <a:t> </a:t>
            </a:r>
            <a:r>
              <a:rPr lang="fr-BE" sz="2000" err="1">
                <a:solidFill>
                  <a:schemeClr val="tx1">
                    <a:lumMod val="65000"/>
                    <a:lumOff val="35000"/>
                  </a:schemeClr>
                </a:solidFill>
              </a:rPr>
              <a:t>cost</a:t>
            </a:r>
            <a:r>
              <a:rPr lang="fr-BE" sz="2000">
                <a:solidFill>
                  <a:schemeClr val="tx1">
                    <a:lumMod val="65000"/>
                    <a:lumOff val="35000"/>
                  </a:schemeClr>
                </a:solidFill>
              </a:rPr>
              <a:t> </a:t>
            </a:r>
            <a:r>
              <a:rPr lang="fr-BE" sz="2000" err="1">
                <a:solidFill>
                  <a:schemeClr val="tx1">
                    <a:lumMod val="65000"/>
                    <a:lumOff val="35000"/>
                  </a:schemeClr>
                </a:solidFill>
              </a:rPr>
              <a:t>you</a:t>
            </a:r>
            <a:r>
              <a:rPr lang="fr-BE" sz="2000">
                <a:solidFill>
                  <a:schemeClr val="tx1">
                    <a:lumMod val="65000"/>
                    <a:lumOff val="35000"/>
                  </a:schemeClr>
                </a:solidFill>
              </a:rPr>
              <a:t> €100.</a:t>
            </a:r>
            <a:br>
              <a:rPr lang="nl-BE" sz="2000">
                <a:latin typeface="Aptos"/>
              </a:rPr>
            </a:br>
            <a:r>
              <a:rPr lang="nl-BE" sz="2000">
                <a:solidFill>
                  <a:schemeClr val="tx1">
                    <a:lumMod val="65000"/>
                    <a:lumOff val="35000"/>
                  </a:schemeClr>
                </a:solidFill>
                <a:latin typeface="Aptos"/>
              </a:rPr>
              <a:t>                                                                         22:12 </a:t>
            </a:r>
            <a:endParaRPr lang="nl-BE" sz="2000">
              <a:solidFill>
                <a:schemeClr val="tx1">
                  <a:lumMod val="65000"/>
                  <a:lumOff val="35000"/>
                </a:schemeClr>
              </a:solidFill>
            </a:endParaRPr>
          </a:p>
        </p:txBody>
      </p:sp>
      <p:pic>
        <p:nvPicPr>
          <p:cNvPr id="12" name="Picture 2" descr="Whatsapp Double Ticks Clip Art at Clker.com - vector clip art online ...">
            <a:extLst>
              <a:ext uri="{FF2B5EF4-FFF2-40B4-BE49-F238E27FC236}">
                <a16:creationId xmlns:a16="http://schemas.microsoft.com/office/drawing/2014/main" id="{5E73FAE5-495B-3978-ADF6-AB0D7CEE58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863" y="3250637"/>
            <a:ext cx="297082" cy="2097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Red Green Flag: เวกเตอร์สต็อก (ปลอดค่าลิขสิทธิ์) 449612908 | Shutterstock">
            <a:extLst>
              <a:ext uri="{FF2B5EF4-FFF2-40B4-BE49-F238E27FC236}">
                <a16:creationId xmlns:a16="http://schemas.microsoft.com/office/drawing/2014/main" id="{F47F0D80-D78C-F69B-2C20-49D7F77C974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51258" b="9286"/>
          <a:stretch>
            <a:fillRect/>
          </a:stretch>
        </p:blipFill>
        <p:spPr bwMode="auto">
          <a:xfrm>
            <a:off x="3928902" y="625743"/>
            <a:ext cx="1286193" cy="1547945"/>
          </a:xfrm>
          <a:prstGeom prst="rect">
            <a:avLst/>
          </a:prstGeom>
          <a:noFill/>
          <a:extLst>
            <a:ext uri="{909E8E84-426E-40DD-AFC4-6F175D3DCCD1}">
              <a14:hiddenFill xmlns:a14="http://schemas.microsoft.com/office/drawing/2010/main">
                <a:solidFill>
                  <a:srgbClr val="FFFFFF"/>
                </a:solidFill>
              </a14:hiddenFill>
            </a:ext>
          </a:extLst>
        </p:spPr>
      </p:pic>
      <p:pic>
        <p:nvPicPr>
          <p:cNvPr id="7" name="Graphic 6" descr="Gribouille avec un remplissage uni">
            <a:extLst>
              <a:ext uri="{FF2B5EF4-FFF2-40B4-BE49-F238E27FC236}">
                <a16:creationId xmlns:a16="http://schemas.microsoft.com/office/drawing/2014/main" id="{9A557218-1969-C48F-D8F4-310529AB478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74380" y="186690"/>
            <a:ext cx="784860" cy="822960"/>
          </a:xfrm>
          <a:prstGeom prst="rect">
            <a:avLst/>
          </a:prstGeom>
        </p:spPr>
      </p:pic>
      <p:pic>
        <p:nvPicPr>
          <p:cNvPr id="6" name="Picture 5">
            <a:extLst>
              <a:ext uri="{FF2B5EF4-FFF2-40B4-BE49-F238E27FC236}">
                <a16:creationId xmlns:a16="http://schemas.microsoft.com/office/drawing/2014/main" id="{02A7F859-6ECE-E187-39C3-FDB331F3A571}"/>
              </a:ext>
            </a:extLst>
          </p:cNvPr>
          <p:cNvPicPr>
            <a:picLocks noChangeAspect="1"/>
          </p:cNvPicPr>
          <p:nvPr/>
        </p:nvPicPr>
        <p:blipFill>
          <a:blip r:embed="rId7"/>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366957529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a:extLst>
            <a:ext uri="{FF2B5EF4-FFF2-40B4-BE49-F238E27FC236}">
              <a16:creationId xmlns:a16="http://schemas.microsoft.com/office/drawing/2014/main" id="{D0D176CC-0D41-A7F5-57EE-3B3D23B4573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DEBC8AA-5CF9-B9FD-103D-952458D61BFC}"/>
              </a:ext>
            </a:extLst>
          </p:cNvPr>
          <p:cNvSpPr>
            <a:spLocks noGrp="1"/>
          </p:cNvSpPr>
          <p:nvPr>
            <p:ph type="ctrTitle"/>
          </p:nvPr>
        </p:nvSpPr>
        <p:spPr>
          <a:xfrm>
            <a:off x="688782" y="3096669"/>
            <a:ext cx="7772400" cy="1159800"/>
          </a:xfrm>
        </p:spPr>
        <p:txBody>
          <a:bodyPr>
            <a:normAutofit/>
          </a:bodyPr>
          <a:lstStyle/>
          <a:p>
            <a:r>
              <a:rPr lang="en" sz="5300" b="1">
                <a:latin typeface="Aptos Display"/>
              </a:rPr>
              <a:t>Move in to your housing</a:t>
            </a:r>
            <a:endParaRPr lang="fr-FR" sz="5300" b="1">
              <a:solidFill>
                <a:srgbClr val="000000"/>
              </a:solidFill>
              <a:latin typeface="Aptos Display"/>
            </a:endParaRPr>
          </a:p>
        </p:txBody>
      </p:sp>
      <p:sp>
        <p:nvSpPr>
          <p:cNvPr id="5" name="Shape 90">
            <a:extLst>
              <a:ext uri="{FF2B5EF4-FFF2-40B4-BE49-F238E27FC236}">
                <a16:creationId xmlns:a16="http://schemas.microsoft.com/office/drawing/2014/main" id="{06AA749B-FA7C-C9BC-21B3-25A23BD49AE4}"/>
              </a:ext>
            </a:extLst>
          </p:cNvPr>
          <p:cNvSpPr txBox="1"/>
          <p:nvPr/>
        </p:nvSpPr>
        <p:spPr>
          <a:xfrm>
            <a:off x="7887525" y="152400"/>
            <a:ext cx="960900" cy="1390500"/>
          </a:xfrm>
          <a:prstGeom prst="rect">
            <a:avLst/>
          </a:prstGeom>
          <a:noFill/>
          <a:ln>
            <a:noFill/>
          </a:ln>
        </p:spPr>
        <p:txBody>
          <a:bodyPr spcFirstLastPara="1" wrap="square" lIns="91425" tIns="91425" rIns="91425" bIns="91425" anchor="ctr" anchorCtr="0">
            <a:noAutofit/>
          </a:bodyPr>
          <a:lstStyle/>
          <a:p>
            <a:pPr marL="0" lvl="0" indent="0" algn="ctr">
              <a:spcBef>
                <a:spcPts val="0"/>
              </a:spcBef>
              <a:spcAft>
                <a:spcPts val="0"/>
              </a:spcAft>
              <a:buNone/>
            </a:pPr>
            <a:r>
              <a:rPr lang="en" sz="9600">
                <a:solidFill>
                  <a:schemeClr val="bg1"/>
                </a:solidFill>
                <a:latin typeface="Raleway ExtraBold"/>
                <a:ea typeface="Raleway ExtraBold"/>
                <a:cs typeface="Raleway ExtraBold"/>
              </a:rPr>
              <a:t>6</a:t>
            </a:r>
          </a:p>
        </p:txBody>
      </p:sp>
      <p:pic>
        <p:nvPicPr>
          <p:cNvPr id="4" name="Picture 3">
            <a:extLst>
              <a:ext uri="{FF2B5EF4-FFF2-40B4-BE49-F238E27FC236}">
                <a16:creationId xmlns:a16="http://schemas.microsoft.com/office/drawing/2014/main" id="{11C489E7-1467-C9BF-F449-2F868D9E3A3B}"/>
              </a:ext>
            </a:extLst>
          </p:cNvPr>
          <p:cNvPicPr>
            <a:picLocks noChangeAspect="1"/>
          </p:cNvPicPr>
          <p:nvPr/>
        </p:nvPicPr>
        <p:blipFill>
          <a:blip r:embed="rId3"/>
          <a:stretch>
            <a:fillRect/>
          </a:stretch>
        </p:blipFill>
        <p:spPr>
          <a:xfrm>
            <a:off x="8066139" y="4760103"/>
            <a:ext cx="960621" cy="260762"/>
          </a:xfrm>
          <a:prstGeom prst="rect">
            <a:avLst/>
          </a:prstGeom>
        </p:spPr>
      </p:pic>
    </p:spTree>
    <p:extLst>
      <p:ext uri="{BB962C8B-B14F-4D97-AF65-F5344CB8AC3E}">
        <p14:creationId xmlns:p14="http://schemas.microsoft.com/office/powerpoint/2010/main" val="2118834239"/>
      </p:ext>
    </p:extLst>
  </p:cSld>
  <p:clrMapOvr>
    <a:masterClrMapping/>
  </p:clrMapOvr>
  <p:transition spd="slow">
    <p:push dir="u"/>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7565C-9097-94F5-D6B4-417B06462F5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633B8A-66B1-9F74-5957-1414C17C736C}"/>
              </a:ext>
            </a:extLst>
          </p:cNvPr>
          <p:cNvSpPr>
            <a:spLocks noGrp="1"/>
          </p:cNvSpPr>
          <p:nvPr>
            <p:ph type="sldNum" sz="quarter" idx="12"/>
          </p:nvPr>
        </p:nvSpPr>
        <p:spPr/>
        <p:txBody>
          <a:bodyPr/>
          <a:lstStyle/>
          <a:p>
            <a:fld id="{49D66857-5C25-4F7D-8F9B-F3014B38DE15}" type="slidenum">
              <a:rPr lang="fr-BE" smtClean="0"/>
              <a:t>65</a:t>
            </a:fld>
            <a:endParaRPr lang="fr-BE"/>
          </a:p>
        </p:txBody>
      </p:sp>
      <p:sp>
        <p:nvSpPr>
          <p:cNvPr id="10" name="Shape 101">
            <a:extLst>
              <a:ext uri="{FF2B5EF4-FFF2-40B4-BE49-F238E27FC236}">
                <a16:creationId xmlns:a16="http://schemas.microsoft.com/office/drawing/2014/main" id="{7431FCF8-C61C-482E-9C19-03174E3773DA}"/>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Domiciliation</a:t>
            </a:r>
            <a:endParaRPr lang="en" sz="4800" b="1">
              <a:solidFill>
                <a:srgbClr val="544F98"/>
              </a:solidFill>
            </a:endParaRPr>
          </a:p>
        </p:txBody>
      </p:sp>
      <p:pic>
        <p:nvPicPr>
          <p:cNvPr id="7" name="Picture 2" descr="Brievenbussen – Paft Boechout">
            <a:extLst>
              <a:ext uri="{FF2B5EF4-FFF2-40B4-BE49-F238E27FC236}">
                <a16:creationId xmlns:a16="http://schemas.microsoft.com/office/drawing/2014/main" id="{68662334-1985-A510-33BB-0D7D2C6731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6191" y="1665546"/>
            <a:ext cx="3453760" cy="2590320"/>
          </a:xfrm>
          <a:prstGeom prst="rect">
            <a:avLst/>
          </a:prstGeom>
          <a:noFill/>
          <a:extLst>
            <a:ext uri="{909E8E84-426E-40DD-AFC4-6F175D3DCCD1}">
              <a14:hiddenFill xmlns:a14="http://schemas.microsoft.com/office/drawing/2010/main">
                <a:solidFill>
                  <a:srgbClr val="FFFFFF"/>
                </a:solidFill>
              </a14:hiddenFill>
            </a:ext>
          </a:extLst>
        </p:spPr>
      </p:pic>
      <p:pic>
        <p:nvPicPr>
          <p:cNvPr id="9" name="Afbeelding 2">
            <a:extLst>
              <a:ext uri="{FF2B5EF4-FFF2-40B4-BE49-F238E27FC236}">
                <a16:creationId xmlns:a16="http://schemas.microsoft.com/office/drawing/2014/main" id="{7A750A11-4660-EBC7-1261-2B88CB60056E}"/>
              </a:ext>
            </a:extLst>
          </p:cNvPr>
          <p:cNvPicPr>
            <a:picLocks noChangeAspect="1"/>
          </p:cNvPicPr>
          <p:nvPr/>
        </p:nvPicPr>
        <p:blipFill>
          <a:blip r:embed="rId4"/>
          <a:stretch>
            <a:fillRect/>
          </a:stretch>
        </p:blipFill>
        <p:spPr>
          <a:xfrm>
            <a:off x="4520076" y="1665546"/>
            <a:ext cx="3615728" cy="2580807"/>
          </a:xfrm>
          <a:prstGeom prst="rect">
            <a:avLst/>
          </a:prstGeom>
        </p:spPr>
      </p:pic>
      <p:pic>
        <p:nvPicPr>
          <p:cNvPr id="11" name="Graphic 10" descr="Boîte contour">
            <a:extLst>
              <a:ext uri="{FF2B5EF4-FFF2-40B4-BE49-F238E27FC236}">
                <a16:creationId xmlns:a16="http://schemas.microsoft.com/office/drawing/2014/main" id="{20D078A7-F7E9-6B14-A23E-25B35035CC7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61960" y="95250"/>
            <a:ext cx="914400" cy="914400"/>
          </a:xfrm>
          <a:prstGeom prst="rect">
            <a:avLst/>
          </a:prstGeom>
        </p:spPr>
      </p:pic>
      <p:pic>
        <p:nvPicPr>
          <p:cNvPr id="4" name="Picture 3">
            <a:extLst>
              <a:ext uri="{FF2B5EF4-FFF2-40B4-BE49-F238E27FC236}">
                <a16:creationId xmlns:a16="http://schemas.microsoft.com/office/drawing/2014/main" id="{E28E5636-44B6-522F-5CDC-25391B37CB8F}"/>
              </a:ext>
            </a:extLst>
          </p:cNvPr>
          <p:cNvPicPr>
            <a:picLocks noChangeAspect="1"/>
          </p:cNvPicPr>
          <p:nvPr/>
        </p:nvPicPr>
        <p:blipFill>
          <a:blip r:embed="rId6"/>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255301355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CE96D-5FD3-5D8D-E7FF-E0CB465ACD9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1F5EEAC-7BE6-A5FD-3033-C718BEDE869B}"/>
              </a:ext>
            </a:extLst>
          </p:cNvPr>
          <p:cNvSpPr>
            <a:spLocks noGrp="1"/>
          </p:cNvSpPr>
          <p:nvPr>
            <p:ph type="sldNum" sz="quarter" idx="12"/>
          </p:nvPr>
        </p:nvSpPr>
        <p:spPr/>
        <p:txBody>
          <a:bodyPr/>
          <a:lstStyle/>
          <a:p>
            <a:fld id="{49D66857-5C25-4F7D-8F9B-F3014B38DE15}" type="slidenum">
              <a:rPr lang="fr-BE" smtClean="0"/>
              <a:t>66</a:t>
            </a:fld>
            <a:endParaRPr lang="fr-BE"/>
          </a:p>
        </p:txBody>
      </p:sp>
      <p:sp>
        <p:nvSpPr>
          <p:cNvPr id="10" name="Shape 101">
            <a:extLst>
              <a:ext uri="{FF2B5EF4-FFF2-40B4-BE49-F238E27FC236}">
                <a16:creationId xmlns:a16="http://schemas.microsoft.com/office/drawing/2014/main" id="{ACA01A46-37BE-480E-DF39-2DDC0703BDF6}"/>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Energy</a:t>
            </a:r>
            <a:endParaRPr lang="en-US"/>
          </a:p>
        </p:txBody>
      </p:sp>
      <p:pic>
        <p:nvPicPr>
          <p:cNvPr id="11" name="Graphic 10" descr="Boîte contour">
            <a:extLst>
              <a:ext uri="{FF2B5EF4-FFF2-40B4-BE49-F238E27FC236}">
                <a16:creationId xmlns:a16="http://schemas.microsoft.com/office/drawing/2014/main" id="{14D0AAE5-0EAE-8470-2B4F-E913CB5D8E0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61960" y="95250"/>
            <a:ext cx="914400" cy="914400"/>
          </a:xfrm>
          <a:prstGeom prst="rect">
            <a:avLst/>
          </a:prstGeom>
        </p:spPr>
      </p:pic>
      <p:pic>
        <p:nvPicPr>
          <p:cNvPr id="4" name="Picture 8" descr="Elektriciteitsmeter | VREG">
            <a:extLst>
              <a:ext uri="{FF2B5EF4-FFF2-40B4-BE49-F238E27FC236}">
                <a16:creationId xmlns:a16="http://schemas.microsoft.com/office/drawing/2014/main" id="{2AB5E503-5815-19FE-EDB9-6A0B5F8357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000" y="2262579"/>
            <a:ext cx="4350168" cy="21750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Watermeter handige nauwkeurige koperachtige watermeter waterteller voor tuin">
            <a:extLst>
              <a:ext uri="{FF2B5EF4-FFF2-40B4-BE49-F238E27FC236}">
                <a16:creationId xmlns:a16="http://schemas.microsoft.com/office/drawing/2014/main" id="{23DF13A5-A706-59DC-D556-F0E5D8F32F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93708" y="1906903"/>
            <a:ext cx="2701242" cy="270124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Pictogram elektrische spanning | Meerdere formaten - 101BHVSHOP.nl">
            <a:extLst>
              <a:ext uri="{FF2B5EF4-FFF2-40B4-BE49-F238E27FC236}">
                <a16:creationId xmlns:a16="http://schemas.microsoft.com/office/drawing/2014/main" id="{F6AE1585-AABA-E682-5973-358472F94A1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9923" t="28374" r="27807" b="29339"/>
          <a:stretch>
            <a:fillRect/>
          </a:stretch>
        </p:blipFill>
        <p:spPr bwMode="auto">
          <a:xfrm>
            <a:off x="3576228" y="1064412"/>
            <a:ext cx="1153044" cy="106270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4" descr="Veiligheidspictogram Gevaar voor gas kopen? Bestel nu online!">
            <a:extLst>
              <a:ext uri="{FF2B5EF4-FFF2-40B4-BE49-F238E27FC236}">
                <a16:creationId xmlns:a16="http://schemas.microsoft.com/office/drawing/2014/main" id="{E08DCCAC-2933-0AA8-A1F7-64C4E21F5D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17116" y="1116023"/>
            <a:ext cx="1100042" cy="95948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Vector Het Pictogramsymbool Van De Waterkraan Vector Illustratie ...">
            <a:extLst>
              <a:ext uri="{FF2B5EF4-FFF2-40B4-BE49-F238E27FC236}">
                <a16:creationId xmlns:a16="http://schemas.microsoft.com/office/drawing/2014/main" id="{1AC3F0E1-6D50-DE55-A07D-A93B310223E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23574"/>
          <a:stretch>
            <a:fillRect/>
          </a:stretch>
        </p:blipFill>
        <p:spPr bwMode="auto">
          <a:xfrm>
            <a:off x="7258116" y="1048690"/>
            <a:ext cx="1292601" cy="9878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4ADB0B3-A5E8-D519-BFF0-B8A75F44859E}"/>
              </a:ext>
            </a:extLst>
          </p:cNvPr>
          <p:cNvPicPr>
            <a:picLocks noChangeAspect="1"/>
          </p:cNvPicPr>
          <p:nvPr/>
        </p:nvPicPr>
        <p:blipFill>
          <a:blip r:embed="rId9"/>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11103793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FFA3A-D7EE-D610-0BF3-81540802D69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3359752-57A2-0A09-3EED-49A853AB50CF}"/>
              </a:ext>
            </a:extLst>
          </p:cNvPr>
          <p:cNvSpPr>
            <a:spLocks noGrp="1"/>
          </p:cNvSpPr>
          <p:nvPr>
            <p:ph type="sldNum" sz="quarter" idx="12"/>
          </p:nvPr>
        </p:nvSpPr>
        <p:spPr/>
        <p:txBody>
          <a:bodyPr/>
          <a:lstStyle/>
          <a:p>
            <a:fld id="{49D66857-5C25-4F7D-8F9B-F3014B38DE15}" type="slidenum">
              <a:rPr lang="fr-BE" smtClean="0"/>
              <a:t>67</a:t>
            </a:fld>
            <a:endParaRPr lang="fr-BE"/>
          </a:p>
        </p:txBody>
      </p:sp>
      <p:sp>
        <p:nvSpPr>
          <p:cNvPr id="10" name="Shape 101">
            <a:extLst>
              <a:ext uri="{FF2B5EF4-FFF2-40B4-BE49-F238E27FC236}">
                <a16:creationId xmlns:a16="http://schemas.microsoft.com/office/drawing/2014/main" id="{0918A99D-285F-D8E4-FFC0-7105B9302C71}"/>
              </a:ext>
            </a:extLst>
          </p:cNvPr>
          <p:cNvSpPr txBox="1">
            <a:spLocks/>
          </p:cNvSpPr>
          <p:nvPr/>
        </p:nvSpPr>
        <p:spPr>
          <a:xfrm>
            <a:off x="464800" y="370692"/>
            <a:ext cx="752025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Fire insurance</a:t>
            </a:r>
            <a:endParaRPr lang="en-US"/>
          </a:p>
        </p:txBody>
      </p:sp>
      <p:pic>
        <p:nvPicPr>
          <p:cNvPr id="11" name="Graphic 10" descr="Boîte contour">
            <a:extLst>
              <a:ext uri="{FF2B5EF4-FFF2-40B4-BE49-F238E27FC236}">
                <a16:creationId xmlns:a16="http://schemas.microsoft.com/office/drawing/2014/main" id="{66CB7988-EBD5-FF1E-636D-7E1841A3E34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61960" y="95250"/>
            <a:ext cx="914400" cy="914400"/>
          </a:xfrm>
          <a:prstGeom prst="rect">
            <a:avLst/>
          </a:prstGeom>
        </p:spPr>
      </p:pic>
      <p:pic>
        <p:nvPicPr>
          <p:cNvPr id="5" name="Picture 2" descr="Wat is het verschil tussen een brandverzekering voor de huurder en  eigenaar? | Financus">
            <a:extLst>
              <a:ext uri="{FF2B5EF4-FFF2-40B4-BE49-F238E27FC236}">
                <a16:creationId xmlns:a16="http://schemas.microsoft.com/office/drawing/2014/main" id="{D856B06D-6116-CE52-1549-97690C7DBC6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7758"/>
          <a:stretch>
            <a:fillRect/>
          </a:stretch>
        </p:blipFill>
        <p:spPr bwMode="auto">
          <a:xfrm>
            <a:off x="1327690" y="1610630"/>
            <a:ext cx="6480269" cy="2298179"/>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 coins arrondis 3">
            <a:extLst>
              <a:ext uri="{FF2B5EF4-FFF2-40B4-BE49-F238E27FC236}">
                <a16:creationId xmlns:a16="http://schemas.microsoft.com/office/drawing/2014/main" id="{AE6E1903-1F22-276E-77DE-9D3A26DAB81E}"/>
              </a:ext>
            </a:extLst>
          </p:cNvPr>
          <p:cNvSpPr/>
          <p:nvPr/>
        </p:nvSpPr>
        <p:spPr>
          <a:xfrm>
            <a:off x="3422469" y="4152238"/>
            <a:ext cx="2166777" cy="466571"/>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nl-BE" sz="2400" b="1" err="1">
                <a:solidFill>
                  <a:schemeClr val="bg1"/>
                </a:solidFill>
                <a:latin typeface="Aptos"/>
              </a:rPr>
              <a:t>Obligated</a:t>
            </a:r>
            <a:r>
              <a:rPr lang="nl-BE" sz="2400" b="1">
                <a:solidFill>
                  <a:schemeClr val="bg1"/>
                </a:solidFill>
                <a:latin typeface="Aptos"/>
              </a:rPr>
              <a:t> !</a:t>
            </a:r>
            <a:endParaRPr lang="en-US" sz="2400">
              <a:solidFill>
                <a:schemeClr val="bg1"/>
              </a:solidFill>
            </a:endParaRPr>
          </a:p>
        </p:txBody>
      </p:sp>
      <p:pic>
        <p:nvPicPr>
          <p:cNvPr id="4" name="Picture 3">
            <a:extLst>
              <a:ext uri="{FF2B5EF4-FFF2-40B4-BE49-F238E27FC236}">
                <a16:creationId xmlns:a16="http://schemas.microsoft.com/office/drawing/2014/main" id="{D0B7DD5A-3DAA-0B7F-833F-3ED7E4D5F91B}"/>
              </a:ext>
            </a:extLst>
          </p:cNvPr>
          <p:cNvPicPr>
            <a:picLocks noChangeAspect="1"/>
          </p:cNvPicPr>
          <p:nvPr/>
        </p:nvPicPr>
        <p:blipFill>
          <a:blip r:embed="rId5"/>
          <a:stretch>
            <a:fillRect/>
          </a:stretch>
        </p:blipFill>
        <p:spPr>
          <a:xfrm>
            <a:off x="8094643" y="4777362"/>
            <a:ext cx="914400" cy="257175"/>
          </a:xfrm>
          <a:prstGeom prst="rect">
            <a:avLst/>
          </a:prstGeom>
        </p:spPr>
      </p:pic>
    </p:spTree>
    <p:extLst>
      <p:ext uri="{BB962C8B-B14F-4D97-AF65-F5344CB8AC3E}">
        <p14:creationId xmlns:p14="http://schemas.microsoft.com/office/powerpoint/2010/main" val="98843697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9F497-7493-818C-71AA-B14B301AD0D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DC71A3B-43D3-3F1A-F67E-38BBF8ED766A}"/>
              </a:ext>
            </a:extLst>
          </p:cNvPr>
          <p:cNvSpPr>
            <a:spLocks noGrp="1"/>
          </p:cNvSpPr>
          <p:nvPr>
            <p:ph type="sldNum" sz="quarter" idx="12"/>
          </p:nvPr>
        </p:nvSpPr>
        <p:spPr/>
        <p:txBody>
          <a:bodyPr/>
          <a:lstStyle/>
          <a:p>
            <a:fld id="{49D66857-5C25-4F7D-8F9B-F3014B38DE15}" type="slidenum">
              <a:rPr lang="fr-BE" smtClean="0"/>
              <a:t>68</a:t>
            </a:fld>
            <a:endParaRPr lang="fr-BE"/>
          </a:p>
        </p:txBody>
      </p:sp>
      <p:sp>
        <p:nvSpPr>
          <p:cNvPr id="10" name="Shape 101">
            <a:extLst>
              <a:ext uri="{FF2B5EF4-FFF2-40B4-BE49-F238E27FC236}">
                <a16:creationId xmlns:a16="http://schemas.microsoft.com/office/drawing/2014/main" id="{4E9D6F4C-95CA-8E62-1E41-E0E41A286CC0}"/>
              </a:ext>
            </a:extLst>
          </p:cNvPr>
          <p:cNvSpPr txBox="1">
            <a:spLocks/>
          </p:cNvSpPr>
          <p:nvPr/>
        </p:nvSpPr>
        <p:spPr>
          <a:xfrm>
            <a:off x="464800" y="370692"/>
            <a:ext cx="7882100" cy="1096800"/>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spcBef>
                <a:spcPts val="0"/>
              </a:spcBef>
            </a:pPr>
            <a:r>
              <a:rPr lang="en" sz="4800" b="1">
                <a:solidFill>
                  <a:srgbClr val="544F98"/>
                </a:solidFill>
                <a:latin typeface="Aptos Display" panose="02110004020202020204"/>
              </a:rPr>
              <a:t>Rights and obligations of both parties</a:t>
            </a:r>
          </a:p>
        </p:txBody>
      </p:sp>
      <p:pic>
        <p:nvPicPr>
          <p:cNvPr id="11" name="Graphic 10" descr="Boîte contour">
            <a:extLst>
              <a:ext uri="{FF2B5EF4-FFF2-40B4-BE49-F238E27FC236}">
                <a16:creationId xmlns:a16="http://schemas.microsoft.com/office/drawing/2014/main" id="{3B053A6D-0A6E-4934-054F-C1E0C189BF5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61960" y="95250"/>
            <a:ext cx="914400" cy="914400"/>
          </a:xfrm>
          <a:prstGeom prst="rect">
            <a:avLst/>
          </a:prstGeom>
        </p:spPr>
      </p:pic>
      <p:pic>
        <p:nvPicPr>
          <p:cNvPr id="4" name="Picture 3">
            <a:extLst>
              <a:ext uri="{FF2B5EF4-FFF2-40B4-BE49-F238E27FC236}">
                <a16:creationId xmlns:a16="http://schemas.microsoft.com/office/drawing/2014/main" id="{BD92717B-1211-B012-2C19-B5F84799B049}"/>
              </a:ext>
            </a:extLst>
          </p:cNvPr>
          <p:cNvPicPr>
            <a:picLocks noChangeAspect="1"/>
          </p:cNvPicPr>
          <p:nvPr/>
        </p:nvPicPr>
        <p:blipFill>
          <a:blip r:embed="rId4"/>
          <a:stretch>
            <a:fillRect/>
          </a:stretch>
        </p:blipFill>
        <p:spPr>
          <a:xfrm>
            <a:off x="8094643" y="4777362"/>
            <a:ext cx="914400" cy="257175"/>
          </a:xfrm>
          <a:prstGeom prst="rect">
            <a:avLst/>
          </a:prstGeom>
        </p:spPr>
      </p:pic>
      <p:pic>
        <p:nvPicPr>
          <p:cNvPr id="3" name="Picture 2" descr="Installer ou changer une chaudière gaz à condensation : Guide pratique">
            <a:extLst>
              <a:ext uri="{FF2B5EF4-FFF2-40B4-BE49-F238E27FC236}">
                <a16:creationId xmlns:a16="http://schemas.microsoft.com/office/drawing/2014/main" id="{A1378B0D-17CC-A2F2-9E0E-2407424F51B8}"/>
              </a:ext>
            </a:extLst>
          </p:cNvPr>
          <p:cNvPicPr>
            <a:picLocks noChangeAspect="1"/>
          </p:cNvPicPr>
          <p:nvPr/>
        </p:nvPicPr>
        <p:blipFill>
          <a:blip r:embed="rId5"/>
          <a:stretch>
            <a:fillRect/>
          </a:stretch>
        </p:blipFill>
        <p:spPr>
          <a:xfrm>
            <a:off x="295139" y="2036618"/>
            <a:ext cx="2765984" cy="1558637"/>
          </a:xfrm>
          <a:prstGeom prst="rect">
            <a:avLst/>
          </a:prstGeom>
        </p:spPr>
      </p:pic>
      <p:pic>
        <p:nvPicPr>
          <p:cNvPr id="6" name="Picture 5" descr="Comment Changer Une Ampoule Sans S’électrocuter ? 3 Étapes Clés – Proxi ...">
            <a:extLst>
              <a:ext uri="{FF2B5EF4-FFF2-40B4-BE49-F238E27FC236}">
                <a16:creationId xmlns:a16="http://schemas.microsoft.com/office/drawing/2014/main" id="{2D845CEA-6F23-E810-72EA-FDB055A06050}"/>
              </a:ext>
            </a:extLst>
          </p:cNvPr>
          <p:cNvPicPr>
            <a:picLocks noChangeAspect="1"/>
          </p:cNvPicPr>
          <p:nvPr/>
        </p:nvPicPr>
        <p:blipFill>
          <a:blip r:embed="rId6"/>
          <a:stretch>
            <a:fillRect/>
          </a:stretch>
        </p:blipFill>
        <p:spPr>
          <a:xfrm>
            <a:off x="502226" y="3359293"/>
            <a:ext cx="2757056" cy="1542185"/>
          </a:xfrm>
          <a:prstGeom prst="rect">
            <a:avLst/>
          </a:prstGeom>
        </p:spPr>
      </p:pic>
      <p:pic>
        <p:nvPicPr>
          <p:cNvPr id="7" name="Picture 6" descr="Tonte - Les Mains du Jardinier">
            <a:extLst>
              <a:ext uri="{FF2B5EF4-FFF2-40B4-BE49-F238E27FC236}">
                <a16:creationId xmlns:a16="http://schemas.microsoft.com/office/drawing/2014/main" id="{654E6E4F-4989-111E-7B32-07AB48B1DFCB}"/>
              </a:ext>
            </a:extLst>
          </p:cNvPr>
          <p:cNvPicPr>
            <a:picLocks noChangeAspect="1"/>
          </p:cNvPicPr>
          <p:nvPr/>
        </p:nvPicPr>
        <p:blipFill>
          <a:blip r:embed="rId7"/>
          <a:stretch>
            <a:fillRect/>
          </a:stretch>
        </p:blipFill>
        <p:spPr>
          <a:xfrm>
            <a:off x="3262745" y="1840490"/>
            <a:ext cx="2628901" cy="1452130"/>
          </a:xfrm>
          <a:prstGeom prst="rect">
            <a:avLst/>
          </a:prstGeom>
        </p:spPr>
      </p:pic>
      <p:pic>
        <p:nvPicPr>
          <p:cNvPr id="8" name="Picture 7" descr="Comment réparer une fuite de toiture ? Guide Complet">
            <a:extLst>
              <a:ext uri="{FF2B5EF4-FFF2-40B4-BE49-F238E27FC236}">
                <a16:creationId xmlns:a16="http://schemas.microsoft.com/office/drawing/2014/main" id="{5131AF33-BE9B-8940-A213-F9FECB4BB052}"/>
              </a:ext>
            </a:extLst>
          </p:cNvPr>
          <p:cNvPicPr>
            <a:picLocks noChangeAspect="1"/>
          </p:cNvPicPr>
          <p:nvPr/>
        </p:nvPicPr>
        <p:blipFill>
          <a:blip r:embed="rId8"/>
          <a:stretch>
            <a:fillRect/>
          </a:stretch>
        </p:blipFill>
        <p:spPr>
          <a:xfrm>
            <a:off x="5750366" y="3002972"/>
            <a:ext cx="3056930" cy="1766455"/>
          </a:xfrm>
          <a:prstGeom prst="rect">
            <a:avLst/>
          </a:prstGeom>
        </p:spPr>
      </p:pic>
      <p:pic>
        <p:nvPicPr>
          <p:cNvPr id="9" name="Picture 8" descr="Comment réparer une vitre cassée">
            <a:extLst>
              <a:ext uri="{FF2B5EF4-FFF2-40B4-BE49-F238E27FC236}">
                <a16:creationId xmlns:a16="http://schemas.microsoft.com/office/drawing/2014/main" id="{23EB839D-B1C7-9B58-398A-F88B652647BB}"/>
              </a:ext>
            </a:extLst>
          </p:cNvPr>
          <p:cNvPicPr>
            <a:picLocks noChangeAspect="1"/>
          </p:cNvPicPr>
          <p:nvPr/>
        </p:nvPicPr>
        <p:blipFill>
          <a:blip r:embed="rId9"/>
          <a:stretch>
            <a:fillRect/>
          </a:stretch>
        </p:blipFill>
        <p:spPr>
          <a:xfrm>
            <a:off x="3408218" y="3273136"/>
            <a:ext cx="2337954" cy="1766455"/>
          </a:xfrm>
          <a:prstGeom prst="rect">
            <a:avLst/>
          </a:prstGeom>
        </p:spPr>
      </p:pic>
      <p:pic>
        <p:nvPicPr>
          <p:cNvPr id="12" name="Picture 11" descr="Signes d'humidité dans la maison : comment les détecter avant l'arrivée ...">
            <a:extLst>
              <a:ext uri="{FF2B5EF4-FFF2-40B4-BE49-F238E27FC236}">
                <a16:creationId xmlns:a16="http://schemas.microsoft.com/office/drawing/2014/main" id="{D2143176-BDD5-FF03-E965-7A2D19AD8EFC}"/>
              </a:ext>
            </a:extLst>
          </p:cNvPr>
          <p:cNvPicPr>
            <a:picLocks noChangeAspect="1"/>
          </p:cNvPicPr>
          <p:nvPr/>
        </p:nvPicPr>
        <p:blipFill>
          <a:blip r:embed="rId10"/>
          <a:stretch>
            <a:fillRect/>
          </a:stretch>
        </p:blipFill>
        <p:spPr>
          <a:xfrm>
            <a:off x="6064827" y="1374994"/>
            <a:ext cx="2438400" cy="1624584"/>
          </a:xfrm>
          <a:prstGeom prst="rect">
            <a:avLst/>
          </a:prstGeom>
        </p:spPr>
      </p:pic>
    </p:spTree>
    <p:extLst>
      <p:ext uri="{BB962C8B-B14F-4D97-AF65-F5344CB8AC3E}">
        <p14:creationId xmlns:p14="http://schemas.microsoft.com/office/powerpoint/2010/main" val="90998887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E790E-A6B9-5B92-8BC5-2C46206A6EF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F0CDF66-5921-605C-1878-A2A11F0E782F}"/>
              </a:ext>
            </a:extLst>
          </p:cNvPr>
          <p:cNvSpPr>
            <a:spLocks noGrp="1"/>
          </p:cNvSpPr>
          <p:nvPr>
            <p:ph type="sldNum" sz="quarter" idx="12"/>
          </p:nvPr>
        </p:nvSpPr>
        <p:spPr/>
        <p:txBody>
          <a:bodyPr/>
          <a:lstStyle/>
          <a:p>
            <a:fld id="{49D66857-5C25-4F7D-8F9B-F3014B38DE15}" type="slidenum">
              <a:rPr lang="fr-BE" smtClean="0"/>
              <a:t>69</a:t>
            </a:fld>
            <a:endParaRPr lang="fr-BE"/>
          </a:p>
        </p:txBody>
      </p:sp>
      <p:sp>
        <p:nvSpPr>
          <p:cNvPr id="4" name="Rectangle : coins arrondis 2">
            <a:extLst>
              <a:ext uri="{FF2B5EF4-FFF2-40B4-BE49-F238E27FC236}">
                <a16:creationId xmlns:a16="http://schemas.microsoft.com/office/drawing/2014/main" id="{51C08D74-4EB0-C955-7622-6CF2A7554EDE}"/>
              </a:ext>
            </a:extLst>
          </p:cNvPr>
          <p:cNvSpPr/>
          <p:nvPr/>
        </p:nvSpPr>
        <p:spPr>
          <a:xfrm>
            <a:off x="1197985" y="3346188"/>
            <a:ext cx="6740509" cy="1201077"/>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BE" sz="2800">
                <a:solidFill>
                  <a:schemeClr val="bg1"/>
                </a:solidFill>
                <a:latin typeface="Aptos Display"/>
              </a:rPr>
              <a:t>Need more information?</a:t>
            </a:r>
            <a:endParaRPr lang="en-US">
              <a:solidFill>
                <a:schemeClr val="bg1"/>
              </a:solidFill>
            </a:endParaRPr>
          </a:p>
          <a:p>
            <a:pPr algn="ctr"/>
            <a:r>
              <a:rPr lang="fr-BE" sz="2800" b="1">
                <a:solidFill>
                  <a:schemeClr val="bg1"/>
                </a:solidFill>
                <a:latin typeface="Aptos Display"/>
              </a:rPr>
              <a:t>Scan the QR code and </a:t>
            </a:r>
            <a:r>
              <a:rPr lang="fr-BE" sz="2800" b="1" err="1">
                <a:solidFill>
                  <a:schemeClr val="bg1"/>
                </a:solidFill>
                <a:latin typeface="Aptos Display"/>
              </a:rPr>
              <a:t>read</a:t>
            </a:r>
            <a:r>
              <a:rPr lang="fr-BE" sz="2800" b="1">
                <a:solidFill>
                  <a:schemeClr val="bg1"/>
                </a:solidFill>
                <a:latin typeface="Aptos Display"/>
              </a:rPr>
              <a:t> the English </a:t>
            </a:r>
            <a:r>
              <a:rPr lang="fr-BE" sz="2800" b="1" err="1">
                <a:solidFill>
                  <a:schemeClr val="bg1"/>
                </a:solidFill>
                <a:latin typeface="Aptos Display"/>
              </a:rPr>
              <a:t>Infoguide</a:t>
            </a:r>
            <a:r>
              <a:rPr lang="fr-BE" sz="2800" b="1">
                <a:solidFill>
                  <a:schemeClr val="bg1"/>
                </a:solidFill>
                <a:latin typeface="Aptos Display"/>
              </a:rPr>
              <a:t> on </a:t>
            </a:r>
            <a:r>
              <a:rPr lang="fr-BE" sz="2800" b="1" err="1">
                <a:solidFill>
                  <a:schemeClr val="bg1"/>
                </a:solidFill>
                <a:latin typeface="Aptos Display"/>
              </a:rPr>
              <a:t>housing</a:t>
            </a:r>
            <a:endParaRPr lang="fr-BE" sz="2800" b="1" i="1" err="1">
              <a:solidFill>
                <a:schemeClr val="bg1"/>
              </a:solidFill>
              <a:latin typeface="Aptos Display"/>
            </a:endParaRPr>
          </a:p>
        </p:txBody>
      </p:sp>
      <p:pic>
        <p:nvPicPr>
          <p:cNvPr id="6" name="Picture 5">
            <a:extLst>
              <a:ext uri="{FF2B5EF4-FFF2-40B4-BE49-F238E27FC236}">
                <a16:creationId xmlns:a16="http://schemas.microsoft.com/office/drawing/2014/main" id="{CE06A85A-215F-12A4-BC77-CC65150B78B3}"/>
              </a:ext>
            </a:extLst>
          </p:cNvPr>
          <p:cNvPicPr>
            <a:picLocks noChangeAspect="1"/>
          </p:cNvPicPr>
          <p:nvPr/>
        </p:nvPicPr>
        <p:blipFill>
          <a:blip r:embed="rId2"/>
          <a:stretch>
            <a:fillRect/>
          </a:stretch>
        </p:blipFill>
        <p:spPr>
          <a:xfrm>
            <a:off x="8094643" y="4777362"/>
            <a:ext cx="914400" cy="257175"/>
          </a:xfrm>
          <a:prstGeom prst="rect">
            <a:avLst/>
          </a:prstGeom>
        </p:spPr>
      </p:pic>
      <p:pic>
        <p:nvPicPr>
          <p:cNvPr id="3" name="Picture 2">
            <a:extLst>
              <a:ext uri="{FF2B5EF4-FFF2-40B4-BE49-F238E27FC236}">
                <a16:creationId xmlns:a16="http://schemas.microsoft.com/office/drawing/2014/main" id="{1FC76B47-D9FB-07C4-CFFE-8961CA88B821}"/>
              </a:ext>
            </a:extLst>
          </p:cNvPr>
          <p:cNvPicPr>
            <a:picLocks noChangeAspect="1"/>
          </p:cNvPicPr>
          <p:nvPr/>
        </p:nvPicPr>
        <p:blipFill>
          <a:blip r:embed="rId3"/>
          <a:stretch>
            <a:fillRect/>
          </a:stretch>
        </p:blipFill>
        <p:spPr>
          <a:xfrm>
            <a:off x="2936421" y="81642"/>
            <a:ext cx="3265715" cy="3265715"/>
          </a:xfrm>
          <a:prstGeom prst="rect">
            <a:avLst/>
          </a:prstGeom>
        </p:spPr>
      </p:pic>
    </p:spTree>
    <p:extLst>
      <p:ext uri="{BB962C8B-B14F-4D97-AF65-F5344CB8AC3E}">
        <p14:creationId xmlns:p14="http://schemas.microsoft.com/office/powerpoint/2010/main" val="39123943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555F929-B7D2-2563-E371-B366A1D61575}"/>
              </a:ext>
            </a:extLst>
          </p:cNvPr>
          <p:cNvSpPr>
            <a:spLocks noGrp="1"/>
          </p:cNvSpPr>
          <p:nvPr>
            <p:ph type="sldNum" sz="quarter" idx="12"/>
          </p:nvPr>
        </p:nvSpPr>
        <p:spPr/>
        <p:txBody>
          <a:bodyPr/>
          <a:lstStyle/>
          <a:p>
            <a:fld id="{49D66857-5C25-4F7D-8F9B-F3014B38DE15}" type="slidenum">
              <a:rPr lang="fr-BE" smtClean="0"/>
              <a:t>70</a:t>
            </a:fld>
            <a:endParaRPr lang="fr-BE"/>
          </a:p>
        </p:txBody>
      </p:sp>
      <p:sp>
        <p:nvSpPr>
          <p:cNvPr id="4" name="Rectangle : coins arrondis 2">
            <a:extLst>
              <a:ext uri="{FF2B5EF4-FFF2-40B4-BE49-F238E27FC236}">
                <a16:creationId xmlns:a16="http://schemas.microsoft.com/office/drawing/2014/main" id="{98B8C073-9B12-1EBD-D549-17DED54DB1AB}"/>
              </a:ext>
            </a:extLst>
          </p:cNvPr>
          <p:cNvSpPr/>
          <p:nvPr/>
        </p:nvSpPr>
        <p:spPr>
          <a:xfrm>
            <a:off x="1197985" y="3346188"/>
            <a:ext cx="6740509" cy="1201077"/>
          </a:xfrm>
          <a:prstGeom prst="roundRect">
            <a:avLst/>
          </a:prstGeom>
          <a:solidFill>
            <a:srgbClr val="544F98"/>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BE" sz="2800">
                <a:solidFill>
                  <a:schemeClr val="bg1"/>
                </a:solidFill>
                <a:latin typeface="Aptos Display"/>
              </a:rPr>
              <a:t>Need more information? </a:t>
            </a:r>
            <a:endParaRPr lang="en-US" sz="2800">
              <a:solidFill>
                <a:schemeClr val="bg1"/>
              </a:solidFill>
              <a:latin typeface="Aptos Display"/>
            </a:endParaRPr>
          </a:p>
          <a:p>
            <a:pPr algn="ctr"/>
            <a:r>
              <a:rPr lang="fr-BE" sz="2800" b="1">
                <a:solidFill>
                  <a:schemeClr val="bg1"/>
                </a:solidFill>
                <a:latin typeface="Aptos Display"/>
              </a:rPr>
              <a:t>Scan the QR code and explore </a:t>
            </a:r>
            <a:r>
              <a:rPr lang="fr-BE" sz="2800" b="1" i="1" err="1">
                <a:solidFill>
                  <a:schemeClr val="bg1"/>
                </a:solidFill>
                <a:latin typeface="Aptos Display"/>
              </a:rPr>
              <a:t>fedasilinfo</a:t>
            </a:r>
            <a:endParaRPr lang="en-US">
              <a:solidFill>
                <a:schemeClr val="bg1"/>
              </a:solidFill>
            </a:endParaRPr>
          </a:p>
        </p:txBody>
      </p:sp>
      <p:pic>
        <p:nvPicPr>
          <p:cNvPr id="6" name="Picture 5">
            <a:extLst>
              <a:ext uri="{FF2B5EF4-FFF2-40B4-BE49-F238E27FC236}">
                <a16:creationId xmlns:a16="http://schemas.microsoft.com/office/drawing/2014/main" id="{47421CF5-DE54-2D9B-672C-FE22B39D49CA}"/>
              </a:ext>
            </a:extLst>
          </p:cNvPr>
          <p:cNvPicPr>
            <a:picLocks noChangeAspect="1"/>
          </p:cNvPicPr>
          <p:nvPr/>
        </p:nvPicPr>
        <p:blipFill>
          <a:blip r:embed="rId3"/>
          <a:stretch>
            <a:fillRect/>
          </a:stretch>
        </p:blipFill>
        <p:spPr>
          <a:xfrm>
            <a:off x="8094643" y="4777362"/>
            <a:ext cx="914400" cy="257175"/>
          </a:xfrm>
          <a:prstGeom prst="rect">
            <a:avLst/>
          </a:prstGeom>
        </p:spPr>
      </p:pic>
      <p:pic>
        <p:nvPicPr>
          <p:cNvPr id="3" name="Picture 2">
            <a:extLst>
              <a:ext uri="{FF2B5EF4-FFF2-40B4-BE49-F238E27FC236}">
                <a16:creationId xmlns:a16="http://schemas.microsoft.com/office/drawing/2014/main" id="{599D0717-90D5-3A39-72F5-7E209EE57F1E}"/>
              </a:ext>
            </a:extLst>
          </p:cNvPr>
          <p:cNvPicPr>
            <a:picLocks noChangeAspect="1"/>
          </p:cNvPicPr>
          <p:nvPr/>
        </p:nvPicPr>
        <p:blipFill>
          <a:blip r:embed="rId4"/>
          <a:stretch>
            <a:fillRect/>
          </a:stretch>
        </p:blipFill>
        <p:spPr>
          <a:xfrm>
            <a:off x="2890157" y="122464"/>
            <a:ext cx="3224893" cy="3224893"/>
          </a:xfrm>
          <a:prstGeom prst="rect">
            <a:avLst/>
          </a:prstGeom>
        </p:spPr>
      </p:pic>
    </p:spTree>
    <p:extLst>
      <p:ext uri="{BB962C8B-B14F-4D97-AF65-F5344CB8AC3E}">
        <p14:creationId xmlns:p14="http://schemas.microsoft.com/office/powerpoint/2010/main" val="146086001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4B0408-E84E-6E94-4A40-342B81DE19B7}"/>
              </a:ext>
            </a:extLst>
          </p:cNvPr>
          <p:cNvSpPr>
            <a:spLocks noGrp="1"/>
          </p:cNvSpPr>
          <p:nvPr>
            <p:ph type="title"/>
          </p:nvPr>
        </p:nvSpPr>
        <p:spPr/>
        <p:txBody>
          <a:bodyPr>
            <a:normAutofit/>
          </a:bodyPr>
          <a:lstStyle/>
          <a:p>
            <a:pPr algn="ctr"/>
            <a:r>
              <a:rPr lang="fr-BE" sz="4050" b="1">
                <a:solidFill>
                  <a:schemeClr val="bg1"/>
                </a:solidFill>
              </a:rPr>
              <a:t>Evaluation of the session</a:t>
            </a:r>
          </a:p>
        </p:txBody>
      </p:sp>
      <p:pic>
        <p:nvPicPr>
          <p:cNvPr id="2052" name="Picture 4" descr="Review PNG Transparent Images">
            <a:extLst>
              <a:ext uri="{FF2B5EF4-FFF2-40B4-BE49-F238E27FC236}">
                <a16:creationId xmlns:a16="http://schemas.microsoft.com/office/drawing/2014/main" id="{AFB222E1-9903-6109-13B0-F4CC68FB93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631" y="1453626"/>
            <a:ext cx="5964710" cy="3263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728143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544F98"/>
        </a:solidFill>
        <a:effectLst/>
      </p:bgPr>
    </p:bg>
    <p:spTree>
      <p:nvGrpSpPr>
        <p:cNvPr id="1" name=""/>
        <p:cNvGrpSpPr/>
        <p:nvPr/>
      </p:nvGrpSpPr>
      <p:grpSpPr>
        <a:xfrm>
          <a:off x="0" y="0"/>
          <a:ext cx="0" cy="0"/>
          <a:chOff x="0" y="0"/>
          <a:chExt cx="0" cy="0"/>
        </a:xfrm>
      </p:grpSpPr>
      <p:pic>
        <p:nvPicPr>
          <p:cNvPr id="21" name="Picture 4" descr="Review PNG Transparent Images">
            <a:extLst>
              <a:ext uri="{FF2B5EF4-FFF2-40B4-BE49-F238E27FC236}">
                <a16:creationId xmlns:a16="http://schemas.microsoft.com/office/drawing/2014/main" id="{FC55C79F-7C19-D320-A58F-5AB5C35B4F1C}"/>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1730198" y="1228235"/>
            <a:ext cx="5972505" cy="3267770"/>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645D8346-517A-A402-0266-F6395498A024}"/>
              </a:ext>
            </a:extLst>
          </p:cNvPr>
          <p:cNvSpPr txBox="1"/>
          <p:nvPr/>
        </p:nvSpPr>
        <p:spPr>
          <a:xfrm>
            <a:off x="7949153" y="852579"/>
            <a:ext cx="1153433" cy="323165"/>
          </a:xfrm>
          <a:prstGeom prst="rect">
            <a:avLst/>
          </a:prstGeom>
          <a:noFill/>
        </p:spPr>
        <p:txBody>
          <a:bodyPr wrap="square" rtlCol="0">
            <a:spAutoFit/>
          </a:bodyPr>
          <a:lstStyle/>
          <a:p>
            <a:r>
              <a:rPr lang="fr-BE" sz="1500">
                <a:solidFill>
                  <a:schemeClr val="bg1"/>
                </a:solidFill>
                <a:latin typeface="Aptos Display"/>
                <a:cs typeface="Arial"/>
              </a:rPr>
              <a:t>French</a:t>
            </a:r>
          </a:p>
        </p:txBody>
      </p:sp>
      <p:sp>
        <p:nvSpPr>
          <p:cNvPr id="5" name="ZoneTexte 4">
            <a:extLst>
              <a:ext uri="{FF2B5EF4-FFF2-40B4-BE49-F238E27FC236}">
                <a16:creationId xmlns:a16="http://schemas.microsoft.com/office/drawing/2014/main" id="{FE7690FD-0C23-207F-53AD-66F430996297}"/>
              </a:ext>
            </a:extLst>
          </p:cNvPr>
          <p:cNvSpPr txBox="1"/>
          <p:nvPr/>
        </p:nvSpPr>
        <p:spPr>
          <a:xfrm>
            <a:off x="3969606" y="2328255"/>
            <a:ext cx="1153433" cy="323165"/>
          </a:xfrm>
          <a:prstGeom prst="rect">
            <a:avLst/>
          </a:prstGeom>
          <a:noFill/>
        </p:spPr>
        <p:txBody>
          <a:bodyPr wrap="square" rtlCol="0">
            <a:spAutoFit/>
          </a:bodyPr>
          <a:lstStyle/>
          <a:p>
            <a:r>
              <a:rPr lang="fr-BE" sz="1500">
                <a:solidFill>
                  <a:schemeClr val="bg1"/>
                </a:solidFill>
                <a:latin typeface="Aptos Display"/>
                <a:cs typeface="Arial"/>
              </a:rPr>
              <a:t>Nederland</a:t>
            </a:r>
          </a:p>
        </p:txBody>
      </p:sp>
      <p:sp>
        <p:nvSpPr>
          <p:cNvPr id="6" name="ZoneTexte 5">
            <a:extLst>
              <a:ext uri="{FF2B5EF4-FFF2-40B4-BE49-F238E27FC236}">
                <a16:creationId xmlns:a16="http://schemas.microsoft.com/office/drawing/2014/main" id="{B49C9A5D-B254-B977-78AC-13C0EDCA7F92}"/>
              </a:ext>
            </a:extLst>
          </p:cNvPr>
          <p:cNvSpPr txBox="1"/>
          <p:nvPr/>
        </p:nvSpPr>
        <p:spPr>
          <a:xfrm>
            <a:off x="498814" y="4191046"/>
            <a:ext cx="1153433" cy="323165"/>
          </a:xfrm>
          <a:prstGeom prst="rect">
            <a:avLst/>
          </a:prstGeom>
          <a:noFill/>
        </p:spPr>
        <p:txBody>
          <a:bodyPr wrap="square" rtlCol="0">
            <a:spAutoFit/>
          </a:bodyPr>
          <a:lstStyle/>
          <a:p>
            <a:r>
              <a:rPr lang="fr-BE" sz="1500" err="1">
                <a:solidFill>
                  <a:schemeClr val="bg1"/>
                </a:solidFill>
                <a:latin typeface="Aptos Display"/>
                <a:cs typeface="Arial"/>
              </a:rPr>
              <a:t>Russian</a:t>
            </a:r>
            <a:endParaRPr lang="fr-BE" sz="1500">
              <a:solidFill>
                <a:schemeClr val="bg1"/>
              </a:solidFill>
              <a:latin typeface="Aptos Display"/>
              <a:cs typeface="Arial"/>
            </a:endParaRPr>
          </a:p>
        </p:txBody>
      </p:sp>
      <p:sp>
        <p:nvSpPr>
          <p:cNvPr id="7" name="ZoneTexte 6">
            <a:extLst>
              <a:ext uri="{FF2B5EF4-FFF2-40B4-BE49-F238E27FC236}">
                <a16:creationId xmlns:a16="http://schemas.microsoft.com/office/drawing/2014/main" id="{8DA94A78-E951-B793-00E2-DE5CFE4D0464}"/>
              </a:ext>
            </a:extLst>
          </p:cNvPr>
          <p:cNvSpPr txBox="1"/>
          <p:nvPr/>
        </p:nvSpPr>
        <p:spPr>
          <a:xfrm>
            <a:off x="7990567" y="4115284"/>
            <a:ext cx="1153433" cy="323165"/>
          </a:xfrm>
          <a:prstGeom prst="rect">
            <a:avLst/>
          </a:prstGeom>
          <a:noFill/>
        </p:spPr>
        <p:txBody>
          <a:bodyPr wrap="square" rtlCol="0">
            <a:spAutoFit/>
          </a:bodyPr>
          <a:lstStyle/>
          <a:p>
            <a:r>
              <a:rPr lang="fr-BE" sz="1500">
                <a:solidFill>
                  <a:schemeClr val="bg1"/>
                </a:solidFill>
                <a:latin typeface="Aptos Display"/>
                <a:cs typeface="Arial"/>
              </a:rPr>
              <a:t>Turkish</a:t>
            </a:r>
          </a:p>
        </p:txBody>
      </p:sp>
      <p:sp>
        <p:nvSpPr>
          <p:cNvPr id="8" name="ZoneTexte 7">
            <a:extLst>
              <a:ext uri="{FF2B5EF4-FFF2-40B4-BE49-F238E27FC236}">
                <a16:creationId xmlns:a16="http://schemas.microsoft.com/office/drawing/2014/main" id="{E5A90B45-DCE2-43EB-4553-89A0A1B3F5D7}"/>
              </a:ext>
            </a:extLst>
          </p:cNvPr>
          <p:cNvSpPr txBox="1"/>
          <p:nvPr/>
        </p:nvSpPr>
        <p:spPr>
          <a:xfrm>
            <a:off x="2182120" y="4191047"/>
            <a:ext cx="1153433" cy="323165"/>
          </a:xfrm>
          <a:prstGeom prst="rect">
            <a:avLst/>
          </a:prstGeom>
          <a:noFill/>
        </p:spPr>
        <p:txBody>
          <a:bodyPr wrap="square" rtlCol="0">
            <a:spAutoFit/>
          </a:bodyPr>
          <a:lstStyle/>
          <a:p>
            <a:r>
              <a:rPr lang="fr-BE" sz="1500">
                <a:solidFill>
                  <a:schemeClr val="bg1"/>
                </a:solidFill>
                <a:latin typeface="Aptos Display"/>
                <a:cs typeface="Arial"/>
              </a:rPr>
              <a:t>Somali</a:t>
            </a:r>
          </a:p>
        </p:txBody>
      </p:sp>
      <p:sp>
        <p:nvSpPr>
          <p:cNvPr id="10" name="ZoneTexte 9">
            <a:extLst>
              <a:ext uri="{FF2B5EF4-FFF2-40B4-BE49-F238E27FC236}">
                <a16:creationId xmlns:a16="http://schemas.microsoft.com/office/drawing/2014/main" id="{9DCC32D3-5D18-CE8E-6484-69708D5DCF56}"/>
              </a:ext>
            </a:extLst>
          </p:cNvPr>
          <p:cNvSpPr txBox="1"/>
          <p:nvPr/>
        </p:nvSpPr>
        <p:spPr>
          <a:xfrm>
            <a:off x="6115102" y="847340"/>
            <a:ext cx="1153433" cy="323165"/>
          </a:xfrm>
          <a:prstGeom prst="rect">
            <a:avLst/>
          </a:prstGeom>
          <a:noFill/>
        </p:spPr>
        <p:txBody>
          <a:bodyPr wrap="square" rtlCol="0">
            <a:spAutoFit/>
          </a:bodyPr>
          <a:lstStyle/>
          <a:p>
            <a:r>
              <a:rPr lang="fr-BE" sz="1500">
                <a:solidFill>
                  <a:schemeClr val="bg1"/>
                </a:solidFill>
                <a:latin typeface="Aptos Display"/>
                <a:cs typeface="Arial"/>
              </a:rPr>
              <a:t>Farsi</a:t>
            </a:r>
          </a:p>
        </p:txBody>
      </p:sp>
      <p:sp>
        <p:nvSpPr>
          <p:cNvPr id="11" name="ZoneTexte 10">
            <a:extLst>
              <a:ext uri="{FF2B5EF4-FFF2-40B4-BE49-F238E27FC236}">
                <a16:creationId xmlns:a16="http://schemas.microsoft.com/office/drawing/2014/main" id="{AAB0C7CE-F10D-73CB-9ECE-EDA68395F461}"/>
              </a:ext>
            </a:extLst>
          </p:cNvPr>
          <p:cNvSpPr txBox="1"/>
          <p:nvPr/>
        </p:nvSpPr>
        <p:spPr>
          <a:xfrm>
            <a:off x="7988453" y="2368618"/>
            <a:ext cx="1153433" cy="323165"/>
          </a:xfrm>
          <a:prstGeom prst="rect">
            <a:avLst/>
          </a:prstGeom>
          <a:noFill/>
        </p:spPr>
        <p:txBody>
          <a:bodyPr wrap="square" rtlCol="0">
            <a:spAutoFit/>
          </a:bodyPr>
          <a:lstStyle/>
          <a:p>
            <a:r>
              <a:rPr lang="fr-BE" sz="1500" err="1">
                <a:solidFill>
                  <a:schemeClr val="bg1"/>
                </a:solidFill>
                <a:latin typeface="Aptos Display"/>
                <a:cs typeface="Arial"/>
              </a:rPr>
              <a:t>Portugees</a:t>
            </a:r>
            <a:endParaRPr lang="fr-BE" sz="1500">
              <a:solidFill>
                <a:schemeClr val="bg1"/>
              </a:solidFill>
              <a:latin typeface="Aptos Display"/>
              <a:cs typeface="Arial"/>
            </a:endParaRPr>
          </a:p>
        </p:txBody>
      </p:sp>
      <p:sp>
        <p:nvSpPr>
          <p:cNvPr id="13" name="ZoneTexte 12">
            <a:extLst>
              <a:ext uri="{FF2B5EF4-FFF2-40B4-BE49-F238E27FC236}">
                <a16:creationId xmlns:a16="http://schemas.microsoft.com/office/drawing/2014/main" id="{D2E3C859-115D-C8C7-D2C0-3932A4B543E4}"/>
              </a:ext>
            </a:extLst>
          </p:cNvPr>
          <p:cNvSpPr txBox="1"/>
          <p:nvPr/>
        </p:nvSpPr>
        <p:spPr>
          <a:xfrm>
            <a:off x="6115487" y="4114434"/>
            <a:ext cx="1153433" cy="323165"/>
          </a:xfrm>
          <a:prstGeom prst="rect">
            <a:avLst/>
          </a:prstGeom>
          <a:noFill/>
        </p:spPr>
        <p:txBody>
          <a:bodyPr wrap="square" rtlCol="0">
            <a:spAutoFit/>
          </a:bodyPr>
          <a:lstStyle/>
          <a:p>
            <a:r>
              <a:rPr lang="fr-BE" sz="1500">
                <a:solidFill>
                  <a:schemeClr val="bg1"/>
                </a:solidFill>
                <a:latin typeface="Aptos Display"/>
                <a:cs typeface="Arial"/>
              </a:rPr>
              <a:t>Tigrigna</a:t>
            </a:r>
          </a:p>
        </p:txBody>
      </p:sp>
      <p:sp>
        <p:nvSpPr>
          <p:cNvPr id="15" name="ZoneTexte 14">
            <a:extLst>
              <a:ext uri="{FF2B5EF4-FFF2-40B4-BE49-F238E27FC236}">
                <a16:creationId xmlns:a16="http://schemas.microsoft.com/office/drawing/2014/main" id="{887BF864-9A10-DCC4-628B-6EB02E5901AB}"/>
              </a:ext>
            </a:extLst>
          </p:cNvPr>
          <p:cNvSpPr txBox="1"/>
          <p:nvPr/>
        </p:nvSpPr>
        <p:spPr>
          <a:xfrm>
            <a:off x="499805" y="816393"/>
            <a:ext cx="1153433" cy="323165"/>
          </a:xfrm>
          <a:prstGeom prst="rect">
            <a:avLst/>
          </a:prstGeom>
          <a:noFill/>
        </p:spPr>
        <p:txBody>
          <a:bodyPr wrap="square" rtlCol="0">
            <a:spAutoFit/>
          </a:bodyPr>
          <a:lstStyle/>
          <a:p>
            <a:r>
              <a:rPr lang="fr-BE" sz="1500" err="1">
                <a:solidFill>
                  <a:schemeClr val="bg1"/>
                </a:solidFill>
                <a:latin typeface="Aptos Display"/>
                <a:cs typeface="Arial"/>
              </a:rPr>
              <a:t>Arabic</a:t>
            </a:r>
            <a:endParaRPr lang="fr-BE" sz="1500">
              <a:solidFill>
                <a:schemeClr val="bg1"/>
              </a:solidFill>
              <a:latin typeface="Aptos Display"/>
              <a:cs typeface="Arial"/>
            </a:endParaRPr>
          </a:p>
        </p:txBody>
      </p:sp>
      <p:sp>
        <p:nvSpPr>
          <p:cNvPr id="16" name="ZoneTexte 15">
            <a:extLst>
              <a:ext uri="{FF2B5EF4-FFF2-40B4-BE49-F238E27FC236}">
                <a16:creationId xmlns:a16="http://schemas.microsoft.com/office/drawing/2014/main" id="{FCD62761-5C59-F497-5411-3E66F0627BB7}"/>
              </a:ext>
            </a:extLst>
          </p:cNvPr>
          <p:cNvSpPr txBox="1"/>
          <p:nvPr/>
        </p:nvSpPr>
        <p:spPr>
          <a:xfrm>
            <a:off x="2035051" y="2364439"/>
            <a:ext cx="1263330" cy="323165"/>
          </a:xfrm>
          <a:prstGeom prst="rect">
            <a:avLst/>
          </a:prstGeom>
          <a:noFill/>
        </p:spPr>
        <p:txBody>
          <a:bodyPr wrap="square" rtlCol="0">
            <a:spAutoFit/>
          </a:bodyPr>
          <a:lstStyle/>
          <a:p>
            <a:r>
              <a:rPr lang="fr-BE" sz="1500">
                <a:solidFill>
                  <a:schemeClr val="bg1"/>
                </a:solidFill>
                <a:latin typeface="Aptos Display"/>
                <a:cs typeface="Arial"/>
              </a:rPr>
              <a:t>Kinyarwanda</a:t>
            </a:r>
          </a:p>
        </p:txBody>
      </p:sp>
      <p:sp>
        <p:nvSpPr>
          <p:cNvPr id="17" name="ZoneTexte 16">
            <a:extLst>
              <a:ext uri="{FF2B5EF4-FFF2-40B4-BE49-F238E27FC236}">
                <a16:creationId xmlns:a16="http://schemas.microsoft.com/office/drawing/2014/main" id="{330E84DB-979F-1784-EC8F-CA8B8D588A96}"/>
              </a:ext>
            </a:extLst>
          </p:cNvPr>
          <p:cNvSpPr txBox="1"/>
          <p:nvPr/>
        </p:nvSpPr>
        <p:spPr>
          <a:xfrm>
            <a:off x="4248915" y="4140414"/>
            <a:ext cx="1153433" cy="323165"/>
          </a:xfrm>
          <a:prstGeom prst="rect">
            <a:avLst/>
          </a:prstGeom>
          <a:noFill/>
        </p:spPr>
        <p:txBody>
          <a:bodyPr wrap="square" rtlCol="0">
            <a:spAutoFit/>
          </a:bodyPr>
          <a:lstStyle/>
          <a:p>
            <a:r>
              <a:rPr lang="fr-BE" sz="1500" err="1">
                <a:solidFill>
                  <a:schemeClr val="bg1"/>
                </a:solidFill>
                <a:latin typeface="Aptos Display"/>
                <a:cs typeface="Arial"/>
              </a:rPr>
              <a:t>Spanish</a:t>
            </a:r>
            <a:endParaRPr lang="fr-BE" sz="1500">
              <a:solidFill>
                <a:schemeClr val="bg1"/>
              </a:solidFill>
              <a:latin typeface="Aptos Display"/>
              <a:cs typeface="Arial"/>
            </a:endParaRPr>
          </a:p>
        </p:txBody>
      </p:sp>
      <p:sp>
        <p:nvSpPr>
          <p:cNvPr id="18" name="ZoneTexte 17">
            <a:extLst>
              <a:ext uri="{FF2B5EF4-FFF2-40B4-BE49-F238E27FC236}">
                <a16:creationId xmlns:a16="http://schemas.microsoft.com/office/drawing/2014/main" id="{092E34B1-34E6-4F4C-A846-ADED8933CC03}"/>
              </a:ext>
            </a:extLst>
          </p:cNvPr>
          <p:cNvSpPr txBox="1"/>
          <p:nvPr/>
        </p:nvSpPr>
        <p:spPr>
          <a:xfrm>
            <a:off x="5958739" y="2370835"/>
            <a:ext cx="901463" cy="323165"/>
          </a:xfrm>
          <a:prstGeom prst="rect">
            <a:avLst/>
          </a:prstGeom>
          <a:noFill/>
        </p:spPr>
        <p:txBody>
          <a:bodyPr wrap="square" rtlCol="0">
            <a:spAutoFit/>
          </a:bodyPr>
          <a:lstStyle/>
          <a:p>
            <a:r>
              <a:rPr lang="fr-BE" sz="1500">
                <a:solidFill>
                  <a:schemeClr val="bg1"/>
                </a:solidFill>
                <a:latin typeface="Aptos Display"/>
                <a:cs typeface="Arial"/>
              </a:rPr>
              <a:t>Pachto</a:t>
            </a:r>
          </a:p>
        </p:txBody>
      </p:sp>
      <p:sp>
        <p:nvSpPr>
          <p:cNvPr id="19" name="ZoneTexte 18">
            <a:extLst>
              <a:ext uri="{FF2B5EF4-FFF2-40B4-BE49-F238E27FC236}">
                <a16:creationId xmlns:a16="http://schemas.microsoft.com/office/drawing/2014/main" id="{7B779E78-D023-5766-54A4-7E2021848AAA}"/>
              </a:ext>
            </a:extLst>
          </p:cNvPr>
          <p:cNvSpPr txBox="1"/>
          <p:nvPr/>
        </p:nvSpPr>
        <p:spPr>
          <a:xfrm>
            <a:off x="2512846" y="817997"/>
            <a:ext cx="530037" cy="323165"/>
          </a:xfrm>
          <a:prstGeom prst="rect">
            <a:avLst/>
          </a:prstGeom>
          <a:noFill/>
        </p:spPr>
        <p:txBody>
          <a:bodyPr wrap="square" rtlCol="0">
            <a:spAutoFit/>
          </a:bodyPr>
          <a:lstStyle/>
          <a:p>
            <a:r>
              <a:rPr lang="fr-BE" sz="1500">
                <a:solidFill>
                  <a:schemeClr val="bg1"/>
                </a:solidFill>
                <a:latin typeface="Aptos Display"/>
                <a:cs typeface="Arial"/>
              </a:rPr>
              <a:t>Dari</a:t>
            </a:r>
          </a:p>
        </p:txBody>
      </p:sp>
      <p:sp>
        <p:nvSpPr>
          <p:cNvPr id="20" name="ZoneTexte 19">
            <a:extLst>
              <a:ext uri="{FF2B5EF4-FFF2-40B4-BE49-F238E27FC236}">
                <a16:creationId xmlns:a16="http://schemas.microsoft.com/office/drawing/2014/main" id="{20A8C7A8-998F-63F1-A577-24A3D63789E4}"/>
              </a:ext>
            </a:extLst>
          </p:cNvPr>
          <p:cNvSpPr txBox="1"/>
          <p:nvPr/>
        </p:nvSpPr>
        <p:spPr>
          <a:xfrm>
            <a:off x="497645" y="2326977"/>
            <a:ext cx="1153433" cy="323165"/>
          </a:xfrm>
          <a:prstGeom prst="rect">
            <a:avLst/>
          </a:prstGeom>
          <a:noFill/>
        </p:spPr>
        <p:txBody>
          <a:bodyPr wrap="square" rtlCol="0">
            <a:spAutoFit/>
          </a:bodyPr>
          <a:lstStyle/>
          <a:p>
            <a:r>
              <a:rPr lang="fr-BE" sz="1500" err="1">
                <a:solidFill>
                  <a:schemeClr val="bg1"/>
                </a:solidFill>
                <a:latin typeface="Aptos Display"/>
                <a:cs typeface="Arial"/>
              </a:rPr>
              <a:t>Georgian</a:t>
            </a:r>
            <a:endParaRPr lang="fr-BE" sz="1500">
              <a:solidFill>
                <a:schemeClr val="bg1"/>
              </a:solidFill>
              <a:latin typeface="Aptos Display"/>
              <a:cs typeface="Arial"/>
            </a:endParaRPr>
          </a:p>
        </p:txBody>
      </p:sp>
      <p:sp>
        <p:nvSpPr>
          <p:cNvPr id="3" name="ZoneTexte 18">
            <a:extLst>
              <a:ext uri="{FF2B5EF4-FFF2-40B4-BE49-F238E27FC236}">
                <a16:creationId xmlns:a16="http://schemas.microsoft.com/office/drawing/2014/main" id="{230F7A0B-04E1-FAEF-5F5D-0919EE425882}"/>
              </a:ext>
            </a:extLst>
          </p:cNvPr>
          <p:cNvSpPr txBox="1"/>
          <p:nvPr/>
        </p:nvSpPr>
        <p:spPr>
          <a:xfrm>
            <a:off x="4086428" y="841482"/>
            <a:ext cx="796214" cy="300082"/>
          </a:xfrm>
          <a:prstGeom prst="rect">
            <a:avLst/>
          </a:prstGeom>
          <a:noFill/>
        </p:spPr>
        <p:txBody>
          <a:bodyPr wrap="square" lIns="68580" tIns="34290" rIns="68580" bIns="34290" rtlCol="0" anchor="t">
            <a:spAutoFit/>
          </a:bodyPr>
          <a:lstStyle/>
          <a:p>
            <a:r>
              <a:rPr lang="fr-BE" sz="1500">
                <a:solidFill>
                  <a:schemeClr val="bg1"/>
                </a:solidFill>
                <a:latin typeface="Aptos Display"/>
                <a:cs typeface="Arial"/>
              </a:rPr>
              <a:t>English</a:t>
            </a:r>
          </a:p>
        </p:txBody>
      </p:sp>
      <p:pic>
        <p:nvPicPr>
          <p:cNvPr id="2054" name="Picture 6" descr="QRCode pour *Tigrigna* BEinformed - ሞጁል &quot;ህይወት ኣብ ቤልጅየም&quot; ግብረ መልሲ ዳህሳስ">
            <a:extLst>
              <a:ext uri="{FF2B5EF4-FFF2-40B4-BE49-F238E27FC236}">
                <a16:creationId xmlns:a16="http://schemas.microsoft.com/office/drawing/2014/main" id="{E99649AC-5BD7-FC3A-7C28-13CE6D12C0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9465" y="6679999"/>
            <a:ext cx="69132" cy="69132"/>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QRCode pour *Dutch* BEinformed - Feedbackenquête module “Leven in België” ">
            <a:extLst>
              <a:ext uri="{FF2B5EF4-FFF2-40B4-BE49-F238E27FC236}">
                <a16:creationId xmlns:a16="http://schemas.microsoft.com/office/drawing/2014/main" id="{D33D7DAF-60EC-A146-49CC-7B53645260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5732" y="1749559"/>
            <a:ext cx="69131" cy="6913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QRCode pour *Farsi* BEinformed -  نظرسنجی بازخورد اسکان مدولار  ">
            <a:extLst>
              <a:ext uri="{FF2B5EF4-FFF2-40B4-BE49-F238E27FC236}">
                <a16:creationId xmlns:a16="http://schemas.microsoft.com/office/drawing/2014/main" id="{01A3A5EF-D1C4-A62F-300C-C8E33DC12C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4223" y="155056"/>
            <a:ext cx="648747" cy="6487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QRCode pour *Kinyarwanda* BEinformed - Ubushakashatsi ku bitekerezo by'imiturire muri module">
            <a:extLst>
              <a:ext uri="{FF2B5EF4-FFF2-40B4-BE49-F238E27FC236}">
                <a16:creationId xmlns:a16="http://schemas.microsoft.com/office/drawing/2014/main" id="{DD6DCEE9-31A2-A512-ADF3-85CAEC5596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34613" y="1619398"/>
            <a:ext cx="648747" cy="64874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QRCode pour *Tigrigna* BEinformed - ሞዱል ኣባይቲ ግብረ መልሲ ዳህሳስ">
            <a:extLst>
              <a:ext uri="{FF2B5EF4-FFF2-40B4-BE49-F238E27FC236}">
                <a16:creationId xmlns:a16="http://schemas.microsoft.com/office/drawing/2014/main" id="{AE7FF66C-C7E3-F822-D3C5-CF58826735F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35033" y="3365628"/>
            <a:ext cx="648747" cy="64874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QRCode pour *Somali* BEinformed - Sahanka jawaab celinta Guryaha ee Module-ka">
            <a:extLst>
              <a:ext uri="{FF2B5EF4-FFF2-40B4-BE49-F238E27FC236}">
                <a16:creationId xmlns:a16="http://schemas.microsoft.com/office/drawing/2014/main" id="{F8996E8F-4C76-8878-7CDE-DF3BEA2B56C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17531" y="3446006"/>
            <a:ext cx="648747" cy="64874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QRCode pour *Georgian* BEinformed - კვლევა მოდულური საცხოვრებლის შესახებ  ">
            <a:extLst>
              <a:ext uri="{FF2B5EF4-FFF2-40B4-BE49-F238E27FC236}">
                <a16:creationId xmlns:a16="http://schemas.microsoft.com/office/drawing/2014/main" id="{59EBAE1B-A73C-213D-3F06-EF7634CD66F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3647" y="1619399"/>
            <a:ext cx="671039" cy="67103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QRCode pour *Dari* BEinformed -  نظرسنجی بازخورد اسکان مدولار  ">
            <a:extLst>
              <a:ext uri="{FF2B5EF4-FFF2-40B4-BE49-F238E27FC236}">
                <a16:creationId xmlns:a16="http://schemas.microsoft.com/office/drawing/2014/main" id="{D3938466-938D-3DD0-D02B-0A2D11D4483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01030" y="140384"/>
            <a:ext cx="648748" cy="64874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QRCode pour *Pachto* BEinformed - د ماډیول کورونو د نظرپوښتنې سروې ">
            <a:extLst>
              <a:ext uri="{FF2B5EF4-FFF2-40B4-BE49-F238E27FC236}">
                <a16:creationId xmlns:a16="http://schemas.microsoft.com/office/drawing/2014/main" id="{3151F12A-0CA9-7851-C969-C2DAD18354C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03952" y="1661150"/>
            <a:ext cx="629288" cy="62928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QRCode pour *Spanish* BEinformed - Encuesta de opinión sobre el módulo de alojamiento ">
            <a:extLst>
              <a:ext uri="{FF2B5EF4-FFF2-40B4-BE49-F238E27FC236}">
                <a16:creationId xmlns:a16="http://schemas.microsoft.com/office/drawing/2014/main" id="{269980D9-19D0-338F-EC75-40728C28C52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89792" y="3459075"/>
            <a:ext cx="663132" cy="663132"/>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QRCode pour *Arabic* BEinformed - Module Housing feedback survey  ">
            <a:extLst>
              <a:ext uri="{FF2B5EF4-FFF2-40B4-BE49-F238E27FC236}">
                <a16:creationId xmlns:a16="http://schemas.microsoft.com/office/drawing/2014/main" id="{818ED792-10A4-FE1B-77FE-8DC3981178CB}"/>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33647" y="174515"/>
            <a:ext cx="629288" cy="629288"/>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QRCode pour *Turkish* BEinformed -  Modül Konut geri bildirim anketi  ">
            <a:extLst>
              <a:ext uri="{FF2B5EF4-FFF2-40B4-BE49-F238E27FC236}">
                <a16:creationId xmlns:a16="http://schemas.microsoft.com/office/drawing/2014/main" id="{683F74CA-4E97-D0BD-D1FF-53E9D1D5380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043026" y="3365628"/>
            <a:ext cx="689711" cy="689711"/>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QRCode pour *English* BEinformed - Module Housing feedback survey ">
            <a:extLst>
              <a:ext uri="{FF2B5EF4-FFF2-40B4-BE49-F238E27FC236}">
                <a16:creationId xmlns:a16="http://schemas.microsoft.com/office/drawing/2014/main" id="{83591BCE-CD2A-E761-7808-EB0BC8874C4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160161" y="184655"/>
            <a:ext cx="648748" cy="648748"/>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QRCode pour *Dutch* BEinformed -  Feedbackenquête modulehuisvesting  ">
            <a:extLst>
              <a:ext uri="{FF2B5EF4-FFF2-40B4-BE49-F238E27FC236}">
                <a16:creationId xmlns:a16="http://schemas.microsoft.com/office/drawing/2014/main" id="{592A7E2B-84A0-9A8D-7C01-5DAE1007A892}"/>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188690" y="1600054"/>
            <a:ext cx="648748" cy="648748"/>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QRCode pour *French* BEinformed - Module Housing feedback survey  (2)">
            <a:extLst>
              <a:ext uri="{FF2B5EF4-FFF2-40B4-BE49-F238E27FC236}">
                <a16:creationId xmlns:a16="http://schemas.microsoft.com/office/drawing/2014/main" id="{480745F7-8E29-370D-8F9E-E1CCD38B17D4}"/>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028284" y="173859"/>
            <a:ext cx="648748" cy="648748"/>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QRCode pour *Portugese* BEinformed - Module Housing feedback survey  ">
            <a:extLst>
              <a:ext uri="{FF2B5EF4-FFF2-40B4-BE49-F238E27FC236}">
                <a16:creationId xmlns:a16="http://schemas.microsoft.com/office/drawing/2014/main" id="{B060E1F7-E4E9-3174-FFB1-E4E450169663}"/>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633178" y="5113552"/>
            <a:ext cx="79042" cy="79042"/>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QRCode pour *Russian* BEinformed — Модуль Опрос по жилью ">
            <a:extLst>
              <a:ext uri="{FF2B5EF4-FFF2-40B4-BE49-F238E27FC236}">
                <a16:creationId xmlns:a16="http://schemas.microsoft.com/office/drawing/2014/main" id="{94799A16-F216-1272-6E9F-044F403676A8}"/>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75398" y="3452402"/>
            <a:ext cx="629288" cy="62928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QRCode pour *Portugese* BEinformed - Module Housing feedback survey  ">
            <a:extLst>
              <a:ext uri="{FF2B5EF4-FFF2-40B4-BE49-F238E27FC236}">
                <a16:creationId xmlns:a16="http://schemas.microsoft.com/office/drawing/2014/main" id="{9274E272-4877-E627-8F9B-B09D45D6B49E}"/>
              </a:ext>
            </a:extLst>
          </p:cNvPr>
          <p:cNvPicPr>
            <a:picLocks noChangeAspect="1"/>
          </p:cNvPicPr>
          <p:nvPr/>
        </p:nvPicPr>
        <p:blipFill>
          <a:blip r:embed="rId18"/>
          <a:stretch>
            <a:fillRect/>
          </a:stretch>
        </p:blipFill>
        <p:spPr>
          <a:xfrm>
            <a:off x="8076639" y="1672478"/>
            <a:ext cx="621928" cy="613523"/>
          </a:xfrm>
          <a:prstGeom prst="rect">
            <a:avLst/>
          </a:prstGeom>
        </p:spPr>
      </p:pic>
    </p:spTree>
    <p:extLst>
      <p:ext uri="{BB962C8B-B14F-4D97-AF65-F5344CB8AC3E}">
        <p14:creationId xmlns:p14="http://schemas.microsoft.com/office/powerpoint/2010/main" val="106710467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4086851B4F314DB96EAD30D30D31ED" ma:contentTypeVersion="0" ma:contentTypeDescription="Een nieuw document maken." ma:contentTypeScope="" ma:versionID="ad9bbe89e26b9f31bd912534af96bcb2">
  <xsd:schema xmlns:xsd="http://www.w3.org/2001/XMLSchema" xmlns:xs="http://www.w3.org/2001/XMLSchema" xmlns:p="http://schemas.microsoft.com/office/2006/metadata/properties" targetNamespace="http://schemas.microsoft.com/office/2006/metadata/properties" ma:root="true" ma:fieldsID="998adb93c73fc5186880c7c53b9861c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BA42BF-39D0-4820-8C84-F3B397848EC3}">
  <ds:schemaRefs>
    <ds:schemaRef ds:uri="16a4efa6-0c60-46dc-9669-b7177dd37937"/>
    <ds:schemaRef ds:uri="2f1417b6-bbcc-4f9a-bb09-3c670b4007b2"/>
    <ds:schemaRef ds:uri="45c73165-9296-4003-a6d9-b5336a54c9ad"/>
    <ds:schemaRef ds:uri="aaf58aa4-3082-40f2-9efc-d797e4afdd9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8BD9FDC-CAF7-41C0-923C-A315705FC45C}"/>
</file>

<file path=customXml/itemProps3.xml><?xml version="1.0" encoding="utf-8"?>
<ds:datastoreItem xmlns:ds="http://schemas.openxmlformats.org/officeDocument/2006/customXml" ds:itemID="{A74A3537-9E13-403C-BF2B-87CC72A952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(16:9)</PresentationFormat>
  <Slides>72</Slides>
  <Notes>70</Notes>
  <HiddenSlides>0</HiddenSlides>
  <ScaleCrop>false</ScaleCrop>
  <HeadingPairs>
    <vt:vector size="4" baseType="variant">
      <vt:variant>
        <vt:lpstr>Theme</vt:lpstr>
      </vt:variant>
      <vt:variant>
        <vt:i4>1</vt:i4>
      </vt:variant>
      <vt:variant>
        <vt:lpstr>Slide Titles</vt:lpstr>
      </vt:variant>
      <vt:variant>
        <vt:i4>72</vt:i4>
      </vt:variant>
    </vt:vector>
  </HeadingPairs>
  <TitlesOfParts>
    <vt:vector size="73" baseType="lpstr">
      <vt:lpstr>Thème Office</vt:lpstr>
      <vt:lpstr>PowerPoint Presentation</vt:lpstr>
      <vt:lpstr>PowerPoint Presentation</vt:lpstr>
      <vt:lpstr>Inform yourself on the rental market in Belgium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Prepare yourself for the housing saerch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Looking for a house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Visit a house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rental contract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Move in to your housing</vt:lpstr>
      <vt:lpstr>PowerPoint Presentation</vt:lpstr>
      <vt:lpstr>PowerPoint Presentation</vt:lpstr>
      <vt:lpstr>PowerPoint Presentation</vt:lpstr>
      <vt:lpstr>PowerPoint Presentation</vt:lpstr>
      <vt:lpstr>PowerPoint Presentation</vt:lpstr>
      <vt:lpstr>PowerPoint Presentation</vt:lpstr>
      <vt:lpstr>Evaluation of the session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De Clercq Marthe</dc:creator>
  <cp:revision>4</cp:revision>
  <dcterms:modified xsi:type="dcterms:W3CDTF">2026-07-14T09:34:43Z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0x010100884086851B4F314DB96EAD30D30D31ED</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lpwstr/>
  </property>
</Properties>
</file>