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519" r:id="rId5"/>
    <p:sldId id="680" r:id="rId6"/>
    <p:sldId id="257" r:id="rId7"/>
    <p:sldId id="615" r:id="rId8"/>
    <p:sldId id="614" r:id="rId9"/>
    <p:sldId id="616" r:id="rId10"/>
    <p:sldId id="627" r:id="rId11"/>
    <p:sldId id="660" r:id="rId12"/>
    <p:sldId id="661" r:id="rId13"/>
    <p:sldId id="628" r:id="rId14"/>
    <p:sldId id="663" r:id="rId15"/>
    <p:sldId id="664" r:id="rId16"/>
    <p:sldId id="666" r:id="rId17"/>
    <p:sldId id="654" r:id="rId18"/>
    <p:sldId id="655" r:id="rId19"/>
    <p:sldId id="667" r:id="rId20"/>
    <p:sldId id="668" r:id="rId21"/>
    <p:sldId id="670" r:id="rId22"/>
    <p:sldId id="665" r:id="rId23"/>
    <p:sldId id="669" r:id="rId24"/>
    <p:sldId id="671" r:id="rId25"/>
    <p:sldId id="672" r:id="rId26"/>
    <p:sldId id="594" r:id="rId27"/>
    <p:sldId id="571" r:id="rId28"/>
    <p:sldId id="676" r:id="rId29"/>
    <p:sldId id="677" r:id="rId30"/>
    <p:sldId id="678" r:id="rId31"/>
    <p:sldId id="679" r:id="rId32"/>
    <p:sldId id="675" r:id="rId33"/>
    <p:sldId id="682" r:id="rId34"/>
    <p:sldId id="642"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4F98"/>
    <a:srgbClr val="FFFFFF"/>
    <a:srgbClr val="F3E0BE"/>
    <a:srgbClr val="FAF5F3"/>
    <a:srgbClr val="B9C7C7"/>
    <a:srgbClr val="AAA297"/>
    <a:srgbClr val="EAE5E9"/>
    <a:srgbClr val="B26E5A"/>
    <a:srgbClr val="905142"/>
    <a:srgbClr val="DEBA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887CE8-E257-4178-8EFB-52C807B05066}" v="5" dt="2026-07-17T11:51:27.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71" autoAdjust="0"/>
  </p:normalViewPr>
  <p:slideViewPr>
    <p:cSldViewPr snapToGrid="0">
      <p:cViewPr varScale="1">
        <p:scale>
          <a:sx n="59" d="100"/>
          <a:sy n="59" d="100"/>
        </p:scale>
        <p:origin x="158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on Koepp" userId="6b2cccfd-3b95-47bb-8207-8135bb93822d" providerId="ADAL" clId="{D54B971A-B5A3-4A1F-B322-F88373F9DDAF}"/>
    <pc:docChg chg="undo custSel addSld modSld">
      <pc:chgData name="Manon Koepp" userId="6b2cccfd-3b95-47bb-8207-8135bb93822d" providerId="ADAL" clId="{D54B971A-B5A3-4A1F-B322-F88373F9DDAF}" dt="2026-07-17T11:51:31.145" v="97" actId="20577"/>
      <pc:docMkLst>
        <pc:docMk/>
      </pc:docMkLst>
      <pc:sldChg chg="modNotesTx">
        <pc:chgData name="Manon Koepp" userId="6b2cccfd-3b95-47bb-8207-8135bb93822d" providerId="ADAL" clId="{D54B971A-B5A3-4A1F-B322-F88373F9DDAF}" dt="2026-07-17T11:50:48.805" v="84" actId="5793"/>
        <pc:sldMkLst>
          <pc:docMk/>
          <pc:sldMk cId="2471611343" sldId="664"/>
        </pc:sldMkLst>
      </pc:sldChg>
      <pc:sldChg chg="modNotesTx">
        <pc:chgData name="Manon Koepp" userId="6b2cccfd-3b95-47bb-8207-8135bb93822d" providerId="ADAL" clId="{D54B971A-B5A3-4A1F-B322-F88373F9DDAF}" dt="2026-07-17T11:51:03.599" v="88" actId="20577"/>
        <pc:sldMkLst>
          <pc:docMk/>
          <pc:sldMk cId="81329772" sldId="665"/>
        </pc:sldMkLst>
      </pc:sldChg>
      <pc:sldChg chg="modSp mod">
        <pc:chgData name="Manon Koepp" userId="6b2cccfd-3b95-47bb-8207-8135bb93822d" providerId="ADAL" clId="{D54B971A-B5A3-4A1F-B322-F88373F9DDAF}" dt="2026-07-17T11:40:55.179" v="3" actId="27180"/>
        <pc:sldMkLst>
          <pc:docMk/>
          <pc:sldMk cId="3850655608" sldId="666"/>
        </pc:sldMkLst>
        <pc:graphicFrameChg chg="mod modGraphic">
          <ac:chgData name="Manon Koepp" userId="6b2cccfd-3b95-47bb-8207-8135bb93822d" providerId="ADAL" clId="{D54B971A-B5A3-4A1F-B322-F88373F9DDAF}" dt="2026-07-17T11:40:55.179" v="3" actId="27180"/>
          <ac:graphicFrameMkLst>
            <pc:docMk/>
            <pc:sldMk cId="3850655608" sldId="666"/>
            <ac:graphicFrameMk id="3" creationId="{08DCCA74-7904-8F80-9CD0-B0D8E63371DB}"/>
          </ac:graphicFrameMkLst>
        </pc:graphicFrameChg>
      </pc:sldChg>
      <pc:sldChg chg="modSp mod">
        <pc:chgData name="Manon Koepp" userId="6b2cccfd-3b95-47bb-8207-8135bb93822d" providerId="ADAL" clId="{D54B971A-B5A3-4A1F-B322-F88373F9DDAF}" dt="2026-07-17T11:41:43.517" v="5" actId="27180"/>
        <pc:sldMkLst>
          <pc:docMk/>
          <pc:sldMk cId="2690846464" sldId="667"/>
        </pc:sldMkLst>
        <pc:graphicFrameChg chg="mod modGraphic">
          <ac:chgData name="Manon Koepp" userId="6b2cccfd-3b95-47bb-8207-8135bb93822d" providerId="ADAL" clId="{D54B971A-B5A3-4A1F-B322-F88373F9DDAF}" dt="2026-07-17T11:41:07.414" v="4" actId="27180"/>
          <ac:graphicFrameMkLst>
            <pc:docMk/>
            <pc:sldMk cId="2690846464" sldId="667"/>
            <ac:graphicFrameMk id="3" creationId="{8EEBA272-0F8F-98BE-3166-1ADAA35004F3}"/>
          </ac:graphicFrameMkLst>
        </pc:graphicFrameChg>
        <pc:graphicFrameChg chg="mod modGraphic">
          <ac:chgData name="Manon Koepp" userId="6b2cccfd-3b95-47bb-8207-8135bb93822d" providerId="ADAL" clId="{D54B971A-B5A3-4A1F-B322-F88373F9DDAF}" dt="2026-07-17T11:41:43.517" v="5" actId="27180"/>
          <ac:graphicFrameMkLst>
            <pc:docMk/>
            <pc:sldMk cId="2690846464" sldId="667"/>
            <ac:graphicFrameMk id="4" creationId="{D184745C-67B3-2F38-7E2F-653C82E52E8C}"/>
          </ac:graphicFrameMkLst>
        </pc:graphicFrameChg>
      </pc:sldChg>
      <pc:sldChg chg="modNotesTx">
        <pc:chgData name="Manon Koepp" userId="6b2cccfd-3b95-47bb-8207-8135bb93822d" providerId="ADAL" clId="{D54B971A-B5A3-4A1F-B322-F88373F9DDAF}" dt="2026-07-17T11:51:18.472" v="93" actId="20577"/>
        <pc:sldMkLst>
          <pc:docMk/>
          <pc:sldMk cId="541955780" sldId="672"/>
        </pc:sldMkLst>
      </pc:sldChg>
      <pc:sldChg chg="modNotesTx">
        <pc:chgData name="Manon Koepp" userId="6b2cccfd-3b95-47bb-8207-8135bb93822d" providerId="ADAL" clId="{D54B971A-B5A3-4A1F-B322-F88373F9DDAF}" dt="2026-07-17T11:51:31.145" v="97" actId="20577"/>
        <pc:sldMkLst>
          <pc:docMk/>
          <pc:sldMk cId="3005956289" sldId="6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1B84E-8B50-464A-8168-DBF522F57CC5}" type="datetimeFigureOut">
              <a:rPr lang="fr-BE" smtClean="0"/>
              <a:t>17/07/2026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8CC06-0CD1-4BE2-AACB-B7B49E5829CD}" type="slidenum">
              <a:rPr lang="fr-BE" smtClean="0"/>
              <a:t>‹N°›</a:t>
            </a:fld>
            <a:endParaRPr lang="fr-BE"/>
          </a:p>
        </p:txBody>
      </p:sp>
    </p:spTree>
    <p:extLst>
      <p:ext uri="{BB962C8B-B14F-4D97-AF65-F5344CB8AC3E}">
        <p14:creationId xmlns:p14="http://schemas.microsoft.com/office/powerpoint/2010/main" val="390807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dirty="0">
                <a:latin typeface="Calibri"/>
                <a:ea typeface="Calibri"/>
                <a:cs typeface="Calibri"/>
              </a:rPr>
              <a:t>Après cette courte introduction, je vous propose de commencer cet atelier. </a:t>
            </a:r>
          </a:p>
          <a:p>
            <a:r>
              <a:rPr lang="fr-BE" noProof="0" dirty="0">
                <a:latin typeface="Calibri"/>
                <a:ea typeface="Calibri"/>
                <a:cs typeface="Calibri"/>
              </a:rPr>
              <a:t>La thématique de la session est l'emploi. Nous allons découvrir ensemble des informations de base à connaitre sur le marché de l'emploi en Belgique.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CD4A8-D2B1-0E73-4523-94ECA3D141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D23759-0C58-DA83-38F9-7AAAA77935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9D005-B479-D33A-CA43-1811670B98C2}"/>
              </a:ext>
            </a:extLst>
          </p:cNvPr>
          <p:cNvSpPr>
            <a:spLocks noGrp="1"/>
          </p:cNvSpPr>
          <p:nvPr>
            <p:ph type="body" idx="1"/>
          </p:nvPr>
        </p:nvSpPr>
        <p:spPr/>
        <p:txBody>
          <a:bodyPr/>
          <a:lstStyle/>
          <a:p>
            <a:r>
              <a:rPr lang="fr-BE" dirty="0"/>
              <a:t>Dans la pratique, un diplôme de coiffure n’est pas obligatoire. Néanmoins, il est très fortement conseillé. Ici aussi, la réponse varie selon le statut choisi (indépendant ou salarié). </a:t>
            </a:r>
          </a:p>
          <a:p>
            <a:endParaRPr lang="fr-BE" dirty="0"/>
          </a:p>
          <a:p>
            <a:r>
              <a:rPr lang="fr-BE" dirty="0"/>
              <a:t>Chez les salariés, un diplôme et un stage de coiffure est souvent exigé pour intégrer le salon. </a:t>
            </a:r>
          </a:p>
          <a:p>
            <a:endParaRPr lang="fr-BE" dirty="0"/>
          </a:p>
          <a:p>
            <a:r>
              <a:rPr lang="fr-BE" dirty="0"/>
              <a:t>En tant qu’indépendant, un diplôme/certificat est requis pour exercer la fonction. Il existe une exception en cas d’expérience de </a:t>
            </a:r>
            <a:r>
              <a:rPr lang="fr-BE" sz="1200" b="0" i="0" kern="1200" dirty="0">
                <a:solidFill>
                  <a:schemeClr val="tx1"/>
                </a:solidFill>
                <a:effectLst/>
                <a:latin typeface="+mn-lt"/>
                <a:ea typeface="+mn-ea"/>
                <a:cs typeface="+mn-cs"/>
              </a:rPr>
              <a:t>2 ans à temps plein ou 3 ans à temps partiel au cours des 15 dernières </a:t>
            </a:r>
            <a:r>
              <a:rPr lang="fr-BE" sz="1200" b="0" i="0" kern="1200" dirty="0" err="1">
                <a:solidFill>
                  <a:schemeClr val="tx1"/>
                </a:solidFill>
                <a:effectLst/>
                <a:latin typeface="+mn-lt"/>
                <a:ea typeface="+mn-ea"/>
                <a:cs typeface="+mn-cs"/>
              </a:rPr>
              <a:t>années.</a:t>
            </a:r>
            <a:r>
              <a:rPr lang="fr-BE" dirty="0" err="1"/>
              <a:t>e</a:t>
            </a:r>
            <a:endParaRPr lang="fr-BE" dirty="0"/>
          </a:p>
          <a:p>
            <a:endParaRPr lang="fr-BE" dirty="0"/>
          </a:p>
          <a:p>
            <a:r>
              <a:rPr lang="fr-BE" dirty="0"/>
              <a:t>Une formation pour adulte pour devenir coiffeur dure en moyenne 2 ans en Belgique. Mais si vous aviez déjà acquis de l'expérience dans votre pays d'origine, vous pouvez suivre une formation abrégée ou faire valider vos compétences.</a:t>
            </a:r>
          </a:p>
          <a:p>
            <a:br>
              <a:rPr lang="fr-BE" dirty="0"/>
            </a:br>
            <a:endParaRPr lang="fr-BE" dirty="0"/>
          </a:p>
          <a:p>
            <a:endParaRPr lang="fr-BE" dirty="0"/>
          </a:p>
          <a:p>
            <a:endParaRPr lang="fr-BE" dirty="0"/>
          </a:p>
          <a:p>
            <a:r>
              <a:rPr lang="fr-BE" dirty="0"/>
              <a:t>Lien vers </a:t>
            </a:r>
            <a:r>
              <a:rPr lang="fr-BE" dirty="0" err="1"/>
              <a:t>Fedasilinfo</a:t>
            </a:r>
            <a:r>
              <a:rPr lang="fr-BE" dirty="0"/>
              <a:t>: https://fedasilinfo.be/fr/formations-professionnelles-pour-adultes</a:t>
            </a:r>
          </a:p>
        </p:txBody>
      </p:sp>
      <p:sp>
        <p:nvSpPr>
          <p:cNvPr id="4" name="Espace réservé du numéro de diapositive 3">
            <a:extLst>
              <a:ext uri="{FF2B5EF4-FFF2-40B4-BE49-F238E27FC236}">
                <a16:creationId xmlns:a16="http://schemas.microsoft.com/office/drawing/2014/main" id="{89423CD4-FE50-2612-4BC5-3286A657CD21}"/>
              </a:ext>
            </a:extLst>
          </p:cNvPr>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2431995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Aïcha a déjà franchi 3 étapes: </a:t>
            </a:r>
          </a:p>
          <a:p>
            <a:endParaRPr lang="fr-BE" dirty="0"/>
          </a:p>
          <a:p>
            <a:pPr marL="171450" indent="-171450">
              <a:buFontTx/>
              <a:buChar char="-"/>
            </a:pPr>
            <a:r>
              <a:rPr lang="fr-BE" dirty="0"/>
              <a:t>Elle a vérifié qu’elle pouvait travailler en Belgique</a:t>
            </a:r>
          </a:p>
          <a:p>
            <a:pPr marL="171450" indent="-171450">
              <a:buFontTx/>
              <a:buChar char="-"/>
            </a:pPr>
            <a:r>
              <a:rPr lang="fr-BE" dirty="0"/>
              <a:t>Elle a compris la différence entre le statut d’indépendant et de salarié</a:t>
            </a:r>
          </a:p>
          <a:p>
            <a:pPr marL="171450" indent="-171450">
              <a:buFontTx/>
              <a:buChar char="-"/>
            </a:pPr>
            <a:r>
              <a:rPr lang="fr-BE" dirty="0"/>
              <a:t>Elle possède un certificat attestant de ses compétences en tant que coiffeuse </a:t>
            </a:r>
          </a:p>
          <a:p>
            <a:pPr marL="171450" indent="-171450">
              <a:buFontTx/>
              <a:buChar char="-"/>
            </a:pPr>
            <a:endParaRPr lang="fr-BE" dirty="0"/>
          </a:p>
          <a:p>
            <a:br>
              <a:rPr lang="fr-BE" dirty="0"/>
            </a:br>
            <a:endParaRPr lang="fr-BE" dirty="0"/>
          </a:p>
          <a:p>
            <a:pPr marL="171450" indent="-171450">
              <a:buFontTx/>
              <a:buChar char="-"/>
            </a:pPr>
            <a:endParaRPr lang="fr-BE" dirty="0"/>
          </a:p>
          <a:p>
            <a:pPr marL="0" indent="0">
              <a:buFontTx/>
              <a:buNone/>
            </a:pPr>
            <a:r>
              <a:rPr lang="fr-BE" dirty="0"/>
              <a:t>Passons maintenant à l’étape suivante, la constitution du dossier de candidature.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12</a:t>
            </a:fld>
            <a:endParaRPr lang="fr-BE"/>
          </a:p>
        </p:txBody>
      </p:sp>
    </p:spTree>
    <p:extLst>
      <p:ext uri="{BB962C8B-B14F-4D97-AF65-F5344CB8AC3E}">
        <p14:creationId xmlns:p14="http://schemas.microsoft.com/office/powerpoint/2010/main" val="2265012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Après ses 2 ans de formation, Aicha pourra enfin travailler dans un salon de coiffure. </a:t>
            </a:r>
          </a:p>
          <a:p>
            <a:r>
              <a:rPr lang="fr-BE"/>
              <a:t>Selon le statut d’Aicha, les règles ne sont pas les mêmes.</a:t>
            </a:r>
          </a:p>
          <a:p>
            <a:endParaRPr lang="fr-BE"/>
          </a:p>
          <a:p>
            <a:r>
              <a:rPr lang="fr-BE"/>
              <a:t>Concentrons-nous d’abord sur l’hypothèse la plus probable: celle où elle postule dans un salon de coiffure.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13</a:t>
            </a:fld>
            <a:endParaRPr lang="fr-BE"/>
          </a:p>
        </p:txBody>
      </p:sp>
    </p:spTree>
    <p:extLst>
      <p:ext uri="{BB962C8B-B14F-4D97-AF65-F5344CB8AC3E}">
        <p14:creationId xmlns:p14="http://schemas.microsoft.com/office/powerpoint/2010/main" val="3316904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1D4D-7F19-FC9F-5D53-E9C7E98D24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77C970-609D-5964-0E1F-D3F58A3D115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35BD5E-730D-1FC6-7A4A-7269605E37D2}"/>
              </a:ext>
            </a:extLst>
          </p:cNvPr>
          <p:cNvSpPr>
            <a:spLocks noGrp="1"/>
          </p:cNvSpPr>
          <p:nvPr>
            <p:ph type="body" idx="1"/>
          </p:nvPr>
        </p:nvSpPr>
        <p:spPr/>
        <p:txBody>
          <a:bodyPr/>
          <a:lstStyle/>
          <a:p>
            <a:r>
              <a:rPr lang="fr-BE" dirty="0"/>
              <a:t>De quels document Aicha a-t-telle besoin pour postuler dans un salon de coiffure?</a:t>
            </a:r>
          </a:p>
          <a:p>
            <a:r>
              <a:rPr lang="fr-BE" dirty="0"/>
              <a:t>Cliquez sur chaque document pour avoir la réponse. </a:t>
            </a:r>
          </a:p>
          <a:p>
            <a:endParaRPr lang="fr-BE"/>
          </a:p>
          <a:p>
            <a:r>
              <a:rPr lang="fr-BE" dirty="0"/>
              <a:t>Réponses: </a:t>
            </a:r>
          </a:p>
          <a:p>
            <a:endParaRPr lang="fr-BE"/>
          </a:p>
          <a:p>
            <a:pPr marL="171450" indent="-171450">
              <a:buFontTx/>
              <a:buChar char="-"/>
            </a:pPr>
            <a:r>
              <a:rPr lang="fr-BE" dirty="0"/>
              <a:t>CV: oui</a:t>
            </a:r>
          </a:p>
          <a:p>
            <a:pPr marL="171450" indent="-171450">
              <a:buFontTx/>
              <a:buChar char="-"/>
            </a:pPr>
            <a:r>
              <a:rPr lang="fr-BE" dirty="0"/>
              <a:t>Lettre de motivation: oui</a:t>
            </a:r>
          </a:p>
          <a:p>
            <a:pPr marL="171450" indent="-171450">
              <a:buFontTx/>
              <a:buChar char="-"/>
            </a:pPr>
            <a:r>
              <a:rPr lang="fr-BE" dirty="0"/>
              <a:t>Attestation de formation: oui</a:t>
            </a:r>
          </a:p>
          <a:p>
            <a:pPr marL="171450" indent="-171450">
              <a:buFontTx/>
              <a:buChar char="-"/>
            </a:pPr>
            <a:r>
              <a:rPr lang="fr-BE" dirty="0"/>
              <a:t>Permis de conduire: non, elle peut s’y rendre en transports en commun, à pied ou à vélo par exemple. </a:t>
            </a:r>
          </a:p>
        </p:txBody>
      </p:sp>
      <p:sp>
        <p:nvSpPr>
          <p:cNvPr id="4" name="Espace réservé du numéro de diapositive 3">
            <a:extLst>
              <a:ext uri="{FF2B5EF4-FFF2-40B4-BE49-F238E27FC236}">
                <a16:creationId xmlns:a16="http://schemas.microsoft.com/office/drawing/2014/main" id="{5EA88957-876F-FF94-A0B9-2854FEBF2567}"/>
              </a:ext>
            </a:extLst>
          </p:cNvPr>
          <p:cNvSpPr>
            <a:spLocks noGrp="1"/>
          </p:cNvSpPr>
          <p:nvPr>
            <p:ph type="sldNum" sz="quarter" idx="5"/>
          </p:nvPr>
        </p:nvSpPr>
        <p:spPr/>
        <p:txBody>
          <a:bodyPr/>
          <a:lstStyle/>
          <a:p>
            <a:fld id="{956EBCED-93BA-4561-879C-6196E1B11FD8}" type="slidenum">
              <a:rPr lang="fr-BE" smtClean="0"/>
              <a:t>14</a:t>
            </a:fld>
            <a:endParaRPr lang="fr-BE"/>
          </a:p>
        </p:txBody>
      </p:sp>
    </p:spTree>
    <p:extLst>
      <p:ext uri="{BB962C8B-B14F-4D97-AF65-F5344CB8AC3E}">
        <p14:creationId xmlns:p14="http://schemas.microsoft.com/office/powerpoint/2010/main" val="2504194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Réponses: </a:t>
            </a:r>
          </a:p>
          <a:p>
            <a:endParaRPr lang="fr-BE"/>
          </a:p>
          <a:p>
            <a:r>
              <a:rPr lang="fr-BE" dirty="0"/>
              <a:t>-Carte bancaire belge : oui</a:t>
            </a:r>
          </a:p>
          <a:p>
            <a:r>
              <a:rPr lang="fr-BE" dirty="0"/>
              <a:t>-Connaissance de la langue: oui</a:t>
            </a:r>
          </a:p>
          <a:p>
            <a:r>
              <a:rPr lang="fr-BE" dirty="0"/>
              <a:t>-Extrait de casier judiciaire: non </a:t>
            </a:r>
          </a:p>
          <a:p>
            <a:r>
              <a:rPr lang="fr-BE" dirty="0"/>
              <a:t>- Carte orange avec accès au marché de l’emploi, ou titre de séjour valable: oui</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15</a:t>
            </a:fld>
            <a:endParaRPr lang="fr-BE"/>
          </a:p>
        </p:txBody>
      </p:sp>
    </p:spTree>
    <p:extLst>
      <p:ext uri="{BB962C8B-B14F-4D97-AF65-F5344CB8AC3E}">
        <p14:creationId xmlns:p14="http://schemas.microsoft.com/office/powerpoint/2010/main" val="1600851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Comme je l’ai dis, les règles ne sont pas les mêmes selon qu’Aïcha est salariée ou indépendante. Nous avons vu l’hypothèse où elle est salariée dans un salon de coiffure. </a:t>
            </a:r>
          </a:p>
          <a:p>
            <a:endParaRPr lang="fr-BE"/>
          </a:p>
          <a:p>
            <a:r>
              <a:rPr lang="fr-BE"/>
              <a:t>Voyons maintenant quelles sont les règles si elle se lance comme indépendante.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16</a:t>
            </a:fld>
            <a:endParaRPr lang="fr-BE"/>
          </a:p>
        </p:txBody>
      </p:sp>
    </p:spTree>
    <p:extLst>
      <p:ext uri="{BB962C8B-B14F-4D97-AF65-F5344CB8AC3E}">
        <p14:creationId xmlns:p14="http://schemas.microsoft.com/office/powerpoint/2010/main" val="3025485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Comme expliqué au début, il est pratiquement impossible d’obtenir le statut d’indépendant en tant que demandeur d’asile en Belgique.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Cette option devrait donc être envisagée pour les personnes qui ont reçu la reconnaissance de leur statut.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Même dans ce cas, il faut savoir qu’il est conseillé de travailler d’abord en tant qu’employé afin de se familiariser avec le système belge. Les règles pour les indépendants en Belgique sont très complexes. Voici quelques exemples de règles que l’indépendant doit respecter: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Payer lui-même les contributions sociales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Payer la TVA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Obtenir un numéro d’enregistrement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Gérer sa comptabilité</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Obtenir un numéro d’entreprise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Être enregistré au registre de commerce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BE" dirty="0"/>
              <a:t>Gérer lui-même toute la fiscalité.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=&gt; Même pour les personnes qui sont nées en Belgique, ce système peut s’avérer très complexe.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À la différence des </a:t>
            </a:r>
            <a:r>
              <a:rPr lang="fr-BE" dirty="0" err="1"/>
              <a:t>salarié.e.s</a:t>
            </a:r>
            <a:r>
              <a:rPr lang="fr-BE" dirty="0"/>
              <a:t>, les </a:t>
            </a:r>
            <a:r>
              <a:rPr lang="fr-BE" dirty="0" err="1"/>
              <a:t>indépendant.e.s</a:t>
            </a:r>
            <a:r>
              <a:rPr lang="fr-BE" dirty="0"/>
              <a:t> ne sont pas </a:t>
            </a:r>
            <a:r>
              <a:rPr lang="fr-BE" dirty="0" err="1"/>
              <a:t>protégé.e.s</a:t>
            </a:r>
            <a:r>
              <a:rPr lang="fr-BE" dirty="0"/>
              <a:t> par les droits du travail car ils n'ont pas d'</a:t>
            </a:r>
            <a:r>
              <a:rPr lang="fr-BE" dirty="0" err="1"/>
              <a:t>employeur.euse</a:t>
            </a:r>
            <a:r>
              <a:rPr lang="fr-BE" dirty="0"/>
              <a:t> auprès duquel faire valoir ces droits. (Exemple : Si la clientèle ne paie pas, l’</a:t>
            </a:r>
            <a:r>
              <a:rPr lang="fr-BE" dirty="0" err="1"/>
              <a:t>indépendant.e</a:t>
            </a:r>
            <a:r>
              <a:rPr lang="fr-BE" dirty="0"/>
              <a:t> doit essayer de résoudre la situation, éventuellement en s'adressant au tribunal. Si la clientèle ne paie pas, l'</a:t>
            </a:r>
            <a:r>
              <a:rPr lang="fr-BE" dirty="0" err="1"/>
              <a:t>employeur.euse</a:t>
            </a:r>
            <a:r>
              <a:rPr lang="fr-BE" dirty="0"/>
              <a:t> doit quand même verser le salaire aux </a:t>
            </a:r>
            <a:r>
              <a:rPr lang="fr-BE" dirty="0" err="1"/>
              <a:t>salarié.e.s</a:t>
            </a:r>
            <a:r>
              <a:rPr lang="fr-BE" dirty="0"/>
              <a:t>).</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17</a:t>
            </a:fld>
            <a:endParaRPr lang="fr-BE"/>
          </a:p>
        </p:txBody>
      </p:sp>
    </p:spTree>
    <p:extLst>
      <p:ext uri="{BB962C8B-B14F-4D97-AF65-F5344CB8AC3E}">
        <p14:creationId xmlns:p14="http://schemas.microsoft.com/office/powerpoint/2010/main" val="758665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Si vous ne respectez pas correctement les règles applicables aux travailleurs indépendants, vous n'êtes pas en règle avec la loi. On parle alors de travail au noir. Des contrôles sont régulièrement effectués et si vous n'êtes pas en règle, vous risquez de lourdes amendes en Belgique. Vous devrez alors rembourser une grande partie de l'argent, ce qui peut vous endetter. </a:t>
            </a:r>
          </a:p>
          <a:p>
            <a:br>
              <a:rPr lang="fr-BE" dirty="0"/>
            </a:br>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18</a:t>
            </a:fld>
            <a:endParaRPr lang="fr-BE"/>
          </a:p>
        </p:txBody>
      </p:sp>
    </p:spTree>
    <p:extLst>
      <p:ext uri="{BB962C8B-B14F-4D97-AF65-F5344CB8AC3E}">
        <p14:creationId xmlns:p14="http://schemas.microsoft.com/office/powerpoint/2010/main" val="1537424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Quelqu’un peut-il me rappeler les étapes franchies par Aïcha? </a:t>
            </a:r>
          </a:p>
          <a:p>
            <a:endParaRPr lang="fr-BE" dirty="0"/>
          </a:p>
          <a:p>
            <a:pPr marL="171450" indent="-171450">
              <a:buFontTx/>
              <a:buChar char="-"/>
            </a:pPr>
            <a:r>
              <a:rPr lang="fr-BE" dirty="0"/>
              <a:t>Elle a vérifié qu’elle pouvait travailler en Belgique</a:t>
            </a:r>
          </a:p>
          <a:p>
            <a:pPr marL="171450" indent="-171450">
              <a:buFontTx/>
              <a:buChar char="-"/>
            </a:pPr>
            <a:r>
              <a:rPr lang="fr-BE" dirty="0"/>
              <a:t>Elle a compris la différence entre le statut d’indépendant et de salarié</a:t>
            </a:r>
          </a:p>
          <a:p>
            <a:pPr marL="171450" indent="-171450">
              <a:buFontTx/>
              <a:buChar char="-"/>
            </a:pPr>
            <a:r>
              <a:rPr lang="fr-BE" dirty="0"/>
              <a:t>Elle possède un certificat attestant de ses compétences en tant que coiffeuse </a:t>
            </a:r>
          </a:p>
          <a:p>
            <a:pPr marL="171450" indent="-171450">
              <a:buFontTx/>
              <a:buChar char="-"/>
            </a:pPr>
            <a:r>
              <a:rPr lang="fr-BE" dirty="0"/>
              <a:t>Elle a postulé dans un salon de coiffure comme employée</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19</a:t>
            </a:fld>
            <a:endParaRPr lang="fr-BE"/>
          </a:p>
        </p:txBody>
      </p:sp>
    </p:spTree>
    <p:extLst>
      <p:ext uri="{BB962C8B-B14F-4D97-AF65-F5344CB8AC3E}">
        <p14:creationId xmlns:p14="http://schemas.microsoft.com/office/powerpoint/2010/main" val="1771672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dirty="0">
                <a:solidFill>
                  <a:schemeClr val="tx1"/>
                </a:solidFill>
                <a:effectLst/>
                <a:latin typeface="+mn-lt"/>
                <a:ea typeface="+mn-ea"/>
                <a:cs typeface="+mn-cs"/>
              </a:rPr>
              <a:t>Le contrat de travail comprend: L’identité de l’employeur et de l’employé</a:t>
            </a:r>
            <a:r>
              <a:rPr lang="en-US" sz="1200" b="0" i="0" kern="1200" dirty="0">
                <a:solidFill>
                  <a:schemeClr val="tx1"/>
                </a:solidFill>
                <a:effectLst/>
                <a:latin typeface="+mn-lt"/>
                <a:ea typeface="+mn-ea"/>
                <a:cs typeface="+mn-cs"/>
              </a:rPr>
              <a:t>​, </a:t>
            </a:r>
            <a:r>
              <a:rPr lang="fr-BE" sz="1200" b="0" i="0" u="none" strike="noStrike" kern="1200" dirty="0">
                <a:solidFill>
                  <a:schemeClr val="tx1"/>
                </a:solidFill>
                <a:effectLst/>
                <a:latin typeface="+mn-lt"/>
                <a:ea typeface="+mn-ea"/>
                <a:cs typeface="+mn-cs"/>
              </a:rPr>
              <a:t>la rémunération </a:t>
            </a:r>
            <a:r>
              <a:rPr lang="en-US" sz="1200" b="0" i="0" kern="1200" dirty="0">
                <a:solidFill>
                  <a:schemeClr val="tx1"/>
                </a:solidFill>
                <a:effectLst/>
                <a:latin typeface="+mn-lt"/>
                <a:ea typeface="+mn-ea"/>
                <a:cs typeface="+mn-cs"/>
              </a:rPr>
              <a:t>​, </a:t>
            </a:r>
            <a:r>
              <a:rPr lang="fr-BE" sz="1200" b="0" i="0" u="none" strike="noStrike" kern="1200" dirty="0">
                <a:solidFill>
                  <a:schemeClr val="tx1"/>
                </a:solidFill>
                <a:effectLst/>
                <a:latin typeface="+mn-lt"/>
                <a:ea typeface="+mn-ea"/>
                <a:cs typeface="+mn-cs"/>
              </a:rPr>
              <a:t>la durée du contrat</a:t>
            </a:r>
            <a:r>
              <a:rPr lang="en-US" sz="1200" b="0" i="0" kern="1200" dirty="0">
                <a:solidFill>
                  <a:schemeClr val="tx1"/>
                </a:solidFill>
                <a:effectLst/>
                <a:latin typeface="+mn-lt"/>
                <a:ea typeface="+mn-ea"/>
                <a:cs typeface="+mn-cs"/>
              </a:rPr>
              <a:t>​, </a:t>
            </a:r>
            <a:r>
              <a:rPr lang="fr-BE" sz="1200" b="0" i="0" u="none" strike="noStrike" kern="1200" dirty="0">
                <a:solidFill>
                  <a:schemeClr val="tx1"/>
                </a:solidFill>
                <a:effectLst/>
                <a:latin typeface="+mn-lt"/>
                <a:ea typeface="+mn-ea"/>
                <a:cs typeface="+mn-cs"/>
              </a:rPr>
              <a:t>les horaires de travail, etc. </a:t>
            </a:r>
          </a:p>
          <a:p>
            <a:endParaRPr lang="fr-BE" dirty="0"/>
          </a:p>
          <a:p>
            <a:r>
              <a:rPr lang="fr-BE" b="1" dirty="0"/>
              <a:t>Quand vous signez un contrat, cela signifie que vous êtes d’accord avec le contenu et que vous le comprenez. Vous êtes liés juridiquement à ce qu’il contient. </a:t>
            </a:r>
          </a:p>
          <a:p>
            <a:endParaRPr lang="fr-BE" dirty="0"/>
          </a:p>
          <a:p>
            <a:r>
              <a:rPr lang="fr-BE" dirty="0"/>
              <a:t>Si votre employeur est malhonnête, il ou elle peut mentionner dans le contrat que vous êtes en fait un « associé actif» de l'entreprise. Cela porte un nom: « les faux indépendants ». </a:t>
            </a:r>
          </a:p>
          <a:p>
            <a:endParaRPr lang="fr-BE" dirty="0"/>
          </a:p>
          <a:p>
            <a:r>
              <a:rPr lang="fr-BE" dirty="0">
                <a:solidFill>
                  <a:srgbClr val="00B050"/>
                </a:solidFill>
              </a:rPr>
              <a:t>Pour ça, qu'il est conseiller de demander à quelqu’un de vous aider à parcourir le contrat de travail et autres documents.</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20</a:t>
            </a:fld>
            <a:endParaRPr lang="fr-BE"/>
          </a:p>
        </p:txBody>
      </p:sp>
    </p:spTree>
    <p:extLst>
      <p:ext uri="{BB962C8B-B14F-4D97-AF65-F5344CB8AC3E}">
        <p14:creationId xmlns:p14="http://schemas.microsoft.com/office/powerpoint/2010/main" val="2880330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Voici plusieurs exemples de métiers que l’on retrouve en Belgique. Selon vous, que représente chacune image? </a:t>
            </a:r>
          </a:p>
          <a:p>
            <a:endParaRPr lang="fr-BE"/>
          </a:p>
          <a:p>
            <a:r>
              <a:rPr lang="fr-BE" dirty="0"/>
              <a:t>Réponses: maçon, caissier, livreur, aide à domicile, boucher, coiffeur, chauffeur, aide ménager, infirmier. </a:t>
            </a:r>
          </a:p>
          <a:p>
            <a:endParaRPr lang="fr-BE"/>
          </a:p>
          <a:p>
            <a:r>
              <a:rPr lang="fr-BE" dirty="0"/>
              <a:t>Nous allons maintenant nous concentrer sur le métier de coiffeuse, avec l’exemple d’Aicha.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Il se peut que votre employeur soit malhonnête. </a:t>
            </a:r>
          </a:p>
          <a:p>
            <a:endParaRPr lang="fr-BE" dirty="0"/>
          </a:p>
          <a:p>
            <a:r>
              <a:rPr lang="fr-BE" dirty="0"/>
              <a:t>Exemple: </a:t>
            </a:r>
          </a:p>
          <a:p>
            <a:endParaRPr lang="fr-BE" dirty="0"/>
          </a:p>
          <a:p>
            <a:r>
              <a:rPr lang="fr-BE" dirty="0"/>
              <a:t>=&gt; Si le contrat mentionne que vous êtes un associé dans le salon de coiffure au statut d’indépendant, vous êtes alors considéré dans la loi belge comme étant indépendant. </a:t>
            </a:r>
          </a:p>
          <a:p>
            <a:endParaRPr lang="fr-BE" dirty="0"/>
          </a:p>
          <a:p>
            <a:r>
              <a:rPr lang="fr-BE" dirty="0"/>
              <a:t>=&gt; Vous devez alors remplir toutes les formalités administratives dont on a parlé. </a:t>
            </a:r>
          </a:p>
          <a:p>
            <a:endParaRPr lang="fr-BE" dirty="0"/>
          </a:p>
          <a:p>
            <a:r>
              <a:rPr lang="fr-BE" dirty="0"/>
              <a:t>=&gt; Cela aura pour conséquence que vous pouvez avoir de gros problèmes au niveau administratif, et avoir beaucoup de dettes envers l’état belge.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21</a:t>
            </a:fld>
            <a:endParaRPr lang="fr-BE"/>
          </a:p>
        </p:txBody>
      </p:sp>
    </p:spTree>
    <p:extLst>
      <p:ext uri="{BB962C8B-B14F-4D97-AF65-F5344CB8AC3E}">
        <p14:creationId xmlns:p14="http://schemas.microsoft.com/office/powerpoint/2010/main" val="1221077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Quelqu’un peut-il me rappeler les étapes franchies par Aïcha? </a:t>
            </a:r>
          </a:p>
          <a:p>
            <a:endParaRPr lang="fr-BE" dirty="0"/>
          </a:p>
          <a:p>
            <a:pPr marL="171450" indent="-171450">
              <a:buFontTx/>
              <a:buChar char="-"/>
            </a:pPr>
            <a:r>
              <a:rPr lang="fr-BE" dirty="0"/>
              <a:t>Elle a vérifié qu’elle pouvait travailler en Belgique</a:t>
            </a:r>
          </a:p>
          <a:p>
            <a:pPr marL="171450" indent="-171450">
              <a:buFontTx/>
              <a:buChar char="-"/>
            </a:pPr>
            <a:r>
              <a:rPr lang="fr-BE" dirty="0"/>
              <a:t>Elle a compris la différence entre le statut d’indépendant et de salarié</a:t>
            </a:r>
          </a:p>
          <a:p>
            <a:pPr marL="171450" indent="-171450">
              <a:buFontTx/>
              <a:buChar char="-"/>
            </a:pPr>
            <a:r>
              <a:rPr lang="fr-BE" dirty="0"/>
              <a:t>Elle possède un certificat attestant de ses compétences en tant que coiffeuse </a:t>
            </a:r>
          </a:p>
          <a:p>
            <a:pPr marL="171450" indent="-171450">
              <a:buFontTx/>
              <a:buChar char="-"/>
            </a:pPr>
            <a:r>
              <a:rPr lang="fr-BE" dirty="0"/>
              <a:t>Elle a postulé dans un salon de coiffure comme employée</a:t>
            </a:r>
          </a:p>
          <a:p>
            <a:pPr marL="171450" indent="-171450">
              <a:buFontTx/>
              <a:buChar char="-"/>
            </a:pPr>
            <a:r>
              <a:rPr lang="fr-BE" dirty="0"/>
              <a:t>Elle a lu et compris son contrat de travail</a:t>
            </a:r>
          </a:p>
          <a:p>
            <a:endParaRPr lang="fr-BE" dirty="0"/>
          </a:p>
          <a:p>
            <a:r>
              <a:rPr lang="fr-BE" dirty="0"/>
              <a:t>Passons maintenant en revue les concepts que nous avons vu. Je vais lancer la balle à une nouvelle personne pour répondre au quizz.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22</a:t>
            </a:fld>
            <a:endParaRPr lang="fr-BE"/>
          </a:p>
        </p:txBody>
      </p:sp>
    </p:spTree>
    <p:extLst>
      <p:ext uri="{BB962C8B-B14F-4D97-AF65-F5344CB8AC3E}">
        <p14:creationId xmlns:p14="http://schemas.microsoft.com/office/powerpoint/2010/main" val="1175503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En effet, il est pratiquement impossible pour une personne en demande d’asile d’obtenir le statut d’indépendant, en raison de toutes les règles qui s’appliquent.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24</a:t>
            </a:fld>
            <a:endParaRPr lang="fr-BE"/>
          </a:p>
        </p:txBody>
      </p:sp>
    </p:spTree>
    <p:extLst>
      <p:ext uri="{BB962C8B-B14F-4D97-AF65-F5344CB8AC3E}">
        <p14:creationId xmlns:p14="http://schemas.microsoft.com/office/powerpoint/2010/main" val="3403586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07C6-8A71-AB02-E096-283614B541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C8AEC15-9E4A-D20D-4CB1-9FE18DEB86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4A17F91-A561-F48F-6CD2-53D631D8D8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b="0" i="0" kern="1200">
                <a:solidFill>
                  <a:schemeClr val="tx1"/>
                </a:solidFill>
                <a:effectLst/>
                <a:latin typeface="+mn-lt"/>
                <a:ea typeface="+mn-ea"/>
                <a:cs typeface="+mn-cs"/>
              </a:rPr>
              <a:t>En effet, on appelle cela « les faux indépendants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200" b="0" i="0" kern="1200">
                <a:solidFill>
                  <a:schemeClr val="tx1"/>
                </a:solidFill>
                <a:effectLst/>
                <a:latin typeface="+mn-lt"/>
                <a:ea typeface="+mn-ea"/>
                <a:cs typeface="+mn-cs"/>
              </a:rPr>
              <a:t>Pour cette raison, il est important de bien comprendre tout ce qui est mentionné dans le contrat de travail. N’hésitez pas à vous faire aider pour bien tout comprendre. </a:t>
            </a:r>
            <a:endParaRPr lang="fr-BE"/>
          </a:p>
          <a:p>
            <a:endParaRPr lang="fr-BE"/>
          </a:p>
        </p:txBody>
      </p:sp>
      <p:sp>
        <p:nvSpPr>
          <p:cNvPr id="4" name="Espace réservé du numéro de diapositive 3">
            <a:extLst>
              <a:ext uri="{FF2B5EF4-FFF2-40B4-BE49-F238E27FC236}">
                <a16:creationId xmlns:a16="http://schemas.microsoft.com/office/drawing/2014/main" id="{30EE1413-7889-E0B6-B929-E48CD9D020DE}"/>
              </a:ext>
            </a:extLst>
          </p:cNvPr>
          <p:cNvSpPr>
            <a:spLocks noGrp="1"/>
          </p:cNvSpPr>
          <p:nvPr>
            <p:ph type="sldNum" sz="quarter" idx="5"/>
          </p:nvPr>
        </p:nvSpPr>
        <p:spPr/>
        <p:txBody>
          <a:bodyPr/>
          <a:lstStyle/>
          <a:p>
            <a:fld id="{956EBCED-93BA-4561-879C-6196E1B11FD8}" type="slidenum">
              <a:rPr lang="fr-BE" smtClean="0"/>
              <a:t>26</a:t>
            </a:fld>
            <a:endParaRPr lang="fr-BE"/>
          </a:p>
        </p:txBody>
      </p:sp>
    </p:spTree>
    <p:extLst>
      <p:ext uri="{BB962C8B-B14F-4D97-AF65-F5344CB8AC3E}">
        <p14:creationId xmlns:p14="http://schemas.microsoft.com/office/powerpoint/2010/main" val="180776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90B09-6A0B-D039-25C2-61D53E32C3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804C05-288D-E2FB-513B-5AE1E2417E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98B1FF5-B16B-3A46-AE84-A555BC075E6A}"/>
              </a:ext>
            </a:extLst>
          </p:cNvPr>
          <p:cNvSpPr>
            <a:spLocks noGrp="1"/>
          </p:cNvSpPr>
          <p:nvPr>
            <p:ph type="body" idx="1"/>
          </p:nvPr>
        </p:nvSpPr>
        <p:spPr/>
        <p:txBody>
          <a:bodyPr/>
          <a:lstStyle/>
          <a:p>
            <a:r>
              <a:rPr lang="fr-BE" dirty="0"/>
              <a:t>Exemples de différences: </a:t>
            </a:r>
          </a:p>
          <a:p>
            <a:endParaRPr lang="fr-BE" dirty="0"/>
          </a:p>
          <a:p>
            <a:r>
              <a:rPr lang="fr-BE" b="1" dirty="0"/>
              <a:t>Lien de subordination</a:t>
            </a:r>
          </a:p>
          <a:p>
            <a:r>
              <a:rPr lang="fr-BE" b="1" dirty="0"/>
              <a:t>Salarié</a:t>
            </a:r>
            <a:r>
              <a:rPr lang="fr-BE" dirty="0"/>
              <a:t> : Travaille sous l’autorité d’un employeur (heures, tâches, lieu, etc.).</a:t>
            </a:r>
          </a:p>
          <a:p>
            <a:r>
              <a:rPr lang="fr-BE" b="1" dirty="0"/>
              <a:t>Indépendant</a:t>
            </a:r>
            <a:r>
              <a:rPr lang="fr-BE" dirty="0"/>
              <a:t> : Travaille pour son propre compte, sans supérieur hiérarchique.</a:t>
            </a:r>
          </a:p>
          <a:p>
            <a:br>
              <a:rPr lang="fr-BE" dirty="0"/>
            </a:br>
            <a:br>
              <a:rPr lang="fr-BE" dirty="0"/>
            </a:br>
            <a:r>
              <a:rPr lang="fr-BE" b="1" dirty="0"/>
              <a:t> Sécurité sociale</a:t>
            </a:r>
          </a:p>
          <a:p>
            <a:r>
              <a:rPr lang="fr-BE" b="1" dirty="0"/>
              <a:t>Salarié</a:t>
            </a:r>
            <a:r>
              <a:rPr lang="fr-BE" dirty="0"/>
              <a:t> : Cotise au régime général de la sécurité sociale des salariés (ONSS).</a:t>
            </a:r>
          </a:p>
          <a:p>
            <a:r>
              <a:rPr lang="fr-BE" b="1" dirty="0"/>
              <a:t>Indépendant</a:t>
            </a:r>
            <a:r>
              <a:rPr lang="fr-BE" dirty="0"/>
              <a:t> : Cotise à un régime spécifique via une caisse d'assurances sociales.</a:t>
            </a:r>
          </a:p>
          <a:p>
            <a:br>
              <a:rPr lang="fr-BE" dirty="0"/>
            </a:br>
            <a:endParaRPr lang="fr-BE" dirty="0"/>
          </a:p>
          <a:p>
            <a:r>
              <a:rPr lang="fr-BE" b="1" dirty="0"/>
              <a:t>Protection sociale</a:t>
            </a:r>
          </a:p>
          <a:p>
            <a:r>
              <a:rPr lang="fr-BE" b="1" dirty="0"/>
              <a:t>Salarié</a:t>
            </a:r>
            <a:r>
              <a:rPr lang="fr-BE" dirty="0"/>
              <a:t> : Meilleure couverture (chômage, congés payés, accidents du travail, pension, etc.).</a:t>
            </a:r>
          </a:p>
          <a:p>
            <a:r>
              <a:rPr lang="fr-BE" b="1" dirty="0"/>
              <a:t>Indépendant</a:t>
            </a:r>
            <a:r>
              <a:rPr lang="fr-BE" dirty="0"/>
              <a:t> : Couverture plus limitée (ex. : pas de congés payés, chômage partiellement accessible via l’assurance « tremplin-indépendant » ou après faillite).</a:t>
            </a:r>
          </a:p>
          <a:p>
            <a:br>
              <a:rPr lang="fr-BE" dirty="0"/>
            </a:br>
            <a:endParaRPr lang="fr-BE" dirty="0"/>
          </a:p>
          <a:p>
            <a:r>
              <a:rPr lang="fr-BE" b="1" dirty="0"/>
              <a:t>Revenus et fiscalité</a:t>
            </a:r>
          </a:p>
          <a:p>
            <a:r>
              <a:rPr lang="fr-BE" b="1" dirty="0"/>
              <a:t>Salarié</a:t>
            </a:r>
            <a:r>
              <a:rPr lang="fr-BE" dirty="0"/>
              <a:t> : Reçoit un salaire net mensuel avec précompte professionnel déjà déduit.</a:t>
            </a:r>
          </a:p>
          <a:p>
            <a:r>
              <a:rPr lang="fr-BE" b="1" dirty="0"/>
              <a:t>Indépendant</a:t>
            </a:r>
            <a:r>
              <a:rPr lang="fr-BE" dirty="0"/>
              <a:t> : Reçoit un revenu brut et paie ses impôts annuellement ou via des acomptes trimestriels.</a:t>
            </a:r>
          </a:p>
          <a:p>
            <a:br>
              <a:rPr lang="fr-BE" dirty="0"/>
            </a:br>
            <a:endParaRPr lang="fr-BE" dirty="0"/>
          </a:p>
          <a:p>
            <a:r>
              <a:rPr lang="fr-BE" b="1" dirty="0"/>
              <a:t>Congés</a:t>
            </a:r>
          </a:p>
          <a:p>
            <a:r>
              <a:rPr lang="fr-BE" b="1" dirty="0"/>
              <a:t>Salarié</a:t>
            </a:r>
            <a:r>
              <a:rPr lang="fr-BE" dirty="0"/>
              <a:t> : A droit à des congés légaux payés.</a:t>
            </a:r>
          </a:p>
          <a:p>
            <a:r>
              <a:rPr lang="fr-BE" b="1" dirty="0"/>
              <a:t>Indépendant</a:t>
            </a:r>
            <a:r>
              <a:rPr lang="fr-BE" dirty="0"/>
              <a:t> : Pas de congés payés. Toute absence équivaut à une perte de revenus.</a:t>
            </a:r>
          </a:p>
          <a:p>
            <a:br>
              <a:rPr lang="fr-BE" dirty="0"/>
            </a:br>
            <a:endParaRPr lang="fr-BE" dirty="0"/>
          </a:p>
          <a:p>
            <a:r>
              <a:rPr lang="fr-BE" b="1" dirty="0"/>
              <a:t>Obligations administratives</a:t>
            </a:r>
          </a:p>
          <a:p>
            <a:r>
              <a:rPr lang="fr-BE" b="1" dirty="0"/>
              <a:t>Salarié</a:t>
            </a:r>
            <a:r>
              <a:rPr lang="fr-BE" dirty="0"/>
              <a:t> : Peu de démarches personnelles, tout est géré par l’employeur.</a:t>
            </a:r>
          </a:p>
          <a:p>
            <a:r>
              <a:rPr lang="fr-BE" b="1" dirty="0"/>
              <a:t>Indépendant</a:t>
            </a:r>
            <a:r>
              <a:rPr lang="fr-BE" dirty="0"/>
              <a:t> : Doit gérer sa comptabilité, sa facturation, son enregistrement TVA, etc.</a:t>
            </a:r>
          </a:p>
          <a:p>
            <a:br>
              <a:rPr lang="fr-BE" dirty="0"/>
            </a:br>
            <a:endParaRPr lang="fr-BE" dirty="0"/>
          </a:p>
          <a:p>
            <a:r>
              <a:rPr lang="fr-BE" b="1" dirty="0"/>
              <a:t>Stabilité des revenus</a:t>
            </a:r>
          </a:p>
          <a:p>
            <a:r>
              <a:rPr lang="fr-BE" b="1" dirty="0"/>
              <a:t>Salarié</a:t>
            </a:r>
            <a:r>
              <a:rPr lang="fr-BE" dirty="0"/>
              <a:t> : Revenu fixe et régulier (sauf en cas de licenciement).</a:t>
            </a:r>
          </a:p>
          <a:p>
            <a:r>
              <a:rPr lang="fr-BE" b="1" dirty="0"/>
              <a:t>Indépendant</a:t>
            </a:r>
            <a:r>
              <a:rPr lang="fr-BE" dirty="0"/>
              <a:t> : Revenus variables, dépendant du nombre de clients ou de missions.</a:t>
            </a:r>
          </a:p>
          <a:p>
            <a:endParaRPr lang="fr-BE" dirty="0"/>
          </a:p>
        </p:txBody>
      </p:sp>
      <p:sp>
        <p:nvSpPr>
          <p:cNvPr id="4" name="Espace réservé du numéro de diapositive 3">
            <a:extLst>
              <a:ext uri="{FF2B5EF4-FFF2-40B4-BE49-F238E27FC236}">
                <a16:creationId xmlns:a16="http://schemas.microsoft.com/office/drawing/2014/main" id="{BE80B649-0EA4-C409-C19C-D13B27F7A6E4}"/>
              </a:ext>
            </a:extLst>
          </p:cNvPr>
          <p:cNvSpPr>
            <a:spLocks noGrp="1"/>
          </p:cNvSpPr>
          <p:nvPr>
            <p:ph type="sldNum" sz="quarter" idx="5"/>
          </p:nvPr>
        </p:nvSpPr>
        <p:spPr/>
        <p:txBody>
          <a:bodyPr/>
          <a:lstStyle/>
          <a:p>
            <a:fld id="{0E88CC06-0CD1-4BE2-AACB-B7B49E5829CD}" type="slidenum">
              <a:rPr lang="fr-BE" smtClean="0"/>
              <a:t>27</a:t>
            </a:fld>
            <a:endParaRPr lang="fr-BE"/>
          </a:p>
        </p:txBody>
      </p:sp>
    </p:spTree>
    <p:extLst>
      <p:ext uri="{BB962C8B-B14F-4D97-AF65-F5344CB8AC3E}">
        <p14:creationId xmlns:p14="http://schemas.microsoft.com/office/powerpoint/2010/main" val="473813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Quelqu’un peut-il m’aider à résumer les étapes par lesquelles Aïcha est passée? </a:t>
            </a:r>
          </a:p>
          <a:p>
            <a:endParaRPr lang="fr-BE" dirty="0"/>
          </a:p>
          <a:p>
            <a:pPr marL="171450" indent="-171450">
              <a:buFontTx/>
              <a:buChar char="-"/>
            </a:pPr>
            <a:r>
              <a:rPr lang="fr-BE" dirty="0"/>
              <a:t>Elle a vérifié qu’elle pouvait travailler en Belgique</a:t>
            </a:r>
          </a:p>
          <a:p>
            <a:pPr marL="171450" indent="-171450">
              <a:buFontTx/>
              <a:buChar char="-"/>
            </a:pPr>
            <a:r>
              <a:rPr lang="fr-BE" dirty="0"/>
              <a:t>Elle a compris la différence entre le statut d’indépendant et de salarié</a:t>
            </a:r>
          </a:p>
          <a:p>
            <a:pPr marL="171450" indent="-171450">
              <a:buFontTx/>
              <a:buChar char="-"/>
            </a:pPr>
            <a:r>
              <a:rPr lang="fr-BE" dirty="0"/>
              <a:t>Elle possède un certificat attestant de ses compétences en tant que coiffeuse </a:t>
            </a:r>
          </a:p>
          <a:p>
            <a:pPr marL="171450" indent="-171450">
              <a:buFontTx/>
              <a:buChar char="-"/>
            </a:pPr>
            <a:r>
              <a:rPr lang="fr-BE" dirty="0"/>
              <a:t>Elle a postulé dans un salon de coiffure comme employée</a:t>
            </a:r>
          </a:p>
          <a:p>
            <a:pPr marL="171450" indent="-171450">
              <a:buFontTx/>
              <a:buChar char="-"/>
            </a:pPr>
            <a:r>
              <a:rPr lang="fr-BE" dirty="0"/>
              <a:t>Elle a lu et compris son contrat de travail</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28</a:t>
            </a:fld>
            <a:endParaRPr lang="fr-BE"/>
          </a:p>
        </p:txBody>
      </p:sp>
    </p:spTree>
    <p:extLst>
      <p:ext uri="{BB962C8B-B14F-4D97-AF65-F5344CB8AC3E}">
        <p14:creationId xmlns:p14="http://schemas.microsoft.com/office/powerpoint/2010/main" val="161196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Nous arrivons maintenant à la fin de la session interactive.  </a:t>
            </a:r>
          </a:p>
          <a:p>
            <a:endParaRPr lang="fr-BE" dirty="0"/>
          </a:p>
          <a:p>
            <a:r>
              <a:rPr lang="fr-BE" dirty="0"/>
              <a:t>Afin d’améliorer cette session à l’avenir pour toutes les autres personnes qui la suivront, nous aimerions vous poser quelques questions sur comment vous avez vécu ce moment.</a:t>
            </a:r>
          </a:p>
          <a:p>
            <a:r>
              <a:rPr lang="fr-BE" dirty="0"/>
              <a:t>Vos réponses n’auront aucun impact sur la procédure d’asile, et elles sont anonymes (votre nom n’est pas indiqué sur le formulaire). Le but est uniquement de nous aider à améliorer cette session interactive si nécessaire. </a:t>
            </a:r>
          </a:p>
          <a:p>
            <a:endParaRPr lang="fr-BE" dirty="0"/>
          </a:p>
          <a:p>
            <a:r>
              <a:rPr lang="fr-BE" dirty="0"/>
              <a:t>Sur la slide suivante, il y a un QR code qui vous permettra de répondre aux quelques questions dans différentes langues. Il vous suffit de scanner le QR code, pour y avoir accès. </a:t>
            </a:r>
          </a:p>
          <a:p>
            <a:endParaRPr lang="fr-BE" dirty="0"/>
          </a:p>
          <a:p>
            <a:r>
              <a:rPr lang="fr-BE" dirty="0"/>
              <a:t>Si vous avez besoin d’assistance pour remplir le formulaire, je peux vous aider avec l’aide de l’interprète. </a:t>
            </a:r>
          </a:p>
          <a:p>
            <a:endParaRPr lang="fr-BE" dirty="0"/>
          </a:p>
          <a:p>
            <a:r>
              <a:rPr lang="fr-BE" dirty="0"/>
              <a:t>Pour les personnes qui n’ont pas de GSM, il est possible de remplir plusieurs formulaires avec le même GSM.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29</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dirty="0">
                <a:latin typeface="Calibri"/>
                <a:ea typeface="Calibri"/>
                <a:cs typeface="Calibri"/>
              </a:rPr>
              <a:t>Je vous présente Aïcha: </a:t>
            </a:r>
          </a:p>
          <a:p>
            <a:pPr marL="171450" indent="-171450">
              <a:buFont typeface="Calibri"/>
              <a:buChar char="-"/>
            </a:pPr>
            <a:r>
              <a:rPr lang="fr-BE" noProof="0" dirty="0">
                <a:latin typeface="Calibri"/>
                <a:ea typeface="Calibri"/>
                <a:cs typeface="Calibri"/>
              </a:rPr>
              <a:t>Elle réside dans un centre d'accueil de Fedasil à Bruxelles</a:t>
            </a:r>
          </a:p>
          <a:p>
            <a:pPr marL="171450" indent="-171450">
              <a:buFont typeface="Calibri"/>
              <a:buChar char="-"/>
            </a:pPr>
            <a:r>
              <a:rPr lang="fr-BE" noProof="0" dirty="0">
                <a:latin typeface="Calibri"/>
                <a:ea typeface="Calibri"/>
                <a:cs typeface="Calibri"/>
              </a:rPr>
              <a:t>Elle parle français</a:t>
            </a:r>
          </a:p>
          <a:p>
            <a:pPr marL="171450" indent="-171450">
              <a:buFont typeface="Calibri"/>
              <a:buChar char="-"/>
            </a:pPr>
            <a:r>
              <a:rPr lang="fr-BE" noProof="0" dirty="0">
                <a:latin typeface="Calibri"/>
                <a:ea typeface="Calibri"/>
                <a:cs typeface="Calibri"/>
              </a:rPr>
              <a:t>Elle a de l’expérience comme coiffeuse dans son pays d’origine</a:t>
            </a:r>
          </a:p>
          <a:p>
            <a:pPr marL="171450" indent="-171450">
              <a:buFont typeface="Calibri"/>
              <a:buChar char="-"/>
            </a:pPr>
            <a:r>
              <a:rPr lang="fr-BE" noProof="0" dirty="0">
                <a:latin typeface="Calibri"/>
                <a:ea typeface="Calibri"/>
                <a:cs typeface="Calibri"/>
              </a:rPr>
              <a:t>Elle a un enfant </a:t>
            </a:r>
          </a:p>
          <a:p>
            <a:pPr marL="171450" indent="-171450">
              <a:buFont typeface="Calibri"/>
              <a:buChar char="-"/>
            </a:pPr>
            <a:r>
              <a:rPr lang="fr-BE" noProof="0" dirty="0">
                <a:latin typeface="Calibri"/>
                <a:ea typeface="Calibri"/>
                <a:cs typeface="Calibri"/>
              </a:rPr>
              <a:t>Elle a 31 ans </a:t>
            </a:r>
          </a:p>
          <a:p>
            <a:pPr marL="171450" indent="-171450">
              <a:buFont typeface="Calibri"/>
              <a:buChar char="-"/>
            </a:pPr>
            <a:r>
              <a:rPr lang="fr-BE" noProof="0" dirty="0">
                <a:latin typeface="Calibri"/>
                <a:ea typeface="Calibri"/>
                <a:cs typeface="Calibri"/>
              </a:rPr>
              <a:t>Elle est en Belgique depuis 5 mois et a reçu sa carte orange avec mention “accès au marché du travail: illimité”</a:t>
            </a:r>
          </a:p>
          <a:p>
            <a:pPr marL="171450" indent="-171450">
              <a:buFont typeface="Calibri"/>
              <a:buChar char="-"/>
            </a:pPr>
            <a:r>
              <a:rPr lang="fr-BE" noProof="0" dirty="0">
                <a:latin typeface="Calibri"/>
                <a:ea typeface="Calibri"/>
                <a:cs typeface="Calibri"/>
              </a:rPr>
              <a:t>Elle souhaite travailler comme coiffeuse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B0FD-A020-1764-7424-AD5A7FF2FD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D27B2-94E5-4560-ED93-019C753409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5634CC-FB2B-A6CF-51C6-2493649C0FCA}"/>
              </a:ext>
            </a:extLst>
          </p:cNvPr>
          <p:cNvSpPr>
            <a:spLocks noGrp="1"/>
          </p:cNvSpPr>
          <p:nvPr>
            <p:ph type="body" idx="1"/>
          </p:nvPr>
        </p:nvSpPr>
        <p:spPr/>
        <p:txBody>
          <a:bodyPr/>
          <a:lstStyle/>
          <a:p>
            <a:r>
              <a:rPr lang="fr-BE" noProof="0" dirty="0">
                <a:latin typeface="Calibri"/>
                <a:ea typeface="Calibri"/>
                <a:cs typeface="Calibri"/>
              </a:rPr>
              <a:t>Sur base de ces informations, pensez-vous qu'Aicha est autorisée à travailler en Belgique? </a:t>
            </a:r>
          </a:p>
          <a:p>
            <a:r>
              <a:rPr lang="fr-BE" noProof="0" dirty="0">
                <a:latin typeface="Calibri"/>
                <a:ea typeface="Calibri"/>
                <a:cs typeface="Calibri"/>
              </a:rPr>
              <a:t>Cliquez sur la bonne réponse à l'aide de la souris. </a:t>
            </a:r>
          </a:p>
        </p:txBody>
      </p:sp>
      <p:sp>
        <p:nvSpPr>
          <p:cNvPr id="4" name="Espace réservé du numéro de diapositive 3">
            <a:extLst>
              <a:ext uri="{FF2B5EF4-FFF2-40B4-BE49-F238E27FC236}">
                <a16:creationId xmlns:a16="http://schemas.microsoft.com/office/drawing/2014/main" id="{86F469E9-3C9D-C17F-F446-CBA5D312E2BD}"/>
              </a:ext>
            </a:extLst>
          </p:cNvPr>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387500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A76A-1178-9B6E-87C7-3C476BF51F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AA5872-9E0C-9E29-C99D-B4D3543A49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AD18375-03E3-593A-AC8E-323FA1781247}"/>
              </a:ext>
            </a:extLst>
          </p:cNvPr>
          <p:cNvSpPr>
            <a:spLocks noGrp="1"/>
          </p:cNvSpPr>
          <p:nvPr>
            <p:ph type="body" idx="1"/>
          </p:nvPr>
        </p:nvSpPr>
        <p:spPr/>
        <p:txBody>
          <a:bodyPr/>
          <a:lstStyle/>
          <a:p>
            <a:r>
              <a:rPr lang="fr-BE" noProof="0" dirty="0">
                <a:latin typeface="Calibri"/>
                <a:ea typeface="Calibri"/>
                <a:cs typeface="Calibri"/>
              </a:rPr>
              <a:t>Effectivement, Aicha peut travailler en Belgique car: </a:t>
            </a:r>
          </a:p>
          <a:p>
            <a:pPr marL="171450" indent="-171450">
              <a:buFont typeface="Calibri"/>
              <a:buChar char="-"/>
            </a:pPr>
            <a:r>
              <a:rPr lang="fr-BE" noProof="0" dirty="0">
                <a:latin typeface="Calibri"/>
                <a:ea typeface="Calibri"/>
                <a:cs typeface="Calibri"/>
              </a:rPr>
              <a:t>Elle a plus de 15 ans et pas à la pension - moins de 67 </a:t>
            </a:r>
          </a:p>
          <a:p>
            <a:pPr marL="171450" indent="-171450">
              <a:buFont typeface="Calibri"/>
              <a:buChar char="-"/>
            </a:pPr>
            <a:r>
              <a:rPr lang="fr-BE" noProof="0" dirty="0">
                <a:latin typeface="Calibri"/>
                <a:ea typeface="Calibri"/>
                <a:cs typeface="Calibri"/>
              </a:rPr>
              <a:t>Elle est inscrite à la commune et a une carte orange avec le tampon “accès au marché du travail”</a:t>
            </a:r>
          </a:p>
          <a:p>
            <a:pPr marL="171450" indent="-171450">
              <a:buFont typeface="Calibri"/>
              <a:buChar char="-"/>
            </a:pPr>
            <a:endParaRPr lang="en-US" dirty="0">
              <a:latin typeface="Calibri"/>
              <a:ea typeface="Calibri"/>
              <a:cs typeface="Calibri"/>
            </a:endParaRPr>
          </a:p>
          <a:p>
            <a:pPr marL="0" indent="0">
              <a:buFont typeface="Calibri"/>
              <a:buNone/>
            </a:pPr>
            <a:endParaRPr lang="en-US" dirty="0">
              <a:latin typeface="Calibri"/>
              <a:ea typeface="Calibri"/>
              <a:cs typeface="Calibri"/>
            </a:endParaRPr>
          </a:p>
        </p:txBody>
      </p:sp>
      <p:sp>
        <p:nvSpPr>
          <p:cNvPr id="4" name="Espace réservé du numéro de diapositive 3">
            <a:extLst>
              <a:ext uri="{FF2B5EF4-FFF2-40B4-BE49-F238E27FC236}">
                <a16:creationId xmlns:a16="http://schemas.microsoft.com/office/drawing/2014/main" id="{3C591952-3A58-3213-02FF-2771ACB93087}"/>
              </a:ext>
            </a:extLst>
          </p:cNvPr>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64629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dirty="0">
                <a:solidFill>
                  <a:schemeClr val="tx1"/>
                </a:solidFill>
                <a:effectLst/>
                <a:latin typeface="+mn-lt"/>
                <a:ea typeface="+mn-ea"/>
                <a:cs typeface="+mn-cs"/>
              </a:rPr>
              <a:t>Aidons ensemble Aïcha a passer les différentes étapes qui l’attendent!</a:t>
            </a:r>
            <a:r>
              <a:rPr lang="en-US" sz="1200" b="0" i="0" kern="1200" dirty="0">
                <a:solidFill>
                  <a:schemeClr val="tx1"/>
                </a:solidFill>
                <a:effectLst/>
                <a:latin typeface="+mn-lt"/>
                <a:ea typeface="+mn-ea"/>
                <a:cs typeface="+mn-cs"/>
              </a:rPr>
              <a:t>​</a:t>
            </a:r>
          </a:p>
          <a:p>
            <a:pPr rtl="0" fontAlgn="base"/>
            <a:r>
              <a:rPr lang="fr-BE" sz="1200" b="0" i="0" u="none" strike="noStrike" kern="1200" dirty="0">
                <a:solidFill>
                  <a:schemeClr val="tx1"/>
                </a:solidFill>
                <a:effectLst/>
                <a:latin typeface="+mn-lt"/>
                <a:ea typeface="+mn-ea"/>
                <a:cs typeface="+mn-cs"/>
              </a:rPr>
              <a:t>Nous venons de passer le premier niveau, passons maintenant à l’étape suivante.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ndParaRPr>
          </a:p>
          <a:p>
            <a:pPr rtl="0" fontAlgn="base"/>
            <a:r>
              <a:rPr lang="fr-BE" sz="1200" b="0" i="0" kern="1200" dirty="0">
                <a:solidFill>
                  <a:schemeClr val="tx1"/>
                </a:solidFill>
                <a:effectLst/>
                <a:latin typeface="+mn-lt"/>
                <a:ea typeface="+mn-ea"/>
                <a:cs typeface="+mn-cs"/>
              </a:rPr>
              <a:t>​</a:t>
            </a:r>
            <a:endParaRPr lang="fr-BE" sz="1200" b="0" i="0" kern="1200" dirty="0">
              <a:solidFill>
                <a:schemeClr val="tx1"/>
              </a:solidFill>
              <a:effectLst/>
              <a:latin typeface="+mn-lt"/>
            </a:endParaRPr>
          </a:p>
          <a:p>
            <a:pPr fontAlgn="base"/>
            <a:r>
              <a:rPr lang="fr-BE" sz="1200" b="0" i="0" u="none" strike="noStrike" kern="1200" dirty="0">
                <a:solidFill>
                  <a:schemeClr val="tx1"/>
                </a:solidFill>
                <a:effectLst/>
                <a:latin typeface="+mn-lt"/>
                <a:ea typeface="+mn-ea"/>
                <a:cs typeface="+mn-cs"/>
              </a:rPr>
              <a:t>Pour chaque étape, je vais lancer la balle à une personne différente. La personne qui a la balle en main devra répondre aider </a:t>
            </a:r>
            <a:r>
              <a:rPr lang="fr-BE" dirty="0"/>
              <a:t>Aicha à</a:t>
            </a:r>
            <a:r>
              <a:rPr lang="fr-BE" sz="1200" b="0" i="0" u="none" strike="noStrike" kern="1200" dirty="0">
                <a:solidFill>
                  <a:schemeClr val="tx1"/>
                </a:solidFill>
                <a:effectLst/>
                <a:latin typeface="+mn-lt"/>
                <a:ea typeface="+mn-ea"/>
                <a:cs typeface="+mn-cs"/>
              </a:rPr>
              <a:t> passer à l'étape suivante. Elle pourra ensuite me rendre la balle.</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ndParaRPr>
          </a:p>
          <a:p>
            <a:pPr rtl="0" fontAlgn="base"/>
            <a:r>
              <a:rPr lang="fr-BE" sz="1200" b="0" i="0" kern="1200" dirty="0">
                <a:solidFill>
                  <a:schemeClr val="tx1"/>
                </a:solidFill>
                <a:effectLst/>
                <a:latin typeface="+mn-lt"/>
                <a:ea typeface="+mn-ea"/>
                <a:cs typeface="+mn-cs"/>
              </a:rPr>
              <a:t>​</a:t>
            </a:r>
            <a:endParaRPr lang="fr-BE" sz="1200" b="0" i="0" kern="1200" dirty="0">
              <a:solidFill>
                <a:schemeClr val="tx1"/>
              </a:solidFill>
              <a:effectLst/>
              <a:latin typeface="+mn-lt"/>
            </a:endParaRPr>
          </a:p>
          <a:p>
            <a:pPr rtl="0" fontAlgn="base"/>
            <a:r>
              <a:rPr lang="fr-BE" sz="1200" b="0" i="0" u="none" strike="noStrike" kern="1200" dirty="0">
                <a:solidFill>
                  <a:schemeClr val="tx1"/>
                </a:solidFill>
                <a:effectLst/>
                <a:latin typeface="+mn-lt"/>
                <a:ea typeface="+mn-ea"/>
                <a:cs typeface="+mn-cs"/>
              </a:rPr>
              <a:t>**Le trainer lance alors la balle à un participant**</a:t>
            </a:r>
            <a:endParaRPr lang="en-US" sz="1200" b="0" i="0" kern="1200" dirty="0">
              <a:solidFill>
                <a:schemeClr val="tx1"/>
              </a:solidFill>
              <a:effectLst/>
              <a:latin typeface="+mn-lt"/>
              <a:ea typeface="+mn-ea"/>
              <a:cs typeface="+mn-cs"/>
            </a:endParaRP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7</a:t>
            </a:fld>
            <a:endParaRPr lang="fr-BE"/>
          </a:p>
        </p:txBody>
      </p:sp>
    </p:spTree>
    <p:extLst>
      <p:ext uri="{BB962C8B-B14F-4D97-AF65-F5344CB8AC3E}">
        <p14:creationId xmlns:p14="http://schemas.microsoft.com/office/powerpoint/2010/main" val="307370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En Belgique, certains métiers peuvent être exercés sous différents statuts. C’est le cas pour le métier de coiffeur. Il existe 2 possibilités: </a:t>
            </a:r>
          </a:p>
          <a:p>
            <a:endParaRPr lang="fr-BE" dirty="0"/>
          </a:p>
          <a:p>
            <a:pPr marL="228600" indent="-228600">
              <a:buAutoNum type="arabicPeriod"/>
            </a:pPr>
            <a:r>
              <a:rPr lang="fr-BE" dirty="0"/>
              <a:t>Vous êtres employé dans un salon de coiffure (voir illustration à gauche). Vous êtes sous la subordination d’un employeur (le ou la responsable du salon de coiffure). </a:t>
            </a:r>
          </a:p>
          <a:p>
            <a:pPr marL="0" indent="0">
              <a:buNone/>
            </a:pPr>
            <a:endParaRPr lang="fr-BE" dirty="0"/>
          </a:p>
          <a:p>
            <a:pPr marL="0" indent="0">
              <a:buNone/>
            </a:pPr>
            <a:r>
              <a:rPr lang="fr-BE" dirty="0"/>
              <a:t>2. Vous êtes indépendant. L’</a:t>
            </a:r>
            <a:r>
              <a:rPr lang="fr-BE" dirty="0" err="1"/>
              <a:t>indépendant.e</a:t>
            </a:r>
            <a:r>
              <a:rPr lang="fr-BE" dirty="0"/>
              <a:t> est une personne qui travaille en dehors de toute relation de subordination. Il ou elle est son propre patron : l'</a:t>
            </a:r>
            <a:r>
              <a:rPr lang="fr-BE" dirty="0" err="1"/>
              <a:t>indépendant.e</a:t>
            </a:r>
            <a:r>
              <a:rPr lang="fr-BE" dirty="0"/>
              <a:t> décide des missions qu’il accepte, choisit ses clients, apporte son propre matériel, fixe le prix de ses services et ses horaires de travail, etc. </a:t>
            </a:r>
          </a:p>
          <a:p>
            <a:pPr marL="0" indent="0">
              <a:buNone/>
            </a:pPr>
            <a:r>
              <a:rPr lang="fr-BE" b="1" dirty="0"/>
              <a:t>En tant que demandeur d’asile, il est pratiquement impossible d’obtenir le statut d’indépendant. Ce n’est donc qu’en cas de reconnaissance du statut de réfugié que cette option devrait être envisagée. </a:t>
            </a:r>
          </a:p>
          <a:p>
            <a:pPr marL="0" indent="0">
              <a:buNone/>
            </a:pPr>
            <a:endParaRPr lang="fr-BE" dirty="0"/>
          </a:p>
          <a:p>
            <a:pPr marL="0" indent="0">
              <a:buNone/>
            </a:pPr>
            <a:r>
              <a:rPr lang="fr-BE" dirty="0"/>
              <a:t>Les règles ne sont pas les mêmes selon que vous optez pour l’une ou l’autre option. Nous y reviendrons.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8</a:t>
            </a:fld>
            <a:endParaRPr lang="fr-BE"/>
          </a:p>
        </p:txBody>
      </p:sp>
    </p:spTree>
    <p:extLst>
      <p:ext uri="{BB962C8B-B14F-4D97-AF65-F5344CB8AC3E}">
        <p14:creationId xmlns:p14="http://schemas.microsoft.com/office/powerpoint/2010/main" val="2388502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Aïcha sait maintenant qu’il existe une différence entre le statut d’indépendant et de salarié en Belgique. Passons à l’étape suivante. </a:t>
            </a:r>
          </a:p>
          <a:p>
            <a:endParaRPr lang="fr-BE"/>
          </a:p>
          <a:p>
            <a:r>
              <a:rPr lang="fr-BE"/>
              <a:t>*le trainer lance la balle à une nouvelle personne*</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9</a:t>
            </a:fld>
            <a:endParaRPr lang="fr-BE"/>
          </a:p>
        </p:txBody>
      </p:sp>
    </p:spTree>
    <p:extLst>
      <p:ext uri="{BB962C8B-B14F-4D97-AF65-F5344CB8AC3E}">
        <p14:creationId xmlns:p14="http://schemas.microsoft.com/office/powerpoint/2010/main" val="1945626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10</a:t>
            </a:fld>
            <a:endParaRPr lang="fr-BE"/>
          </a:p>
        </p:txBody>
      </p:sp>
    </p:spTree>
    <p:extLst>
      <p:ext uri="{BB962C8B-B14F-4D97-AF65-F5344CB8AC3E}">
        <p14:creationId xmlns:p14="http://schemas.microsoft.com/office/powerpoint/2010/main" val="1233076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17/07/2026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17/07/2026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17/07/2026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11.xml"/><Relationship Id="rId7"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10.xml"/><Relationship Id="rId4" Type="http://schemas.openxmlformats.org/officeDocument/2006/relationships/image" Target="../media/image29.sv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7.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10" Type="http://schemas.openxmlformats.org/officeDocument/2006/relationships/image" Target="../media/image2.png"/><Relationship Id="rId4" Type="http://schemas.openxmlformats.org/officeDocument/2006/relationships/image" Target="../media/image35.png"/><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png"/><Relationship Id="rId10" Type="http://schemas.openxmlformats.org/officeDocument/2006/relationships/image" Target="../media/image2.png"/><Relationship Id="rId4" Type="http://schemas.openxmlformats.org/officeDocument/2006/relationships/image" Target="../media/image41.png"/><Relationship Id="rId9"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3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15.jpe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9.jpeg"/><Relationship Id="rId7"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3.jpe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23.xml"/><Relationship Id="rId4" Type="http://schemas.openxmlformats.org/officeDocument/2006/relationships/image" Target="../media/image29.svg"/><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5.jpe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23.xml"/><Relationship Id="rId4" Type="http://schemas.openxmlformats.org/officeDocument/2006/relationships/image" Target="../media/image29.svg"/><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1.wdp"/><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56.png"/><Relationship Id="rId16"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6.xml"/><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4.png"/><Relationship Id="rId4" Type="http://schemas.openxmlformats.org/officeDocument/2006/relationships/slide" Target="slide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1.wdp"/><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8.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atin typeface="Aptos Display"/>
            </a:endParaRPr>
          </a:p>
        </p:txBody>
      </p:sp>
      <p:pic>
        <p:nvPicPr>
          <p:cNvPr id="10" name="Picture 9">
            <a:extLst>
              <a:ext uri="{FF2B5EF4-FFF2-40B4-BE49-F238E27FC236}">
                <a16:creationId xmlns:a16="http://schemas.microsoft.com/office/drawing/2014/main" id="{971BD546-8C30-5B81-0755-6325F03F80C0}"/>
              </a:ext>
            </a:extLst>
          </p:cNvPr>
          <p:cNvPicPr>
            <a:picLocks noChangeAspect="1"/>
          </p:cNvPicPr>
          <p:nvPr/>
        </p:nvPicPr>
        <p:blipFill>
          <a:blip r:embed="rId3">
            <a:alphaModFix amt="35000"/>
          </a:blip>
          <a:srcRect l="8480" t="-55" r="-97" b="-91"/>
          <a:stretch>
            <a:fillRect/>
          </a:stretch>
        </p:blipFill>
        <p:spPr>
          <a:xfrm>
            <a:off x="2767263" y="-3767"/>
            <a:ext cx="9424743" cy="6868052"/>
          </a:xfrm>
          <a:prstGeom prst="rect">
            <a:avLst/>
          </a:prstGeom>
        </p:spPr>
      </p:pic>
      <p:sp>
        <p:nvSpPr>
          <p:cNvPr id="6" name="TextBox 5">
            <a:extLst>
              <a:ext uri="{FF2B5EF4-FFF2-40B4-BE49-F238E27FC236}">
                <a16:creationId xmlns:a16="http://schemas.microsoft.com/office/drawing/2014/main" id="{B48E95AF-4A66-3E42-7E0D-90F4D65E4855}"/>
              </a:ext>
            </a:extLst>
          </p:cNvPr>
          <p:cNvSpPr txBox="1"/>
          <p:nvPr/>
        </p:nvSpPr>
        <p:spPr>
          <a:xfrm>
            <a:off x="3043550" y="3933161"/>
            <a:ext cx="942534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dirty="0">
                <a:solidFill>
                  <a:srgbClr val="544F98"/>
                </a:solidFill>
                <a:latin typeface="Aptos Display"/>
              </a:rPr>
              <a:t>FAUX INDEPENDANTS</a:t>
            </a:r>
            <a:endParaRPr lang="en-US" sz="9600" dirty="0">
              <a:solidFill>
                <a:srgbClr val="544F98"/>
              </a:solidFill>
            </a:endParaRPr>
          </a:p>
        </p:txBody>
      </p:sp>
      <p:pic>
        <p:nvPicPr>
          <p:cNvPr id="3" name="Picture 2">
            <a:extLst>
              <a:ext uri="{FF2B5EF4-FFF2-40B4-BE49-F238E27FC236}">
                <a16:creationId xmlns:a16="http://schemas.microsoft.com/office/drawing/2014/main" id="{61B3E967-A338-8287-3562-617ECE206EBA}"/>
              </a:ext>
            </a:extLst>
          </p:cNvPr>
          <p:cNvPicPr>
            <a:picLocks noChangeAspect="1"/>
          </p:cNvPicPr>
          <p:nvPr/>
        </p:nvPicPr>
        <p:blipFill>
          <a:blip r:embed="rId4"/>
          <a:stretch>
            <a:fillRect/>
          </a:stretch>
        </p:blipFill>
        <p:spPr>
          <a:xfrm rot="-5400000">
            <a:off x="-1977356" y="2540708"/>
            <a:ext cx="6304976" cy="1776584"/>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47977A16-4D69-620D-561D-2DE5C8AFE3DF}"/>
              </a:ext>
            </a:extLst>
          </p:cNvPr>
          <p:cNvSpPr/>
          <p:nvPr/>
        </p:nvSpPr>
        <p:spPr>
          <a:xfrm>
            <a:off x="6899729" y="557349"/>
            <a:ext cx="4419600" cy="138684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dirty="0">
                <a:solidFill>
                  <a:srgbClr val="544F98"/>
                </a:solidFill>
              </a:rPr>
              <a:t>Aïcha doit-elle </a:t>
            </a:r>
            <a:endParaRPr lang="en-US"/>
          </a:p>
          <a:p>
            <a:pPr algn="ctr"/>
            <a:r>
              <a:rPr lang="fr-BE" sz="2800" b="1" dirty="0">
                <a:solidFill>
                  <a:srgbClr val="544F98"/>
                </a:solidFill>
              </a:rPr>
              <a:t>suivre une formation </a:t>
            </a:r>
            <a:r>
              <a:rPr lang="fr-BE" sz="2800" dirty="0">
                <a:solidFill>
                  <a:srgbClr val="544F98"/>
                </a:solidFill>
              </a:rPr>
              <a:t>?</a:t>
            </a:r>
            <a:endParaRPr lang="fr-BE"/>
          </a:p>
        </p:txBody>
      </p:sp>
      <p:grpSp>
        <p:nvGrpSpPr>
          <p:cNvPr id="7" name="Groupe 6">
            <a:extLst>
              <a:ext uri="{FF2B5EF4-FFF2-40B4-BE49-F238E27FC236}">
                <a16:creationId xmlns:a16="http://schemas.microsoft.com/office/drawing/2014/main" id="{66284633-1F33-FCFA-BB70-04F41EA95C4C}"/>
              </a:ext>
            </a:extLst>
          </p:cNvPr>
          <p:cNvGrpSpPr/>
          <p:nvPr/>
        </p:nvGrpSpPr>
        <p:grpSpPr>
          <a:xfrm>
            <a:off x="8041643" y="2634295"/>
            <a:ext cx="2209784" cy="1226701"/>
            <a:chOff x="8531500" y="2697795"/>
            <a:chExt cx="2209784" cy="1226701"/>
          </a:xfrm>
        </p:grpSpPr>
        <p:sp>
          <p:nvSpPr>
            <p:cNvPr id="8" name="Rectangle : coins arrondis 7">
              <a:hlinkClick r:id="rId3" action="ppaction://hlinksldjump"/>
              <a:extLst>
                <a:ext uri="{FF2B5EF4-FFF2-40B4-BE49-F238E27FC236}">
                  <a16:creationId xmlns:a16="http://schemas.microsoft.com/office/drawing/2014/main" id="{3F497006-E797-EFBE-0281-CB071E5342FC}"/>
                </a:ext>
              </a:extLst>
            </p:cNvPr>
            <p:cNvSpPr/>
            <p:nvPr/>
          </p:nvSpPr>
          <p:spPr>
            <a:xfrm>
              <a:off x="8531500" y="2697795"/>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17" descr="Coche avec un remplissage uni">
              <a:hlinkClick r:id="rId3" action="ppaction://hlinksldjump"/>
              <a:extLst>
                <a:ext uri="{FF2B5EF4-FFF2-40B4-BE49-F238E27FC236}">
                  <a16:creationId xmlns:a16="http://schemas.microsoft.com/office/drawing/2014/main" id="{385AA58F-B2DD-86D3-E50E-A0791296FEF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0" name="Groupe 9">
            <a:extLst>
              <a:ext uri="{FF2B5EF4-FFF2-40B4-BE49-F238E27FC236}">
                <a16:creationId xmlns:a16="http://schemas.microsoft.com/office/drawing/2014/main" id="{6EAE05BF-D148-5F2F-96C7-F3FA2E7D7DF7}"/>
              </a:ext>
            </a:extLst>
          </p:cNvPr>
          <p:cNvGrpSpPr/>
          <p:nvPr/>
        </p:nvGrpSpPr>
        <p:grpSpPr>
          <a:xfrm>
            <a:off x="8007430" y="4288029"/>
            <a:ext cx="2209784" cy="1226701"/>
            <a:chOff x="8615216" y="4351529"/>
            <a:chExt cx="2209784" cy="1226701"/>
          </a:xfrm>
        </p:grpSpPr>
        <p:sp>
          <p:nvSpPr>
            <p:cNvPr id="11" name="Rectangle : coins arrondis 10">
              <a:hlinkClick r:id="rId5" action="ppaction://hlinksldjump"/>
              <a:extLst>
                <a:ext uri="{FF2B5EF4-FFF2-40B4-BE49-F238E27FC236}">
                  <a16:creationId xmlns:a16="http://schemas.microsoft.com/office/drawing/2014/main" id="{77814F3A-BA75-8E90-C83B-D6FD118CBF1B}"/>
                </a:ext>
              </a:extLst>
            </p:cNvPr>
            <p:cNvSpPr>
              <a:spLocks/>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2" name="Graphique 11" descr="Fermer avec un remplissage uni">
              <a:hlinkClick r:id="rId3" action="ppaction://hlinksldjump"/>
              <a:extLst>
                <a:ext uri="{FF2B5EF4-FFF2-40B4-BE49-F238E27FC236}">
                  <a16:creationId xmlns:a16="http://schemas.microsoft.com/office/drawing/2014/main" id="{8855EC5B-F4DD-DD55-E32C-9E4BBD3972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pic>
        <p:nvPicPr>
          <p:cNvPr id="5122" name="Picture 2" descr="Young black hairdresser cutting hair of female customer at salon Stock ...">
            <a:extLst>
              <a:ext uri="{FF2B5EF4-FFF2-40B4-BE49-F238E27FC236}">
                <a16:creationId xmlns:a16="http://schemas.microsoft.com/office/drawing/2014/main" id="{DF9136F8-DF36-F34C-23D8-565C14C53EF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7795" r="-37795"/>
          <a:stretch>
            <a:fillRect/>
          </a:stretch>
        </p:blipFill>
        <p:spPr bwMode="auto">
          <a:xfrm>
            <a:off x="0" y="-2541"/>
            <a:ext cx="9715500" cy="6865910"/>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4" descr="Curseur avec un remplissage uni">
            <a:extLst>
              <a:ext uri="{FF2B5EF4-FFF2-40B4-BE49-F238E27FC236}">
                <a16:creationId xmlns:a16="http://schemas.microsoft.com/office/drawing/2014/main" id="{65F40B15-FBDB-20C5-117C-233EDF7A53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259218" y="5244151"/>
            <a:ext cx="497840" cy="528320"/>
          </a:xfrm>
          <a:prstGeom prst="rect">
            <a:avLst/>
          </a:prstGeom>
        </p:spPr>
      </p:pic>
      <p:pic>
        <p:nvPicPr>
          <p:cNvPr id="3" name="Graphic 6" descr="Curseur avec un remplissage uni">
            <a:extLst>
              <a:ext uri="{FF2B5EF4-FFF2-40B4-BE49-F238E27FC236}">
                <a16:creationId xmlns:a16="http://schemas.microsoft.com/office/drawing/2014/main" id="{9542E0FD-E70B-93D3-96FC-E13EC8DF43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255984" y="3649960"/>
            <a:ext cx="497840" cy="528320"/>
          </a:xfrm>
          <a:prstGeom prst="rect">
            <a:avLst/>
          </a:prstGeom>
        </p:spPr>
      </p:pic>
      <p:pic>
        <p:nvPicPr>
          <p:cNvPr id="6" name="Picture 5">
            <a:extLst>
              <a:ext uri="{FF2B5EF4-FFF2-40B4-BE49-F238E27FC236}">
                <a16:creationId xmlns:a16="http://schemas.microsoft.com/office/drawing/2014/main" id="{D6FC7C3A-1A07-BB7E-9E8E-D736D0775805}"/>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72138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D2C8-D19F-86B1-C767-1DAB3442542B}"/>
            </a:ext>
          </a:extLst>
        </p:cNvPr>
        <p:cNvGrpSpPr/>
        <p:nvPr/>
      </p:nvGrpSpPr>
      <p:grpSpPr>
        <a:xfrm>
          <a:off x="0" y="0"/>
          <a:ext cx="0" cy="0"/>
          <a:chOff x="0" y="0"/>
          <a:chExt cx="0" cy="0"/>
        </a:xfrm>
      </p:grpSpPr>
      <p:sp>
        <p:nvSpPr>
          <p:cNvPr id="5" name="Flèche : bas 4">
            <a:extLst>
              <a:ext uri="{FF2B5EF4-FFF2-40B4-BE49-F238E27FC236}">
                <a16:creationId xmlns:a16="http://schemas.microsoft.com/office/drawing/2014/main" id="{6636287D-BFA2-C3BB-5370-34F9D5C9F0F1}"/>
              </a:ext>
            </a:extLst>
          </p:cNvPr>
          <p:cNvSpPr/>
          <p:nvPr/>
        </p:nvSpPr>
        <p:spPr>
          <a:xfrm>
            <a:off x="3122458" y="4294180"/>
            <a:ext cx="718457" cy="936172"/>
          </a:xfrm>
          <a:prstGeom prst="down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 coins arrondis 5">
            <a:extLst>
              <a:ext uri="{FF2B5EF4-FFF2-40B4-BE49-F238E27FC236}">
                <a16:creationId xmlns:a16="http://schemas.microsoft.com/office/drawing/2014/main" id="{6CF32E32-EFB3-BCAA-31E5-66C4590CAA52}"/>
              </a:ext>
            </a:extLst>
          </p:cNvPr>
          <p:cNvSpPr/>
          <p:nvPr/>
        </p:nvSpPr>
        <p:spPr>
          <a:xfrm>
            <a:off x="2227943" y="5516564"/>
            <a:ext cx="2507947" cy="64769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chemeClr val="bg1"/>
                </a:solidFill>
              </a:rPr>
              <a:t>Souvent demandé</a:t>
            </a:r>
          </a:p>
        </p:txBody>
      </p:sp>
      <p:sp>
        <p:nvSpPr>
          <p:cNvPr id="9" name="Flèche : bas 8">
            <a:extLst>
              <a:ext uri="{FF2B5EF4-FFF2-40B4-BE49-F238E27FC236}">
                <a16:creationId xmlns:a16="http://schemas.microsoft.com/office/drawing/2014/main" id="{D432E7DE-60B4-C90D-0CA6-A96648060EFE}"/>
              </a:ext>
            </a:extLst>
          </p:cNvPr>
          <p:cNvSpPr/>
          <p:nvPr/>
        </p:nvSpPr>
        <p:spPr>
          <a:xfrm>
            <a:off x="8735712" y="4294187"/>
            <a:ext cx="718457" cy="936172"/>
          </a:xfrm>
          <a:prstGeom prst="down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a:p>
        </p:txBody>
      </p:sp>
      <p:sp>
        <p:nvSpPr>
          <p:cNvPr id="10" name="Rectangle : coins arrondis 9">
            <a:extLst>
              <a:ext uri="{FF2B5EF4-FFF2-40B4-BE49-F238E27FC236}">
                <a16:creationId xmlns:a16="http://schemas.microsoft.com/office/drawing/2014/main" id="{A9D45D35-3AA0-DF7D-BF9A-C49E755BC11D}"/>
              </a:ext>
            </a:extLst>
          </p:cNvPr>
          <p:cNvSpPr/>
          <p:nvPr/>
        </p:nvSpPr>
        <p:spPr>
          <a:xfrm>
            <a:off x="7590822" y="5363037"/>
            <a:ext cx="3016632" cy="96400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chemeClr val="bg1"/>
                </a:solidFill>
                <a:latin typeface="Aptos Display"/>
              </a:rPr>
              <a:t>Diplôme, certificat, ou expérience prouvée nécessaire</a:t>
            </a:r>
          </a:p>
        </p:txBody>
      </p:sp>
      <p:sp>
        <p:nvSpPr>
          <p:cNvPr id="11" name="Ellipse 10">
            <a:extLst>
              <a:ext uri="{FF2B5EF4-FFF2-40B4-BE49-F238E27FC236}">
                <a16:creationId xmlns:a16="http://schemas.microsoft.com/office/drawing/2014/main" id="{24916DB5-0B25-FE0C-A19B-BFEAC415D171}"/>
              </a:ext>
            </a:extLst>
          </p:cNvPr>
          <p:cNvSpPr/>
          <p:nvPr/>
        </p:nvSpPr>
        <p:spPr>
          <a:xfrm>
            <a:off x="910387" y="907038"/>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1D6DFFF-BA7A-DF49-0FD5-80D26067BE76}"/>
              </a:ext>
            </a:extLst>
          </p:cNvPr>
          <p:cNvSpPr/>
          <p:nvPr/>
        </p:nvSpPr>
        <p:spPr>
          <a:xfrm>
            <a:off x="7369154" y="320665"/>
            <a:ext cx="3439885" cy="3777343"/>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5E9A35E8-40C2-53CC-34E5-3947AF342CF9}"/>
              </a:ext>
            </a:extLst>
          </p:cNvPr>
          <p:cNvPicPr>
            <a:picLocks noChangeAspect="1"/>
          </p:cNvPicPr>
          <p:nvPr/>
        </p:nvPicPr>
        <p:blipFill>
          <a:blip r:embed="rId5"/>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5676985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92E632-82FB-2EC8-960B-B1C99088FE8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6D0A1EFE-FFEE-BC92-C609-5397BE77A147}"/>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39CFD373-3A8E-FD06-73FB-5F548B080512}"/>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38F54BE8-E438-647E-C057-E7C605C97106}"/>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AE4767A-86C7-7F7A-09EC-852E04527E7C}"/>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42BA074C-1979-C329-AFA7-D810DC766DF8}"/>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A65CF976-4DD4-F527-EE6B-13BB6862ECCE}"/>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3E245F69-6FEA-0232-693D-CA1E0130C81F}"/>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3A922688-E5E0-A8C9-69BD-6389E7262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387" y="2727770"/>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9EF68CDD-1664-E797-E0F2-0868B1C246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2149B58F-108D-F7A6-482C-E20906463522}"/>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raduation Diploma Icon PNG Transparent Background, Free Download ...">
            <a:extLst>
              <a:ext uri="{FF2B5EF4-FFF2-40B4-BE49-F238E27FC236}">
                <a16:creationId xmlns:a16="http://schemas.microsoft.com/office/drawing/2014/main" id="{11B0822B-A3BA-DA15-931B-0DDB53E5A5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85161F9A-1971-3E82-D62B-95EBFB3197C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4160" y="4270060"/>
            <a:ext cx="629920" cy="619760"/>
          </a:xfrm>
          <a:prstGeom prst="rect">
            <a:avLst/>
          </a:prstGeom>
        </p:spPr>
      </p:pic>
      <p:pic>
        <p:nvPicPr>
          <p:cNvPr id="6" name="Picture 5">
            <a:extLst>
              <a:ext uri="{FF2B5EF4-FFF2-40B4-BE49-F238E27FC236}">
                <a16:creationId xmlns:a16="http://schemas.microsoft.com/office/drawing/2014/main" id="{942AD9E8-8137-2EA5-7439-4056D43FD502}"/>
              </a:ext>
            </a:extLst>
          </p:cNvPr>
          <p:cNvPicPr>
            <a:picLocks noChangeAspect="1"/>
          </p:cNvPicPr>
          <p:nvPr/>
        </p:nvPicPr>
        <p:blipFill>
          <a:blip r:embed="rId8"/>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47161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3.95833E-6 -4.07407E-6 L 0.04492 -0.0831 C 0.05429 -0.10185 0.06836 -0.11226 0.08307 -0.11226 C 0.09987 -0.11226 0.11328 -0.10185 0.12265 -0.0831 L 0.1677 -4.07407E-6 " pathEditMode="relative" rAng="0" ptsTypes="AAAAA">
                                      <p:cBhvr>
                                        <p:cTn id="8" dur="2000" fill="hold"/>
                                        <p:tgtEl>
                                          <p:spTgt spid="1030"/>
                                        </p:tgtEl>
                                        <p:attrNameLst>
                                          <p:attrName>ppt_x</p:attrName>
                                          <p:attrName>ppt_y</p:attrName>
                                        </p:attrNameLst>
                                      </p:cBhvr>
                                      <p:rCtr x="8385" y="-5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810EF9-1229-A161-6BDC-5E7BC987E8B5}"/>
            </a:ext>
          </a:extLst>
        </p:cNvPr>
        <p:cNvGrpSpPr/>
        <p:nvPr/>
      </p:nvGrpSpPr>
      <p:grpSpPr>
        <a:xfrm>
          <a:off x="0" y="0"/>
          <a:ext cx="0" cy="0"/>
          <a:chOff x="0" y="0"/>
          <a:chExt cx="0" cy="0"/>
        </a:xfrm>
      </p:grpSpPr>
      <p:pic>
        <p:nvPicPr>
          <p:cNvPr id="3084" name="Picture 12" descr="Different Icons - Download Free Vector Icons | Noun Project Search">
            <a:extLst>
              <a:ext uri="{FF2B5EF4-FFF2-40B4-BE49-F238E27FC236}">
                <a16:creationId xmlns:a16="http://schemas.microsoft.com/office/drawing/2014/main" id="{D3904A84-DCD9-66CE-D51F-AF9FC257C158}"/>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9F7D2EA4-FB76-66C3-ED3E-7AE5D718DE26}"/>
              </a:ext>
            </a:extLst>
          </p:cNvPr>
          <p:cNvSpPr/>
          <p:nvPr/>
        </p:nvSpPr>
        <p:spPr>
          <a:xfrm>
            <a:off x="8016616" y="1289957"/>
            <a:ext cx="3266189" cy="3548744"/>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08DCCA74-7904-8F80-9CD0-B0D8E63371DB}"/>
                  </a:ext>
                </a:extLst>
              </p:cNvPr>
              <p:cNvGraphicFramePr>
                <a:graphicFrameLocks noChangeAspect="1"/>
              </p:cNvGraphicFramePr>
              <p:nvPr>
                <p:extLst>
                  <p:ext uri="{D42A27DB-BD31-4B8C-83A1-F6EECF244321}">
                    <p14:modId xmlns:p14="http://schemas.microsoft.com/office/powerpoint/2010/main" val="3868880054"/>
                  </p:ext>
                </p:extLst>
              </p:nvPr>
            </p:nvGraphicFramePr>
            <p:xfrm>
              <a:off x="669035" y="2071007"/>
              <a:ext cx="4173946" cy="2432283"/>
            </p:xfrm>
            <a:graphic>
              <a:graphicData uri="http://schemas.microsoft.com/office/powerpoint/2016/slidezoom">
                <pslz:sldZm>
                  <pslz:sldZmObj sldId="654" cId="2234311447">
                    <pslz:zmPr id="{F0E3785F-D1DA-4E88-B3B7-038515652129}" returnToParent="0" imageType="cover" transitionDur="1000">
                      <p166:blipFill xmlns:p166="http://schemas.microsoft.com/office/powerpoint/2016/6/main">
                        <a:blip r:embed="rId6">
                          <a:extLst>
                            <a:ext uri="{28A0092B-C50C-407E-A947-70E740481C1C}">
                              <a14:useLocalDpi xmlns:a14="http://schemas.microsoft.com/office/drawing/2010/main" val="0"/>
                            </a:ext>
                          </a:extLst>
                        </a:blip>
                        <a:stretch>
                          <a:fillRect/>
                        </a:stretch>
                      </p166:blipFill>
                      <p166:spPr xmlns:p166="http://schemas.microsoft.com/office/powerpoint/2016/6/main">
                        <a:xfrm>
                          <a:off x="0" y="0"/>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3" name="Zoom de diapositive 2">
                <a:extLst>
                  <a:ext uri="{FF2B5EF4-FFF2-40B4-BE49-F238E27FC236}">
                    <a16:creationId xmlns:a16="http://schemas.microsoft.com/office/drawing/2014/main" id="{08DCCA74-7904-8F80-9CD0-B0D8E63371DB}"/>
                  </a:ext>
                </a:extLst>
              </p:cNvPr>
              <p:cNvPicPr>
                <a:picLocks noGrp="1" noRot="1" noChangeAspect="1" noMove="1" noResize="1" noEditPoints="1" noAdjustHandles="1" noChangeArrowheads="1" noChangeShapeType="1"/>
              </p:cNvPicPr>
              <p:nvPr/>
            </p:nvPicPr>
            <p:blipFill>
              <a:blip r:embed="rId6">
                <a:extLst>
                  <a:ext uri="{28A0092B-C50C-407E-A947-70E740481C1C}">
                    <a14:useLocalDpi xmlns:a14="http://schemas.microsoft.com/office/drawing/2010/main" val="0"/>
                  </a:ext>
                </a:extLst>
              </a:blip>
              <a:stretch>
                <a:fillRect/>
              </a:stretch>
            </p:blipFill>
            <p:spPr>
              <a:xfrm>
                <a:off x="669035" y="2071007"/>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p:pic>
        <p:nvPicPr>
          <p:cNvPr id="4" name="Picture 3">
            <a:extLst>
              <a:ext uri="{FF2B5EF4-FFF2-40B4-BE49-F238E27FC236}">
                <a16:creationId xmlns:a16="http://schemas.microsoft.com/office/drawing/2014/main" id="{08E603F6-2974-B204-2118-8926FBBFDC4E}"/>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85065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927E2C3D-5641-B556-3503-3197C59DD062}"/>
            </a:ext>
          </a:extLst>
        </p:cNvPr>
        <p:cNvGrpSpPr/>
        <p:nvPr/>
      </p:nvGrpSpPr>
      <p:grpSpPr>
        <a:xfrm>
          <a:off x="0" y="0"/>
          <a:ext cx="0" cy="0"/>
          <a:chOff x="0" y="0"/>
          <a:chExt cx="0" cy="0"/>
        </a:xfrm>
      </p:grpSpPr>
      <p:pic>
        <p:nvPicPr>
          <p:cNvPr id="15" name="Image 14">
            <a:extLst>
              <a:ext uri="{FF2B5EF4-FFF2-40B4-BE49-F238E27FC236}">
                <a16:creationId xmlns:a16="http://schemas.microsoft.com/office/drawing/2014/main" id="{5779DF7A-A9DC-9556-69A8-DA692C612152}"/>
              </a:ext>
            </a:extLst>
          </p:cNvPr>
          <p:cNvPicPr>
            <a:picLocks noChangeAspect="1"/>
          </p:cNvPicPr>
          <p:nvPr/>
        </p:nvPicPr>
        <p:blipFill>
          <a:blip r:embed="rId3"/>
          <a:stretch>
            <a:fillRect/>
          </a:stretch>
        </p:blipFill>
        <p:spPr>
          <a:xfrm>
            <a:off x="205625" y="2619660"/>
            <a:ext cx="2408007" cy="3266813"/>
          </a:xfrm>
          <a:prstGeom prst="rect">
            <a:avLst/>
          </a:prstGeom>
        </p:spPr>
      </p:pic>
      <p:pic>
        <p:nvPicPr>
          <p:cNvPr id="7" name="Picture 4" descr="Motivation Letter for Job Application Sample with Examples">
            <a:extLst>
              <a:ext uri="{FF2B5EF4-FFF2-40B4-BE49-F238E27FC236}">
                <a16:creationId xmlns:a16="http://schemas.microsoft.com/office/drawing/2014/main" id="{D0379A84-5FBC-1267-2CC7-93F85B7165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193" y="2596661"/>
            <a:ext cx="2846510" cy="31652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cheter permis de conduire belge - echt-rijbewijs">
            <a:extLst>
              <a:ext uri="{FF2B5EF4-FFF2-40B4-BE49-F238E27FC236}">
                <a16:creationId xmlns:a16="http://schemas.microsoft.com/office/drawing/2014/main" id="{B11B900B-7FFA-47A5-6057-FC9132E40389}"/>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759063" y="2549055"/>
            <a:ext cx="3218133" cy="200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os Para Diploma Png Png Transparent Stock Clip Art Png Image Images">
            <a:extLst>
              <a:ext uri="{FF2B5EF4-FFF2-40B4-BE49-F238E27FC236}">
                <a16:creationId xmlns:a16="http://schemas.microsoft.com/office/drawing/2014/main" id="{D2042D76-BB3E-7F89-43F6-BAFA1C9452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9371" y="2889641"/>
            <a:ext cx="2677023" cy="18235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BCA25760-570F-1505-E960-B8E6FE674E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049" y="3260783"/>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A5198FA5-74D4-544E-06BD-07554A7D07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1497" y="3260783"/>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Blocked PNG Images Transparent Background | PNG Play">
            <a:extLst>
              <a:ext uri="{FF2B5EF4-FFF2-40B4-BE49-F238E27FC236}">
                <a16:creationId xmlns:a16="http://schemas.microsoft.com/office/drawing/2014/main" id="{05472AD8-F433-E79A-7DD7-5343A6DB7A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98529" y="2696641"/>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Validate Vector Icon Isolated On Transparent Backgrou - vrogue.co">
            <a:extLst>
              <a:ext uri="{FF2B5EF4-FFF2-40B4-BE49-F238E27FC236}">
                <a16:creationId xmlns:a16="http://schemas.microsoft.com/office/drawing/2014/main" id="{8A0A0799-C5EB-4A93-36FF-386518FCE9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0484" y="3027830"/>
            <a:ext cx="1836986" cy="18369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 coins arrondis 2">
            <a:extLst>
              <a:ext uri="{FF2B5EF4-FFF2-40B4-BE49-F238E27FC236}">
                <a16:creationId xmlns:a16="http://schemas.microsoft.com/office/drawing/2014/main" id="{D8031783-14C5-8611-02A0-1E6C172858C9}"/>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4" name="Titre 1">
            <a:extLst>
              <a:ext uri="{FF2B5EF4-FFF2-40B4-BE49-F238E27FC236}">
                <a16:creationId xmlns:a16="http://schemas.microsoft.com/office/drawing/2014/main" id="{53278250-493D-2B3D-0FD1-7AED8FCA4FB7}"/>
              </a:ext>
            </a:extLst>
          </p:cNvPr>
          <p:cNvSpPr>
            <a:spLocks noGrp="1"/>
          </p:cNvSpPr>
          <p:nvPr/>
        </p:nvSpPr>
        <p:spPr>
          <a:xfrm>
            <a:off x="2431473" y="434398"/>
            <a:ext cx="7225146"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dirty="0">
                <a:solidFill>
                  <a:srgbClr val="544F98"/>
                </a:solidFill>
              </a:rPr>
              <a:t>De </a:t>
            </a:r>
            <a:r>
              <a:rPr lang="fr-BE" b="1" dirty="0">
                <a:solidFill>
                  <a:srgbClr val="544F98"/>
                </a:solidFill>
              </a:rPr>
              <a:t>quels éléments</a:t>
            </a:r>
            <a:r>
              <a:rPr lang="fr-BE" dirty="0">
                <a:solidFill>
                  <a:srgbClr val="544F98"/>
                </a:solidFill>
              </a:rPr>
              <a:t> Aïcha a-telle besoin pour </a:t>
            </a:r>
            <a:r>
              <a:rPr lang="fr-BE" b="1" dirty="0">
                <a:solidFill>
                  <a:srgbClr val="544F98"/>
                </a:solidFill>
              </a:rPr>
              <a:t>postuler ?</a:t>
            </a:r>
            <a:r>
              <a:rPr lang="fr-BE" dirty="0">
                <a:solidFill>
                  <a:srgbClr val="544F98"/>
                </a:solidFill>
              </a:rPr>
              <a:t> </a:t>
            </a:r>
            <a:endParaRPr lang="en-US"/>
          </a:p>
        </p:txBody>
      </p:sp>
      <p:pic>
        <p:nvPicPr>
          <p:cNvPr id="20"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159923" y="5909435"/>
            <a:ext cx="497840" cy="528320"/>
          </a:xfrm>
          <a:prstGeom prst="rect">
            <a:avLst/>
          </a:prstGeom>
        </p:spPr>
      </p:pic>
      <p:pic>
        <p:nvPicPr>
          <p:cNvPr id="21"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4105218" y="5909435"/>
            <a:ext cx="497840" cy="528320"/>
          </a:xfrm>
          <a:prstGeom prst="rect">
            <a:avLst/>
          </a:prstGeom>
        </p:spPr>
      </p:pic>
      <p:pic>
        <p:nvPicPr>
          <p:cNvPr id="22" name="Graphic 3" descr="Curseur avec un remplissage uni">
            <a:extLst>
              <a:ext uri="{FF2B5EF4-FFF2-40B4-BE49-F238E27FC236}">
                <a16:creationId xmlns:a16="http://schemas.microsoft.com/office/drawing/2014/main" id="{E725BBB6-469F-49F0-4D66-B071D4E2E7D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7298204" y="4963008"/>
            <a:ext cx="497840" cy="528320"/>
          </a:xfrm>
          <a:prstGeom prst="rect">
            <a:avLst/>
          </a:prstGeom>
        </p:spPr>
      </p:pic>
      <p:pic>
        <p:nvPicPr>
          <p:cNvPr id="23" name="Graphic 5" descr="Curseur avec un remplissage uni">
            <a:extLst>
              <a:ext uri="{FF2B5EF4-FFF2-40B4-BE49-F238E27FC236}">
                <a16:creationId xmlns:a16="http://schemas.microsoft.com/office/drawing/2014/main" id="{724B4B94-F3D0-9248-8952-63215084F9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0264798" y="4668305"/>
            <a:ext cx="497840" cy="528320"/>
          </a:xfrm>
          <a:prstGeom prst="rect">
            <a:avLst/>
          </a:prstGeom>
        </p:spPr>
      </p:pic>
      <p:pic>
        <p:nvPicPr>
          <p:cNvPr id="3" name="Picture 2">
            <a:extLst>
              <a:ext uri="{FF2B5EF4-FFF2-40B4-BE49-F238E27FC236}">
                <a16:creationId xmlns:a16="http://schemas.microsoft.com/office/drawing/2014/main" id="{EA2E8D79-FDE0-472E-30CF-20DE3647D3ED}"/>
              </a:ext>
            </a:extLst>
          </p:cNvPr>
          <p:cNvPicPr>
            <a:picLocks noChangeAspect="1"/>
          </p:cNvPicPr>
          <p:nvPr/>
        </p:nvPicPr>
        <p:blipFill>
          <a:blip r:embed="rId10"/>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234311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D1D3014-C278-B46A-8F27-D78CDFEC37DF}"/>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65B9AADE-E444-3BDC-CFF9-D6D9F33F76B3}"/>
              </a:ext>
            </a:extLst>
          </p:cNvPr>
          <p:cNvPicPr>
            <a:picLocks noChangeAspect="1"/>
          </p:cNvPicPr>
          <p:nvPr/>
        </p:nvPicPr>
        <p:blipFill>
          <a:blip r:embed="rId3"/>
          <a:stretch>
            <a:fillRect/>
          </a:stretch>
        </p:blipFill>
        <p:spPr>
          <a:xfrm>
            <a:off x="7767778" y="4737721"/>
            <a:ext cx="2353829" cy="1915023"/>
          </a:xfrm>
          <a:prstGeom prst="rect">
            <a:avLst/>
          </a:prstGeom>
        </p:spPr>
      </p:pic>
      <p:pic>
        <p:nvPicPr>
          <p:cNvPr id="4" name="Picture 2" descr="Tarjeta de crédito PNG">
            <a:extLst>
              <a:ext uri="{FF2B5EF4-FFF2-40B4-BE49-F238E27FC236}">
                <a16:creationId xmlns:a16="http://schemas.microsoft.com/office/drawing/2014/main" id="{6D283104-BD6D-5A51-27B2-1096035F076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00350" y="1870156"/>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est Premium Foreign Language Translation Illustration download in PNG ...">
            <a:extLst>
              <a:ext uri="{FF2B5EF4-FFF2-40B4-BE49-F238E27FC236}">
                <a16:creationId xmlns:a16="http://schemas.microsoft.com/office/drawing/2014/main" id="{2AA9B848-83E2-B93F-B29F-57524B740A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8794" y="2146018"/>
            <a:ext cx="2984204" cy="24264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BF9BBD9-3DDC-1CAF-390E-CF51C9098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8812" y="4708664"/>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11892F7-F3B6-D7D6-BCC7-6B46731B1B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6675" y="4853739"/>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423F5E9A-ED68-452A-575A-CAA96A4176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4960" y="2650453"/>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FE243130-8329-591F-4841-F9E66A4B2D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72688" y="2685906"/>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4B1142A2-CADA-F23C-2247-3FCF89EB39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4242" y="5149207"/>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F52F893F-F2FF-E170-9D25-F9A58456DE01}"/>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1" name="Titre 1">
            <a:extLst>
              <a:ext uri="{FF2B5EF4-FFF2-40B4-BE49-F238E27FC236}">
                <a16:creationId xmlns:a16="http://schemas.microsoft.com/office/drawing/2014/main" id="{9F2ABAFE-94FE-8029-08B4-62CF327A5F71}"/>
              </a:ext>
            </a:extLst>
          </p:cNvPr>
          <p:cNvSpPr>
            <a:spLocks noGrp="1"/>
          </p:cNvSpPr>
          <p:nvPr/>
        </p:nvSpPr>
        <p:spPr>
          <a:xfrm>
            <a:off x="2431473" y="434398"/>
            <a:ext cx="7225146"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dirty="0">
                <a:solidFill>
                  <a:srgbClr val="544F98"/>
                </a:solidFill>
              </a:rPr>
              <a:t>De </a:t>
            </a:r>
            <a:r>
              <a:rPr lang="fr-BE" b="1" dirty="0">
                <a:solidFill>
                  <a:srgbClr val="544F98"/>
                </a:solidFill>
              </a:rPr>
              <a:t>quels éléments</a:t>
            </a:r>
            <a:r>
              <a:rPr lang="fr-BE" dirty="0">
                <a:solidFill>
                  <a:srgbClr val="544F98"/>
                </a:solidFill>
              </a:rPr>
              <a:t> Aïcha a-telle besoin pour </a:t>
            </a:r>
            <a:r>
              <a:rPr lang="fr-BE" b="1" dirty="0">
                <a:solidFill>
                  <a:srgbClr val="544F98"/>
                </a:solidFill>
              </a:rPr>
              <a:t>postuler ?</a:t>
            </a:r>
            <a:r>
              <a:rPr lang="fr-BE" dirty="0">
                <a:solidFill>
                  <a:srgbClr val="544F98"/>
                </a:solidFill>
              </a:rPr>
              <a:t> </a:t>
            </a:r>
            <a:endParaRPr lang="en-US"/>
          </a:p>
        </p:txBody>
      </p:sp>
      <p:pic>
        <p:nvPicPr>
          <p:cNvPr id="22" name="Graphic 22" descr="Curseur avec un remplissage uni">
            <a:extLst>
              <a:ext uri="{FF2B5EF4-FFF2-40B4-BE49-F238E27FC236}">
                <a16:creationId xmlns:a16="http://schemas.microsoft.com/office/drawing/2014/main" id="{48E5006E-2311-6797-83B0-A2EBB8501C7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4712705" y="3263986"/>
            <a:ext cx="497840" cy="528320"/>
          </a:xfrm>
          <a:prstGeom prst="rect">
            <a:avLst/>
          </a:prstGeom>
        </p:spPr>
      </p:pic>
      <p:pic>
        <p:nvPicPr>
          <p:cNvPr id="23" name="Graphic 24" descr="Curseur avec un remplissage uni">
            <a:extLst>
              <a:ext uri="{FF2B5EF4-FFF2-40B4-BE49-F238E27FC236}">
                <a16:creationId xmlns:a16="http://schemas.microsoft.com/office/drawing/2014/main" id="{D85358AB-2244-ACCF-6406-199965E9CD8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4844785" y="5692226"/>
            <a:ext cx="497840" cy="528320"/>
          </a:xfrm>
          <a:prstGeom prst="rect">
            <a:avLst/>
          </a:prstGeom>
        </p:spPr>
      </p:pic>
      <p:pic>
        <p:nvPicPr>
          <p:cNvPr id="24" name="Graphic 26" descr="Curseur avec un remplissage uni">
            <a:extLst>
              <a:ext uri="{FF2B5EF4-FFF2-40B4-BE49-F238E27FC236}">
                <a16:creationId xmlns:a16="http://schemas.microsoft.com/office/drawing/2014/main" id="{8CA74A77-33E8-B18C-E1EE-42964839EE1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10209265" y="3111586"/>
            <a:ext cx="497840" cy="528320"/>
          </a:xfrm>
          <a:prstGeom prst="rect">
            <a:avLst/>
          </a:prstGeom>
        </p:spPr>
      </p:pic>
      <p:pic>
        <p:nvPicPr>
          <p:cNvPr id="25" name="Graphic 28" descr="Curseur avec un remplissage uni">
            <a:extLst>
              <a:ext uri="{FF2B5EF4-FFF2-40B4-BE49-F238E27FC236}">
                <a16:creationId xmlns:a16="http://schemas.microsoft.com/office/drawing/2014/main" id="{17925ED6-25CD-A5B3-8C86-72D4238B1BB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10300705" y="5692226"/>
            <a:ext cx="497840" cy="528320"/>
          </a:xfrm>
          <a:prstGeom prst="rect">
            <a:avLst/>
          </a:prstGeom>
        </p:spPr>
      </p:pic>
      <p:pic>
        <p:nvPicPr>
          <p:cNvPr id="3" name="Picture 2">
            <a:extLst>
              <a:ext uri="{FF2B5EF4-FFF2-40B4-BE49-F238E27FC236}">
                <a16:creationId xmlns:a16="http://schemas.microsoft.com/office/drawing/2014/main" id="{B2AA7806-0EDF-C4FE-71DF-A3DEAAE1D8F9}"/>
              </a:ext>
            </a:extLst>
          </p:cNvPr>
          <p:cNvPicPr>
            <a:picLocks noChangeAspect="1"/>
          </p:cNvPicPr>
          <p:nvPr/>
        </p:nvPicPr>
        <p:blipFill>
          <a:blip r:embed="rId10"/>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7211573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570A23-4617-B484-E28A-D80AF28A235C}"/>
            </a:ext>
          </a:extLst>
        </p:cNvPr>
        <p:cNvGrpSpPr/>
        <p:nvPr/>
      </p:nvGrpSpPr>
      <p:grpSpPr>
        <a:xfrm>
          <a:off x="0" y="0"/>
          <a:ext cx="0" cy="0"/>
          <a:chOff x="0" y="0"/>
          <a:chExt cx="0" cy="0"/>
        </a:xfrm>
      </p:grpSpPr>
      <p:pic>
        <p:nvPicPr>
          <p:cNvPr id="3084" name="Picture 12" descr="Different Icons - Download Free Vector Icons | Noun Project Search">
            <a:extLst>
              <a:ext uri="{FF2B5EF4-FFF2-40B4-BE49-F238E27FC236}">
                <a16:creationId xmlns:a16="http://schemas.microsoft.com/office/drawing/2014/main" id="{E550394A-62F5-7C2C-EF6F-574D622762DE}"/>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8EEBA272-0F8F-98BE-3166-1ADAA35004F3}"/>
                  </a:ext>
                </a:extLst>
              </p:cNvPr>
              <p:cNvGraphicFramePr>
                <a:graphicFrameLocks noChangeAspect="1"/>
              </p:cNvGraphicFramePr>
              <p:nvPr>
                <p:extLst>
                  <p:ext uri="{D42A27DB-BD31-4B8C-83A1-F6EECF244321}">
                    <p14:modId xmlns:p14="http://schemas.microsoft.com/office/powerpoint/2010/main" val="4263786684"/>
                  </p:ext>
                </p:extLst>
              </p:nvPr>
            </p:nvGraphicFramePr>
            <p:xfrm>
              <a:off x="669035" y="2071007"/>
              <a:ext cx="4173946" cy="2432283"/>
            </p:xfrm>
            <a:graphic>
              <a:graphicData uri="http://schemas.microsoft.com/office/powerpoint/2016/slidezoom">
                <pslz:sldZm>
                  <pslz:sldZmObj sldId="654" cId="2234311447">
                    <pslz:zmPr id="{F0E3785F-D1DA-4E88-B3B7-038515652129}" returnToParent="0" imageType="cover" transitionDur="1000">
                      <p166:blipFill xmlns:p166="http://schemas.microsoft.com/office/powerpoint/2016/6/main">
                        <a:blip r:embed="rId5">
                          <a:extLst>
                            <a:ext uri="{28A0092B-C50C-407E-A947-70E740481C1C}">
                              <a14:useLocalDpi xmlns:a14="http://schemas.microsoft.com/office/drawing/2010/main" val="0"/>
                            </a:ext>
                          </a:extLst>
                        </a:blip>
                        <a:stretch>
                          <a:fillRect/>
                        </a:stretch>
                      </p166:blipFill>
                      <p166:spPr xmlns:p166="http://schemas.microsoft.com/office/powerpoint/2016/6/main">
                        <a:xfrm>
                          <a:off x="0" y="0"/>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3" name="Zoom de diapositive 2">
                <a:extLst>
                  <a:ext uri="{FF2B5EF4-FFF2-40B4-BE49-F238E27FC236}">
                    <a16:creationId xmlns:a16="http://schemas.microsoft.com/office/drawing/2014/main" id="{8EEBA272-0F8F-98BE-3166-1ADAA35004F3}"/>
                  </a:ext>
                </a:extLst>
              </p:cNvPr>
              <p:cNvPicPr>
                <a:picLocks noGrp="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669035" y="2071007"/>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mc:AlternateContent xmlns:mc="http://schemas.openxmlformats.org/markup-compatibility/2006">
        <mc:Choice xmlns:pslz="http://schemas.microsoft.com/office/powerpoint/2016/slidezoom" Requires="pslz">
          <p:graphicFrame>
            <p:nvGraphicFramePr>
              <p:cNvPr id="4" name="Zoom de diapositive 3">
                <a:extLst>
                  <a:ext uri="{FF2B5EF4-FFF2-40B4-BE49-F238E27FC236}">
                    <a16:creationId xmlns:a16="http://schemas.microsoft.com/office/drawing/2014/main" id="{D184745C-67B3-2F38-7E2F-653C82E52E8C}"/>
                  </a:ext>
                </a:extLst>
              </p:cNvPr>
              <p:cNvGraphicFramePr>
                <a:graphicFrameLocks noChangeAspect="1"/>
              </p:cNvGraphicFramePr>
              <p:nvPr>
                <p:extLst>
                  <p:ext uri="{D42A27DB-BD31-4B8C-83A1-F6EECF244321}">
                    <p14:modId xmlns:p14="http://schemas.microsoft.com/office/powerpoint/2010/main" val="635346298"/>
                  </p:ext>
                </p:extLst>
              </p:nvPr>
            </p:nvGraphicFramePr>
            <p:xfrm>
              <a:off x="8374039" y="1611535"/>
              <a:ext cx="3034909" cy="3297471"/>
            </p:xfrm>
            <a:graphic>
              <a:graphicData uri="http://schemas.microsoft.com/office/powerpoint/2016/slidezoom">
                <pslz:sldZm>
                  <pslz:sldZmObj sldId="668" cId="2280092346">
                    <pslz:zmPr id="{AA1F9167-6FC1-4B20-BDD9-092EC6DFDEB7}" returnToParent="0" imageType="cover" transitionDur="1000">
                      <p166:blipFill xmlns:p166="http://schemas.microsoft.com/office/powerpoint/2016/6/main">
                        <a:blip r:embed="rId6">
                          <a:extLst>
                            <a:ext uri="{28A0092B-C50C-407E-A947-70E740481C1C}">
                              <a14:useLocalDpi xmlns:a14="http://schemas.microsoft.com/office/drawing/2010/main" val="0"/>
                            </a:ext>
                          </a:extLst>
                        </a:blip>
                        <a:stretch>
                          <a:fillRect/>
                        </a:stretch>
                      </p166:blipFill>
                      <p166:spPr xmlns:p166="http://schemas.microsoft.com/office/powerpoint/2016/6/main">
                        <a:xfrm>
                          <a:off x="0" y="0"/>
                          <a:ext cx="3034909" cy="329747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4" name="Zoom de diapositive 3">
                <a:extLst>
                  <a:ext uri="{FF2B5EF4-FFF2-40B4-BE49-F238E27FC236}">
                    <a16:creationId xmlns:a16="http://schemas.microsoft.com/office/drawing/2014/main" id="{D184745C-67B3-2F38-7E2F-653C82E52E8C}"/>
                  </a:ext>
                </a:extLst>
              </p:cNvPr>
              <p:cNvPicPr>
                <a:picLocks noGrp="1" noRot="1" noChangeAspect="1" noMove="1" noResize="1" noEditPoints="1" noAdjustHandles="1" noChangeArrowheads="1" noChangeShapeType="1"/>
              </p:cNvPicPr>
              <p:nvPr/>
            </p:nvPicPr>
            <p:blipFill>
              <a:blip r:embed="rId6">
                <a:extLst>
                  <a:ext uri="{28A0092B-C50C-407E-A947-70E740481C1C}">
                    <a14:useLocalDpi xmlns:a14="http://schemas.microsoft.com/office/drawing/2010/main" val="0"/>
                  </a:ext>
                </a:extLst>
              </a:blip>
              <a:stretch>
                <a:fillRect/>
              </a:stretch>
            </p:blipFill>
            <p:spPr>
              <a:xfrm>
                <a:off x="8374039" y="1611535"/>
                <a:ext cx="3034909" cy="329747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p:pic>
        <p:nvPicPr>
          <p:cNvPr id="5" name="Picture 4">
            <a:extLst>
              <a:ext uri="{FF2B5EF4-FFF2-40B4-BE49-F238E27FC236}">
                <a16:creationId xmlns:a16="http://schemas.microsoft.com/office/drawing/2014/main" id="{7E2C14B7-57A7-0F0E-C126-ADA5A39C4CA6}"/>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690846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8198" name="Picture 6" descr="Tired businesswoman with pile of paperwork 21476290 PNG">
            <a:extLst>
              <a:ext uri="{FF2B5EF4-FFF2-40B4-BE49-F238E27FC236}">
                <a16:creationId xmlns:a16="http://schemas.microsoft.com/office/drawing/2014/main" id="{F5286649-A0E9-08DF-BD8B-4DC310D62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772" y="3575957"/>
            <a:ext cx="5802085" cy="250214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Phylactère : pensées 5">
            <a:extLst>
              <a:ext uri="{FF2B5EF4-FFF2-40B4-BE49-F238E27FC236}">
                <a16:creationId xmlns:a16="http://schemas.microsoft.com/office/drawing/2014/main" id="{C49253EE-CF08-0BD3-6849-908319E379A6}"/>
              </a:ext>
            </a:extLst>
          </p:cNvPr>
          <p:cNvSpPr/>
          <p:nvPr/>
        </p:nvSpPr>
        <p:spPr>
          <a:xfrm>
            <a:off x="293915" y="3050037"/>
            <a:ext cx="2547255" cy="1469572"/>
          </a:xfrm>
          <a:prstGeom prst="cloudCallout">
            <a:avLst>
              <a:gd name="adj1" fmla="val 61667"/>
              <a:gd name="adj2" fmla="val 528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Contributions </a:t>
            </a:r>
          </a:p>
          <a:p>
            <a:pPr algn="ctr"/>
            <a:r>
              <a:rPr lang="fr-BE" b="1" dirty="0">
                <a:solidFill>
                  <a:srgbClr val="544F98"/>
                </a:solidFill>
                <a:latin typeface="Aptos Display"/>
              </a:rPr>
              <a:t>sociales </a:t>
            </a:r>
          </a:p>
        </p:txBody>
      </p:sp>
      <p:sp>
        <p:nvSpPr>
          <p:cNvPr id="9" name="Phylactère : pensées 8">
            <a:extLst>
              <a:ext uri="{FF2B5EF4-FFF2-40B4-BE49-F238E27FC236}">
                <a16:creationId xmlns:a16="http://schemas.microsoft.com/office/drawing/2014/main" id="{DE02C670-51AF-A8AF-8D92-8D4FA29E2F5D}"/>
              </a:ext>
            </a:extLst>
          </p:cNvPr>
          <p:cNvSpPr/>
          <p:nvPr/>
        </p:nvSpPr>
        <p:spPr>
          <a:xfrm>
            <a:off x="435428" y="1071869"/>
            <a:ext cx="2177142" cy="1469572"/>
          </a:xfrm>
          <a:prstGeom prst="cloudCallout">
            <a:avLst>
              <a:gd name="adj1" fmla="val 52167"/>
              <a:gd name="adj2" fmla="val 662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TVA</a:t>
            </a:r>
          </a:p>
        </p:txBody>
      </p:sp>
      <p:sp>
        <p:nvSpPr>
          <p:cNvPr id="10" name="Phylactère : pensées 9">
            <a:extLst>
              <a:ext uri="{FF2B5EF4-FFF2-40B4-BE49-F238E27FC236}">
                <a16:creationId xmlns:a16="http://schemas.microsoft.com/office/drawing/2014/main" id="{16B5A970-3894-41EB-F1AC-27D44D053D3E}"/>
              </a:ext>
            </a:extLst>
          </p:cNvPr>
          <p:cNvSpPr/>
          <p:nvPr/>
        </p:nvSpPr>
        <p:spPr>
          <a:xfrm>
            <a:off x="8501742" y="774451"/>
            <a:ext cx="2377437" cy="1464129"/>
          </a:xfrm>
          <a:prstGeom prst="cloudCallout">
            <a:avLst>
              <a:gd name="adj1" fmla="val -83833"/>
              <a:gd name="adj2" fmla="val 49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Numéro d’entreprise</a:t>
            </a:r>
          </a:p>
        </p:txBody>
      </p:sp>
      <p:sp>
        <p:nvSpPr>
          <p:cNvPr id="11" name="Phylactère : pensées 10">
            <a:extLst>
              <a:ext uri="{FF2B5EF4-FFF2-40B4-BE49-F238E27FC236}">
                <a16:creationId xmlns:a16="http://schemas.microsoft.com/office/drawing/2014/main" id="{BE763485-B829-ECBA-1F95-FB644B1B1B72}"/>
              </a:ext>
            </a:extLst>
          </p:cNvPr>
          <p:cNvSpPr/>
          <p:nvPr/>
        </p:nvSpPr>
        <p:spPr>
          <a:xfrm>
            <a:off x="9579430" y="2242457"/>
            <a:ext cx="2177142" cy="1469572"/>
          </a:xfrm>
          <a:prstGeom prst="cloudCallout">
            <a:avLst>
              <a:gd name="adj1" fmla="val -76833"/>
              <a:gd name="adj2" fmla="val 91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Registre du commerce</a:t>
            </a:r>
          </a:p>
        </p:txBody>
      </p:sp>
      <p:sp>
        <p:nvSpPr>
          <p:cNvPr id="12" name="Phylactère : pensées 11">
            <a:extLst>
              <a:ext uri="{FF2B5EF4-FFF2-40B4-BE49-F238E27FC236}">
                <a16:creationId xmlns:a16="http://schemas.microsoft.com/office/drawing/2014/main" id="{2FC7F68D-5273-0017-89BE-294E4094E4AE}"/>
              </a:ext>
            </a:extLst>
          </p:cNvPr>
          <p:cNvSpPr/>
          <p:nvPr/>
        </p:nvSpPr>
        <p:spPr>
          <a:xfrm>
            <a:off x="2922814" y="551764"/>
            <a:ext cx="2177142" cy="1469572"/>
          </a:xfrm>
          <a:prstGeom prst="cloudCallout">
            <a:avLst>
              <a:gd name="adj1" fmla="val 12667"/>
              <a:gd name="adj2" fmla="val 9212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Numéro de compte</a:t>
            </a:r>
          </a:p>
        </p:txBody>
      </p:sp>
      <p:sp>
        <p:nvSpPr>
          <p:cNvPr id="13" name="Phylactère : pensées 12">
            <a:extLst>
              <a:ext uri="{FF2B5EF4-FFF2-40B4-BE49-F238E27FC236}">
                <a16:creationId xmlns:a16="http://schemas.microsoft.com/office/drawing/2014/main" id="{598A0B1C-1DFB-196A-1B19-27F337C1DD97}"/>
              </a:ext>
            </a:extLst>
          </p:cNvPr>
          <p:cNvSpPr/>
          <p:nvPr/>
        </p:nvSpPr>
        <p:spPr>
          <a:xfrm>
            <a:off x="5551716" y="459236"/>
            <a:ext cx="2377438" cy="1464129"/>
          </a:xfrm>
          <a:prstGeom prst="cloudCallout">
            <a:avLst>
              <a:gd name="adj1" fmla="val -47333"/>
              <a:gd name="adj2" fmla="val 82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Comptabilité</a:t>
            </a:r>
          </a:p>
        </p:txBody>
      </p:sp>
      <p:sp>
        <p:nvSpPr>
          <p:cNvPr id="14" name="Phylactère : pensées 13">
            <a:extLst>
              <a:ext uri="{FF2B5EF4-FFF2-40B4-BE49-F238E27FC236}">
                <a16:creationId xmlns:a16="http://schemas.microsoft.com/office/drawing/2014/main" id="{70C6A4FE-4688-FA33-26DA-BB9F49C0A41B}"/>
              </a:ext>
            </a:extLst>
          </p:cNvPr>
          <p:cNvSpPr/>
          <p:nvPr/>
        </p:nvSpPr>
        <p:spPr>
          <a:xfrm>
            <a:off x="9579430" y="4009820"/>
            <a:ext cx="2177142" cy="1469572"/>
          </a:xfrm>
          <a:prstGeom prst="cloudCallout">
            <a:avLst>
              <a:gd name="adj1" fmla="val -82333"/>
              <a:gd name="adj2" fmla="val -2416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latin typeface="Aptos Display"/>
              </a:rPr>
              <a:t>Taxes</a:t>
            </a:r>
          </a:p>
        </p:txBody>
      </p:sp>
      <p:pic>
        <p:nvPicPr>
          <p:cNvPr id="3" name="Picture 2">
            <a:extLst>
              <a:ext uri="{FF2B5EF4-FFF2-40B4-BE49-F238E27FC236}">
                <a16:creationId xmlns:a16="http://schemas.microsoft.com/office/drawing/2014/main" id="{F769CC9E-7F86-9585-A2D2-9249AF7AB2F3}"/>
              </a:ext>
            </a:extLst>
          </p:cNvPr>
          <p:cNvPicPr>
            <a:picLocks noChangeAspect="1"/>
          </p:cNvPicPr>
          <p:nvPr/>
        </p:nvPicPr>
        <p:blipFill>
          <a:blip r:embed="rId4"/>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28009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Poor PNG Images Transparent Free Download">
            <a:extLst>
              <a:ext uri="{FF2B5EF4-FFF2-40B4-BE49-F238E27FC236}">
                <a16:creationId xmlns:a16="http://schemas.microsoft.com/office/drawing/2014/main" id="{E311189F-4415-D1DF-E71A-C9FED5BCDD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7600" y="-23223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llegal Generic Outline Color icon">
            <a:extLst>
              <a:ext uri="{FF2B5EF4-FFF2-40B4-BE49-F238E27FC236}">
                <a16:creationId xmlns:a16="http://schemas.microsoft.com/office/drawing/2014/main" id="{A9D40BA2-974F-6E15-6BD1-42539FBA6D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456" y="858520"/>
            <a:ext cx="5140960" cy="51409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24ECFCA-923E-1B4E-1A15-0BC185EB23D7}"/>
              </a:ext>
            </a:extLst>
          </p:cNvPr>
          <p:cNvPicPr>
            <a:picLocks noChangeAspect="1"/>
          </p:cNvPicPr>
          <p:nvPr/>
        </p:nvPicPr>
        <p:blipFill>
          <a:blip r:embed="rId5"/>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465785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84AD7C-38B7-05D4-28BA-F6AA4EE9162E}"/>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49EE61E-D13B-B19F-C440-B3A3DA56B3A2}"/>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7A45FE4C-4EEE-A4E6-36FB-C4B959745CDA}"/>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7F905152-E8E4-E5F3-C4C2-0229CDA943C8}"/>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5EBE90A2-95DD-54F4-205D-E2DC814722FA}"/>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BCFCAA24-7860-FF04-A238-C8C642F3670D}"/>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ADFC95B-48BF-3CD2-D5AF-BA3544CEB41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2F2738CF-8A3D-E31E-ACF2-06C6D0D91165}"/>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52D49AA1-2321-5BE8-A73E-33F71CADCC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825" y="2727770"/>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A4E82E35-10FB-4B9A-CB3B-09C3294AA1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40BD7593-CF94-E4AC-86EC-5218B748D1B8}"/>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A3365774-548A-E07B-0CE5-7368CE53EE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7FC503-00BD-2E65-A6E9-C986D9A629FF}"/>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FE19021C-4AE0-6A06-5478-EF321FB776E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270060"/>
            <a:ext cx="629920" cy="619760"/>
          </a:xfrm>
          <a:prstGeom prst="rect">
            <a:avLst/>
          </a:prstGeom>
        </p:spPr>
      </p:pic>
      <p:pic>
        <p:nvPicPr>
          <p:cNvPr id="7" name="Picture 6">
            <a:extLst>
              <a:ext uri="{FF2B5EF4-FFF2-40B4-BE49-F238E27FC236}">
                <a16:creationId xmlns:a16="http://schemas.microsoft.com/office/drawing/2014/main" id="{31B7BAFB-1A57-E191-4A0D-1D7BFF9646A3}"/>
              </a:ext>
            </a:extLst>
          </p:cNvPr>
          <p:cNvPicPr>
            <a:picLocks noChangeAspect="1"/>
          </p:cNvPicPr>
          <p:nvPr/>
        </p:nvPicPr>
        <p:blipFill>
          <a:blip r:embed="rId9"/>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8132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4.16667E-6 -0.0074 L 0.03191 -0.12801 C 0.03855 -0.15509 0.04844 -0.16944 0.05899 -0.16944 C 0.07084 -0.16944 0.08034 -0.15509 0.08698 -0.12801 L 0.11901 -0.0074 " pathEditMode="relative" rAng="0" ptsTypes="AAAAA">
                                      <p:cBhvr>
                                        <p:cTn id="10" dur="2000" fill="hold"/>
                                        <p:tgtEl>
                                          <p:spTgt spid="1030"/>
                                        </p:tgtEl>
                                        <p:attrNameLst>
                                          <p:attrName>ppt_x</p:attrName>
                                          <p:attrName>ppt_y</p:attrName>
                                        </p:attrNameLst>
                                      </p:cBhvr>
                                      <p:rCtr x="5951" y="-81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256" y="2479583"/>
            <a:ext cx="2880000" cy="19168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3112" y="4684182"/>
            <a:ext cx="2851760" cy="1904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38809" y="269607"/>
            <a:ext cx="3238951" cy="1910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358711E-1B0F-C070-A0F3-BFCE157BE32D}"/>
              </a:ext>
            </a:extLst>
          </p:cNvPr>
          <p:cNvPicPr>
            <a:picLocks noChangeAspect="1"/>
          </p:cNvPicPr>
          <p:nvPr/>
        </p:nvPicPr>
        <p:blipFill>
          <a:blip r:embed="rId12"/>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4098" name="Picture 2" descr="Tout comprendre sur le contrat de travail">
            <a:extLst>
              <a:ext uri="{FF2B5EF4-FFF2-40B4-BE49-F238E27FC236}">
                <a16:creationId xmlns:a16="http://schemas.microsoft.com/office/drawing/2014/main" id="{623EB548-BCD5-D40C-17AB-26ABBE22AE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027"/>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EDC431A-71EF-E8DC-8DDD-4A420D08E00F}"/>
              </a:ext>
            </a:extLst>
          </p:cNvPr>
          <p:cNvSpPr/>
          <p:nvPr/>
        </p:nvSpPr>
        <p:spPr>
          <a:xfrm>
            <a:off x="6800850" y="728663"/>
            <a:ext cx="5200650" cy="56435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000" dirty="0">
                <a:solidFill>
                  <a:srgbClr val="544F98"/>
                </a:solidFill>
                <a:latin typeface="Aptos Display"/>
              </a:rPr>
              <a:t>Pourquoi est-ce important de comprendre </a:t>
            </a:r>
            <a:r>
              <a:rPr lang="fr-BE" sz="4000" b="1" dirty="0">
                <a:solidFill>
                  <a:srgbClr val="544F98"/>
                </a:solidFill>
                <a:latin typeface="Aptos Display"/>
              </a:rPr>
              <a:t>tout ce qui est écrit</a:t>
            </a:r>
            <a:r>
              <a:rPr lang="fr-BE" sz="4000" dirty="0">
                <a:solidFill>
                  <a:srgbClr val="544F98"/>
                </a:solidFill>
                <a:latin typeface="Aptos Display"/>
              </a:rPr>
              <a:t> dans un </a:t>
            </a:r>
            <a:r>
              <a:rPr lang="fr-BE" sz="4000" b="1" dirty="0">
                <a:solidFill>
                  <a:srgbClr val="544F98"/>
                </a:solidFill>
                <a:latin typeface="Aptos Display"/>
              </a:rPr>
              <a:t>contrat de travail </a:t>
            </a:r>
            <a:r>
              <a:rPr lang="fr-BE" sz="4000" dirty="0">
                <a:solidFill>
                  <a:srgbClr val="544F98"/>
                </a:solidFill>
                <a:latin typeface="Aptos Display"/>
              </a:rPr>
              <a:t>? </a:t>
            </a:r>
          </a:p>
        </p:txBody>
      </p:sp>
      <p:pic>
        <p:nvPicPr>
          <p:cNvPr id="3" name="Picture 2">
            <a:extLst>
              <a:ext uri="{FF2B5EF4-FFF2-40B4-BE49-F238E27FC236}">
                <a16:creationId xmlns:a16="http://schemas.microsoft.com/office/drawing/2014/main" id="{BA4493DF-BBAD-7EC1-AB14-AE72AC38E6D3}"/>
              </a:ext>
            </a:extLst>
          </p:cNvPr>
          <p:cNvPicPr>
            <a:picLocks noChangeAspect="1"/>
          </p:cNvPicPr>
          <p:nvPr/>
        </p:nvPicPr>
        <p:blipFill>
          <a:blip r:embed="rId4"/>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39055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Tout comprendre sur le contrat de travail">
            <a:extLst>
              <a:ext uri="{FF2B5EF4-FFF2-40B4-BE49-F238E27FC236}">
                <a16:creationId xmlns:a16="http://schemas.microsoft.com/office/drawing/2014/main" id="{756C7284-40DB-F3D5-E168-47C90AEE7B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027"/>
          <a:stretch>
            <a:fillRect/>
          </a:stretch>
        </p:blipFill>
        <p:spPr bwMode="auto">
          <a:xfrm>
            <a:off x="275773" y="2554516"/>
            <a:ext cx="1843314" cy="1950841"/>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6AC7A87A-E692-766A-AC1A-525465931322}"/>
              </a:ext>
            </a:extLst>
          </p:cNvPr>
          <p:cNvSpPr/>
          <p:nvPr/>
        </p:nvSpPr>
        <p:spPr>
          <a:xfrm>
            <a:off x="3004458" y="3006152"/>
            <a:ext cx="1306284" cy="123565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Picture 2" descr="Illegal - Free signaling icons">
            <a:extLst>
              <a:ext uri="{FF2B5EF4-FFF2-40B4-BE49-F238E27FC236}">
                <a16:creationId xmlns:a16="http://schemas.microsoft.com/office/drawing/2014/main" id="{9B5D21BD-28B2-53C4-21C5-1F862E703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772" y="2142664"/>
            <a:ext cx="1190171" cy="11901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oor PNG Images Transparent Free Download">
            <a:extLst>
              <a:ext uri="{FF2B5EF4-FFF2-40B4-BE49-F238E27FC236}">
                <a16:creationId xmlns:a16="http://schemas.microsoft.com/office/drawing/2014/main" id="{CF8706F2-6506-61B8-BC15-CA8FF48F3A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6094" y="3332835"/>
            <a:ext cx="1586589" cy="1586589"/>
          </a:xfrm>
          <a:prstGeom prst="rect">
            <a:avLst/>
          </a:prstGeom>
          <a:noFill/>
          <a:extLst>
            <a:ext uri="{909E8E84-426E-40DD-AFC4-6F175D3DCCD1}">
              <a14:hiddenFill xmlns:a14="http://schemas.microsoft.com/office/drawing/2010/main">
                <a:solidFill>
                  <a:srgbClr val="FFFFFF"/>
                </a:solidFill>
              </a14:hiddenFill>
            </a:ext>
          </a:extLst>
        </p:spPr>
      </p:pic>
      <p:sp>
        <p:nvSpPr>
          <p:cNvPr id="10" name="Flèche : droite 9">
            <a:extLst>
              <a:ext uri="{FF2B5EF4-FFF2-40B4-BE49-F238E27FC236}">
                <a16:creationId xmlns:a16="http://schemas.microsoft.com/office/drawing/2014/main" id="{2717926C-781C-5C54-3A03-5A564C702BAE}"/>
              </a:ext>
            </a:extLst>
          </p:cNvPr>
          <p:cNvSpPr/>
          <p:nvPr/>
        </p:nvSpPr>
        <p:spPr>
          <a:xfrm>
            <a:off x="2195400" y="3429000"/>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Flèche : droite 10">
            <a:extLst>
              <a:ext uri="{FF2B5EF4-FFF2-40B4-BE49-F238E27FC236}">
                <a16:creationId xmlns:a16="http://schemas.microsoft.com/office/drawing/2014/main" id="{A9A3672B-B1D1-9C96-E692-5B82F2AABFF8}"/>
              </a:ext>
            </a:extLst>
          </p:cNvPr>
          <p:cNvSpPr/>
          <p:nvPr/>
        </p:nvSpPr>
        <p:spPr>
          <a:xfrm>
            <a:off x="4333653" y="3426484"/>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Flèche : droite 11">
            <a:extLst>
              <a:ext uri="{FF2B5EF4-FFF2-40B4-BE49-F238E27FC236}">
                <a16:creationId xmlns:a16="http://schemas.microsoft.com/office/drawing/2014/main" id="{2842E2A9-2AD3-9ABF-6DAC-B572235BE8AC}"/>
              </a:ext>
            </a:extLst>
          </p:cNvPr>
          <p:cNvSpPr/>
          <p:nvPr/>
        </p:nvSpPr>
        <p:spPr>
          <a:xfrm>
            <a:off x="9500787" y="3429000"/>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Picture 1">
            <a:extLst>
              <a:ext uri="{FF2B5EF4-FFF2-40B4-BE49-F238E27FC236}">
                <a16:creationId xmlns:a16="http://schemas.microsoft.com/office/drawing/2014/main" id="{DD96E3C9-DADE-7CC6-998F-6B4EE496EFE5}"/>
              </a:ext>
            </a:extLst>
          </p:cNvPr>
          <p:cNvPicPr>
            <a:picLocks noChangeAspect="1"/>
          </p:cNvPicPr>
          <p:nvPr/>
        </p:nvPicPr>
        <p:blipFill>
          <a:blip r:embed="rId7"/>
          <a:stretch>
            <a:fillRect/>
          </a:stretch>
        </p:blipFill>
        <p:spPr>
          <a:xfrm>
            <a:off x="5215617" y="2263548"/>
            <a:ext cx="4199166" cy="2330905"/>
          </a:xfrm>
          <a:prstGeom prst="rect">
            <a:avLst/>
          </a:prstGeom>
        </p:spPr>
      </p:pic>
      <p:pic>
        <p:nvPicPr>
          <p:cNvPr id="6" name="Picture 5">
            <a:extLst>
              <a:ext uri="{FF2B5EF4-FFF2-40B4-BE49-F238E27FC236}">
                <a16:creationId xmlns:a16="http://schemas.microsoft.com/office/drawing/2014/main" id="{E1864584-9CFD-5085-85B4-EC99EA3DFD2C}"/>
              </a:ext>
            </a:extLst>
          </p:cNvPr>
          <p:cNvPicPr>
            <a:picLocks noChangeAspect="1"/>
          </p:cNvPicPr>
          <p:nvPr/>
        </p:nvPicPr>
        <p:blipFill>
          <a:blip r:embed="rId8"/>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48669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par>
                                <p:cTn id="31" presetID="16" presetClass="entr" presetSubtype="2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86DCCE-2A3C-F7C1-007D-67658E01C253}"/>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3FB42052-6BD7-4BAA-28CF-96C31F17564C}"/>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4BFC5D9D-0DBF-6351-31D7-8730C768EF84}"/>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177F71B3-4747-8C3F-C9D5-60242500A34C}"/>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2B85007A-6372-140A-2447-D9E12257B387}"/>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F447F38B-F76A-565A-38BE-FA95CAFB6831}"/>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3F9708DB-6213-C3ED-8978-A6A1155924DE}"/>
              </a:ext>
            </a:extLst>
          </p:cNvPr>
          <p:cNvSpPr/>
          <p:nvPr/>
        </p:nvSpPr>
        <p:spPr>
          <a:xfrm>
            <a:off x="77449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80D4A26-D1BD-434B-D13F-01C4FF3DFD73}"/>
              </a:ext>
            </a:extLst>
          </p:cNvPr>
          <p:cNvSpPr/>
          <p:nvPr/>
        </p:nvSpPr>
        <p:spPr>
          <a:xfrm>
            <a:off x="9924288"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902273F4-56B2-D3C7-C293-8253930B7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6387" y="2741486"/>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4749DCD3-AE17-4D6C-EDD7-DDB8E09D5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1961F151-59F7-FDAF-B531-5109F89D608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A38BACC9-6FB4-5D3E-F83B-06E145B76C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9D5AFBEC-FD25-1DB5-1C71-0111378CD4FE}"/>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6ACB56D3-9ECB-20A5-BD49-EC952064AE38}"/>
              </a:ext>
            </a:extLst>
          </p:cNvPr>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5012" y="439403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Badge Tick1 contour">
            <a:extLst>
              <a:ext uri="{FF2B5EF4-FFF2-40B4-BE49-F238E27FC236}">
                <a16:creationId xmlns:a16="http://schemas.microsoft.com/office/drawing/2014/main" id="{D136B112-F96D-763E-9674-39B268A7C50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270060"/>
            <a:ext cx="629920" cy="619760"/>
          </a:xfrm>
          <a:prstGeom prst="rect">
            <a:avLst/>
          </a:prstGeom>
        </p:spPr>
      </p:pic>
      <p:pic>
        <p:nvPicPr>
          <p:cNvPr id="8" name="Picture 7">
            <a:extLst>
              <a:ext uri="{FF2B5EF4-FFF2-40B4-BE49-F238E27FC236}">
                <a16:creationId xmlns:a16="http://schemas.microsoft.com/office/drawing/2014/main" id="{347F2D03-6E3C-D5B9-B86D-56144097B853}"/>
              </a:ext>
            </a:extLst>
          </p:cNvPr>
          <p:cNvPicPr>
            <a:picLocks noChangeAspect="1"/>
          </p:cNvPicPr>
          <p:nvPr/>
        </p:nvPicPr>
        <p:blipFill>
          <a:blip r:embed="rId10"/>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54195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0 0.00138 L 0.04362 -0.11181 C 0.0526 -0.13727 0.06628 -0.1507 0.0806 -0.1507 C 0.09688 -0.1507 0.11003 -0.13727 0.11901 -0.11181 L 0.16276 0.00138 " pathEditMode="relative" rAng="0" ptsTypes="AAAAA">
                                      <p:cBhvr>
                                        <p:cTn id="8" dur="2000" fill="hold"/>
                                        <p:tgtEl>
                                          <p:spTgt spid="1030"/>
                                        </p:tgtEl>
                                        <p:attrNameLst>
                                          <p:attrName>ppt_x</p:attrName>
                                          <p:attrName>ppt_y</p:attrName>
                                        </p:attrNameLst>
                                      </p:cBhvr>
                                      <p:rCtr x="8138" y="-76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9D74B56B-A032-9413-66EE-8952673C72F1}"/>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1505486C-FF3C-68E1-80AD-AB44363303D0}"/>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3" name="Graphic 5" descr="Actualiser avec un remplissage uni">
            <a:extLst>
              <a:ext uri="{FF2B5EF4-FFF2-40B4-BE49-F238E27FC236}">
                <a16:creationId xmlns:a16="http://schemas.microsoft.com/office/drawing/2014/main" id="{10F9C284-58BC-0A63-ED82-FD190321EA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A346888F-72A2-7B92-EC08-E91C67BDC41A}"/>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842568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6" name="Picture 4" descr="Premium Photo | Charming photos of talented African hairdressers">
            <a:extLst>
              <a:ext uri="{FF2B5EF4-FFF2-40B4-BE49-F238E27FC236}">
                <a16:creationId xmlns:a16="http://schemas.microsoft.com/office/drawing/2014/main" id="{C8564D19-9924-E72B-F06B-71828D2CF5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 coins arrondis 15">
            <a:extLst>
              <a:ext uri="{FF2B5EF4-FFF2-40B4-BE49-F238E27FC236}">
                <a16:creationId xmlns:a16="http://schemas.microsoft.com/office/drawing/2014/main" id="{6917CFDD-5CF9-8C45-1E30-C3F4BED80BE5}"/>
              </a:ext>
            </a:extLst>
          </p:cNvPr>
          <p:cNvSpPr/>
          <p:nvPr/>
        </p:nvSpPr>
        <p:spPr>
          <a:xfrm>
            <a:off x="7103602" y="493595"/>
            <a:ext cx="4836485" cy="262163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647FF338-E2C8-924E-78F0-C25F55DCAA1C}"/>
              </a:ext>
            </a:extLst>
          </p:cNvPr>
          <p:cNvSpPr>
            <a:spLocks noGrp="1"/>
          </p:cNvSpPr>
          <p:nvPr>
            <p:ph type="title"/>
          </p:nvPr>
        </p:nvSpPr>
        <p:spPr>
          <a:xfrm>
            <a:off x="7100710" y="492357"/>
            <a:ext cx="4842268" cy="2619241"/>
          </a:xfrm>
        </p:spPr>
        <p:txBody>
          <a:bodyPr>
            <a:noAutofit/>
          </a:bodyPr>
          <a:lstStyle/>
          <a:p>
            <a:pPr algn="ctr"/>
            <a:r>
              <a:rPr lang="fr-BE" sz="3200" dirty="0">
                <a:solidFill>
                  <a:srgbClr val="544F98"/>
                </a:solidFill>
              </a:rPr>
              <a:t>En pratique, il est </a:t>
            </a:r>
            <a:r>
              <a:rPr lang="fr-BE" sz="3200" b="1" dirty="0">
                <a:solidFill>
                  <a:srgbClr val="544F98"/>
                </a:solidFill>
              </a:rPr>
              <a:t>impossible de travailler comme indépendant en tant que demandeur d’asile</a:t>
            </a:r>
            <a:r>
              <a:rPr lang="fr-BE" sz="3200" dirty="0">
                <a:solidFill>
                  <a:srgbClr val="544F98"/>
                </a:solidFill>
              </a:rPr>
              <a:t> en Belgique.</a:t>
            </a:r>
            <a:r>
              <a:rPr lang="fr-BE" sz="3600" dirty="0"/>
              <a:t> </a:t>
            </a:r>
          </a:p>
        </p:txBody>
      </p:sp>
      <p:grpSp>
        <p:nvGrpSpPr>
          <p:cNvPr id="14" name="Groupe 13">
            <a:extLst>
              <a:ext uri="{FF2B5EF4-FFF2-40B4-BE49-F238E27FC236}">
                <a16:creationId xmlns:a16="http://schemas.microsoft.com/office/drawing/2014/main" id="{5D946B31-39DB-6951-8246-B0E1998142DA}"/>
              </a:ext>
            </a:extLst>
          </p:cNvPr>
          <p:cNvGrpSpPr/>
          <p:nvPr/>
        </p:nvGrpSpPr>
        <p:grpSpPr>
          <a:xfrm>
            <a:off x="8608173" y="3432956"/>
            <a:ext cx="2209784" cy="1226701"/>
            <a:chOff x="8617819" y="2751194"/>
            <a:chExt cx="2209784" cy="1226701"/>
          </a:xfrm>
        </p:grpSpPr>
        <p:sp>
          <p:nvSpPr>
            <p:cNvPr id="5" name="Rectangle : coins arrondis 4">
              <a:extLst>
                <a:ext uri="{FF2B5EF4-FFF2-40B4-BE49-F238E27FC236}">
                  <a16:creationId xmlns:a16="http://schemas.microsoft.com/office/drawing/2014/main" id="{B4D683A1-ED53-C8B6-39DB-758AF125B03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C9EB898D-1FBE-1094-580B-296D6BE726D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CF5BC338-239A-8FB3-C312-40FE451CEC48}"/>
              </a:ext>
            </a:extLst>
          </p:cNvPr>
          <p:cNvGrpSpPr/>
          <p:nvPr/>
        </p:nvGrpSpPr>
        <p:grpSpPr>
          <a:xfrm>
            <a:off x="8606035" y="4904295"/>
            <a:ext cx="2209784"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E86023CF-7428-43D1-7D7D-B07AA8EF84F2}"/>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22674045-CFC7-D86A-6B5A-243D986BEB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36003967-4861-3E67-AF12-0F967D63D8A7}"/>
              </a:ext>
            </a:extLst>
          </p:cNvPr>
          <p:cNvSpPr/>
          <p:nvPr/>
        </p:nvSpPr>
        <p:spPr>
          <a:xfrm>
            <a:off x="3294544" y="1255791"/>
            <a:ext cx="4732887" cy="45964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6FD8BF43-C328-B7CA-CE5C-E258F2D0F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64345" y="1462295"/>
            <a:ext cx="3487024" cy="3496669"/>
          </a:xfrm>
          <a:prstGeom prst="rect">
            <a:avLst/>
          </a:prstGeom>
        </p:spPr>
      </p:pic>
      <p:pic>
        <p:nvPicPr>
          <p:cNvPr id="7"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770190" y="5880608"/>
            <a:ext cx="497840" cy="528320"/>
          </a:xfrm>
          <a:prstGeom prst="rect">
            <a:avLst/>
          </a:prstGeom>
        </p:spPr>
      </p:pic>
      <p:pic>
        <p:nvPicPr>
          <p:cNvPr id="10"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767102" y="4397577"/>
            <a:ext cx="497840" cy="528320"/>
          </a:xfrm>
          <a:prstGeom prst="rect">
            <a:avLst/>
          </a:prstGeom>
        </p:spPr>
      </p:pic>
      <p:pic>
        <p:nvPicPr>
          <p:cNvPr id="11" name="Picture 10">
            <a:extLst>
              <a:ext uri="{FF2B5EF4-FFF2-40B4-BE49-F238E27FC236}">
                <a16:creationId xmlns:a16="http://schemas.microsoft.com/office/drawing/2014/main" id="{14CB5E9B-4B01-B2EB-A221-939305E404AA}"/>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74871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2271602A-FC5C-D38F-9517-8CB1AF2A9798}"/>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B2EB50D-08F1-A530-9CA9-0243D7FADC8D}"/>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6" name="Graphic 5" descr="Actualiser avec un remplissage uni">
            <a:extLst>
              <a:ext uri="{FF2B5EF4-FFF2-40B4-BE49-F238E27FC236}">
                <a16:creationId xmlns:a16="http://schemas.microsoft.com/office/drawing/2014/main" id="{FA9B521A-6204-05AB-57D1-42784F79A0F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9CA717AB-C69E-D2D2-E239-DC4BB807CFAF}"/>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7837745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4EDF1BE-C0C3-32D6-C8E6-C0864D81B1EE}"/>
            </a:ext>
          </a:extLst>
        </p:cNvPr>
        <p:cNvGrpSpPr/>
        <p:nvPr/>
      </p:nvGrpSpPr>
      <p:grpSpPr>
        <a:xfrm>
          <a:off x="0" y="0"/>
          <a:ext cx="0" cy="0"/>
          <a:chOff x="0" y="0"/>
          <a:chExt cx="0" cy="0"/>
        </a:xfrm>
      </p:grpSpPr>
      <p:pic>
        <p:nvPicPr>
          <p:cNvPr id="8196" name="Picture 4" descr="CONTRACT IS KEY – High Court emphasises the importance of a written ...">
            <a:extLst>
              <a:ext uri="{FF2B5EF4-FFF2-40B4-BE49-F238E27FC236}">
                <a16:creationId xmlns:a16="http://schemas.microsoft.com/office/drawing/2014/main" id="{5D2D56B0-E1AF-466D-4AD2-03972FE7F5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41"/>
            <a:ext cx="60563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 coins arrondis 15">
            <a:extLst>
              <a:ext uri="{FF2B5EF4-FFF2-40B4-BE49-F238E27FC236}">
                <a16:creationId xmlns:a16="http://schemas.microsoft.com/office/drawing/2014/main" id="{80F11820-F1F9-3155-3DB5-2703720395D6}"/>
              </a:ext>
            </a:extLst>
          </p:cNvPr>
          <p:cNvSpPr/>
          <p:nvPr/>
        </p:nvSpPr>
        <p:spPr>
          <a:xfrm>
            <a:off x="7026437" y="618987"/>
            <a:ext cx="4383144" cy="23322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500E07E-1431-D9A4-F0C4-8E9F5664A96E}"/>
              </a:ext>
            </a:extLst>
          </p:cNvPr>
          <p:cNvSpPr>
            <a:spLocks noGrp="1"/>
          </p:cNvSpPr>
          <p:nvPr>
            <p:ph type="title"/>
          </p:nvPr>
        </p:nvSpPr>
        <p:spPr>
          <a:xfrm>
            <a:off x="7168229" y="450764"/>
            <a:ext cx="4099560" cy="2841089"/>
          </a:xfrm>
        </p:spPr>
        <p:txBody>
          <a:bodyPr>
            <a:noAutofit/>
          </a:bodyPr>
          <a:lstStyle/>
          <a:p>
            <a:pPr algn="ctr"/>
            <a:r>
              <a:rPr lang="fr-BE" sz="3200" dirty="0">
                <a:solidFill>
                  <a:srgbClr val="544F98"/>
                </a:solidFill>
              </a:rPr>
              <a:t>Même si je </a:t>
            </a:r>
            <a:r>
              <a:rPr lang="fr-BE" sz="3200" b="1" dirty="0">
                <a:solidFill>
                  <a:srgbClr val="544F98"/>
                </a:solidFill>
              </a:rPr>
              <a:t>signe un contrat</a:t>
            </a:r>
            <a:r>
              <a:rPr lang="fr-BE" sz="3200" dirty="0">
                <a:solidFill>
                  <a:srgbClr val="544F98"/>
                </a:solidFill>
              </a:rPr>
              <a:t>, je peux être considéré comme </a:t>
            </a:r>
            <a:r>
              <a:rPr lang="fr-BE" sz="3200" b="1" dirty="0">
                <a:solidFill>
                  <a:srgbClr val="544F98"/>
                </a:solidFill>
              </a:rPr>
              <a:t>indépendant</a:t>
            </a:r>
          </a:p>
        </p:txBody>
      </p:sp>
      <p:grpSp>
        <p:nvGrpSpPr>
          <p:cNvPr id="14" name="Groupe 13">
            <a:extLst>
              <a:ext uri="{FF2B5EF4-FFF2-40B4-BE49-F238E27FC236}">
                <a16:creationId xmlns:a16="http://schemas.microsoft.com/office/drawing/2014/main" id="{DD6288BF-A1CD-9A4E-9B23-36295DD4EF86}"/>
              </a:ext>
            </a:extLst>
          </p:cNvPr>
          <p:cNvGrpSpPr/>
          <p:nvPr/>
        </p:nvGrpSpPr>
        <p:grpSpPr>
          <a:xfrm>
            <a:off x="8617819" y="3505936"/>
            <a:ext cx="2209784" cy="1226701"/>
            <a:chOff x="8617819" y="2751194"/>
            <a:chExt cx="2209784" cy="1226701"/>
          </a:xfrm>
        </p:grpSpPr>
        <p:sp>
          <p:nvSpPr>
            <p:cNvPr id="5" name="Rectangle : coins arrondis 4">
              <a:extLst>
                <a:ext uri="{FF2B5EF4-FFF2-40B4-BE49-F238E27FC236}">
                  <a16:creationId xmlns:a16="http://schemas.microsoft.com/office/drawing/2014/main" id="{C9C4C3CD-FA1F-80B2-7013-B98181B027C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F51DAD59-9B63-E8F4-9011-A3B9ACE3F1D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04A20F71-19F9-00A5-96E4-BB53AECCA233}"/>
              </a:ext>
            </a:extLst>
          </p:cNvPr>
          <p:cNvGrpSpPr/>
          <p:nvPr/>
        </p:nvGrpSpPr>
        <p:grpSpPr>
          <a:xfrm>
            <a:off x="8615216" y="4951942"/>
            <a:ext cx="2219429"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2DD9815F-D61C-508D-690A-D41B4AC0B95C}"/>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0C4D2175-7641-DEFA-AF0F-6CA8FC916F8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20D16063-EECF-FBC3-A0CA-74B43C4BBC09}"/>
              </a:ext>
            </a:extLst>
          </p:cNvPr>
          <p:cNvSpPr/>
          <p:nvPr/>
        </p:nvSpPr>
        <p:spPr>
          <a:xfrm>
            <a:off x="3301998" y="1398927"/>
            <a:ext cx="5012609" cy="477971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483CA46B-9993-D709-414A-A553C64D81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26589" y="1584756"/>
            <a:ext cx="3506315" cy="3515961"/>
          </a:xfrm>
          <a:prstGeom prst="rect">
            <a:avLst/>
          </a:prstGeom>
        </p:spPr>
      </p:pic>
      <p:pic>
        <p:nvPicPr>
          <p:cNvPr id="6"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808772" y="5924071"/>
            <a:ext cx="497840" cy="528320"/>
          </a:xfrm>
          <a:prstGeom prst="rect">
            <a:avLst/>
          </a:prstGeom>
        </p:spPr>
      </p:pic>
      <p:pic>
        <p:nvPicPr>
          <p:cNvPr id="7"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805685" y="4435114"/>
            <a:ext cx="497840" cy="528320"/>
          </a:xfrm>
          <a:prstGeom prst="rect">
            <a:avLst/>
          </a:prstGeom>
        </p:spPr>
      </p:pic>
      <p:pic>
        <p:nvPicPr>
          <p:cNvPr id="10" name="Picture 9">
            <a:extLst>
              <a:ext uri="{FF2B5EF4-FFF2-40B4-BE49-F238E27FC236}">
                <a16:creationId xmlns:a16="http://schemas.microsoft.com/office/drawing/2014/main" id="{9607A8CA-0388-FB1D-5DD1-517809CBA9CE}"/>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41519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55E300-807E-892C-B531-C34AE6AEC6CD}"/>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FA085A07-7798-5F3C-A715-F34A00C991C9}"/>
              </a:ext>
            </a:extLst>
          </p:cNvPr>
          <p:cNvSpPr/>
          <p:nvPr/>
        </p:nvSpPr>
        <p:spPr>
          <a:xfrm>
            <a:off x="558754" y="1379230"/>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084" name="Picture 12" descr="Different Icons - Download Free Vector Icons | Noun Project Search">
            <a:extLst>
              <a:ext uri="{FF2B5EF4-FFF2-40B4-BE49-F238E27FC236}">
                <a16:creationId xmlns:a16="http://schemas.microsoft.com/office/drawing/2014/main" id="{49F0D5F2-E033-B178-7BDD-DFC7652A059A}"/>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6021136" y="2237157"/>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5E4CE30F-0259-97E6-2F48-110231798959}"/>
              </a:ext>
            </a:extLst>
          </p:cNvPr>
          <p:cNvSpPr/>
          <p:nvPr/>
        </p:nvSpPr>
        <p:spPr>
          <a:xfrm>
            <a:off x="8387589" y="939036"/>
            <a:ext cx="3266189" cy="3548744"/>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3" name="Rectangle : coins arrondis 2">
            <a:extLst>
              <a:ext uri="{FF2B5EF4-FFF2-40B4-BE49-F238E27FC236}">
                <a16:creationId xmlns:a16="http://schemas.microsoft.com/office/drawing/2014/main" id="{226AA499-8B4E-D82B-2F02-24701C3BB485}"/>
              </a:ext>
            </a:extLst>
          </p:cNvPr>
          <p:cNvSpPr/>
          <p:nvPr/>
        </p:nvSpPr>
        <p:spPr>
          <a:xfrm>
            <a:off x="650302" y="4987859"/>
            <a:ext cx="10895211" cy="132393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3200" b="1" dirty="0">
                <a:solidFill>
                  <a:schemeClr val="bg1"/>
                </a:solidFill>
                <a:latin typeface="Aptos Display"/>
              </a:rPr>
              <a:t>Défi : </a:t>
            </a:r>
            <a:endParaRPr lang="en-US" sz="3200" b="1" dirty="0">
              <a:solidFill>
                <a:schemeClr val="bg1"/>
              </a:solidFill>
              <a:latin typeface="Aptos Display"/>
            </a:endParaRPr>
          </a:p>
          <a:p>
            <a:pPr algn="ctr"/>
            <a:r>
              <a:rPr lang="fr-BE" sz="3200" dirty="0">
                <a:solidFill>
                  <a:schemeClr val="bg1"/>
                </a:solidFill>
                <a:latin typeface="Aptos Display"/>
              </a:rPr>
              <a:t>Nommer 3 différences entre le </a:t>
            </a:r>
            <a:r>
              <a:rPr lang="fr-BE" sz="3200" dirty="0" err="1">
                <a:solidFill>
                  <a:schemeClr val="bg1"/>
                </a:solidFill>
                <a:latin typeface="Aptos Display"/>
              </a:rPr>
              <a:t>salarié.e</a:t>
            </a:r>
            <a:r>
              <a:rPr lang="fr-BE" sz="3200" dirty="0">
                <a:solidFill>
                  <a:schemeClr val="bg1"/>
                </a:solidFill>
                <a:latin typeface="Aptos Display"/>
              </a:rPr>
              <a:t> et l’</a:t>
            </a:r>
            <a:r>
              <a:rPr lang="fr-BE" sz="3200" dirty="0" err="1">
                <a:solidFill>
                  <a:schemeClr val="bg1"/>
                </a:solidFill>
                <a:latin typeface="Aptos Display"/>
              </a:rPr>
              <a:t>indépendant.e</a:t>
            </a:r>
            <a:endParaRPr lang="fr-BE" dirty="0">
              <a:solidFill>
                <a:schemeClr val="bg1"/>
              </a:solidFill>
              <a:latin typeface="Aptos Display"/>
            </a:endParaRPr>
          </a:p>
        </p:txBody>
      </p:sp>
      <p:pic>
        <p:nvPicPr>
          <p:cNvPr id="5" name="Picture 4">
            <a:extLst>
              <a:ext uri="{FF2B5EF4-FFF2-40B4-BE49-F238E27FC236}">
                <a16:creationId xmlns:a16="http://schemas.microsoft.com/office/drawing/2014/main" id="{3006F9AA-E150-B00D-C085-6750CF6A3817}"/>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394410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CC6B5E-064E-2991-D31A-A57E1A3B51A0}"/>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5FF22FFA-FF01-1533-3ACD-443A59BA8491}"/>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52B3F31D-C7F7-EFB1-B7A9-A0FD96DBF358}"/>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DAB718AB-64AA-061F-4DFF-6F0FA39EACD3}"/>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6026146E-2C7C-D897-CC7A-D8401A4DC463}"/>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40FE1429-8D3B-3ED9-D544-3DFB821B8946}"/>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3574892F-861D-6C65-9374-054814667F59}"/>
              </a:ext>
            </a:extLst>
          </p:cNvPr>
          <p:cNvSpPr/>
          <p:nvPr/>
        </p:nvSpPr>
        <p:spPr>
          <a:xfrm>
            <a:off x="77449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064CC73F-C9C8-0F9C-22C1-14627F41A166}"/>
              </a:ext>
            </a:extLst>
          </p:cNvPr>
          <p:cNvSpPr/>
          <p:nvPr/>
        </p:nvSpPr>
        <p:spPr>
          <a:xfrm>
            <a:off x="9924288"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FE13D3A9-B78B-D46E-4B78-90BAAA88DC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2080" y="2758643"/>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63E2B45A-EBF7-45C2-B312-D9C5D93B1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C75AC557-2EEC-D6E0-59EE-096DA48A1649}"/>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D92D1EDB-6224-D7F9-D4D8-A5EDF0831C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16BEA903-22CD-21F2-B588-07DDFD0150EC}"/>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21EC16E7-56A2-60F6-5FB0-73BC007D9B63}"/>
              </a:ext>
            </a:extLst>
          </p:cNvPr>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5012" y="439403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Badge Tick1 contour">
            <a:extLst>
              <a:ext uri="{FF2B5EF4-FFF2-40B4-BE49-F238E27FC236}">
                <a16:creationId xmlns:a16="http://schemas.microsoft.com/office/drawing/2014/main" id="{49AEBB7E-6683-17D3-96B0-8E5C75ABCD8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270060"/>
            <a:ext cx="629920" cy="619760"/>
          </a:xfrm>
          <a:prstGeom prst="rect">
            <a:avLst/>
          </a:prstGeom>
        </p:spPr>
      </p:pic>
      <p:pic>
        <p:nvPicPr>
          <p:cNvPr id="8" name="Picture 7">
            <a:extLst>
              <a:ext uri="{FF2B5EF4-FFF2-40B4-BE49-F238E27FC236}">
                <a16:creationId xmlns:a16="http://schemas.microsoft.com/office/drawing/2014/main" id="{B922050C-7599-3A63-F355-6B84830C987E}"/>
              </a:ext>
            </a:extLst>
          </p:cNvPr>
          <p:cNvPicPr>
            <a:picLocks noChangeAspect="1"/>
          </p:cNvPicPr>
          <p:nvPr/>
        </p:nvPicPr>
        <p:blipFill>
          <a:blip r:embed="rId10"/>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00595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30"/>
                                        </p:tgtEl>
                                        <p:attrNameLst>
                                          <p:attrName>style.visibility</p:attrName>
                                        </p:attrNameLst>
                                      </p:cBhvr>
                                      <p:to>
                                        <p:strVal val="hidden"/>
                                      </p:to>
                                    </p:set>
                                  </p:childTnLst>
                                </p:cTn>
                              </p:par>
                              <p:par>
                                <p:cTn id="7" presetID="8" presetClass="emph" presetSubtype="0" fill="hold" nodeType="withEffect">
                                  <p:stCondLst>
                                    <p:cond delay="0"/>
                                  </p:stCondLst>
                                  <p:childTnLst>
                                    <p:animRot by="21600000">
                                      <p:cBhvr>
                                        <p:cTn id="8" dur="2000" fill="hold"/>
                                        <p:tgtEl>
                                          <p:spTgt spid="10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dirty="0">
                <a:solidFill>
                  <a:schemeClr val="bg1"/>
                </a:solidFill>
              </a:rPr>
              <a:t>Évaluation de la session interactive</a:t>
            </a: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a:off x="8656197" y="2671762"/>
            <a:ext cx="1945128" cy="1606458"/>
          </a:xfrm>
          <a:prstGeom prst="wedgeEllipseCallout">
            <a:avLst>
              <a:gd name="adj1" fmla="val -59817"/>
              <a:gd name="adj2" fmla="val 1525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dirty="0">
              <a:solidFill>
                <a:schemeClr val="tx1"/>
              </a:solidFill>
            </a:endParaRPr>
          </a:p>
          <a:p>
            <a:pPr algn="ctr"/>
            <a:endParaRPr lang="fr-BE" dirty="0">
              <a:solidFill>
                <a:schemeClr val="tx1"/>
              </a:solidFill>
            </a:endParaRPr>
          </a:p>
          <a:p>
            <a:pPr algn="ctr"/>
            <a:r>
              <a:rPr lang="fr-BE" b="1" dirty="0">
                <a:solidFill>
                  <a:srgbClr val="544F98"/>
                </a:solidFill>
              </a:rPr>
              <a:t>5 mois</a:t>
            </a:r>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90573" y="4077874"/>
            <a:ext cx="18243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dirty="0"/>
          </a:p>
          <a:p>
            <a:pPr algn="ctr"/>
            <a:endParaRPr lang="fr-BE" dirty="0"/>
          </a:p>
          <a:p>
            <a:pPr algn="ctr"/>
            <a:r>
              <a:rPr lang="fr-BE" b="1" dirty="0">
                <a:solidFill>
                  <a:srgbClr val="544F98"/>
                </a:solidFill>
              </a:rPr>
              <a:t>Bruxelles</a:t>
            </a:r>
          </a:p>
        </p:txBody>
      </p:sp>
      <p:sp>
        <p:nvSpPr>
          <p:cNvPr id="10" name="Bulle narrative : ronde 9">
            <a:extLst>
              <a:ext uri="{FF2B5EF4-FFF2-40B4-BE49-F238E27FC236}">
                <a16:creationId xmlns:a16="http://schemas.microsoft.com/office/drawing/2014/main" id="{1BDB88C2-FDAA-35B3-DDB4-112D9A41BCBA}"/>
              </a:ext>
            </a:extLst>
          </p:cNvPr>
          <p:cNvSpPr/>
          <p:nvPr/>
        </p:nvSpPr>
        <p:spPr>
          <a:xfrm>
            <a:off x="3086278" y="600075"/>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Bulle narrative : ronde 3">
            <a:extLst>
              <a:ext uri="{FF2B5EF4-FFF2-40B4-BE49-F238E27FC236}">
                <a16:creationId xmlns:a16="http://schemas.microsoft.com/office/drawing/2014/main" id="{A2DE8DA0-5261-9AC7-73C1-8574D6298360}"/>
              </a:ext>
            </a:extLst>
          </p:cNvPr>
          <p:cNvSpPr/>
          <p:nvPr/>
        </p:nvSpPr>
        <p:spPr>
          <a:xfrm>
            <a:off x="7949184" y="1280158"/>
            <a:ext cx="1804416" cy="1251396"/>
          </a:xfrm>
          <a:prstGeom prst="wedgeEllipseCallout">
            <a:avLst>
              <a:gd name="adj1" fmla="val -47413"/>
              <a:gd name="adj2" fmla="val 35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31</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839004" y="586929"/>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a:off x="1898998" y="2114550"/>
            <a:ext cx="1909231" cy="15144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Bonjour!</a:t>
            </a:r>
          </a:p>
        </p:txBody>
      </p:sp>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2123" y="2907493"/>
            <a:ext cx="828142" cy="6744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1625" y="44338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130808" y="4634866"/>
            <a:ext cx="3360151" cy="2091053"/>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6" descr="African woman Basic Straight Flat icon">
            <a:extLst>
              <a:ext uri="{FF2B5EF4-FFF2-40B4-BE49-F238E27FC236}">
                <a16:creationId xmlns:a16="http://schemas.microsoft.com/office/drawing/2014/main" id="{7E482561-FF09-4244-3C8E-A0ADFEAED4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2998" y="3499104"/>
            <a:ext cx="1945128" cy="19451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air Stylist Clipart Vectors &amp; Illustrations for Free Download | Freepik">
            <a:extLst>
              <a:ext uri="{FF2B5EF4-FFF2-40B4-BE49-F238E27FC236}">
                <a16:creationId xmlns:a16="http://schemas.microsoft.com/office/drawing/2014/main" id="{47708569-36E0-1662-105F-C941FF19DD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3701" y="4973698"/>
            <a:ext cx="1259716" cy="12597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2" descr="Coiffeur icons for free download | Freepik">
            <a:extLst>
              <a:ext uri="{FF2B5EF4-FFF2-40B4-BE49-F238E27FC236}">
                <a16:creationId xmlns:a16="http://schemas.microsoft.com/office/drawing/2014/main" id="{DAD0C2D0-FDC5-0DC9-3443-F2F49B0BE7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1613" y="943655"/>
            <a:ext cx="827314" cy="827314"/>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Femme avec enfant avec un remplissage uni">
            <a:extLst>
              <a:ext uri="{FF2B5EF4-FFF2-40B4-BE49-F238E27FC236}">
                <a16:creationId xmlns:a16="http://schemas.microsoft.com/office/drawing/2014/main" id="{E85D070F-E70D-B61C-943C-F4D0A58D866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92142" y="753319"/>
            <a:ext cx="914400" cy="914400"/>
          </a:xfrm>
          <a:prstGeom prst="rect">
            <a:avLst/>
          </a:prstGeom>
        </p:spPr>
      </p:pic>
      <p:pic>
        <p:nvPicPr>
          <p:cNvPr id="14" name="Picture 13">
            <a:extLst>
              <a:ext uri="{FF2B5EF4-FFF2-40B4-BE49-F238E27FC236}">
                <a16:creationId xmlns:a16="http://schemas.microsoft.com/office/drawing/2014/main" id="{23A5972D-86D0-AF7D-512B-6AD161FEFD5F}"/>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7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dirty="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dirty="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dirty="0" err="1">
                <a:solidFill>
                  <a:schemeClr val="bg1"/>
                </a:solidFill>
                <a:latin typeface="Aptos Display"/>
                <a:cs typeface="Arial"/>
              </a:rPr>
              <a:t>Russian</a:t>
            </a:r>
            <a:endParaRPr lang="fr-BE" sz="2000" dirty="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dirty="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dirty="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dirty="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dirty="0" err="1">
                <a:solidFill>
                  <a:schemeClr val="bg1"/>
                </a:solidFill>
                <a:latin typeface="Aptos Display"/>
                <a:cs typeface="Arial"/>
              </a:rPr>
              <a:t>Portugees</a:t>
            </a:r>
            <a:endParaRPr lang="fr-BE" sz="2000" dirty="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dirty="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dirty="0" err="1">
                <a:solidFill>
                  <a:schemeClr val="bg1"/>
                </a:solidFill>
                <a:latin typeface="Aptos Display"/>
                <a:cs typeface="Arial"/>
              </a:rPr>
              <a:t>Arabic</a:t>
            </a:r>
            <a:endParaRPr lang="fr-BE" sz="2000" dirty="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dirty="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dirty="0" err="1">
                <a:solidFill>
                  <a:schemeClr val="bg1"/>
                </a:solidFill>
                <a:latin typeface="Aptos Display"/>
                <a:cs typeface="Arial"/>
              </a:rPr>
              <a:t>Spanish</a:t>
            </a:r>
            <a:endParaRPr lang="fr-BE" sz="2000" dirty="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dirty="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dirty="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dirty="0" err="1">
                <a:solidFill>
                  <a:schemeClr val="bg1"/>
                </a:solidFill>
                <a:latin typeface="Aptos Display"/>
                <a:cs typeface="Arial"/>
              </a:rPr>
              <a:t>Georgian</a:t>
            </a:r>
            <a:endParaRPr lang="fr-BE" sz="2000" dirty="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1067104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3629" y="429926"/>
            <a:ext cx="4264742" cy="4264742"/>
          </a:xfrm>
          <a:prstGeom prst="rect">
            <a:avLst/>
          </a:prstGeom>
          <a:ln>
            <a:noFill/>
          </a:ln>
        </p:spPr>
      </p:pic>
      <p:sp>
        <p:nvSpPr>
          <p:cNvPr id="2" name="Rectangle : coins arrondis 2">
            <a:extLst>
              <a:ext uri="{FF2B5EF4-FFF2-40B4-BE49-F238E27FC236}">
                <a16:creationId xmlns:a16="http://schemas.microsoft.com/office/drawing/2014/main" id="{98B8C073-9B12-1EBD-D549-17DED54DB1AB}"/>
              </a:ext>
            </a:extLst>
          </p:cNvPr>
          <p:cNvSpPr/>
          <p:nvPr/>
        </p:nvSpPr>
        <p:spPr>
          <a:xfrm>
            <a:off x="2721985" y="510640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dirty="0">
                <a:solidFill>
                  <a:schemeClr val="bg1"/>
                </a:solidFill>
                <a:latin typeface="Aptos Display"/>
              </a:rPr>
              <a:t>Besoin de plus d’info ? </a:t>
            </a:r>
            <a:endParaRPr lang="en-US" sz="2800" dirty="0">
              <a:solidFill>
                <a:schemeClr val="bg1"/>
              </a:solidFill>
              <a:latin typeface="Aptos Display"/>
            </a:endParaRPr>
          </a:p>
          <a:p>
            <a:pPr algn="ctr"/>
            <a:r>
              <a:rPr lang="fr-BE" sz="2800" b="1" dirty="0">
                <a:solidFill>
                  <a:schemeClr val="bg1"/>
                </a:solidFill>
                <a:latin typeface="Aptos Display"/>
              </a:rPr>
              <a:t>Scan le QR code et explore </a:t>
            </a:r>
            <a:r>
              <a:rPr lang="fr-BE" sz="2800" b="1" i="1" err="1">
                <a:solidFill>
                  <a:schemeClr val="bg1"/>
                </a:solidFill>
                <a:latin typeface="Aptos Display"/>
              </a:rPr>
              <a:t>fedasilinfo</a:t>
            </a:r>
            <a:endParaRPr lang="en-US" err="1">
              <a:solidFill>
                <a:schemeClr val="bg1"/>
              </a:solidFill>
            </a:endParaRPr>
          </a:p>
        </p:txBody>
      </p:sp>
      <p:pic>
        <p:nvPicPr>
          <p:cNvPr id="5" name="Picture 4">
            <a:extLst>
              <a:ext uri="{FF2B5EF4-FFF2-40B4-BE49-F238E27FC236}">
                <a16:creationId xmlns:a16="http://schemas.microsoft.com/office/drawing/2014/main" id="{0463C955-6125-D19C-FE2A-CF95A7F4EA65}"/>
              </a:ext>
            </a:extLst>
          </p:cNvPr>
          <p:cNvPicPr>
            <a:picLocks noChangeAspect="1"/>
          </p:cNvPicPr>
          <p:nvPr/>
        </p:nvPicPr>
        <p:blipFill>
          <a:blip r:embed="rId3"/>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21CDAD9-FBB2-CD19-DD80-38AEB60C961F}"/>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A8A80EE8-4423-1DC9-5533-253CFBF3217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3"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0304E5AF-E287-AE17-7E4E-4EB5AD966B03}"/>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7840894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0835469-3EF1-FF4D-5576-68BF32208A0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946F95-E117-7EC8-0590-7DC77D6FF245}"/>
              </a:ext>
            </a:extLst>
          </p:cNvPr>
          <p:cNvSpPr/>
          <p:nvPr/>
        </p:nvSpPr>
        <p:spPr>
          <a:xfrm>
            <a:off x="1498920" y="167958"/>
            <a:ext cx="8810563" cy="173767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23C7E23-BEEF-FE12-ED3B-F3866212BC5F}"/>
              </a:ext>
            </a:extLst>
          </p:cNvPr>
          <p:cNvSpPr txBox="1"/>
          <p:nvPr/>
        </p:nvSpPr>
        <p:spPr>
          <a:xfrm>
            <a:off x="1650112" y="337778"/>
            <a:ext cx="8411722" cy="1446550"/>
          </a:xfrm>
          <a:prstGeom prst="rect">
            <a:avLst/>
          </a:prstGeom>
          <a:noFill/>
        </p:spPr>
        <p:txBody>
          <a:bodyPr wrap="square" lIns="91440" tIns="45720" rIns="91440" bIns="45720" rtlCol="0" anchor="t">
            <a:spAutoFit/>
          </a:bodyPr>
          <a:lstStyle/>
          <a:p>
            <a:pPr algn="ctr"/>
            <a:r>
              <a:rPr lang="fr-BE" sz="4400" dirty="0">
                <a:solidFill>
                  <a:srgbClr val="544F98"/>
                </a:solidFill>
                <a:latin typeface="Aptos Display"/>
                <a:cs typeface="Arial"/>
              </a:rPr>
              <a:t>Aïcha peut-elle </a:t>
            </a:r>
            <a:endParaRPr lang="en-US"/>
          </a:p>
          <a:p>
            <a:pPr algn="ctr"/>
            <a:r>
              <a:rPr lang="fr-BE" sz="4400" b="1" dirty="0">
                <a:solidFill>
                  <a:srgbClr val="544F98"/>
                </a:solidFill>
                <a:latin typeface="Aptos Display"/>
                <a:cs typeface="Arial"/>
              </a:rPr>
              <a:t>travailler en Belgique ? </a:t>
            </a:r>
            <a:endParaRPr lang="fr-BE"/>
          </a:p>
        </p:txBody>
      </p:sp>
      <p:sp>
        <p:nvSpPr>
          <p:cNvPr id="5" name="Rectangle : coins arrondis 4">
            <a:hlinkClick r:id="rId3" action="ppaction://hlinksldjump"/>
            <a:extLst>
              <a:ext uri="{FF2B5EF4-FFF2-40B4-BE49-F238E27FC236}">
                <a16:creationId xmlns:a16="http://schemas.microsoft.com/office/drawing/2014/main" id="{6A1A71F6-810E-BF4C-7D96-2322CEFBDCFA}"/>
              </a:ext>
            </a:extLst>
          </p:cNvPr>
          <p:cNvSpPr/>
          <p:nvPr/>
        </p:nvSpPr>
        <p:spPr>
          <a:xfrm>
            <a:off x="1498060" y="2473749"/>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dirty="0">
                <a:solidFill>
                  <a:srgbClr val="544F98"/>
                </a:solidFill>
                <a:latin typeface="Arial"/>
                <a:cs typeface="Arial"/>
              </a:rPr>
              <a:t>Oui</a:t>
            </a:r>
          </a:p>
          <a:p>
            <a:pPr algn="ctr"/>
            <a:endParaRPr lang="fr-BE" sz="4800" dirty="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BC63F0E3-F9D6-85EF-39D7-366485BA63A8}"/>
              </a:ext>
            </a:extLst>
          </p:cNvPr>
          <p:cNvSpPr/>
          <p:nvPr/>
        </p:nvSpPr>
        <p:spPr>
          <a:xfrm>
            <a:off x="6804299" y="2469942"/>
            <a:ext cx="3503393" cy="194553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dirty="0">
                <a:solidFill>
                  <a:srgbClr val="544F98"/>
                </a:solidFill>
                <a:latin typeface="Arial"/>
                <a:cs typeface="Arial"/>
              </a:rPr>
              <a:t>Non</a:t>
            </a:r>
          </a:p>
          <a:p>
            <a:pPr algn="ctr"/>
            <a:endParaRPr lang="fr-BE" sz="4400" dirty="0">
              <a:solidFill>
                <a:srgbClr val="0070C0"/>
              </a:solidFill>
            </a:endParaRPr>
          </a:p>
        </p:txBody>
      </p:sp>
      <p:pic>
        <p:nvPicPr>
          <p:cNvPr id="4" name="Picture 6" descr="African woman Basic Straight Flat icon">
            <a:extLst>
              <a:ext uri="{FF2B5EF4-FFF2-40B4-BE49-F238E27FC236}">
                <a16:creationId xmlns:a16="http://schemas.microsoft.com/office/drawing/2014/main" id="{FB1940AF-254F-96AE-2D16-467237F857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568" y="4593954"/>
            <a:ext cx="1945128" cy="1945128"/>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85569" y="3272741"/>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47420" y="335042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801740" y="424090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09329" y="4196145"/>
            <a:ext cx="914400" cy="914400"/>
          </a:xfrm>
          <a:prstGeom prst="rect">
            <a:avLst/>
          </a:prstGeom>
        </p:spPr>
      </p:pic>
      <p:pic>
        <p:nvPicPr>
          <p:cNvPr id="12" name="Picture 11">
            <a:extLst>
              <a:ext uri="{FF2B5EF4-FFF2-40B4-BE49-F238E27FC236}">
                <a16:creationId xmlns:a16="http://schemas.microsoft.com/office/drawing/2014/main" id="{CE44AB63-1F12-C982-62C4-E382F82EFEBA}"/>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3895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D7AC3EA2-0DEE-7075-6C2C-E5ECC501DC7F}"/>
            </a:ext>
          </a:extLst>
        </p:cNvPr>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EAB2C47-3286-E778-2FAC-C9D3ADE4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636" y="1166830"/>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138239D-53A4-FCD6-3E7C-2E9F9116D60E}"/>
              </a:ext>
            </a:extLst>
          </p:cNvPr>
          <p:cNvPicPr>
            <a:picLocks noChangeAspect="1"/>
          </p:cNvPicPr>
          <p:nvPr/>
        </p:nvPicPr>
        <p:blipFill>
          <a:blip r:embed="rId4"/>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029523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CAF6B-ABAE-A87F-8F5E-424BFF559EF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0DB79AD1-95DD-8ECE-0871-CCE81BE40B5A}"/>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CE56E2E3-87F9-D365-070B-5F419053F3C9}"/>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F302929-E5AA-ED37-62DF-3DE722FD9CCB}"/>
              </a:ext>
            </a:extLst>
          </p:cNvPr>
          <p:cNvSpPr/>
          <p:nvPr/>
        </p:nvSpPr>
        <p:spPr>
          <a:xfrm>
            <a:off x="2208295"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4AACCFF-3CAF-B010-D4CD-F5413A28B220}"/>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84E8A7E-94D5-D1C1-7684-432E46E6F5C1}"/>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3B79C3E-D189-DF73-C8E8-04FA68830B3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7A18BE8-CDFB-CE61-6132-361CA3776EE2}"/>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8B58C51E-27A5-7D8D-3D52-B1845EFD9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17" y="2649868"/>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181C324A-325E-254F-41A2-E10AEB73A7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270060"/>
            <a:ext cx="629920" cy="619760"/>
          </a:xfrm>
          <a:prstGeom prst="rect">
            <a:avLst/>
          </a:prstGeom>
        </p:spPr>
      </p:pic>
      <p:pic>
        <p:nvPicPr>
          <p:cNvPr id="7" name="Picture 6">
            <a:extLst>
              <a:ext uri="{FF2B5EF4-FFF2-40B4-BE49-F238E27FC236}">
                <a16:creationId xmlns:a16="http://schemas.microsoft.com/office/drawing/2014/main" id="{B56A321F-F5F9-BF75-F6DB-973BF8C126FE}"/>
              </a:ext>
            </a:extLst>
          </p:cNvPr>
          <p:cNvPicPr>
            <a:picLocks noChangeAspect="1"/>
          </p:cNvPicPr>
          <p:nvPr/>
        </p:nvPicPr>
        <p:blipFill>
          <a:blip r:embed="rId6"/>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90523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down)">
                                      <p:cBhvr>
                                        <p:cTn id="7" dur="580">
                                          <p:stCondLst>
                                            <p:cond delay="0"/>
                                          </p:stCondLst>
                                        </p:cTn>
                                        <p:tgtEl>
                                          <p:spTgt spid="1030"/>
                                        </p:tgtEl>
                                      </p:cBhvr>
                                    </p:animEffect>
                                    <p:anim calcmode="lin" valueType="num">
                                      <p:cBhvr>
                                        <p:cTn id="8"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30"/>
                                        </p:tgtEl>
                                      </p:cBhvr>
                                      <p:to x="100000" y="60000"/>
                                    </p:animScale>
                                    <p:animScale>
                                      <p:cBhvr>
                                        <p:cTn id="14" dur="166" decel="50000">
                                          <p:stCondLst>
                                            <p:cond delay="676"/>
                                          </p:stCondLst>
                                        </p:cTn>
                                        <p:tgtEl>
                                          <p:spTgt spid="1030"/>
                                        </p:tgtEl>
                                      </p:cBhvr>
                                      <p:to x="100000" y="100000"/>
                                    </p:animScale>
                                    <p:animScale>
                                      <p:cBhvr>
                                        <p:cTn id="15" dur="26">
                                          <p:stCondLst>
                                            <p:cond delay="1312"/>
                                          </p:stCondLst>
                                        </p:cTn>
                                        <p:tgtEl>
                                          <p:spTgt spid="1030"/>
                                        </p:tgtEl>
                                      </p:cBhvr>
                                      <p:to x="100000" y="80000"/>
                                    </p:animScale>
                                    <p:animScale>
                                      <p:cBhvr>
                                        <p:cTn id="16" dur="166" decel="50000">
                                          <p:stCondLst>
                                            <p:cond delay="1338"/>
                                          </p:stCondLst>
                                        </p:cTn>
                                        <p:tgtEl>
                                          <p:spTgt spid="1030"/>
                                        </p:tgtEl>
                                      </p:cBhvr>
                                      <p:to x="100000" y="100000"/>
                                    </p:animScale>
                                    <p:animScale>
                                      <p:cBhvr>
                                        <p:cTn id="17" dur="26">
                                          <p:stCondLst>
                                            <p:cond delay="1642"/>
                                          </p:stCondLst>
                                        </p:cTn>
                                        <p:tgtEl>
                                          <p:spTgt spid="1030"/>
                                        </p:tgtEl>
                                      </p:cBhvr>
                                      <p:to x="100000" y="90000"/>
                                    </p:animScale>
                                    <p:animScale>
                                      <p:cBhvr>
                                        <p:cTn id="18" dur="166" decel="50000">
                                          <p:stCondLst>
                                            <p:cond delay="1668"/>
                                          </p:stCondLst>
                                        </p:cTn>
                                        <p:tgtEl>
                                          <p:spTgt spid="1030"/>
                                        </p:tgtEl>
                                      </p:cBhvr>
                                      <p:to x="100000" y="100000"/>
                                    </p:animScale>
                                    <p:animScale>
                                      <p:cBhvr>
                                        <p:cTn id="19" dur="26">
                                          <p:stCondLst>
                                            <p:cond delay="1808"/>
                                          </p:stCondLst>
                                        </p:cTn>
                                        <p:tgtEl>
                                          <p:spTgt spid="1030"/>
                                        </p:tgtEl>
                                      </p:cBhvr>
                                      <p:to x="100000" y="95000"/>
                                    </p:animScale>
                                    <p:animScale>
                                      <p:cBhvr>
                                        <p:cTn id="20"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9185CE5B-5AEB-D171-2F01-777BC318C365}"/>
              </a:ext>
            </a:extLst>
          </p:cNvPr>
          <p:cNvSpPr/>
          <p:nvPr/>
        </p:nvSpPr>
        <p:spPr>
          <a:xfrm>
            <a:off x="293882" y="1932708"/>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084" name="Picture 12" descr="Different Icons - Download Free Vector Icons | Noun Project Search">
            <a:extLst>
              <a:ext uri="{FF2B5EF4-FFF2-40B4-BE49-F238E27FC236}">
                <a16:creationId xmlns:a16="http://schemas.microsoft.com/office/drawing/2014/main" id="{4FB8E64E-77B4-2858-5D9F-475E1CC5547E}"/>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0BDC5913-F1C8-65CD-CA7D-A004EF2EAF50}"/>
              </a:ext>
            </a:extLst>
          </p:cNvPr>
          <p:cNvSpPr/>
          <p:nvPr/>
        </p:nvSpPr>
        <p:spPr>
          <a:xfrm>
            <a:off x="8016616" y="1289957"/>
            <a:ext cx="3266189" cy="3548744"/>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DBE4394D-30CD-98C9-A490-737D7CA4FE4B}"/>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38584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4"/>
                                        </p:tgtEl>
                                        <p:attrNameLst>
                                          <p:attrName>style.visibility</p:attrName>
                                        </p:attrNameLst>
                                      </p:cBhvr>
                                      <p:to>
                                        <p:strVal val="visible"/>
                                      </p:to>
                                    </p:set>
                                    <p:anim calcmode="lin" valueType="num">
                                      <p:cBhvr additive="base">
                                        <p:cTn id="7" dur="500" fill="hold"/>
                                        <p:tgtEl>
                                          <p:spTgt spid="3084"/>
                                        </p:tgtEl>
                                        <p:attrNameLst>
                                          <p:attrName>ppt_x</p:attrName>
                                        </p:attrNameLst>
                                      </p:cBhvr>
                                      <p:tavLst>
                                        <p:tav tm="0">
                                          <p:val>
                                            <p:strVal val="#ppt_x"/>
                                          </p:val>
                                        </p:tav>
                                        <p:tav tm="100000">
                                          <p:val>
                                            <p:strVal val="#ppt_x"/>
                                          </p:val>
                                        </p:tav>
                                      </p:tavLst>
                                    </p:anim>
                                    <p:anim calcmode="lin" valueType="num">
                                      <p:cBhvr additive="base">
                                        <p:cTn id="8" dur="500" fill="hold"/>
                                        <p:tgtEl>
                                          <p:spTgt spid="30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7B2EE-5761-2F13-84A8-C70356A92256}"/>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A2B9B631-FA8C-B7BA-6F58-1AD2AA862AA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14B4B561-C332-4917-4E84-BEF6D1D4062C}"/>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A06B1031-34F9-2940-C12C-CE1B870E99B3}"/>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6127FF5B-0CBE-6933-1C16-871B25A49E66}"/>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BF9D7E2A-4C60-1C32-AF51-552F32C9AFD7}"/>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EFDED7B-B09E-7208-6032-53AA5E663299}"/>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EE5FEC6-FC47-B5F1-0972-7B525E5FE3A3}"/>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D9B44673-C111-F88C-43C4-75FC91E31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17" y="2649868"/>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399A1B04-B42B-55FA-2614-0C8DBC92F1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2A5D9597-648D-D228-0FE8-EE24B4B2B4AC}"/>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99049FF4-BD9A-4804-4699-A1E7DD703B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4160" y="4270060"/>
            <a:ext cx="629920" cy="619760"/>
          </a:xfrm>
          <a:prstGeom prst="rect">
            <a:avLst/>
          </a:prstGeom>
        </p:spPr>
      </p:pic>
      <p:pic>
        <p:nvPicPr>
          <p:cNvPr id="6" name="Picture 5">
            <a:extLst>
              <a:ext uri="{FF2B5EF4-FFF2-40B4-BE49-F238E27FC236}">
                <a16:creationId xmlns:a16="http://schemas.microsoft.com/office/drawing/2014/main" id="{629E8126-5F71-B3B0-8E0A-6686406C19A6}"/>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27953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2.08333E-7 0.00625 L 0.03789 -0.13565 C 0.04583 -0.16759 0.05768 -0.18449 0.07005 -0.18449 C 0.08425 -0.18449 0.09557 -0.16759 0.10352 -0.13565 L 0.14154 0.00625 " pathEditMode="relative" rAng="0" ptsTypes="AAAAA">
                                      <p:cBhvr>
                                        <p:cTn id="8" dur="2000" fill="hold"/>
                                        <p:tgtEl>
                                          <p:spTgt spid="1030"/>
                                        </p:tgtEl>
                                        <p:attrNameLst>
                                          <p:attrName>ppt_x</p:attrName>
                                          <p:attrName>ppt_y</p:attrName>
                                        </p:attrNameLst>
                                      </p:cBhvr>
                                      <p:rCtr x="7070" y="-95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87EEAF-83E4-4E06-BB95-76655636158A}">
  <ds:schemaRefs>
    <ds:schemaRef ds:uri="http://schemas.microsoft.com/sharepoint/v3/contenttype/forms"/>
  </ds:schemaRefs>
</ds:datastoreItem>
</file>

<file path=customXml/itemProps2.xml><?xml version="1.0" encoding="utf-8"?>
<ds:datastoreItem xmlns:ds="http://schemas.openxmlformats.org/officeDocument/2006/customXml" ds:itemID="{98B959F9-6229-433D-81A4-1F5D99E534AC}">
  <ds:schemaRefs>
    <ds:schemaRef ds:uri="2f1417b6-bbcc-4f9a-bb09-3c670b4007b2"/>
    <ds:schemaRef ds:uri="http://schemas.microsoft.com/office/2006/documentManagement/types"/>
    <ds:schemaRef ds:uri="http://schemas.openxmlformats.org/package/2006/metadata/core-properties"/>
    <ds:schemaRef ds:uri="http://purl.org/dc/elements/1.1/"/>
    <ds:schemaRef ds:uri="http://purl.org/dc/dcmitype/"/>
    <ds:schemaRef ds:uri="http://purl.org/dc/terms/"/>
    <ds:schemaRef ds:uri="http://schemas.microsoft.com/office/infopath/2007/PartnerControls"/>
    <ds:schemaRef ds:uri="45c73165-9296-4003-a6d9-b5336a54c9a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7CC12F4-2C4F-45EE-A77A-3EBA24C6A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417b6-bbcc-4f9a-bb09-3c670b4007b2"/>
    <ds:schemaRef ds:uri="45c73165-9296-4003-a6d9-b5336a54c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37f5b9e-aa1f-4166-9044-d7e501d988eb}" enabled="0" method="" siteId="{e37f5b9e-aa1f-4166-9044-d7e501d988eb}" removed="1"/>
</clbl:labelList>
</file>

<file path=docProps/app.xml><?xml version="1.0" encoding="utf-8"?>
<Properties xmlns="http://schemas.openxmlformats.org/officeDocument/2006/extended-properties" xmlns:vt="http://schemas.openxmlformats.org/officeDocument/2006/docPropsVTypes">
  <TotalTime>18</TotalTime>
  <Words>2287</Words>
  <Application>Microsoft Office PowerPoint</Application>
  <PresentationFormat>Grand écran</PresentationFormat>
  <Paragraphs>257</Paragraphs>
  <Slides>31</Slides>
  <Notes>26</Notes>
  <HiddenSlides>4</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31</vt:i4>
      </vt:variant>
    </vt:vector>
  </HeadingPairs>
  <TitlesOfParts>
    <vt:vector size="36" baseType="lpstr">
      <vt:lpstr>Aptos</vt:lpstr>
      <vt:lpstr>Aptos Display</vt: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pratique, il est impossible de travailler comme indépendant en tant que demandeur d’asile en Belgique. </vt:lpstr>
      <vt:lpstr>Présentation PowerPoint</vt:lpstr>
      <vt:lpstr>Même si je signe un contrat, je peux être considéré comme indépendant</vt:lpstr>
      <vt:lpstr>Présentation PowerPoint</vt:lpstr>
      <vt:lpstr>Présentation PowerPoint</vt:lpstr>
      <vt:lpstr>Évaluation de la session interactive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Manon Koepp</cp:lastModifiedBy>
  <cp:revision>286</cp:revision>
  <dcterms:created xsi:type="dcterms:W3CDTF">2025-08-29T09:06:30Z</dcterms:created>
  <dcterms:modified xsi:type="dcterms:W3CDTF">2026-07-17T11:51:34Z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