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modernComment_286_8521ED9F.xml" ContentType="application/vnd.ms-powerpoint.comment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modernComment_238_2BC25EC9.xml" ContentType="application/vnd.ms-powerpoint.comment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1"/>
  </p:notesMasterIdLst>
  <p:sldIdLst>
    <p:sldId id="673" r:id="rId5"/>
    <p:sldId id="671" r:id="rId6"/>
    <p:sldId id="257" r:id="rId7"/>
    <p:sldId id="615" r:id="rId8"/>
    <p:sldId id="614" r:id="rId9"/>
    <p:sldId id="616" r:id="rId10"/>
    <p:sldId id="627" r:id="rId11"/>
    <p:sldId id="273" r:id="rId12"/>
    <p:sldId id="556" r:id="rId13"/>
    <p:sldId id="651" r:id="rId14"/>
    <p:sldId id="654" r:id="rId15"/>
    <p:sldId id="655" r:id="rId16"/>
    <p:sldId id="656" r:id="rId17"/>
    <p:sldId id="657" r:id="rId18"/>
    <p:sldId id="275" r:id="rId19"/>
    <p:sldId id="548" r:id="rId20"/>
    <p:sldId id="558" r:id="rId21"/>
    <p:sldId id="561" r:id="rId22"/>
    <p:sldId id="645" r:id="rId23"/>
    <p:sldId id="646" r:id="rId24"/>
    <p:sldId id="647" r:id="rId25"/>
    <p:sldId id="568" r:id="rId26"/>
    <p:sldId id="648" r:id="rId27"/>
    <p:sldId id="652" r:id="rId28"/>
    <p:sldId id="564" r:id="rId29"/>
    <p:sldId id="659" r:id="rId30"/>
    <p:sldId id="563" r:id="rId31"/>
    <p:sldId id="653" r:id="rId32"/>
    <p:sldId id="630" r:id="rId33"/>
    <p:sldId id="650" r:id="rId34"/>
    <p:sldId id="629" r:id="rId35"/>
    <p:sldId id="672" r:id="rId36"/>
    <p:sldId id="658" r:id="rId37"/>
    <p:sldId id="675" r:id="rId38"/>
    <p:sldId id="678" r:id="rId39"/>
    <p:sldId id="642" r:id="rId4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3DF77D-40D1-EA58-D232-9624B74F15DE}" name="Louise Frère" initials="LF" userId="S::louise.frere@fedasil.be::12862519-fcff-45ee-8c2e-d874849bd45d" providerId="AD"/>
  <p188:author id="{EE8D4584-52FF-A5D6-D89A-7BDFC6C2ADEA}" name="Charline Hinnekens" initials="CH" userId="S::charline.hinnekens@fedasil.be::337da906-5363-44bd-869d-a6f9a8e40999" providerId="AD"/>
  <p188:author id="{943D63AC-C388-C834-75DA-DEC582A18F5F}" name="Manon Koepp" initials="MK" userId="S::manon.koepp@fedasil.be::6b2cccfd-3b95-47bb-8207-8135bb93822d" providerId="AD"/>
  <p188:author id="{0C6763F9-C2ED-45AD-9190-C6EE623B67D5}" name="Agnieszka Sepiol" initials="AS" userId="S::agnieszka.sepiol@fedasil.be::0fc7f1b8-eafc-4f24-a54f-0ed02f05036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44F98"/>
    <a:srgbClr val="FFFFFF"/>
    <a:srgbClr val="E8DFD1"/>
    <a:srgbClr val="FFECC2"/>
    <a:srgbClr val="B2C2DC"/>
    <a:srgbClr val="156082"/>
    <a:srgbClr val="EAE6E7"/>
    <a:srgbClr val="C0A685"/>
    <a:srgbClr val="FFE177"/>
    <a:srgbClr val="0046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366" autoAdjust="0"/>
  </p:normalViewPr>
  <p:slideViewPr>
    <p:cSldViewPr snapToGrid="0">
      <p:cViewPr varScale="1">
        <p:scale>
          <a:sx n="56" d="100"/>
          <a:sy n="56" d="100"/>
        </p:scale>
        <p:origin x="1685"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non Koepp" userId="6b2cccfd-3b95-47bb-8207-8135bb93822d" providerId="ADAL" clId="{D54B971A-B5A3-4A1F-B322-F88373F9DDAF}"/>
    <pc:docChg chg="custSel addSld modSld">
      <pc:chgData name="Manon Koepp" userId="6b2cccfd-3b95-47bb-8207-8135bb93822d" providerId="ADAL" clId="{D54B971A-B5A3-4A1F-B322-F88373F9DDAF}" dt="2026-05-19T08:06:15.551" v="253" actId="20577"/>
      <pc:docMkLst>
        <pc:docMk/>
      </pc:docMkLst>
      <pc:sldChg chg="modNotesTx">
        <pc:chgData name="Manon Koepp" userId="6b2cccfd-3b95-47bb-8207-8135bb93822d" providerId="ADAL" clId="{D54B971A-B5A3-4A1F-B322-F88373F9DDAF}" dt="2026-05-19T08:05:13.835" v="247" actId="20577"/>
        <pc:sldMkLst>
          <pc:docMk/>
          <pc:sldMk cId="213683096" sldId="629"/>
        </pc:sldMkLst>
      </pc:sldChg>
      <pc:sldChg chg="modSp mod">
        <pc:chgData name="Manon Koepp" userId="6b2cccfd-3b95-47bb-8207-8135bb93822d" providerId="ADAL" clId="{D54B971A-B5A3-4A1F-B322-F88373F9DDAF}" dt="2026-05-19T08:06:15.551" v="253" actId="20577"/>
        <pc:sldMkLst>
          <pc:docMk/>
          <pc:sldMk cId="3493276316" sldId="650"/>
        </pc:sldMkLst>
        <pc:spChg chg="mod">
          <ac:chgData name="Manon Koepp" userId="6b2cccfd-3b95-47bb-8207-8135bb93822d" providerId="ADAL" clId="{D54B971A-B5A3-4A1F-B322-F88373F9DDAF}" dt="2026-05-19T08:01:06.266" v="8" actId="20577"/>
          <ac:spMkLst>
            <pc:docMk/>
            <pc:sldMk cId="3493276316" sldId="650"/>
            <ac:spMk id="6" creationId="{0C637097-1C5F-F204-66FC-B90D02C263A9}"/>
          </ac:spMkLst>
        </pc:spChg>
        <pc:spChg chg="mod">
          <ac:chgData name="Manon Koepp" userId="6b2cccfd-3b95-47bb-8207-8135bb93822d" providerId="ADAL" clId="{D54B971A-B5A3-4A1F-B322-F88373F9DDAF}" dt="2026-05-19T08:06:15.551" v="253" actId="20577"/>
          <ac:spMkLst>
            <pc:docMk/>
            <pc:sldMk cId="3493276316" sldId="650"/>
            <ac:spMk id="7" creationId="{11C5A66C-A1DA-8390-E876-ECC235EBCF05}"/>
          </ac:spMkLst>
        </pc:spChg>
      </pc:sldChg>
    </pc:docChg>
  </pc:docChgLst>
</pc:chgInfo>
</file>

<file path=ppt/comments/modernComment_238_2BC25EC9.xml><?xml version="1.0" encoding="utf-8"?>
<p188:cmLst xmlns:a="http://schemas.openxmlformats.org/drawingml/2006/main" xmlns:r="http://schemas.openxmlformats.org/officeDocument/2006/relationships" xmlns:p188="http://schemas.microsoft.com/office/powerpoint/2018/8/main">
  <p188:cm id="{DD0AE07F-E66B-4EF9-BF96-2A9AEF178E92}" authorId="{EE8D4584-52FF-A5D6-D89A-7BDFC6C2ADEA}" status="resolved" created="2026-01-19T14:42:37.856" complete="100000">
    <ac:txMkLst xmlns:ac="http://schemas.microsoft.com/office/drawing/2013/main/command">
      <pc:docMk xmlns:pc="http://schemas.microsoft.com/office/powerpoint/2013/main/command"/>
      <pc:sldMk xmlns:pc="http://schemas.microsoft.com/office/powerpoint/2013/main/command" cId="734158537" sldId="568"/>
      <ac:spMk id="20" creationId="{53278250-493D-2B3D-0FD1-7AED8FCA4FB7}"/>
      <ac:txMk cp="59">
        <ac:context len="68" hash="3666114307"/>
      </ac:txMk>
    </ac:txMkLst>
    <p188:pos x="5795210" y="802105"/>
    <p188:txBody>
      <a:bodyPr/>
      <a:lstStyle/>
      <a:p>
        <a:r>
          <a:rPr lang="en-US"/>
          <a:t>"chez" au lieu de "au" ?</a:t>
        </a:r>
      </a:p>
    </p188:txBody>
  </p188:cm>
</p188:cmLst>
</file>

<file path=ppt/comments/modernComment_286_8521ED9F.xml><?xml version="1.0" encoding="utf-8"?>
<p188:cmLst xmlns:a="http://schemas.openxmlformats.org/drawingml/2006/main" xmlns:r="http://schemas.openxmlformats.org/officeDocument/2006/relationships" xmlns:p188="http://schemas.microsoft.com/office/powerpoint/2018/8/main">
  <p188:cm id="{B1BE943C-9B07-45F2-A412-105810596CEF}" authorId="{F73DF77D-40D1-EA58-D232-9624B74F15DE}" status="resolved" created="2025-10-09T09:23:38.878" complete="100000">
    <pc:sldMkLst xmlns:pc="http://schemas.microsoft.com/office/powerpoint/2013/main/command">
      <pc:docMk/>
      <pc:sldMk cId="2233593247" sldId="646"/>
    </pc:sldMkLst>
    <p188:txBody>
      <a:bodyPr/>
      <a:lstStyle/>
      <a:p>
        <a:r>
          <a:rPr lang="en-US"/>
          <a:t>J'ai changé un peu le texte de la speaking note</a:t>
        </a:r>
      </a:p>
    </p188:txBody>
    <p188:extLst>
      <p:ext xmlns:p="http://schemas.openxmlformats.org/presentationml/2006/main" uri="{57CB4572-C831-44C2-8A1C-0ADB6CCDFE69}">
        <p223:reactions xmlns:p223="http://schemas.microsoft.com/office/powerpoint/2022/03/main">
          <p223:rxn type="👍">
            <p223:instance time="2026-02-27T18:28:22.552" authorId="{0C6763F9-C2ED-45AD-9190-C6EE623B67D5}"/>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C1B84E-8B50-464A-8168-DBF522F57CC5}" type="datetimeFigureOut">
              <a:rPr lang="fr-BE" smtClean="0"/>
              <a:t>19/05/2026</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88CC06-0CD1-4BE2-AACB-B7B49E5829CD}" type="slidenum">
              <a:rPr lang="fr-BE" smtClean="0"/>
              <a:t>‹N°›</a:t>
            </a:fld>
            <a:endParaRPr lang="fr-BE"/>
          </a:p>
        </p:txBody>
      </p:sp>
    </p:spTree>
    <p:extLst>
      <p:ext uri="{BB962C8B-B14F-4D97-AF65-F5344CB8AC3E}">
        <p14:creationId xmlns:p14="http://schemas.microsoft.com/office/powerpoint/2010/main" val="3908074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edasilinfo.be/fr/glossary/lasile"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fedasilinfo.be/fr/glossaire/cgra"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noProof="0" dirty="0">
                <a:latin typeface="Calibri"/>
                <a:ea typeface="Calibri"/>
                <a:cs typeface="Calibri"/>
              </a:rPr>
              <a:t>Après cette courte introduction, je vous propose de commencer cet atelier. </a:t>
            </a:r>
          </a:p>
          <a:p>
            <a:r>
              <a:rPr lang="fr-BE" noProof="0" dirty="0">
                <a:latin typeface="Calibri"/>
                <a:ea typeface="Calibri"/>
                <a:cs typeface="Calibri"/>
              </a:rPr>
              <a:t>La thématique de la session est l'emploi. Nous allons découvrir ensemble des informations de base à connaitre sur le marché de l'emploi en Belgique.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a:t>
            </a:fld>
            <a:endParaRPr lang="fr-BE"/>
          </a:p>
        </p:txBody>
      </p:sp>
    </p:spTree>
    <p:extLst>
      <p:ext uri="{BB962C8B-B14F-4D97-AF65-F5344CB8AC3E}">
        <p14:creationId xmlns:p14="http://schemas.microsoft.com/office/powerpoint/2010/main" val="2216400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Quelqu’un a-t-il déjà entendu parler des agences d’intérim?</a:t>
            </a:r>
          </a:p>
          <a:p>
            <a:endParaRPr lang="fr-BE"/>
          </a:p>
          <a:p>
            <a:r>
              <a:rPr lang="fr-BE"/>
              <a:t>Un intermédiaire entre </a:t>
            </a:r>
            <a:r>
              <a:rPr lang="fr-BE" b="1"/>
              <a:t>vous</a:t>
            </a:r>
            <a:r>
              <a:rPr lang="fr-BE"/>
              <a:t> et les </a:t>
            </a:r>
            <a:r>
              <a:rPr lang="fr-BE" b="1"/>
              <a:t>entreprises. </a:t>
            </a:r>
            <a:r>
              <a:rPr lang="fr-BE" b="0"/>
              <a:t>Les rôles d’une agence d’intérim sont les suivants: </a:t>
            </a:r>
          </a:p>
          <a:p>
            <a:pPr marL="171450" indent="-171450">
              <a:buFont typeface="Arial" panose="020B0604020202020204" pitchFamily="34" charset="0"/>
              <a:buChar char="•"/>
            </a:pPr>
            <a:r>
              <a:rPr lang="fr-BE"/>
              <a:t>L’agence engage officiellement le travailleur.</a:t>
            </a:r>
          </a:p>
          <a:p>
            <a:pPr marL="171450" indent="-171450">
              <a:buFont typeface="Arial" panose="020B0604020202020204" pitchFamily="34" charset="0"/>
              <a:buChar char="•"/>
            </a:pPr>
            <a:r>
              <a:rPr lang="fr-BE"/>
              <a:t>Le travailleur effectue sa mission dans une autre entreprise.</a:t>
            </a:r>
          </a:p>
          <a:p>
            <a:pPr marL="171450" indent="-171450">
              <a:buFont typeface="Arial" panose="020B0604020202020204" pitchFamily="34" charset="0"/>
              <a:buChar char="•"/>
            </a:pPr>
            <a:r>
              <a:rPr lang="fr-BE"/>
              <a:t>L’entreprise paie l’agence, et l’agence paie le salaire du travailleur.</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11</a:t>
            </a:fld>
            <a:endParaRPr lang="fr-BE"/>
          </a:p>
        </p:txBody>
      </p:sp>
    </p:spTree>
    <p:extLst>
      <p:ext uri="{BB962C8B-B14F-4D97-AF65-F5344CB8AC3E}">
        <p14:creationId xmlns:p14="http://schemas.microsoft.com/office/powerpoint/2010/main" val="801099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Les agences d’intérim sont surtout présentes dans certains secteurs. Selon vous, quels secteurs représentent ces images? </a:t>
            </a:r>
          </a:p>
          <a:p>
            <a:endParaRPr lang="fr-BE" dirty="0"/>
          </a:p>
          <a:p>
            <a:r>
              <a:rPr lang="fr-BE" dirty="0"/>
              <a:t>Réponses: </a:t>
            </a:r>
          </a:p>
          <a:p>
            <a:pPr marL="171450" indent="-171450">
              <a:buFontTx/>
              <a:buChar char="-"/>
            </a:pPr>
            <a:r>
              <a:rPr lang="fr-BE" dirty="0"/>
              <a:t>Construction</a:t>
            </a:r>
          </a:p>
          <a:p>
            <a:pPr marL="171450" indent="-171450">
              <a:buFontTx/>
              <a:buChar char="-"/>
            </a:pPr>
            <a:r>
              <a:rPr lang="fr-BE" dirty="0"/>
              <a:t>Nettoyage</a:t>
            </a:r>
          </a:p>
          <a:p>
            <a:pPr marL="171450" indent="-171450">
              <a:buFontTx/>
              <a:buChar char="-"/>
            </a:pPr>
            <a:r>
              <a:rPr lang="fr-BE" dirty="0"/>
              <a:t>Horeca</a:t>
            </a:r>
          </a:p>
          <a:p>
            <a:pPr marL="171450" indent="-171450">
              <a:buFontTx/>
              <a:buChar char="-"/>
            </a:pPr>
            <a:r>
              <a:rPr lang="fr-BE" dirty="0"/>
              <a:t>Aide à la personne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12</a:t>
            </a:fld>
            <a:endParaRPr lang="fr-BE"/>
          </a:p>
        </p:txBody>
      </p:sp>
    </p:spTree>
    <p:extLst>
      <p:ext uri="{BB962C8B-B14F-4D97-AF65-F5344CB8AC3E}">
        <p14:creationId xmlns:p14="http://schemas.microsoft.com/office/powerpoint/2010/main" val="2387003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Les jobs en intérim comportent également des risques et des limites: </a:t>
            </a:r>
          </a:p>
          <a:p>
            <a:endParaRPr lang="fr-BE" dirty="0"/>
          </a:p>
          <a:p>
            <a:pPr marL="171450" indent="-171450">
              <a:buFont typeface="Arial" panose="020B0604020202020204" pitchFamily="34" charset="0"/>
              <a:buChar char="•"/>
            </a:pPr>
            <a:r>
              <a:rPr lang="fr-BE" dirty="0"/>
              <a:t>Les contrats intérim sont souvent </a:t>
            </a:r>
            <a:r>
              <a:rPr lang="fr-BE" b="1" dirty="0"/>
              <a:t>courts et précaires</a:t>
            </a:r>
            <a:r>
              <a:rPr lang="fr-BE" dirty="0"/>
              <a:t>.</a:t>
            </a:r>
          </a:p>
          <a:p>
            <a:pPr marL="171450" indent="-171450">
              <a:buFont typeface="Arial" panose="020B0604020202020204" pitchFamily="34" charset="0"/>
              <a:buChar char="•"/>
            </a:pPr>
            <a:r>
              <a:rPr lang="fr-BE" dirty="0"/>
              <a:t>Pas toujours beaucoup d’heures de travail, donc </a:t>
            </a:r>
            <a:r>
              <a:rPr lang="fr-BE" b="1" dirty="0"/>
              <a:t>salaire parfois irrégulier.</a:t>
            </a:r>
          </a:p>
          <a:p>
            <a:pPr marL="171450" indent="-171450">
              <a:buFont typeface="Arial" panose="020B0604020202020204" pitchFamily="34" charset="0"/>
              <a:buChar char="•"/>
            </a:pPr>
            <a:r>
              <a:rPr lang="fr-BE" dirty="0"/>
              <a:t>On peut être </a:t>
            </a:r>
            <a:r>
              <a:rPr lang="fr-BE" b="1" dirty="0"/>
              <a:t>appelé à la dernière minute </a:t>
            </a:r>
            <a:r>
              <a:rPr lang="fr-BE" dirty="0"/>
              <a:t>pour travailler.</a:t>
            </a:r>
          </a:p>
          <a:p>
            <a:endParaRPr lang="fr-BE" dirty="0"/>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13</a:t>
            </a:fld>
            <a:endParaRPr lang="fr-BE"/>
          </a:p>
        </p:txBody>
      </p:sp>
    </p:spTree>
    <p:extLst>
      <p:ext uri="{BB962C8B-B14F-4D97-AF65-F5344CB8AC3E}">
        <p14:creationId xmlns:p14="http://schemas.microsoft.com/office/powerpoint/2010/main" val="1590211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Après avoir essayé plusieurs pistes (candidature spontanée, recherche sur internet, via son réseau), Mohammed a décidé de s’inscrire dans une agence intérim. Voyons ce qu’il doit maintenant faire. </a:t>
            </a:r>
          </a:p>
          <a:p>
            <a:r>
              <a:rPr lang="fr-BE" dirty="0"/>
              <a:t>Je vais lancer la balle à une nouvelle personne. </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14</a:t>
            </a:fld>
            <a:endParaRPr lang="fr-BE"/>
          </a:p>
        </p:txBody>
      </p:sp>
    </p:spTree>
    <p:extLst>
      <p:ext uri="{BB962C8B-B14F-4D97-AF65-F5344CB8AC3E}">
        <p14:creationId xmlns:p14="http://schemas.microsoft.com/office/powerpoint/2010/main" val="1574367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La prochaine étape constitue la préparation du dossier de candidature. </a:t>
            </a:r>
          </a:p>
          <a:p>
            <a:r>
              <a:rPr lang="fr-BE" dirty="0"/>
              <a:t>Passons en revue les différents document nécessaires.</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15</a:t>
            </a:fld>
            <a:endParaRPr lang="fr-BE"/>
          </a:p>
        </p:txBody>
      </p:sp>
    </p:spTree>
    <p:extLst>
      <p:ext uri="{BB962C8B-B14F-4D97-AF65-F5344CB8AC3E}">
        <p14:creationId xmlns:p14="http://schemas.microsoft.com/office/powerpoint/2010/main" val="1067132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dirty="0"/>
              <a:t>Quel est ce document?</a:t>
            </a:r>
          </a:p>
          <a:p>
            <a:endParaRPr lang="fr-BE" dirty="0"/>
          </a:p>
          <a:p>
            <a:r>
              <a:rPr lang="fr-BE" dirty="0"/>
              <a:t>Réponse: </a:t>
            </a:r>
          </a:p>
          <a:p>
            <a:endParaRPr lang="fr-BE" dirty="0"/>
          </a:p>
          <a:p>
            <a:r>
              <a:rPr lang="fr-BE" dirty="0"/>
              <a:t>Il s’agit d’un CV. Prenons le temps de nous attarder sur certains détails: </a:t>
            </a:r>
          </a:p>
          <a:p>
            <a:endParaRPr lang="fr-BE" dirty="0"/>
          </a:p>
          <a:p>
            <a:r>
              <a:rPr lang="fr-BE" dirty="0"/>
              <a:t>1. Il est impératif d’avoir un </a:t>
            </a:r>
            <a:r>
              <a:rPr lang="fr-BE" b="1" dirty="0"/>
              <a:t>numéro de téléphone belge et une adresse mail </a:t>
            </a:r>
            <a:r>
              <a:rPr lang="fr-BE" dirty="0"/>
              <a:t>pour que l’employeur puisse vous joindre. Qui a déjà une adresse mail dans ce groupe? Savez-vous comment créer une adresse mail? </a:t>
            </a:r>
          </a:p>
          <a:p>
            <a:pPr marL="0" indent="0">
              <a:buNone/>
            </a:pPr>
            <a:endParaRPr lang="fr-BE" dirty="0"/>
          </a:p>
          <a:p>
            <a:pPr marL="0" indent="0">
              <a:buNone/>
            </a:pPr>
            <a:r>
              <a:rPr lang="fr-BE" b="1" dirty="0"/>
              <a:t>2. Les langues</a:t>
            </a:r>
            <a:r>
              <a:rPr lang="fr-BE" dirty="0"/>
              <a:t> sont primordiales pour trouver un emploi. Il faut donc d’abord vous concentrer sur l’apprentissage d’une langue nationale avant d’entamer une recherche d’emploi. Dans ce cas-ci, Malika parle déjà le français. Cela va beaucoup l’aider pour sa recherche d’emploi</a:t>
            </a:r>
          </a:p>
          <a:p>
            <a:pPr marL="0" indent="0">
              <a:buNone/>
            </a:pPr>
            <a:endParaRPr lang="fr-BE" dirty="0"/>
          </a:p>
          <a:p>
            <a:r>
              <a:rPr lang="fr-BE" dirty="0"/>
              <a:t>3. Le </a:t>
            </a:r>
            <a:r>
              <a:rPr lang="fr-BE" b="1" dirty="0"/>
              <a:t>bénévolat</a:t>
            </a:r>
            <a:r>
              <a:rPr lang="fr-BE" dirty="0"/>
              <a:t>: même s’il n’est pas rémunéré, le bénévolat peut apporter beaucoup. Cela peut vous donner une première expérience professionnelle à valoriser dans le CV, aider dans l’apprentissage de la langue, construction d’un réseau, santé mentale et estime de soi, etc. Lien </a:t>
            </a:r>
            <a:r>
              <a:rPr lang="fr-BE" dirty="0" err="1"/>
              <a:t>fedasil</a:t>
            </a:r>
            <a:r>
              <a:rPr lang="fr-BE" dirty="0"/>
              <a:t> info: https://fedasilinfo.be/fr/travailler-comme-benevole</a:t>
            </a:r>
          </a:p>
          <a:p>
            <a:pPr marL="0" indent="0">
              <a:buNone/>
            </a:pPr>
            <a:endParaRPr lang="fr-BE" dirty="0"/>
          </a:p>
          <a:p>
            <a:pPr marL="0" indent="0">
              <a:buNone/>
            </a:pPr>
            <a:r>
              <a:rPr lang="fr-BE" dirty="0"/>
              <a:t>4. </a:t>
            </a:r>
            <a:r>
              <a:rPr lang="fr-BE" b="1" dirty="0"/>
              <a:t>L’expérience professionnelle</a:t>
            </a:r>
            <a:r>
              <a:rPr lang="fr-BE" dirty="0"/>
              <a:t>: même si elle n’a pas eu lieu en Belgique, il est important de la mentionner pour que l’employeur apprenne à vous connaitre. </a:t>
            </a:r>
          </a:p>
          <a:p>
            <a:pPr marL="0" indent="0">
              <a:buNone/>
            </a:pPr>
            <a:endParaRPr lang="fr-BE" dirty="0"/>
          </a:p>
          <a:p>
            <a:pPr marL="0" indent="0">
              <a:buNone/>
            </a:pPr>
            <a:r>
              <a:rPr lang="fr-BE" dirty="0"/>
              <a:t>5. </a:t>
            </a:r>
            <a:r>
              <a:rPr lang="fr-BE" b="1" dirty="0"/>
              <a:t>La scolarité</a:t>
            </a:r>
            <a:r>
              <a:rPr lang="fr-BE" dirty="0"/>
              <a:t>: il est important d’être honnête sur son éducation, car des pièces justificatives peuvent être demandées par l’employeur. </a:t>
            </a:r>
          </a:p>
          <a:p>
            <a:pPr marL="0" indent="0">
              <a:buNone/>
            </a:pPr>
            <a:endParaRPr lang="fr-BE" dirty="0"/>
          </a:p>
          <a:p>
            <a:pPr rtl="0" fontAlgn="base"/>
            <a:r>
              <a:rPr lang="fr-BE" sz="1200" b="0" i="0" kern="1200" dirty="0">
                <a:solidFill>
                  <a:schemeClr val="tx1"/>
                </a:solidFill>
                <a:effectLst/>
                <a:latin typeface="+mn-lt"/>
                <a:ea typeface="+mn-ea"/>
                <a:cs typeface="+mn-cs"/>
              </a:rPr>
              <a:t>​</a:t>
            </a:r>
          </a:p>
          <a:p>
            <a:pPr rtl="0" fontAlgn="base"/>
            <a:r>
              <a:rPr lang="fr-BE" sz="1200" b="0" i="0" u="none" strike="noStrike" kern="1200" dirty="0">
                <a:solidFill>
                  <a:schemeClr val="tx1"/>
                </a:solidFill>
                <a:effectLst/>
                <a:latin typeface="+mn-lt"/>
                <a:ea typeface="+mn-ea"/>
                <a:cs typeface="+mn-cs"/>
              </a:rPr>
              <a:t>Conseil: pour la rédaction du CV, vous pouvez demander de l’aide au SPOC emploi du centre, à une agence de l’emploi (Forem, </a:t>
            </a:r>
            <a:r>
              <a:rPr lang="fr-BE" sz="1200" b="0" i="0" u="none" strike="noStrike" kern="1200" dirty="0" err="1">
                <a:solidFill>
                  <a:schemeClr val="tx1"/>
                </a:solidFill>
                <a:effectLst/>
                <a:latin typeface="+mn-lt"/>
                <a:ea typeface="+mn-ea"/>
                <a:cs typeface="+mn-cs"/>
              </a:rPr>
              <a:t>Actiris</a:t>
            </a:r>
            <a:r>
              <a:rPr lang="fr-BE" sz="1200" b="0" i="0" u="none" strike="noStrike" kern="1200" dirty="0">
                <a:solidFill>
                  <a:schemeClr val="tx1"/>
                </a:solidFill>
                <a:effectLst/>
                <a:latin typeface="+mn-lt"/>
                <a:ea typeface="+mn-ea"/>
                <a:cs typeface="+mn-cs"/>
              </a:rPr>
              <a:t>, VDAB) ou encore à une association local. </a:t>
            </a:r>
            <a:endParaRPr lang="en-US"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16</a:t>
            </a:fld>
            <a:endParaRPr lang="fr-BE"/>
          </a:p>
        </p:txBody>
      </p:sp>
    </p:spTree>
    <p:extLst>
      <p:ext uri="{BB962C8B-B14F-4D97-AF65-F5344CB8AC3E}">
        <p14:creationId xmlns:p14="http://schemas.microsoft.com/office/powerpoint/2010/main" val="11170279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Qu’est ce que ce document? </a:t>
            </a:r>
          </a:p>
          <a:p>
            <a:endParaRPr lang="fr-BE"/>
          </a:p>
          <a:p>
            <a:r>
              <a:rPr lang="fr-BE"/>
              <a:t>Réponse: Il s’agit d’une lettre de motivation. Certains employeurs vous demanderont d’écrire une lettre pour vous présenter et expliquer vos motivations pour postuler à ce travail. Vous pouvez demander de l’aide à une agence de l’emploi et demander à ce que quelqu’un relise cette lettre pour qu’elle ne contienne pas de fautes.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17</a:t>
            </a:fld>
            <a:endParaRPr lang="fr-BE"/>
          </a:p>
        </p:txBody>
      </p:sp>
    </p:spTree>
    <p:extLst>
      <p:ext uri="{BB962C8B-B14F-4D97-AF65-F5344CB8AC3E}">
        <p14:creationId xmlns:p14="http://schemas.microsoft.com/office/powerpoint/2010/main" val="3596487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Savez-vous ce qu’est ce document? </a:t>
            </a:r>
          </a:p>
          <a:p>
            <a:endParaRPr lang="fr-BE"/>
          </a:p>
          <a:p>
            <a:r>
              <a:rPr lang="fr-BE"/>
              <a:t>Réponse: il s’agit d’un casier judiciaire. </a:t>
            </a:r>
            <a:r>
              <a:rPr lang="fr-BE" sz="1200" b="0" i="0" kern="1200">
                <a:solidFill>
                  <a:schemeClr val="tx1"/>
                </a:solidFill>
                <a:effectLst/>
                <a:latin typeface="+mn-lt"/>
                <a:ea typeface="+mn-ea"/>
                <a:cs typeface="+mn-cs"/>
              </a:rPr>
              <a:t>L'extrait de casier judiciaire (anciennement certificat de bonne vie et mœurs) est un document reprenant les éventuelles condamnations d'une personne.</a:t>
            </a:r>
          </a:p>
          <a:p>
            <a:r>
              <a:rPr lang="fr-BE" sz="1200" b="0" i="0" kern="1200">
                <a:solidFill>
                  <a:schemeClr val="tx1"/>
                </a:solidFill>
                <a:effectLst/>
                <a:latin typeface="+mn-lt"/>
                <a:ea typeface="+mn-ea"/>
                <a:cs typeface="+mn-cs"/>
              </a:rPr>
              <a:t>Pour obtenir un extrait de casier judiciaire, vous devez vous présenter à votre administration communale.</a:t>
            </a:r>
          </a:p>
          <a:p>
            <a:endParaRPr lang="fr-BE"/>
          </a:p>
          <a:p>
            <a:r>
              <a:rPr lang="fr-BE"/>
              <a:t>Certains employeurs demandent ce document (si votre travail requière d’être en contact avec des enfants, par exemple).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18</a:t>
            </a:fld>
            <a:endParaRPr lang="fr-BE"/>
          </a:p>
        </p:txBody>
      </p:sp>
    </p:spTree>
    <p:extLst>
      <p:ext uri="{BB962C8B-B14F-4D97-AF65-F5344CB8AC3E}">
        <p14:creationId xmlns:p14="http://schemas.microsoft.com/office/powerpoint/2010/main" val="26428500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Que représente image?</a:t>
            </a:r>
          </a:p>
          <a:p>
            <a:endParaRPr lang="fr-BE"/>
          </a:p>
          <a:p>
            <a:r>
              <a:rPr lang="fr-BE"/>
              <a:t>Il s’agit d’une carte bancaire. Pour pouvoir travailler en Belgique, vous devez impérativement avoir un compte en banque. Il est important d’ouvrir votre compte en banque avant de commencer à postuler, car si vous obtenez un emploi votre employeur le demandera. Le salaire est toujours versé sur le compte en banque.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19</a:t>
            </a:fld>
            <a:endParaRPr lang="fr-BE"/>
          </a:p>
        </p:txBody>
      </p:sp>
    </p:spTree>
    <p:extLst>
      <p:ext uri="{BB962C8B-B14F-4D97-AF65-F5344CB8AC3E}">
        <p14:creationId xmlns:p14="http://schemas.microsoft.com/office/powerpoint/2010/main" val="36599152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dirty="0"/>
              <a:t>Qu’est ce que ce document? </a:t>
            </a:r>
          </a:p>
          <a:p>
            <a:endParaRPr lang="fr-BE" dirty="0"/>
          </a:p>
          <a:p>
            <a:pPr fontAlgn="base"/>
            <a:r>
              <a:rPr lang="fr-BE" sz="1200" b="0" i="0" kern="1200" dirty="0">
                <a:solidFill>
                  <a:schemeClr val="tx1"/>
                </a:solidFill>
                <a:effectLst/>
                <a:latin typeface="+mn-lt"/>
                <a:ea typeface="+mn-ea"/>
                <a:cs typeface="+mn-cs"/>
              </a:rPr>
              <a:t>Vous pouvez commencer à travailler 4 mois après l’introduction de votre </a:t>
            </a:r>
            <a:r>
              <a:rPr lang="fr-BE" sz="1200" b="0" i="0" kern="1200" dirty="0">
                <a:solidFill>
                  <a:schemeClr val="tx1"/>
                </a:solidFill>
                <a:effectLst/>
                <a:latin typeface="+mn-lt"/>
                <a:ea typeface="+mn-ea"/>
                <a:cs typeface="+mn-cs"/>
                <a:hlinkClick r:id="rId3" tooltip="L'asile">
                  <a:extLst>
                    <a:ext uri="{A12FA001-AC4F-418D-AE19-62706E023703}">
                      <ahyp:hlinkClr xmlns:ahyp="http://schemas.microsoft.com/office/drawing/2018/hyperlinkcolor" val="tx"/>
                    </a:ext>
                  </a:extLst>
                </a:hlinkClick>
              </a:rPr>
              <a:t>demande de protection internationale</a:t>
            </a:r>
            <a:r>
              <a:rPr lang="fr-BE" sz="1200" b="0" i="0" kern="1200" dirty="0">
                <a:solidFill>
                  <a:schemeClr val="tx1"/>
                </a:solidFill>
                <a:effectLst/>
                <a:latin typeface="+mn-lt"/>
                <a:ea typeface="+mn-ea"/>
                <a:cs typeface="+mn-cs"/>
              </a:rPr>
              <a:t>, </a:t>
            </a:r>
            <a:r>
              <a:rPr lang="fr-BE" dirty="0"/>
              <a:t>tant que le</a:t>
            </a:r>
            <a:r>
              <a:rPr lang="fr-BE" sz="1200" b="0" i="0" kern="1200" dirty="0">
                <a:solidFill>
                  <a:schemeClr val="tx1"/>
                </a:solidFill>
                <a:effectLst/>
                <a:latin typeface="+mn-lt"/>
                <a:ea typeface="+mn-ea"/>
                <a:cs typeface="+mn-cs"/>
              </a:rPr>
              <a:t> </a:t>
            </a:r>
            <a:r>
              <a:rPr lang="fr-BE" sz="1200" b="0" i="0" kern="1200" dirty="0">
                <a:solidFill>
                  <a:schemeClr val="tx1"/>
                </a:solidFill>
                <a:effectLst/>
                <a:latin typeface="+mn-lt"/>
                <a:ea typeface="+mn-ea"/>
                <a:cs typeface="+mn-cs"/>
                <a:hlinkClick r:id="rId4" tooltip="CGRA">
                  <a:extLst>
                    <a:ext uri="{A12FA001-AC4F-418D-AE19-62706E023703}">
                      <ahyp:hlinkClr xmlns:ahyp="http://schemas.microsoft.com/office/drawing/2018/hyperlinkcolor" val="tx"/>
                    </a:ext>
                  </a:extLst>
                </a:hlinkClick>
              </a:rPr>
              <a:t>CGRA</a:t>
            </a:r>
            <a:r>
              <a:rPr lang="fr-BE" sz="1200" b="0" i="0" kern="1200" dirty="0">
                <a:solidFill>
                  <a:schemeClr val="tx1"/>
                </a:solidFill>
                <a:effectLst/>
                <a:latin typeface="+mn-lt"/>
                <a:ea typeface="+mn-ea"/>
                <a:cs typeface="+mn-cs"/>
              </a:rPr>
              <a:t> n’a pas encore pris de décision </a:t>
            </a:r>
            <a:r>
              <a:rPr lang="fr-BE" dirty="0"/>
              <a:t>négative sur</a:t>
            </a:r>
            <a:r>
              <a:rPr lang="fr-BE" sz="1200" b="0" i="0" kern="1200" dirty="0">
                <a:solidFill>
                  <a:schemeClr val="tx1"/>
                </a:solidFill>
                <a:effectLst/>
                <a:latin typeface="+mn-lt"/>
                <a:ea typeface="+mn-ea"/>
                <a:cs typeface="+mn-cs"/>
              </a:rPr>
              <a:t> votre demande.</a:t>
            </a:r>
            <a:r>
              <a:rPr lang="fr-BE" dirty="0"/>
              <a:t> </a:t>
            </a:r>
            <a:endParaRPr lang="fr-BE" sz="1200" b="0" i="0" kern="1200" dirty="0">
              <a:solidFill>
                <a:schemeClr val="tx1"/>
              </a:solidFill>
              <a:effectLst/>
              <a:latin typeface="+mn-lt"/>
            </a:endParaRPr>
          </a:p>
          <a:p>
            <a:pPr fontAlgn="base"/>
            <a:endParaRPr lang="fr-BE" sz="1200" b="0" i="0" u="sng" kern="1200" dirty="0">
              <a:solidFill>
                <a:schemeClr val="tx1"/>
              </a:solidFill>
              <a:effectLst/>
              <a:latin typeface="+mn-lt"/>
            </a:endParaRPr>
          </a:p>
          <a:p>
            <a:pPr fontAlgn="base"/>
            <a:r>
              <a:rPr lang="fr-BE" sz="1200" b="0" i="0" kern="1200" dirty="0">
                <a:solidFill>
                  <a:schemeClr val="tx1"/>
                </a:solidFill>
                <a:effectLst/>
                <a:latin typeface="+mn-lt"/>
                <a:ea typeface="+mn-ea"/>
                <a:cs typeface="+mn-cs"/>
              </a:rPr>
              <a:t>Une attestation d'immatriculation (AI) ou une </a:t>
            </a:r>
            <a:r>
              <a:rPr lang="fr-BE" sz="1200" b="0" i="1" kern="1200" dirty="0">
                <a:solidFill>
                  <a:schemeClr val="tx1"/>
                </a:solidFill>
                <a:effectLst/>
                <a:latin typeface="+mn-lt"/>
                <a:ea typeface="+mn-ea"/>
                <a:cs typeface="+mn-cs"/>
              </a:rPr>
              <a:t>carte orange</a:t>
            </a:r>
            <a:r>
              <a:rPr lang="fr-BE" sz="1200" b="0" i="0" kern="1200" dirty="0">
                <a:solidFill>
                  <a:schemeClr val="tx1"/>
                </a:solidFill>
                <a:effectLst/>
                <a:latin typeface="+mn-lt"/>
                <a:ea typeface="+mn-ea"/>
                <a:cs typeface="+mn-cs"/>
              </a:rPr>
              <a:t> est une autorisation de séjour provisoire que vous recevez en tant que </a:t>
            </a:r>
            <a:r>
              <a:rPr lang="fr-BE" dirty="0"/>
              <a:t>demandeur</a:t>
            </a:r>
            <a:r>
              <a:rPr lang="fr-BE" sz="1200" b="0" i="0" kern="1200" dirty="0">
                <a:solidFill>
                  <a:schemeClr val="tx1"/>
                </a:solidFill>
                <a:effectLst/>
                <a:latin typeface="+mn-lt"/>
                <a:ea typeface="+mn-ea"/>
                <a:cs typeface="+mn-cs"/>
              </a:rPr>
              <a:t> </a:t>
            </a:r>
            <a:r>
              <a:rPr lang="fr-BE" dirty="0"/>
              <a:t>de</a:t>
            </a:r>
            <a:r>
              <a:rPr lang="fr-BE" sz="1200" b="0" i="0" kern="1200" dirty="0">
                <a:solidFill>
                  <a:schemeClr val="tx1"/>
                </a:solidFill>
                <a:effectLst/>
                <a:latin typeface="+mn-lt"/>
                <a:ea typeface="+mn-ea"/>
                <a:cs typeface="+mn-cs"/>
              </a:rPr>
              <a:t> </a:t>
            </a:r>
            <a:r>
              <a:rPr lang="fr-BE" dirty="0"/>
              <a:t>protection </a:t>
            </a:r>
            <a:r>
              <a:rPr lang="fr-BE" sz="1200" b="0" i="0" kern="1200" dirty="0">
                <a:solidFill>
                  <a:schemeClr val="tx1"/>
                </a:solidFill>
                <a:effectLst/>
                <a:latin typeface="+mn-lt"/>
                <a:ea typeface="+mn-ea"/>
                <a:cs typeface="+mn-cs"/>
              </a:rPr>
              <a:t>internationale (</a:t>
            </a:r>
            <a:r>
              <a:rPr lang="fr-BE" sz="1200" b="0" i="1" kern="1200" dirty="0">
                <a:solidFill>
                  <a:schemeClr val="tx1"/>
                </a:solidFill>
                <a:effectLst/>
                <a:latin typeface="+mn-lt"/>
                <a:ea typeface="+mn-ea"/>
                <a:cs typeface="+mn-cs"/>
              </a:rPr>
              <a:t>demandeur d'asile</a:t>
            </a:r>
            <a:r>
              <a:rPr lang="fr-BE" sz="1200" b="0" i="0" kern="1200" dirty="0">
                <a:solidFill>
                  <a:schemeClr val="tx1"/>
                </a:solidFill>
                <a:effectLst/>
                <a:latin typeface="+mn-lt"/>
                <a:ea typeface="+mn-ea"/>
                <a:cs typeface="+mn-cs"/>
              </a:rPr>
              <a:t>). </a:t>
            </a:r>
            <a:br>
              <a:rPr lang="fr-BE" sz="1200" b="0" i="0" kern="1200" dirty="0">
                <a:effectLst/>
                <a:cs typeface="+mn-lt"/>
              </a:rPr>
            </a:br>
            <a:br>
              <a:rPr lang="fr-BE" sz="1200" b="0" i="0" kern="1200" dirty="0">
                <a:effectLst/>
                <a:cs typeface="+mn-lt"/>
              </a:rPr>
            </a:br>
            <a:r>
              <a:rPr lang="fr-BE" sz="1200" b="0" i="0" kern="1200" dirty="0">
                <a:solidFill>
                  <a:schemeClr val="tx1"/>
                </a:solidFill>
                <a:effectLst/>
                <a:latin typeface="+mn-lt"/>
                <a:ea typeface="+mn-ea"/>
                <a:cs typeface="+mn-cs"/>
              </a:rPr>
              <a:t>Vous pouvez obtenir une </a:t>
            </a:r>
            <a:r>
              <a:rPr lang="fr-BE" sz="1200" b="0" i="1" kern="1200" dirty="0">
                <a:solidFill>
                  <a:schemeClr val="tx1"/>
                </a:solidFill>
                <a:effectLst/>
                <a:latin typeface="+mn-lt"/>
                <a:ea typeface="+mn-ea"/>
                <a:cs typeface="+mn-cs"/>
              </a:rPr>
              <a:t>AI</a:t>
            </a:r>
            <a:r>
              <a:rPr lang="fr-BE" sz="1200" b="0" i="0" kern="1200" dirty="0">
                <a:solidFill>
                  <a:schemeClr val="tx1"/>
                </a:solidFill>
                <a:effectLst/>
                <a:latin typeface="+mn-lt"/>
                <a:ea typeface="+mn-ea"/>
                <a:cs typeface="+mn-cs"/>
              </a:rPr>
              <a:t> auprès de la commune si vous disposez d'une annexe </a:t>
            </a:r>
            <a:r>
              <a:rPr lang="fr-BE" dirty="0"/>
              <a:t>25 ou 26</a:t>
            </a:r>
            <a:r>
              <a:rPr lang="fr-BE" sz="1200" b="0" i="0" kern="1200" dirty="0">
                <a:solidFill>
                  <a:schemeClr val="tx1"/>
                </a:solidFill>
                <a:effectLst/>
                <a:latin typeface="+mn-lt"/>
                <a:ea typeface="+mn-ea"/>
                <a:cs typeface="+mn-cs"/>
              </a:rPr>
              <a:t>. </a:t>
            </a:r>
            <a:r>
              <a:rPr lang="fr-BE" dirty="0"/>
              <a:t>L'attestation délivrée par la commune mentionne : « Marché du travail : illimité ».</a:t>
            </a:r>
          </a:p>
          <a:p>
            <a:endParaRPr lang="fr-BE" dirty="0"/>
          </a:p>
          <a:p>
            <a:r>
              <a:rPr lang="fr-BE" dirty="0"/>
              <a:t>Si</a:t>
            </a:r>
            <a:r>
              <a:rPr lang="fr-BE" sz="1200" b="0" i="0" kern="1200" dirty="0">
                <a:solidFill>
                  <a:schemeClr val="tx1"/>
                </a:solidFill>
                <a:effectLst/>
                <a:latin typeface="+mn-lt"/>
                <a:ea typeface="+mn-ea"/>
                <a:cs typeface="+mn-cs"/>
              </a:rPr>
              <a:t> vous avez effectué une demande ultérieure, vous ne recevrez une AI que si le CGRA a déclaré votre demande recevable. </a:t>
            </a:r>
            <a:endParaRPr lang="fr-BE" dirty="0"/>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20</a:t>
            </a:fld>
            <a:endParaRPr lang="fr-BE"/>
          </a:p>
        </p:txBody>
      </p:sp>
    </p:spTree>
    <p:extLst>
      <p:ext uri="{BB962C8B-B14F-4D97-AF65-F5344CB8AC3E}">
        <p14:creationId xmlns:p14="http://schemas.microsoft.com/office/powerpoint/2010/main" val="2520211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Voici plusieurs exemples de métiers que l’on retrouve en Belgique. Selon vous, que représente chacune image? </a:t>
            </a:r>
          </a:p>
          <a:p>
            <a:endParaRPr lang="fr-BE" dirty="0"/>
          </a:p>
          <a:p>
            <a:r>
              <a:rPr lang="fr-BE" dirty="0"/>
              <a:t>Réponses: maçon, caissier, livreur, aide à domicile, boucher, coiffeur, chauffeur, aide ménager, infirmier. </a:t>
            </a:r>
          </a:p>
          <a:p>
            <a:endParaRPr lang="fr-BE" dirty="0"/>
          </a:p>
          <a:p>
            <a:r>
              <a:rPr lang="fr-BE" dirty="0"/>
              <a:t>Nous allons maintenant nous concentrer sur le métier d’aide ménager, dans le contexte d’un job étudiant.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a:t>
            </a:fld>
            <a:endParaRPr lang="fr-BE"/>
          </a:p>
        </p:txBody>
      </p:sp>
    </p:spTree>
    <p:extLst>
      <p:ext uri="{BB962C8B-B14F-4D97-AF65-F5344CB8AC3E}">
        <p14:creationId xmlns:p14="http://schemas.microsoft.com/office/powerpoint/2010/main" val="916353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Que représente cette photo? </a:t>
            </a:r>
          </a:p>
          <a:p>
            <a:endParaRPr lang="fr-BE"/>
          </a:p>
          <a:p>
            <a:r>
              <a:rPr lang="fr-BE"/>
              <a:t>Réponse: elle représente l’apprentissage des langues. Pour trouver un emploi en Belgique, il est primordial de maîtriser au moins les bases de la langue parlée dans la région où vous séjournez. Si vous ne maîtrisez pas la langue, il sera très difficile de trouver un emploi.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21</a:t>
            </a:fld>
            <a:endParaRPr lang="fr-BE"/>
          </a:p>
        </p:txBody>
      </p:sp>
    </p:spTree>
    <p:extLst>
      <p:ext uri="{BB962C8B-B14F-4D97-AF65-F5344CB8AC3E}">
        <p14:creationId xmlns:p14="http://schemas.microsoft.com/office/powerpoint/2010/main" val="12371860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De quels document Mohammed a-t-il besoin pour postuler à un job étudiant? </a:t>
            </a:r>
          </a:p>
          <a:p>
            <a:r>
              <a:rPr lang="fr-BE" dirty="0"/>
              <a:t>Cliquez sur chaque document pour avoir la réponse. </a:t>
            </a:r>
          </a:p>
          <a:p>
            <a:endParaRPr lang="fr-BE" dirty="0"/>
          </a:p>
          <a:p>
            <a:r>
              <a:rPr lang="fr-BE" dirty="0"/>
              <a:t>Réponse: </a:t>
            </a:r>
          </a:p>
          <a:p>
            <a:r>
              <a:rPr lang="fr-BE" dirty="0"/>
              <a:t>CV: oui</a:t>
            </a:r>
          </a:p>
          <a:p>
            <a:r>
              <a:rPr lang="fr-BE" dirty="0"/>
              <a:t>Lettre de motivation: c’est possible</a:t>
            </a:r>
          </a:p>
          <a:p>
            <a:r>
              <a:rPr lang="fr-BE" dirty="0"/>
              <a:t>-Carte de banque: oui, son salaire sera versé sur son compte en banque</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22</a:t>
            </a:fld>
            <a:endParaRPr lang="fr-BE"/>
          </a:p>
        </p:txBody>
      </p:sp>
    </p:spTree>
    <p:extLst>
      <p:ext uri="{BB962C8B-B14F-4D97-AF65-F5344CB8AC3E}">
        <p14:creationId xmlns:p14="http://schemas.microsoft.com/office/powerpoint/2010/main" val="21883180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Réponses: </a:t>
            </a:r>
          </a:p>
          <a:p>
            <a:r>
              <a:rPr lang="fr-BE" dirty="0"/>
              <a:t>-Connaissance de la langue: dans la pratique, c’est très souvent nécessaire</a:t>
            </a:r>
          </a:p>
          <a:p>
            <a:r>
              <a:rPr lang="fr-BE" dirty="0"/>
              <a:t>-Casier judiciaire: pas pour cet emploi</a:t>
            </a:r>
          </a:p>
          <a:p>
            <a:r>
              <a:rPr lang="fr-BE" dirty="0"/>
              <a:t>- Titre de séjour: oui</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23</a:t>
            </a:fld>
            <a:endParaRPr lang="fr-BE"/>
          </a:p>
        </p:txBody>
      </p:sp>
    </p:spTree>
    <p:extLst>
      <p:ext uri="{BB962C8B-B14F-4D97-AF65-F5344CB8AC3E}">
        <p14:creationId xmlns:p14="http://schemas.microsoft.com/office/powerpoint/2010/main" val="15891887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fontAlgn="base"/>
            <a:r>
              <a:rPr lang="fr-BE" sz="1200" b="0" i="0" u="none" strike="noStrike" kern="1200" noProof="0" dirty="0">
                <a:solidFill>
                  <a:schemeClr val="tx1"/>
                </a:solidFill>
                <a:effectLst/>
                <a:latin typeface="+mn-lt"/>
                <a:ea typeface="+mn-ea"/>
                <a:cs typeface="+mn-cs"/>
              </a:rPr>
              <a:t>Avant de récupérer la balle, pourrais-tu me rappeler quelles sont les étapes que Mohammed a déjà franchi? </a:t>
            </a:r>
            <a:r>
              <a:rPr lang="fr-BE" sz="1200" b="0" i="0" kern="1200" noProof="0" dirty="0">
                <a:solidFill>
                  <a:schemeClr val="tx1"/>
                </a:solidFill>
                <a:effectLst/>
                <a:latin typeface="+mn-lt"/>
                <a:ea typeface="+mn-ea"/>
                <a:cs typeface="+mn-cs"/>
              </a:rPr>
              <a:t>​</a:t>
            </a:r>
          </a:p>
          <a:p>
            <a:pPr fontAlgn="base"/>
            <a:r>
              <a:rPr lang="fr-BE" sz="1200" b="0" i="0" u="none" strike="noStrike" kern="1200" noProof="0" dirty="0">
                <a:solidFill>
                  <a:schemeClr val="tx1"/>
                </a:solidFill>
                <a:effectLst/>
                <a:latin typeface="+mn-lt"/>
                <a:ea typeface="+mn-ea"/>
                <a:cs typeface="+mn-cs"/>
              </a:rPr>
              <a:t>-Il a vérifié </a:t>
            </a:r>
            <a:r>
              <a:rPr lang="fr-BE" noProof="0" dirty="0"/>
              <a:t>qu'il pouvait</a:t>
            </a:r>
            <a:r>
              <a:rPr lang="fr-BE" sz="1200" b="0" i="0" u="none" strike="noStrike" kern="1200" noProof="0" dirty="0">
                <a:solidFill>
                  <a:schemeClr val="tx1"/>
                </a:solidFill>
                <a:effectLst/>
                <a:latin typeface="+mn-lt"/>
                <a:ea typeface="+mn-ea"/>
                <a:cs typeface="+mn-cs"/>
              </a:rPr>
              <a:t> bien travailler en Belgique</a:t>
            </a:r>
            <a:r>
              <a:rPr lang="fr-BE" sz="1200" b="0" i="0" kern="1200" noProof="0" dirty="0">
                <a:solidFill>
                  <a:schemeClr val="tx1"/>
                </a:solidFill>
                <a:effectLst/>
                <a:latin typeface="+mn-lt"/>
                <a:ea typeface="+mn-ea"/>
                <a:cs typeface="+mn-cs"/>
              </a:rPr>
              <a:t>​</a:t>
            </a:r>
          </a:p>
          <a:p>
            <a:pPr rtl="0" fontAlgn="base"/>
            <a:r>
              <a:rPr lang="fr-BE" sz="1200" b="0" i="0" u="none" strike="noStrike" kern="1200" noProof="0" dirty="0">
                <a:solidFill>
                  <a:schemeClr val="tx1"/>
                </a:solidFill>
                <a:effectLst/>
                <a:latin typeface="+mn-lt"/>
                <a:ea typeface="+mn-ea"/>
                <a:cs typeface="+mn-cs"/>
              </a:rPr>
              <a:t>-Il a lancé sa recherche d'emploi</a:t>
            </a:r>
            <a:r>
              <a:rPr lang="fr-BE" sz="1200" b="0" i="0" kern="1200" noProof="0" dirty="0">
                <a:solidFill>
                  <a:schemeClr val="tx1"/>
                </a:solidFill>
                <a:effectLst/>
                <a:latin typeface="+mn-lt"/>
                <a:ea typeface="+mn-ea"/>
                <a:cs typeface="+mn-cs"/>
              </a:rPr>
              <a:t>​</a:t>
            </a:r>
          </a:p>
          <a:p>
            <a:pPr rtl="0" fontAlgn="base"/>
            <a:r>
              <a:rPr lang="fr-BE" sz="1200" b="0" i="0" u="none" strike="noStrike" kern="1200" noProof="0" dirty="0">
                <a:solidFill>
                  <a:schemeClr val="tx1"/>
                </a:solidFill>
                <a:effectLst/>
                <a:latin typeface="+mn-lt"/>
                <a:ea typeface="+mn-ea"/>
                <a:cs typeface="+mn-cs"/>
              </a:rPr>
              <a:t>-Il  a constitué son dossier de candidature</a:t>
            </a:r>
            <a:r>
              <a:rPr lang="fr-BE" sz="1200" b="0" i="0" kern="1200" noProof="0" dirty="0">
                <a:solidFill>
                  <a:schemeClr val="tx1"/>
                </a:solidFill>
                <a:effectLst/>
                <a:latin typeface="+mn-lt"/>
                <a:ea typeface="+mn-ea"/>
                <a:cs typeface="+mn-cs"/>
              </a:rPr>
              <a:t>​</a:t>
            </a:r>
          </a:p>
          <a:p>
            <a:pPr rtl="0" fontAlgn="base"/>
            <a:r>
              <a:rPr lang="fr-BE" sz="1200" b="0" i="0" kern="1200" noProof="0" dirty="0">
                <a:solidFill>
                  <a:schemeClr val="tx1"/>
                </a:solidFill>
                <a:effectLst/>
                <a:latin typeface="+mn-lt"/>
                <a:ea typeface="+mn-ea"/>
                <a:cs typeface="+mn-cs"/>
              </a:rPr>
              <a:t>​</a:t>
            </a:r>
          </a:p>
          <a:p>
            <a:pPr rtl="0" fontAlgn="base"/>
            <a:r>
              <a:rPr lang="fr-BE" sz="1200" b="0" i="0" u="none" strike="noStrike" kern="1200" noProof="0" dirty="0">
                <a:solidFill>
                  <a:schemeClr val="tx1"/>
                </a:solidFill>
                <a:effectLst/>
                <a:latin typeface="+mn-lt"/>
                <a:ea typeface="+mn-ea"/>
                <a:cs typeface="+mn-cs"/>
              </a:rPr>
              <a:t>Je vais maintenant lancer la balle à quelqu'un d'autre, qui va aider Mohammed lors de la prochaine étape: la signature du contrat</a:t>
            </a:r>
            <a:endParaRPr lang="fr-BE" sz="1200" b="0" i="0" kern="1200" noProof="0" dirty="0">
              <a:solidFill>
                <a:schemeClr val="tx1"/>
              </a:solidFill>
              <a:effectLst/>
              <a:latin typeface="+mn-lt"/>
              <a:ea typeface="+mn-ea"/>
              <a:cs typeface="+mn-cs"/>
            </a:endParaRPr>
          </a:p>
          <a:p>
            <a:endParaRPr lang="fr-BE" dirty="0"/>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24</a:t>
            </a:fld>
            <a:endParaRPr lang="fr-BE"/>
          </a:p>
        </p:txBody>
      </p:sp>
    </p:spTree>
    <p:extLst>
      <p:ext uri="{BB962C8B-B14F-4D97-AF65-F5344CB8AC3E}">
        <p14:creationId xmlns:p14="http://schemas.microsoft.com/office/powerpoint/2010/main" val="23161071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26</a:t>
            </a:fld>
            <a:endParaRPr lang="fr-BE"/>
          </a:p>
        </p:txBody>
      </p:sp>
    </p:spTree>
    <p:extLst>
      <p:ext uri="{BB962C8B-B14F-4D97-AF65-F5344CB8AC3E}">
        <p14:creationId xmlns:p14="http://schemas.microsoft.com/office/powerpoint/2010/main" val="6446140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noProof="0" dirty="0">
                <a:latin typeface="Calibri"/>
                <a:ea typeface="Calibri"/>
                <a:cs typeface="Calibri"/>
              </a:rPr>
              <a:t>Effectivement, même pour un job étudiant il est obligatoire d’encadrer cela avec un contrat de travail. Sinon, il s’agit de travail au noir (</a:t>
            </a:r>
            <a:r>
              <a:rPr lang="fr-BE" noProof="0" dirty="0" err="1">
                <a:latin typeface="Calibri"/>
                <a:ea typeface="Calibri"/>
                <a:cs typeface="Calibri"/>
              </a:rPr>
              <a:t>illegal</a:t>
            </a:r>
            <a:r>
              <a:rPr lang="fr-BE" noProof="0" dirty="0">
                <a:latin typeface="Calibri"/>
                <a:ea typeface="Calibri"/>
                <a:cs typeface="Calibri"/>
              </a:rPr>
              <a:t>). </a:t>
            </a:r>
          </a:p>
          <a:p>
            <a:endParaRPr lang="fr-BE" noProof="0" dirty="0">
              <a:latin typeface="Calibri"/>
              <a:ea typeface="Calibri"/>
              <a:cs typeface="Calibri"/>
            </a:endParaRPr>
          </a:p>
          <a:p>
            <a:pPr rtl="0" fontAlgn="base"/>
            <a:r>
              <a:rPr lang="fr-BE" sz="1200" b="0" i="0" u="none" strike="noStrike" kern="1200" noProof="0" dirty="0">
                <a:solidFill>
                  <a:schemeClr val="tx1"/>
                </a:solidFill>
                <a:effectLst/>
                <a:latin typeface="+mn-lt"/>
                <a:ea typeface="+mn-ea"/>
                <a:cs typeface="+mn-cs"/>
              </a:rPr>
              <a:t>Que devrait contenir un contrat de travail, selon vous? </a:t>
            </a:r>
            <a:r>
              <a:rPr lang="fr-BE" sz="1200" b="0" i="0" kern="1200" noProof="0" dirty="0">
                <a:solidFill>
                  <a:schemeClr val="tx1"/>
                </a:solidFill>
                <a:effectLst/>
                <a:latin typeface="+mn-lt"/>
                <a:ea typeface="+mn-ea"/>
                <a:cs typeface="+mn-cs"/>
              </a:rPr>
              <a:t>​</a:t>
            </a:r>
          </a:p>
          <a:p>
            <a:pPr rtl="0" fontAlgn="base"/>
            <a:r>
              <a:rPr lang="fr-BE" sz="1200" b="0" i="0" kern="1200" noProof="0" dirty="0">
                <a:solidFill>
                  <a:schemeClr val="tx1"/>
                </a:solidFill>
                <a:effectLst/>
                <a:latin typeface="+mn-lt"/>
                <a:ea typeface="+mn-ea"/>
                <a:cs typeface="+mn-cs"/>
              </a:rPr>
              <a:t>​</a:t>
            </a:r>
          </a:p>
          <a:p>
            <a:pPr rtl="0" fontAlgn="base"/>
            <a:r>
              <a:rPr lang="fr-BE" sz="1200" b="0" i="0" u="none" strike="noStrike" kern="1200" noProof="0" dirty="0">
                <a:solidFill>
                  <a:schemeClr val="tx1"/>
                </a:solidFill>
                <a:effectLst/>
                <a:latin typeface="+mn-lt"/>
                <a:ea typeface="+mn-ea"/>
                <a:cs typeface="+mn-cs"/>
              </a:rPr>
              <a:t>L’identité de l’employer et de l’employé</a:t>
            </a:r>
            <a:r>
              <a:rPr lang="fr-BE" sz="1200" b="0" i="0" kern="1200" noProof="0" dirty="0">
                <a:solidFill>
                  <a:schemeClr val="tx1"/>
                </a:solidFill>
                <a:effectLst/>
                <a:latin typeface="+mn-lt"/>
                <a:ea typeface="+mn-ea"/>
                <a:cs typeface="+mn-cs"/>
              </a:rPr>
              <a:t>​</a:t>
            </a:r>
          </a:p>
          <a:p>
            <a:pPr rtl="0" fontAlgn="base"/>
            <a:r>
              <a:rPr lang="fr-BE" sz="1200" b="0" i="0" u="none" strike="noStrike" kern="1200" noProof="0" dirty="0">
                <a:solidFill>
                  <a:schemeClr val="tx1"/>
                </a:solidFill>
                <a:effectLst/>
                <a:latin typeface="+mn-lt"/>
                <a:ea typeface="+mn-ea"/>
                <a:cs typeface="+mn-cs"/>
              </a:rPr>
              <a:t>La rémunération </a:t>
            </a:r>
            <a:r>
              <a:rPr lang="fr-BE" sz="1200" b="0" i="0" kern="1200" noProof="0" dirty="0">
                <a:solidFill>
                  <a:schemeClr val="tx1"/>
                </a:solidFill>
                <a:effectLst/>
                <a:latin typeface="+mn-lt"/>
                <a:ea typeface="+mn-ea"/>
                <a:cs typeface="+mn-cs"/>
              </a:rPr>
              <a:t>​</a:t>
            </a:r>
          </a:p>
          <a:p>
            <a:pPr rtl="0" fontAlgn="base"/>
            <a:r>
              <a:rPr lang="fr-BE" sz="1200" b="0" i="0" u="none" strike="noStrike" kern="1200" noProof="0" dirty="0">
                <a:solidFill>
                  <a:schemeClr val="tx1"/>
                </a:solidFill>
                <a:effectLst/>
                <a:latin typeface="+mn-lt"/>
                <a:ea typeface="+mn-ea"/>
                <a:cs typeface="+mn-cs"/>
              </a:rPr>
              <a:t>La durée du contrat</a:t>
            </a:r>
            <a:r>
              <a:rPr lang="fr-BE" sz="1200" b="0" i="0" kern="1200" noProof="0" dirty="0">
                <a:solidFill>
                  <a:schemeClr val="tx1"/>
                </a:solidFill>
                <a:effectLst/>
                <a:latin typeface="+mn-lt"/>
                <a:ea typeface="+mn-ea"/>
                <a:cs typeface="+mn-cs"/>
              </a:rPr>
              <a:t>​</a:t>
            </a:r>
          </a:p>
          <a:p>
            <a:pPr rtl="0" fontAlgn="base"/>
            <a:r>
              <a:rPr lang="fr-BE" sz="1200" b="0" i="0" u="none" strike="noStrike" kern="1200" noProof="0" dirty="0">
                <a:solidFill>
                  <a:schemeClr val="tx1"/>
                </a:solidFill>
                <a:effectLst/>
                <a:latin typeface="+mn-lt"/>
                <a:ea typeface="+mn-ea"/>
                <a:cs typeface="+mn-cs"/>
              </a:rPr>
              <a:t>Les horaires de travail </a:t>
            </a:r>
            <a:r>
              <a:rPr lang="fr-BE" sz="1200" b="0" i="0" kern="1200" noProof="0" dirty="0">
                <a:solidFill>
                  <a:schemeClr val="tx1"/>
                </a:solidFill>
                <a:effectLst/>
                <a:latin typeface="+mn-lt"/>
                <a:ea typeface="+mn-ea"/>
                <a:cs typeface="+mn-cs"/>
              </a:rPr>
              <a:t>​</a:t>
            </a:r>
          </a:p>
          <a:p>
            <a:pPr rtl="0" fontAlgn="base"/>
            <a:r>
              <a:rPr lang="fr-BE" sz="1200" b="0" i="0" kern="1200" noProof="0" dirty="0">
                <a:solidFill>
                  <a:schemeClr val="tx1"/>
                </a:solidFill>
                <a:effectLst/>
                <a:latin typeface="+mn-lt"/>
                <a:ea typeface="+mn-ea"/>
                <a:cs typeface="+mn-cs"/>
              </a:rPr>
              <a:t>​</a:t>
            </a:r>
          </a:p>
          <a:p>
            <a:pPr rtl="0" fontAlgn="base"/>
            <a:r>
              <a:rPr lang="fr-BE" sz="1200" b="0" i="0" u="none" strike="noStrike" kern="1200" noProof="0" dirty="0">
                <a:solidFill>
                  <a:schemeClr val="tx1"/>
                </a:solidFill>
                <a:effectLst/>
                <a:latin typeface="+mn-lt"/>
                <a:ea typeface="+mn-ea"/>
                <a:cs typeface="+mn-cs"/>
              </a:rPr>
              <a:t>Il est très important de lire et de comprendre le contrat et le règlement de travail avant de le signer. Conseil: demandez à quelqu’un de vous aider à parcourir ces documents</a:t>
            </a:r>
            <a:r>
              <a:rPr lang="fr-BE" sz="1200" b="0" i="0" kern="1200" noProof="0" dirty="0">
                <a:solidFill>
                  <a:schemeClr val="tx1"/>
                </a:solidFill>
                <a:effectLst/>
                <a:latin typeface="+mn-lt"/>
                <a:ea typeface="+mn-ea"/>
                <a:cs typeface="+mn-cs"/>
              </a:rPr>
              <a:t>​</a:t>
            </a:r>
          </a:p>
          <a:p>
            <a:endParaRPr lang="en-US" dirty="0">
              <a:latin typeface="Calibri"/>
              <a:ea typeface="Calibri"/>
              <a:cs typeface="Calibri"/>
            </a:endParaRP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27</a:t>
            </a:fld>
            <a:endParaRPr lang="fr-BE"/>
          </a:p>
        </p:txBody>
      </p:sp>
    </p:spTree>
    <p:extLst>
      <p:ext uri="{BB962C8B-B14F-4D97-AF65-F5344CB8AC3E}">
        <p14:creationId xmlns:p14="http://schemas.microsoft.com/office/powerpoint/2010/main" val="27070028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fontAlgn="base"/>
            <a:r>
              <a:rPr lang="fr-BE" sz="1200" b="0" i="0" u="none" strike="noStrike" kern="1200" noProof="0" dirty="0">
                <a:solidFill>
                  <a:schemeClr val="tx1"/>
                </a:solidFill>
                <a:effectLst/>
                <a:latin typeface="+mn-lt"/>
                <a:ea typeface="+mn-ea"/>
                <a:cs typeface="+mn-cs"/>
              </a:rPr>
              <a:t>Avant de récupérer la balle, pourrais-tu me rappeler quelles sont les étapes que Mohammed a déjà franchi? </a:t>
            </a:r>
            <a:r>
              <a:rPr lang="fr-BE" sz="1200" b="0" i="0" kern="1200" noProof="0" dirty="0">
                <a:solidFill>
                  <a:schemeClr val="tx1"/>
                </a:solidFill>
                <a:effectLst/>
                <a:latin typeface="+mn-lt"/>
                <a:ea typeface="+mn-ea"/>
                <a:cs typeface="+mn-cs"/>
              </a:rPr>
              <a:t>​</a:t>
            </a:r>
          </a:p>
          <a:p>
            <a:pPr rtl="0" fontAlgn="base"/>
            <a:r>
              <a:rPr lang="fr-BE" sz="1200" b="0" i="0" u="none" strike="noStrike" kern="1200" noProof="0" dirty="0">
                <a:solidFill>
                  <a:schemeClr val="tx1"/>
                </a:solidFill>
                <a:effectLst/>
                <a:latin typeface="+mn-lt"/>
                <a:ea typeface="+mn-ea"/>
                <a:cs typeface="+mn-cs"/>
              </a:rPr>
              <a:t>-Il a vérifié qu'elle pouvait bien travailler en Belgique</a:t>
            </a:r>
            <a:r>
              <a:rPr lang="fr-BE" sz="1200" b="0" i="0" kern="1200" noProof="0" dirty="0">
                <a:solidFill>
                  <a:schemeClr val="tx1"/>
                </a:solidFill>
                <a:effectLst/>
                <a:latin typeface="+mn-lt"/>
                <a:ea typeface="+mn-ea"/>
                <a:cs typeface="+mn-cs"/>
              </a:rPr>
              <a:t>​</a:t>
            </a:r>
          </a:p>
          <a:p>
            <a:pPr rtl="0" fontAlgn="base"/>
            <a:r>
              <a:rPr lang="fr-BE" sz="1200" b="0" i="0" u="none" strike="noStrike" kern="1200" noProof="0" dirty="0">
                <a:solidFill>
                  <a:schemeClr val="tx1"/>
                </a:solidFill>
                <a:effectLst/>
                <a:latin typeface="+mn-lt"/>
                <a:ea typeface="+mn-ea"/>
                <a:cs typeface="+mn-cs"/>
              </a:rPr>
              <a:t>-Il a lancé sa recherche d'emploi</a:t>
            </a:r>
            <a:r>
              <a:rPr lang="fr-BE" sz="1200" b="0" i="0" kern="1200" noProof="0" dirty="0">
                <a:solidFill>
                  <a:schemeClr val="tx1"/>
                </a:solidFill>
                <a:effectLst/>
                <a:latin typeface="+mn-lt"/>
                <a:ea typeface="+mn-ea"/>
                <a:cs typeface="+mn-cs"/>
              </a:rPr>
              <a:t>​</a:t>
            </a:r>
          </a:p>
          <a:p>
            <a:pPr rtl="0" fontAlgn="base"/>
            <a:r>
              <a:rPr lang="fr-BE" sz="1200" b="0" i="0" u="none" strike="noStrike" kern="1200" noProof="0" dirty="0">
                <a:solidFill>
                  <a:schemeClr val="tx1"/>
                </a:solidFill>
                <a:effectLst/>
                <a:latin typeface="+mn-lt"/>
                <a:ea typeface="+mn-ea"/>
                <a:cs typeface="+mn-cs"/>
              </a:rPr>
              <a:t>-Il  a constitué son dossier de candidature</a:t>
            </a:r>
            <a:r>
              <a:rPr lang="fr-BE" sz="1200" b="0" i="0" kern="1200" noProof="0" dirty="0">
                <a:solidFill>
                  <a:schemeClr val="tx1"/>
                </a:solidFill>
                <a:effectLst/>
                <a:latin typeface="+mn-lt"/>
                <a:ea typeface="+mn-ea"/>
                <a:cs typeface="+mn-cs"/>
              </a:rPr>
              <a:t>​</a:t>
            </a:r>
          </a:p>
          <a:p>
            <a:pPr rtl="0" fontAlgn="base"/>
            <a:r>
              <a:rPr lang="fr-BE" sz="1200" b="0" i="0" kern="1200" noProof="0" dirty="0">
                <a:solidFill>
                  <a:schemeClr val="tx1"/>
                </a:solidFill>
                <a:effectLst/>
                <a:latin typeface="+mn-lt"/>
                <a:ea typeface="+mn-ea"/>
                <a:cs typeface="+mn-cs"/>
              </a:rPr>
              <a:t>-Il a lu et compris son contrat de travail</a:t>
            </a:r>
          </a:p>
          <a:p>
            <a:pPr rtl="0" fontAlgn="base"/>
            <a:r>
              <a:rPr lang="fr-BE" sz="1200" b="0" i="0" kern="1200" noProof="0" dirty="0">
                <a:solidFill>
                  <a:schemeClr val="tx1"/>
                </a:solidFill>
                <a:effectLst/>
                <a:latin typeface="+mn-lt"/>
                <a:ea typeface="+mn-ea"/>
                <a:cs typeface="+mn-cs"/>
              </a:rPr>
              <a:t>​</a:t>
            </a:r>
          </a:p>
          <a:p>
            <a:pPr rtl="0" fontAlgn="base"/>
            <a:r>
              <a:rPr lang="fr-BE" sz="1200" b="0" i="0" u="none" strike="noStrike" kern="1200" noProof="0" dirty="0">
                <a:solidFill>
                  <a:schemeClr val="tx1"/>
                </a:solidFill>
                <a:effectLst/>
                <a:latin typeface="+mn-lt"/>
                <a:ea typeface="+mn-ea"/>
                <a:cs typeface="+mn-cs"/>
              </a:rPr>
              <a:t>Je vais maintenant lancer la balle à quelqu'un d'autre, qui va aider Mohammed lors de la prochaine étape: la signature du contrat</a:t>
            </a:r>
            <a:endParaRPr lang="fr-BE" sz="1200" b="0" i="0" kern="1200" noProof="0" dirty="0">
              <a:solidFill>
                <a:schemeClr val="tx1"/>
              </a:solidFill>
              <a:effectLst/>
              <a:latin typeface="+mn-lt"/>
              <a:ea typeface="+mn-ea"/>
              <a:cs typeface="+mn-cs"/>
            </a:endParaRPr>
          </a:p>
          <a:p>
            <a:endParaRPr lang="fr-BE" dirty="0"/>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28</a:t>
            </a:fld>
            <a:endParaRPr lang="fr-BE"/>
          </a:p>
        </p:txBody>
      </p:sp>
    </p:spTree>
    <p:extLst>
      <p:ext uri="{BB962C8B-B14F-4D97-AF65-F5344CB8AC3E}">
        <p14:creationId xmlns:p14="http://schemas.microsoft.com/office/powerpoint/2010/main" val="2071265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En Belgique, le nombre d’heures où les étudiants peuvent travailler est limité par la loi. Selon vous, à combien d’heures est fixée cette limite?</a:t>
            </a:r>
          </a:p>
          <a:p>
            <a:endParaRPr lang="fr-BE" dirty="0"/>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30</a:t>
            </a:fld>
            <a:endParaRPr lang="fr-BE"/>
          </a:p>
        </p:txBody>
      </p:sp>
    </p:spTree>
    <p:extLst>
      <p:ext uri="{BB962C8B-B14F-4D97-AF65-F5344CB8AC3E}">
        <p14:creationId xmlns:p14="http://schemas.microsoft.com/office/powerpoint/2010/main" val="4382715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CD4A8-D2B1-0E73-4523-94ECA3D141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BD23759-0C58-DA83-38F9-7AAAA779357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7C9D005-B479-D33A-CA43-1811670B98C2}"/>
              </a:ext>
            </a:extLst>
          </p:cNvPr>
          <p:cNvSpPr>
            <a:spLocks noGrp="1"/>
          </p:cNvSpPr>
          <p:nvPr>
            <p:ph type="body" idx="1"/>
          </p:nvPr>
        </p:nvSpPr>
        <p:spPr/>
        <p:txBody>
          <a:bodyPr/>
          <a:lstStyle/>
          <a:p>
            <a:r>
              <a:rPr lang="fr-BE" dirty="0"/>
              <a:t>En effet, il la limite légale est de 650 heures par an. Néanmoins, des règles particulières s’appliquent selon les secteurs et les régions. Veillez à bien vous renseigner. </a:t>
            </a:r>
          </a:p>
          <a:p>
            <a:endParaRPr lang="fr-BE" dirty="0"/>
          </a:p>
          <a:p>
            <a:endParaRPr lang="fr-BE" dirty="0"/>
          </a:p>
        </p:txBody>
      </p:sp>
      <p:sp>
        <p:nvSpPr>
          <p:cNvPr id="4" name="Espace réservé du numéro de diapositive 3">
            <a:extLst>
              <a:ext uri="{FF2B5EF4-FFF2-40B4-BE49-F238E27FC236}">
                <a16:creationId xmlns:a16="http://schemas.microsoft.com/office/drawing/2014/main" id="{89423CD4-FE50-2612-4BC5-3286A657CD21}"/>
              </a:ext>
            </a:extLst>
          </p:cNvPr>
          <p:cNvSpPr>
            <a:spLocks noGrp="1"/>
          </p:cNvSpPr>
          <p:nvPr>
            <p:ph type="sldNum" sz="quarter" idx="5"/>
          </p:nvPr>
        </p:nvSpPr>
        <p:spPr/>
        <p:txBody>
          <a:bodyPr/>
          <a:lstStyle/>
          <a:p>
            <a:fld id="{956EBCED-93BA-4561-879C-6196E1B11FD8}" type="slidenum">
              <a:rPr lang="fr-BE" smtClean="0"/>
              <a:t>31</a:t>
            </a:fld>
            <a:endParaRPr lang="fr-BE"/>
          </a:p>
        </p:txBody>
      </p:sp>
    </p:spTree>
    <p:extLst>
      <p:ext uri="{BB962C8B-B14F-4D97-AF65-F5344CB8AC3E}">
        <p14:creationId xmlns:p14="http://schemas.microsoft.com/office/powerpoint/2010/main" val="24319953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200" kern="1200" dirty="0">
                <a:solidFill>
                  <a:schemeClr val="tx1"/>
                </a:solidFill>
                <a:effectLst/>
                <a:latin typeface="+mn-lt"/>
                <a:ea typeface="+mn-ea"/>
                <a:cs typeface="+mn-cs"/>
              </a:rPr>
              <a:t>https://www.studentatwork.be </a:t>
            </a:r>
          </a:p>
          <a:p>
            <a:pPr marL="0" marR="0" lvl="0" indent="0" algn="l" defTabSz="914400" rtl="0" eaLnBrk="1" fontAlgn="auto" latinLnBrk="0" hangingPunct="1">
              <a:lnSpc>
                <a:spcPct val="100000"/>
              </a:lnSpc>
              <a:spcBef>
                <a:spcPts val="0"/>
              </a:spcBef>
              <a:spcAft>
                <a:spcPts val="0"/>
              </a:spcAft>
              <a:buClrTx/>
              <a:buSzTx/>
              <a:buFontTx/>
              <a:buNone/>
              <a:tabLst/>
              <a:defRPr/>
            </a:pPr>
            <a:r>
              <a:rPr lang="fr-BE" sz="1200" kern="1200" dirty="0">
                <a:solidFill>
                  <a:schemeClr val="tx1"/>
                </a:solidFill>
                <a:effectLst/>
                <a:latin typeface="+mn-lt"/>
                <a:ea typeface="+mn-ea"/>
                <a:cs typeface="+mn-cs"/>
              </a:rPr>
              <a:t>Ce site web est utile pour connaitre les heures de travail prestées et pour télécharger l'attestation de jobiste qui est souvent demandée par les employeurs.  </a:t>
            </a:r>
            <a:endParaRPr lang="fr-BE" dirty="0"/>
          </a:p>
          <a:p>
            <a:endParaRPr lang="fr-BE" dirty="0"/>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32</a:t>
            </a:fld>
            <a:endParaRPr lang="fr-BE"/>
          </a:p>
        </p:txBody>
      </p:sp>
    </p:spTree>
    <p:extLst>
      <p:ext uri="{BB962C8B-B14F-4D97-AF65-F5344CB8AC3E}">
        <p14:creationId xmlns:p14="http://schemas.microsoft.com/office/powerpoint/2010/main" val="1605107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noProof="0" dirty="0">
                <a:latin typeface="Calibri"/>
                <a:ea typeface="Calibri"/>
                <a:cs typeface="Calibri"/>
              </a:rPr>
              <a:t>Je vous présente Mohammed: </a:t>
            </a:r>
          </a:p>
          <a:p>
            <a:pPr marL="171450" indent="-171450">
              <a:buFont typeface="Calibri"/>
              <a:buChar char="-"/>
            </a:pPr>
            <a:r>
              <a:rPr lang="fr-BE" noProof="0" dirty="0">
                <a:latin typeface="Calibri"/>
                <a:ea typeface="Calibri"/>
                <a:cs typeface="Calibri"/>
              </a:rPr>
              <a:t>Il réside dans un centre d'accueil de Fedasil à Bruxelles</a:t>
            </a:r>
          </a:p>
          <a:p>
            <a:pPr marL="171450" indent="-171450">
              <a:buFont typeface="Calibri"/>
              <a:buChar char="-"/>
            </a:pPr>
            <a:r>
              <a:rPr lang="fr-BE" noProof="0" dirty="0">
                <a:latin typeface="Calibri"/>
                <a:ea typeface="Calibri"/>
                <a:cs typeface="Calibri"/>
              </a:rPr>
              <a:t>Il parle l’arabe</a:t>
            </a:r>
          </a:p>
          <a:p>
            <a:pPr marL="171450" indent="-171450">
              <a:buFont typeface="Calibri"/>
              <a:buChar char="-"/>
            </a:pPr>
            <a:r>
              <a:rPr lang="fr-BE" noProof="0" dirty="0">
                <a:latin typeface="Calibri"/>
                <a:ea typeface="Calibri"/>
                <a:cs typeface="Calibri"/>
              </a:rPr>
              <a:t>Il est scolarisé</a:t>
            </a:r>
          </a:p>
          <a:p>
            <a:pPr marL="171450" indent="-171450">
              <a:buFont typeface="Calibri"/>
              <a:buChar char="-"/>
            </a:pPr>
            <a:r>
              <a:rPr lang="fr-BE" noProof="0" dirty="0">
                <a:latin typeface="Calibri"/>
                <a:ea typeface="Calibri"/>
                <a:cs typeface="Calibri"/>
              </a:rPr>
              <a:t>Il </a:t>
            </a:r>
            <a:r>
              <a:rPr lang="fr-BE" noProof="0" dirty="0" err="1">
                <a:latin typeface="Calibri"/>
                <a:ea typeface="Calibri"/>
                <a:cs typeface="Calibri"/>
              </a:rPr>
              <a:t>reside</a:t>
            </a:r>
            <a:r>
              <a:rPr lang="fr-BE" noProof="0" dirty="0">
                <a:latin typeface="Calibri"/>
                <a:ea typeface="Calibri"/>
                <a:cs typeface="Calibri"/>
              </a:rPr>
              <a:t> avec sa maman </a:t>
            </a:r>
          </a:p>
          <a:p>
            <a:pPr marL="171450" indent="-171450">
              <a:buFont typeface="Calibri"/>
              <a:buChar char="-"/>
            </a:pPr>
            <a:r>
              <a:rPr lang="fr-BE" noProof="0" dirty="0">
                <a:latin typeface="Calibri"/>
                <a:ea typeface="Calibri"/>
                <a:cs typeface="Calibri"/>
              </a:rPr>
              <a:t>Il a 16 ans</a:t>
            </a:r>
          </a:p>
          <a:p>
            <a:pPr marL="171450" indent="-171450">
              <a:buFont typeface="Calibri"/>
              <a:buChar char="-"/>
            </a:pPr>
            <a:r>
              <a:rPr lang="fr-BE" noProof="0" dirty="0">
                <a:latin typeface="Calibri"/>
                <a:ea typeface="Calibri"/>
                <a:cs typeface="Calibri"/>
              </a:rPr>
              <a:t>Il est en Belgique depuis 4 mois et a reçu sa carte orange</a:t>
            </a:r>
          </a:p>
          <a:p>
            <a:pPr marL="171450" indent="-171450">
              <a:buFont typeface="Calibri"/>
              <a:buChar char="-"/>
            </a:pPr>
            <a:r>
              <a:rPr lang="fr-BE" noProof="0" dirty="0">
                <a:latin typeface="Calibri"/>
                <a:ea typeface="Calibri"/>
                <a:cs typeface="Calibri"/>
              </a:rPr>
              <a:t>Il souhaite trouver un job comme aide ménager</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a:t>
            </a:fld>
            <a:endParaRPr lang="fr-BE"/>
          </a:p>
        </p:txBody>
      </p:sp>
    </p:spTree>
    <p:extLst>
      <p:ext uri="{BB962C8B-B14F-4D97-AF65-F5344CB8AC3E}">
        <p14:creationId xmlns:p14="http://schemas.microsoft.com/office/powerpoint/2010/main" val="17432396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fontAlgn="base"/>
            <a:r>
              <a:rPr lang="fr-BE" sz="1200" b="0" i="0" u="none" strike="noStrike" kern="1200" noProof="0" dirty="0">
                <a:solidFill>
                  <a:schemeClr val="tx1"/>
                </a:solidFill>
                <a:effectLst/>
                <a:latin typeface="+mn-lt"/>
                <a:ea typeface="+mn-ea"/>
                <a:cs typeface="+mn-cs"/>
              </a:rPr>
              <a:t>Avant de récupérer la balle, pourrais-tu me rappeler quelles sont les étapes que Mohammed a déjà franchi? </a:t>
            </a:r>
            <a:r>
              <a:rPr lang="fr-BE" sz="1200" b="0" i="0" kern="1200" noProof="0" dirty="0">
                <a:solidFill>
                  <a:schemeClr val="tx1"/>
                </a:solidFill>
                <a:effectLst/>
                <a:latin typeface="+mn-lt"/>
                <a:ea typeface="+mn-ea"/>
                <a:cs typeface="+mn-cs"/>
              </a:rPr>
              <a:t>​</a:t>
            </a:r>
          </a:p>
          <a:p>
            <a:pPr rtl="0" fontAlgn="base"/>
            <a:r>
              <a:rPr lang="fr-BE" sz="1200" b="0" i="0" u="none" strike="noStrike" kern="1200" noProof="0" dirty="0">
                <a:solidFill>
                  <a:schemeClr val="tx1"/>
                </a:solidFill>
                <a:effectLst/>
                <a:latin typeface="+mn-lt"/>
                <a:ea typeface="+mn-ea"/>
                <a:cs typeface="+mn-cs"/>
              </a:rPr>
              <a:t>-Il a vérifié qu'elle pouvait bien travailler en Belgique</a:t>
            </a:r>
            <a:r>
              <a:rPr lang="fr-BE" sz="1200" b="0" i="0" kern="1200" noProof="0" dirty="0">
                <a:solidFill>
                  <a:schemeClr val="tx1"/>
                </a:solidFill>
                <a:effectLst/>
                <a:latin typeface="+mn-lt"/>
                <a:ea typeface="+mn-ea"/>
                <a:cs typeface="+mn-cs"/>
              </a:rPr>
              <a:t>​</a:t>
            </a:r>
          </a:p>
          <a:p>
            <a:pPr rtl="0" fontAlgn="base"/>
            <a:r>
              <a:rPr lang="fr-BE" sz="1200" b="0" i="0" u="none" strike="noStrike" kern="1200" noProof="0" dirty="0">
                <a:solidFill>
                  <a:schemeClr val="tx1"/>
                </a:solidFill>
                <a:effectLst/>
                <a:latin typeface="+mn-lt"/>
                <a:ea typeface="+mn-ea"/>
                <a:cs typeface="+mn-cs"/>
              </a:rPr>
              <a:t>-Il a lancé sa recherche d'emploi</a:t>
            </a:r>
            <a:r>
              <a:rPr lang="fr-BE" sz="1200" b="0" i="0" kern="1200" noProof="0" dirty="0">
                <a:solidFill>
                  <a:schemeClr val="tx1"/>
                </a:solidFill>
                <a:effectLst/>
                <a:latin typeface="+mn-lt"/>
                <a:ea typeface="+mn-ea"/>
                <a:cs typeface="+mn-cs"/>
              </a:rPr>
              <a:t>​</a:t>
            </a:r>
          </a:p>
          <a:p>
            <a:pPr rtl="0" fontAlgn="base"/>
            <a:r>
              <a:rPr lang="fr-BE" sz="1200" b="0" i="0" u="none" strike="noStrike" kern="1200" noProof="0" dirty="0">
                <a:solidFill>
                  <a:schemeClr val="tx1"/>
                </a:solidFill>
                <a:effectLst/>
                <a:latin typeface="+mn-lt"/>
                <a:ea typeface="+mn-ea"/>
                <a:cs typeface="+mn-cs"/>
              </a:rPr>
              <a:t>-Il  a constitué son dossier de candidature</a:t>
            </a:r>
            <a:r>
              <a:rPr lang="fr-BE" sz="1200" b="0" i="0" kern="1200" noProof="0" dirty="0">
                <a:solidFill>
                  <a:schemeClr val="tx1"/>
                </a:solidFill>
                <a:effectLst/>
                <a:latin typeface="+mn-lt"/>
                <a:ea typeface="+mn-ea"/>
                <a:cs typeface="+mn-cs"/>
              </a:rPr>
              <a:t>​</a:t>
            </a:r>
          </a:p>
          <a:p>
            <a:pPr rtl="0" fontAlgn="base"/>
            <a:r>
              <a:rPr lang="fr-BE" sz="1200" b="0" i="0" kern="1200" noProof="0" dirty="0">
                <a:solidFill>
                  <a:schemeClr val="tx1"/>
                </a:solidFill>
                <a:effectLst/>
                <a:latin typeface="+mn-lt"/>
                <a:ea typeface="+mn-ea"/>
                <a:cs typeface="+mn-cs"/>
              </a:rPr>
              <a:t>-Il a lu et compris son contrat de travail</a:t>
            </a:r>
          </a:p>
          <a:p>
            <a:pPr rtl="0" fontAlgn="base"/>
            <a:r>
              <a:rPr lang="fr-BE" sz="1200" b="0" i="0" kern="1200" noProof="0" dirty="0">
                <a:solidFill>
                  <a:schemeClr val="tx1"/>
                </a:solidFill>
                <a:effectLst/>
                <a:latin typeface="+mn-lt"/>
                <a:ea typeface="+mn-ea"/>
                <a:cs typeface="+mn-cs"/>
              </a:rPr>
              <a:t>-Il sait combien d’heures par an il est autorisé à travailler en tant qu’étudiant. </a:t>
            </a:r>
          </a:p>
          <a:p>
            <a:pPr rtl="0" fontAlgn="base"/>
            <a:r>
              <a:rPr lang="en-US" sz="1200" b="0" i="0" kern="1200" dirty="0">
                <a:solidFill>
                  <a:schemeClr val="tx1"/>
                </a:solidFill>
                <a:effectLst/>
                <a:latin typeface="+mn-lt"/>
                <a:ea typeface="+mn-ea"/>
                <a:cs typeface="+mn-cs"/>
              </a:rPr>
              <a:t>​</a:t>
            </a:r>
          </a:p>
          <a:p>
            <a:endParaRPr lang="fr-BE" dirty="0"/>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33</a:t>
            </a:fld>
            <a:endParaRPr lang="fr-BE"/>
          </a:p>
        </p:txBody>
      </p:sp>
    </p:spTree>
    <p:extLst>
      <p:ext uri="{BB962C8B-B14F-4D97-AF65-F5344CB8AC3E}">
        <p14:creationId xmlns:p14="http://schemas.microsoft.com/office/powerpoint/2010/main" val="3225213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Nous arrivons maintenant à la fin de la session interactive.  </a:t>
            </a:r>
          </a:p>
          <a:p>
            <a:endParaRPr lang="fr-BE" dirty="0"/>
          </a:p>
          <a:p>
            <a:r>
              <a:rPr lang="fr-BE" dirty="0"/>
              <a:t>Afin d’améliorer cette session à l’avenir pour toutes les autres personnes qui la suivront, nous aimerions vous poser quelques questions sur comment vous avez vécu ce moment.</a:t>
            </a:r>
          </a:p>
          <a:p>
            <a:r>
              <a:rPr lang="fr-BE" dirty="0"/>
              <a:t>Vos réponses n’auront aucun impact sur la procédure d’asile, et elles sont anonymes (votre nom n’est pas indiqué sur le formulaire). Le but est uniquement de nous aider à améliorer cette session interactive si nécessaire. </a:t>
            </a:r>
          </a:p>
          <a:p>
            <a:endParaRPr lang="fr-BE" dirty="0"/>
          </a:p>
          <a:p>
            <a:r>
              <a:rPr lang="fr-BE" dirty="0"/>
              <a:t>Sur la slide suivante, il y a un QR code qui vous permettra de répondre aux quelques questions dans différentes langues. Il vous suffit de scanner le QR code, pour y avoir accès. </a:t>
            </a:r>
          </a:p>
          <a:p>
            <a:endParaRPr lang="fr-BE" dirty="0"/>
          </a:p>
          <a:p>
            <a:r>
              <a:rPr lang="fr-BE" dirty="0"/>
              <a:t>Si vous avez besoin d’assistance pour remplir le formulaire, je peux vous aider avec l’aide de l’interprète. </a:t>
            </a:r>
          </a:p>
          <a:p>
            <a:endParaRPr lang="fr-BE" dirty="0"/>
          </a:p>
          <a:p>
            <a:r>
              <a:rPr lang="fr-BE" dirty="0"/>
              <a:t>Pour les personnes qui n’ont pas de GSM, il est possible de remplir plusieurs formulaires avec le même GSM.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34</a:t>
            </a:fld>
            <a:endParaRPr lang="fr-BE"/>
          </a:p>
        </p:txBody>
      </p:sp>
    </p:spTree>
    <p:extLst>
      <p:ext uri="{BB962C8B-B14F-4D97-AF65-F5344CB8AC3E}">
        <p14:creationId xmlns:p14="http://schemas.microsoft.com/office/powerpoint/2010/main" val="12580373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sz="1200" b="0" i="0" u="none" strike="noStrike" kern="1200" dirty="0">
                <a:solidFill>
                  <a:schemeClr val="tx1"/>
                </a:solidFill>
                <a:effectLst/>
                <a:latin typeface="+mn-lt"/>
                <a:ea typeface="+mn-ea"/>
                <a:cs typeface="+mn-cs"/>
              </a:rPr>
              <a:t>Pour retrouver les informations essentielles dont nous avons discuté aujourd’hui, vous pouvez scanner le QR code vers </a:t>
            </a:r>
            <a:r>
              <a:rPr lang="fr-BE" sz="1200" b="0" i="0" u="none" strike="noStrike" kern="1200" dirty="0" err="1">
                <a:solidFill>
                  <a:schemeClr val="tx1"/>
                </a:solidFill>
                <a:effectLst/>
                <a:latin typeface="+mn-lt"/>
                <a:ea typeface="+mn-ea"/>
                <a:cs typeface="+mn-cs"/>
              </a:rPr>
              <a:t>Fedasilinfo</a:t>
            </a:r>
            <a:r>
              <a:rPr lang="fr-BE" sz="1200" b="0" i="0" u="none" strike="noStrike" kern="1200" dirty="0">
                <a:solidFill>
                  <a:schemeClr val="tx1"/>
                </a:solidFill>
                <a:effectLst/>
                <a:latin typeface="+mn-lt"/>
                <a:ea typeface="+mn-ea"/>
                <a:cs typeface="+mn-cs"/>
              </a:rPr>
              <a:t>. Vous y retrouverez ces informations, traduites dans votre langue maternelle. </a:t>
            </a:r>
            <a:r>
              <a:rPr lang="fr-BE" sz="1200" b="0" i="0" kern="1200" dirty="0">
                <a:solidFill>
                  <a:schemeClr val="tx1"/>
                </a:solidFill>
                <a:effectLst/>
                <a:latin typeface="+mn-lt"/>
                <a:ea typeface="+mn-ea"/>
                <a:cs typeface="+mn-cs"/>
              </a:rPr>
              <a:t>​</a:t>
            </a:r>
            <a:endParaRPr lang="fr-BE" dirty="0"/>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36</a:t>
            </a:fld>
            <a:endParaRPr lang="fr-BE"/>
          </a:p>
        </p:txBody>
      </p:sp>
    </p:spTree>
    <p:extLst>
      <p:ext uri="{BB962C8B-B14F-4D97-AF65-F5344CB8AC3E}">
        <p14:creationId xmlns:p14="http://schemas.microsoft.com/office/powerpoint/2010/main" val="4059443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CB0FD-A020-1764-7424-AD5A7FF2FD6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55D27B2-94E5-4560-ED93-019C7534098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15634CC-FB2B-A6CF-51C6-2493649C0FCA}"/>
              </a:ext>
            </a:extLst>
          </p:cNvPr>
          <p:cNvSpPr>
            <a:spLocks noGrp="1"/>
          </p:cNvSpPr>
          <p:nvPr>
            <p:ph type="body" idx="1"/>
          </p:nvPr>
        </p:nvSpPr>
        <p:spPr/>
        <p:txBody>
          <a:bodyPr/>
          <a:lstStyle/>
          <a:p>
            <a:r>
              <a:rPr lang="fr-BE" noProof="0" dirty="0">
                <a:latin typeface="Calibri"/>
                <a:ea typeface="Calibri"/>
                <a:cs typeface="Calibri"/>
              </a:rPr>
              <a:t>Sur base de ces informations, pensez-vous que Mohammed est autorisé à travailler en Belgique? </a:t>
            </a:r>
          </a:p>
          <a:p>
            <a:r>
              <a:rPr lang="fr-BE" noProof="0" dirty="0">
                <a:latin typeface="Calibri"/>
                <a:ea typeface="Calibri"/>
                <a:cs typeface="Calibri"/>
              </a:rPr>
              <a:t>Cliquez sur la bonne réponse à l'aide de la souris</a:t>
            </a:r>
            <a:r>
              <a:rPr lang="en-US" dirty="0">
                <a:latin typeface="Calibri"/>
                <a:ea typeface="Calibri"/>
                <a:cs typeface="Calibri"/>
              </a:rPr>
              <a:t>. </a:t>
            </a:r>
          </a:p>
        </p:txBody>
      </p:sp>
      <p:sp>
        <p:nvSpPr>
          <p:cNvPr id="4" name="Espace réservé du numéro de diapositive 3">
            <a:extLst>
              <a:ext uri="{FF2B5EF4-FFF2-40B4-BE49-F238E27FC236}">
                <a16:creationId xmlns:a16="http://schemas.microsoft.com/office/drawing/2014/main" id="{86F469E9-3C9D-C17F-F446-CBA5D312E2BD}"/>
              </a:ext>
            </a:extLst>
          </p:cNvPr>
          <p:cNvSpPr>
            <a:spLocks noGrp="1"/>
          </p:cNvSpPr>
          <p:nvPr>
            <p:ph type="sldNum" sz="quarter" idx="5"/>
          </p:nvPr>
        </p:nvSpPr>
        <p:spPr/>
        <p:txBody>
          <a:bodyPr/>
          <a:lstStyle/>
          <a:p>
            <a:fld id="{956EBCED-93BA-4561-879C-6196E1B11FD8}" type="slidenum">
              <a:rPr lang="fr-BE" smtClean="0"/>
              <a:t>5</a:t>
            </a:fld>
            <a:endParaRPr lang="fr-BE"/>
          </a:p>
        </p:txBody>
      </p:sp>
    </p:spTree>
    <p:extLst>
      <p:ext uri="{BB962C8B-B14F-4D97-AF65-F5344CB8AC3E}">
        <p14:creationId xmlns:p14="http://schemas.microsoft.com/office/powerpoint/2010/main" val="3875009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DA76A-1178-9B6E-87C7-3C476BF51F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2AA5872-9E0C-9E29-C99D-B4D3543A490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AD18375-03E3-593A-AC8E-323FA1781247}"/>
              </a:ext>
            </a:extLst>
          </p:cNvPr>
          <p:cNvSpPr>
            <a:spLocks noGrp="1"/>
          </p:cNvSpPr>
          <p:nvPr>
            <p:ph type="body" idx="1"/>
          </p:nvPr>
        </p:nvSpPr>
        <p:spPr/>
        <p:txBody>
          <a:bodyPr/>
          <a:lstStyle/>
          <a:p>
            <a:r>
              <a:rPr lang="fr-BE" noProof="0" dirty="0">
                <a:latin typeface="Calibri"/>
                <a:ea typeface="Calibri"/>
                <a:cs typeface="Calibri"/>
              </a:rPr>
              <a:t>Effectivement, Mohammed peut travailler en Belgique car: </a:t>
            </a:r>
          </a:p>
          <a:p>
            <a:pPr marL="171450" indent="-171450">
              <a:buFont typeface="Calibri"/>
              <a:buChar char="-"/>
            </a:pPr>
            <a:r>
              <a:rPr lang="fr-BE" noProof="0" dirty="0">
                <a:latin typeface="Calibri"/>
                <a:ea typeface="Calibri"/>
                <a:cs typeface="Calibri"/>
              </a:rPr>
              <a:t>Il a plus de 15 ans</a:t>
            </a:r>
          </a:p>
          <a:p>
            <a:pPr marL="171450" indent="-171450">
              <a:buFont typeface="Calibri"/>
              <a:buChar char="-"/>
            </a:pPr>
            <a:r>
              <a:rPr lang="fr-BE" noProof="0" dirty="0">
                <a:latin typeface="Calibri"/>
                <a:ea typeface="Calibri"/>
                <a:cs typeface="Calibri"/>
              </a:rPr>
              <a:t>Il  est inscrit à la commune et a une carte orange de 4 mois</a:t>
            </a:r>
          </a:p>
          <a:p>
            <a:pPr marL="171450" indent="-171450">
              <a:buFont typeface="Calibri"/>
              <a:buChar char="-"/>
            </a:pPr>
            <a:endParaRPr lang="fr-BE" noProof="0" dirty="0">
              <a:latin typeface="Calibri"/>
              <a:ea typeface="Calibri"/>
              <a:cs typeface="Calibri"/>
            </a:endParaRPr>
          </a:p>
          <a:p>
            <a:pPr marL="0" indent="0">
              <a:buFont typeface="Calibri"/>
              <a:buNone/>
            </a:pPr>
            <a:r>
              <a:rPr lang="fr-BE" noProof="0" dirty="0">
                <a:latin typeface="Calibri"/>
                <a:ea typeface="Calibri"/>
                <a:cs typeface="Calibri"/>
              </a:rPr>
              <a:t>Attention cependant, il ne peut travailler que comme étudiant. Nous allons expliquer cela plus en détails. </a:t>
            </a:r>
          </a:p>
          <a:p>
            <a:pPr marL="0" indent="0">
              <a:buFont typeface="Calibri"/>
              <a:buNone/>
            </a:pPr>
            <a:endParaRPr lang="fr-BE" noProof="0" dirty="0">
              <a:latin typeface="Calibri"/>
              <a:ea typeface="Calibri"/>
              <a:cs typeface="Calibri"/>
            </a:endParaRPr>
          </a:p>
          <a:p>
            <a:pPr marL="0" indent="0">
              <a:buFont typeface="Calibri"/>
              <a:buNone/>
            </a:pPr>
            <a:r>
              <a:rPr lang="fr-BE" noProof="0" dirty="0">
                <a:latin typeface="Calibri"/>
                <a:ea typeface="Calibri"/>
                <a:cs typeface="Calibri"/>
              </a:rPr>
              <a:t>Lien vers </a:t>
            </a:r>
            <a:r>
              <a:rPr lang="fr-BE" noProof="0" dirty="0" err="1">
                <a:latin typeface="Calibri"/>
                <a:ea typeface="Calibri"/>
                <a:cs typeface="Calibri"/>
              </a:rPr>
              <a:t>Fedasilinfo</a:t>
            </a:r>
            <a:r>
              <a:rPr lang="fr-BE" noProof="0" dirty="0">
                <a:latin typeface="Calibri"/>
                <a:ea typeface="Calibri"/>
                <a:cs typeface="Calibri"/>
              </a:rPr>
              <a:t>: https://fedasilinfo.be/fr/etudes-et-travail</a:t>
            </a:r>
          </a:p>
        </p:txBody>
      </p:sp>
      <p:sp>
        <p:nvSpPr>
          <p:cNvPr id="4" name="Espace réservé du numéro de diapositive 3">
            <a:extLst>
              <a:ext uri="{FF2B5EF4-FFF2-40B4-BE49-F238E27FC236}">
                <a16:creationId xmlns:a16="http://schemas.microsoft.com/office/drawing/2014/main" id="{3C591952-3A58-3213-02FF-2771ACB93087}"/>
              </a:ext>
            </a:extLst>
          </p:cNvPr>
          <p:cNvSpPr>
            <a:spLocks noGrp="1"/>
          </p:cNvSpPr>
          <p:nvPr>
            <p:ph type="sldNum" sz="quarter" idx="5"/>
          </p:nvPr>
        </p:nvSpPr>
        <p:spPr/>
        <p:txBody>
          <a:bodyPr/>
          <a:lstStyle/>
          <a:p>
            <a:fld id="{956EBCED-93BA-4561-879C-6196E1B11FD8}" type="slidenum">
              <a:rPr lang="fr-BE" smtClean="0"/>
              <a:t>6</a:t>
            </a:fld>
            <a:endParaRPr lang="fr-BE"/>
          </a:p>
        </p:txBody>
      </p:sp>
    </p:spTree>
    <p:extLst>
      <p:ext uri="{BB962C8B-B14F-4D97-AF65-F5344CB8AC3E}">
        <p14:creationId xmlns:p14="http://schemas.microsoft.com/office/powerpoint/2010/main" val="64629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fontAlgn="base"/>
            <a:r>
              <a:rPr lang="fr-BE" sz="1200" b="0" i="0" u="none" strike="noStrike" kern="1200" dirty="0">
                <a:solidFill>
                  <a:schemeClr val="tx1"/>
                </a:solidFill>
                <a:effectLst/>
                <a:latin typeface="+mn-lt"/>
                <a:ea typeface="+mn-ea"/>
                <a:cs typeface="+mn-cs"/>
              </a:rPr>
              <a:t>Aidons ensemble Mohammed à passer les différentes étapes qui l’attendent!</a:t>
            </a:r>
            <a:r>
              <a:rPr lang="en-US" sz="1200" b="0" i="0" kern="1200" dirty="0">
                <a:solidFill>
                  <a:schemeClr val="tx1"/>
                </a:solidFill>
                <a:effectLst/>
                <a:latin typeface="+mn-lt"/>
                <a:ea typeface="+mn-ea"/>
                <a:cs typeface="+mn-cs"/>
              </a:rPr>
              <a:t>​</a:t>
            </a:r>
          </a:p>
          <a:p>
            <a:pPr rtl="0" fontAlgn="base"/>
            <a:r>
              <a:rPr lang="fr-BE" sz="1200" b="0" i="0" u="none" strike="noStrike" kern="1200" dirty="0">
                <a:solidFill>
                  <a:schemeClr val="tx1"/>
                </a:solidFill>
                <a:effectLst/>
                <a:latin typeface="+mn-lt"/>
                <a:ea typeface="+mn-ea"/>
                <a:cs typeface="+mn-cs"/>
              </a:rPr>
              <a:t>Nous venons de passer le premier niveau, passons maintenant à l’étape suivante. </a:t>
            </a:r>
            <a:r>
              <a:rPr lang="en-US" sz="1200" b="0" i="0" kern="1200" dirty="0">
                <a:solidFill>
                  <a:schemeClr val="tx1"/>
                </a:solidFill>
                <a:effectLst/>
                <a:latin typeface="+mn-lt"/>
                <a:ea typeface="+mn-ea"/>
                <a:cs typeface="+mn-cs"/>
              </a:rPr>
              <a:t>​</a:t>
            </a:r>
          </a:p>
          <a:p>
            <a:pPr rtl="0" fontAlgn="base"/>
            <a:r>
              <a:rPr lang="fr-BE" sz="1200" b="0" i="0" kern="1200" dirty="0">
                <a:solidFill>
                  <a:schemeClr val="tx1"/>
                </a:solidFill>
                <a:effectLst/>
                <a:latin typeface="+mn-lt"/>
                <a:ea typeface="+mn-ea"/>
                <a:cs typeface="+mn-cs"/>
              </a:rPr>
              <a:t>​</a:t>
            </a:r>
          </a:p>
          <a:p>
            <a:pPr fontAlgn="base"/>
            <a:r>
              <a:rPr lang="fr-BE" sz="1200" b="0" i="0" u="none" strike="noStrike" kern="1200" dirty="0">
                <a:solidFill>
                  <a:schemeClr val="tx1"/>
                </a:solidFill>
                <a:effectLst/>
                <a:latin typeface="+mn-lt"/>
                <a:ea typeface="+mn-ea"/>
                <a:cs typeface="+mn-cs"/>
              </a:rPr>
              <a:t>Pour chaque étape, je vais lancer la balle à une personne différente. La personne qui a la balle en main devra répondre </a:t>
            </a:r>
            <a:r>
              <a:rPr lang="fr-BE" dirty="0"/>
              <a:t>pour </a:t>
            </a:r>
            <a:r>
              <a:rPr lang="fr-BE" sz="1200" b="0" i="0" u="none" strike="noStrike" kern="1200" dirty="0">
                <a:solidFill>
                  <a:schemeClr val="tx1"/>
                </a:solidFill>
                <a:effectLst/>
                <a:latin typeface="+mn-lt"/>
                <a:ea typeface="+mn-ea"/>
                <a:cs typeface="+mn-cs"/>
              </a:rPr>
              <a:t>aider Mohammed à passer à l'étape suivante. Elle pourra ensuite me rendre la balle.</a:t>
            </a:r>
            <a:r>
              <a:rPr lang="en-US" sz="1200" b="0" i="0" kern="1200" dirty="0">
                <a:solidFill>
                  <a:schemeClr val="tx1"/>
                </a:solidFill>
                <a:effectLst/>
                <a:latin typeface="+mn-lt"/>
                <a:ea typeface="+mn-ea"/>
                <a:cs typeface="+mn-cs"/>
              </a:rPr>
              <a:t>​</a:t>
            </a:r>
          </a:p>
          <a:p>
            <a:pPr rtl="0" fontAlgn="base"/>
            <a:r>
              <a:rPr lang="fr-BE" sz="1200" b="0" i="0" kern="1200" dirty="0">
                <a:solidFill>
                  <a:schemeClr val="tx1"/>
                </a:solidFill>
                <a:effectLst/>
                <a:latin typeface="+mn-lt"/>
                <a:ea typeface="+mn-ea"/>
                <a:cs typeface="+mn-cs"/>
              </a:rPr>
              <a:t>​</a:t>
            </a:r>
          </a:p>
          <a:p>
            <a:pPr rtl="0" fontAlgn="base"/>
            <a:r>
              <a:rPr lang="fr-BE" sz="1200" b="0" i="0" u="none" strike="noStrike" kern="1200" dirty="0">
                <a:solidFill>
                  <a:schemeClr val="tx1"/>
                </a:solidFill>
                <a:effectLst/>
                <a:latin typeface="+mn-lt"/>
                <a:ea typeface="+mn-ea"/>
                <a:cs typeface="+mn-cs"/>
              </a:rPr>
              <a:t>**Le trainer lance alors la balle à un participant**</a:t>
            </a:r>
            <a:r>
              <a:rPr lang="en-US" sz="1200" b="0" i="0" kern="1200" dirty="0">
                <a:solidFill>
                  <a:schemeClr val="tx1"/>
                </a:solidFill>
                <a:effectLst/>
                <a:latin typeface="+mn-lt"/>
                <a:ea typeface="+mn-ea"/>
                <a:cs typeface="+mn-cs"/>
              </a:rPr>
              <a:t>​</a:t>
            </a:r>
          </a:p>
          <a:p>
            <a:endParaRPr lang="fr-BE" dirty="0"/>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7</a:t>
            </a:fld>
            <a:endParaRPr lang="fr-BE"/>
          </a:p>
        </p:txBody>
      </p:sp>
    </p:spTree>
    <p:extLst>
      <p:ext uri="{BB962C8B-B14F-4D97-AF65-F5344CB8AC3E}">
        <p14:creationId xmlns:p14="http://schemas.microsoft.com/office/powerpoint/2010/main" val="2443519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Par quels moyens Mohammed peut-il chercher un job étudiant en Belgique comme aide ménager ? </a:t>
            </a:r>
          </a:p>
          <a:p>
            <a:endParaRPr lang="fr-BE" dirty="0"/>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8</a:t>
            </a:fld>
            <a:endParaRPr lang="fr-BE"/>
          </a:p>
        </p:txBody>
      </p:sp>
    </p:spTree>
    <p:extLst>
      <p:ext uri="{BB962C8B-B14F-4D97-AF65-F5344CB8AC3E}">
        <p14:creationId xmlns:p14="http://schemas.microsoft.com/office/powerpoint/2010/main" val="947695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dirty="0"/>
              <a:t>Réponse: </a:t>
            </a:r>
            <a:r>
              <a:rPr lang="fr-BE" dirty="0"/>
              <a:t>Il existe différent moyens de trouver un emploi en Belgique. </a:t>
            </a:r>
          </a:p>
          <a:p>
            <a:endParaRPr lang="fr-BE" dirty="0"/>
          </a:p>
          <a:p>
            <a:pPr marL="228600" indent="-228600">
              <a:buAutoNum type="arabicPeriod"/>
            </a:pPr>
            <a:r>
              <a:rPr lang="fr-BE" dirty="0"/>
              <a:t>Via internet (dont le site </a:t>
            </a:r>
            <a:r>
              <a:rPr lang="fr-BE" dirty="0" err="1"/>
              <a:t>student@work</a:t>
            </a:r>
            <a:r>
              <a:rPr lang="fr-BE" dirty="0"/>
              <a:t>)</a:t>
            </a:r>
          </a:p>
          <a:p>
            <a:pPr marL="228600" indent="-228600">
              <a:buAutoNum type="arabicPeriod"/>
            </a:pPr>
            <a:r>
              <a:rPr lang="fr-BE" dirty="0"/>
              <a:t>Via une candidature spontanée (déposer son CV en magasin)</a:t>
            </a:r>
          </a:p>
          <a:p>
            <a:pPr marL="228600" indent="-228600">
              <a:buAutoNum type="arabicPeriod"/>
            </a:pPr>
            <a:r>
              <a:rPr lang="fr-BE" dirty="0"/>
              <a:t>Via son réseau de connaissance</a:t>
            </a:r>
          </a:p>
          <a:p>
            <a:pPr marL="228600" indent="-228600">
              <a:buAutoNum type="arabicPeriod"/>
            </a:pPr>
            <a:r>
              <a:rPr lang="fr-BE" dirty="0"/>
              <a:t>Via une agence intérim</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9</a:t>
            </a:fld>
            <a:endParaRPr lang="fr-BE"/>
          </a:p>
        </p:txBody>
      </p:sp>
    </p:spTree>
    <p:extLst>
      <p:ext uri="{BB962C8B-B14F-4D97-AF65-F5344CB8AC3E}">
        <p14:creationId xmlns:p14="http://schemas.microsoft.com/office/powerpoint/2010/main" val="2061417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Passons maintenant à l’étape suivante. </a:t>
            </a:r>
          </a:p>
          <a:p>
            <a:r>
              <a:rPr lang="fr-BE" dirty="0"/>
              <a:t>Je vais récupérer la balle et la lancer à une autre personne.</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10</a:t>
            </a:fld>
            <a:endParaRPr lang="fr-BE"/>
          </a:p>
        </p:txBody>
      </p:sp>
    </p:spTree>
    <p:extLst>
      <p:ext uri="{BB962C8B-B14F-4D97-AF65-F5344CB8AC3E}">
        <p14:creationId xmlns:p14="http://schemas.microsoft.com/office/powerpoint/2010/main" val="2732003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19/05/2026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19/05/2026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19/05/2026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19/05/2026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19/05/2026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19/05/2026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38941B0-F4D5-4460-BCAD-F7E2B41A8257}" type="datetimeFigureOut">
              <a:rPr lang="fr-FR" smtClean="0"/>
              <a:t>19/05/2026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38941B0-F4D5-4460-BCAD-F7E2B41A8257}" type="datetimeFigureOut">
              <a:rPr lang="fr-FR" smtClean="0"/>
              <a:t>19/05/2026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38941B0-F4D5-4460-BCAD-F7E2B41A8257}" type="datetimeFigureOut">
              <a:rPr lang="fr-FR" smtClean="0"/>
              <a:t>19/05/2026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19/05/2026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19/05/2026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38941B0-F4D5-4460-BCAD-F7E2B41A8257}" type="datetimeFigureOut">
              <a:rPr lang="fr-FR" smtClean="0"/>
              <a:t>19/05/2026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7C6CCC6-2BE5-4E42-96A4-D1E8E81A3D8E}" type="slidenum">
              <a:rPr lang="fr-FR" smtClean="0"/>
              <a:t>‹N°›</a:t>
            </a:fld>
            <a:endParaRPr lang="fr-F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3.svg"/><Relationship Id="rId5" Type="http://schemas.openxmlformats.org/officeDocument/2006/relationships/image" Target="../media/image27.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5.svg"/><Relationship Id="rId11" Type="http://schemas.openxmlformats.org/officeDocument/2006/relationships/image" Target="../media/image40.sv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png"/><Relationship Id="rId9"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4.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5" Type="http://schemas.openxmlformats.org/officeDocument/2006/relationships/image" Target="../media/image24.png"/><Relationship Id="rId10" Type="http://schemas.openxmlformats.org/officeDocument/2006/relationships/image" Target="../media/image46.jpeg"/><Relationship Id="rId4" Type="http://schemas.openxmlformats.org/officeDocument/2006/relationships/image" Target="../media/image38.png"/><Relationship Id="rId9" Type="http://schemas.openxmlformats.org/officeDocument/2006/relationships/image" Target="../media/image45.png"/><Relationship Id="rId14" Type="http://schemas.openxmlformats.org/officeDocument/2006/relationships/image" Target="../media/image50.png"/></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4.svg"/><Relationship Id="rId5" Type="http://schemas.openxmlformats.org/officeDocument/2006/relationships/image" Target="../media/image53.jpeg"/><Relationship Id="rId4" Type="http://schemas.openxmlformats.org/officeDocument/2006/relationships/image" Target="../media/image52.png"/></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23.sv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27.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g"/><Relationship Id="rId7" Type="http://schemas.openxmlformats.org/officeDocument/2006/relationships/image" Target="../media/image7.jpeg"/><Relationship Id="rId12"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jpg"/><Relationship Id="rId10" Type="http://schemas.openxmlformats.org/officeDocument/2006/relationships/image" Target="../media/image10.jpeg"/><Relationship Id="rId4" Type="http://schemas.openxmlformats.org/officeDocument/2006/relationships/image" Target="../media/image4.jpg"/><Relationship Id="rId9"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microsoft.com/office/2018/10/relationships/comments" Target="../comments/modernComment_286_8521ED9F.xm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8" Type="http://schemas.openxmlformats.org/officeDocument/2006/relationships/image" Target="../media/image21.svg"/><Relationship Id="rId3" Type="http://schemas.microsoft.com/office/2018/10/relationships/comments" Target="../comments/modernComment_238_2BC25EC9.xml"/><Relationship Id="rId7" Type="http://schemas.openxmlformats.org/officeDocument/2006/relationships/image" Target="../media/image5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58.jpeg"/><Relationship Id="rId10" Type="http://schemas.openxmlformats.org/officeDocument/2006/relationships/image" Target="../media/image2.png"/><Relationship Id="rId4" Type="http://schemas.openxmlformats.org/officeDocument/2006/relationships/image" Target="../media/image61.png"/><Relationship Id="rId9" Type="http://schemas.openxmlformats.org/officeDocument/2006/relationships/image" Target="../media/image21.svg"/></Relationships>
</file>

<file path=ppt/slides/_rels/slide2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4.png"/><Relationship Id="rId7"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27.png"/><Relationship Id="rId4" Type="http://schemas.openxmlformats.org/officeDocument/2006/relationships/image" Target="../media/image15.png"/><Relationship Id="rId9"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sv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slide" Target="slide27.xml"/><Relationship Id="rId7" Type="http://schemas.openxmlformats.org/officeDocument/2006/relationships/image" Target="../media/image67.sv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slide" Target="slide25.xml"/><Relationship Id="rId5" Type="http://schemas.openxmlformats.org/officeDocument/2006/relationships/image" Target="../media/image66.svg"/><Relationship Id="rId4" Type="http://schemas.openxmlformats.org/officeDocument/2006/relationships/image" Target="../media/image65.jpeg"/><Relationship Id="rId9"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4.png"/><Relationship Id="rId7" Type="http://schemas.openxmlformats.org/officeDocument/2006/relationships/image" Target="../media/image68.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27.png"/><Relationship Id="rId10" Type="http://schemas.openxmlformats.org/officeDocument/2006/relationships/image" Target="../media/image24.png"/><Relationship Id="rId4" Type="http://schemas.openxmlformats.org/officeDocument/2006/relationships/image" Target="../media/image15.png"/><Relationship Id="rId9" Type="http://schemas.openxmlformats.org/officeDocument/2006/relationships/image" Target="../media/image23.sv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sv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69.jpeg"/><Relationship Id="rId7"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slide" Target="slide31.xml"/><Relationship Id="rId4" Type="http://schemas.openxmlformats.org/officeDocument/2006/relationships/slide" Target="slide29.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71.png"/></Relationships>
</file>

<file path=ppt/slides/_rels/slide3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4.png"/><Relationship Id="rId7" Type="http://schemas.openxmlformats.org/officeDocument/2006/relationships/image" Target="../media/image68.jpe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55.png"/><Relationship Id="rId11" Type="http://schemas.openxmlformats.org/officeDocument/2006/relationships/image" Target="../media/image24.png"/><Relationship Id="rId5" Type="http://schemas.openxmlformats.org/officeDocument/2006/relationships/image" Target="../media/image27.png"/><Relationship Id="rId10" Type="http://schemas.openxmlformats.org/officeDocument/2006/relationships/image" Target="../media/image23.svg"/><Relationship Id="rId4" Type="http://schemas.openxmlformats.org/officeDocument/2006/relationships/image" Target="../media/image15.png"/><Relationship Id="rId9" Type="http://schemas.openxmlformats.org/officeDocument/2006/relationships/image" Target="../media/image72.png"/></Relationships>
</file>

<file path=ppt/slides/_rels/slide3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17" Type="http://schemas.openxmlformats.org/officeDocument/2006/relationships/image" Target="../media/image88.png"/><Relationship Id="rId2" Type="http://schemas.openxmlformats.org/officeDocument/2006/relationships/image" Target="../media/image73.png"/><Relationship Id="rId16"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86.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s/_rels/slide3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sv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slide" Target="slide6.xml"/><Relationship Id="rId7" Type="http://schemas.openxmlformats.org/officeDocument/2006/relationships/image" Target="../media/image20.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9.svg"/><Relationship Id="rId5" Type="http://schemas.openxmlformats.org/officeDocument/2006/relationships/image" Target="../media/image14.png"/><Relationship Id="rId4" Type="http://schemas.openxmlformats.org/officeDocument/2006/relationships/slide" Target="slide4.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0048F8-8425-B72C-EDAA-4B7878066E6C}"/>
              </a:ext>
            </a:extLst>
          </p:cNvPr>
          <p:cNvPicPr>
            <a:picLocks noChangeAspect="1"/>
          </p:cNvPicPr>
          <p:nvPr/>
        </p:nvPicPr>
        <p:blipFill>
          <a:blip r:embed="rId3">
            <a:alphaModFix amt="33000"/>
          </a:blip>
          <a:stretch>
            <a:fillRect/>
          </a:stretch>
        </p:blipFill>
        <p:spPr>
          <a:xfrm>
            <a:off x="2781300" y="0"/>
            <a:ext cx="10287000" cy="6858000"/>
          </a:xfrm>
          <a:prstGeom prst="rect">
            <a:avLst/>
          </a:prstGeom>
        </p:spPr>
      </p:pic>
      <p:sp>
        <p:nvSpPr>
          <p:cNvPr id="4" name="Rectangle 3">
            <a:extLst>
              <a:ext uri="{FF2B5EF4-FFF2-40B4-BE49-F238E27FC236}">
                <a16:creationId xmlns:a16="http://schemas.microsoft.com/office/drawing/2014/main" id="{3D03B664-982F-93C9-69DD-99AE7162748F}"/>
              </a:ext>
            </a:extLst>
          </p:cNvPr>
          <p:cNvSpPr/>
          <p:nvPr/>
        </p:nvSpPr>
        <p:spPr>
          <a:xfrm>
            <a:off x="-2140" y="-3767"/>
            <a:ext cx="2784771" cy="6858127"/>
          </a:xfrm>
          <a:prstGeom prst="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400" b="1" dirty="0">
              <a:latin typeface="Aptos Display"/>
            </a:endParaRPr>
          </a:p>
        </p:txBody>
      </p:sp>
      <p:sp>
        <p:nvSpPr>
          <p:cNvPr id="6" name="TextBox 5">
            <a:extLst>
              <a:ext uri="{FF2B5EF4-FFF2-40B4-BE49-F238E27FC236}">
                <a16:creationId xmlns:a16="http://schemas.microsoft.com/office/drawing/2014/main" id="{B48E95AF-4A66-3E42-7E0D-90F4D65E4855}"/>
              </a:ext>
            </a:extLst>
          </p:cNvPr>
          <p:cNvSpPr txBox="1"/>
          <p:nvPr/>
        </p:nvSpPr>
        <p:spPr>
          <a:xfrm>
            <a:off x="2931790" y="5406361"/>
            <a:ext cx="942534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600" b="1" dirty="0">
                <a:solidFill>
                  <a:srgbClr val="544F98"/>
                </a:solidFill>
                <a:latin typeface="Aptos Display"/>
                <a:ea typeface="Roboto"/>
                <a:cs typeface="Roboto"/>
              </a:rPr>
              <a:t>ETUDIANTS</a:t>
            </a:r>
            <a:endParaRPr lang="en-US" sz="9600" b="1" dirty="0">
              <a:solidFill>
                <a:srgbClr val="544F98"/>
              </a:solidFill>
              <a:latin typeface="Aptos Display"/>
            </a:endParaRPr>
          </a:p>
        </p:txBody>
      </p:sp>
      <p:pic>
        <p:nvPicPr>
          <p:cNvPr id="3" name="Picture 2">
            <a:extLst>
              <a:ext uri="{FF2B5EF4-FFF2-40B4-BE49-F238E27FC236}">
                <a16:creationId xmlns:a16="http://schemas.microsoft.com/office/drawing/2014/main" id="{446B5AB6-F503-A787-1604-57175D3713AD}"/>
              </a:ext>
            </a:extLst>
          </p:cNvPr>
          <p:cNvPicPr>
            <a:picLocks noChangeAspect="1"/>
          </p:cNvPicPr>
          <p:nvPr/>
        </p:nvPicPr>
        <p:blipFill>
          <a:blip r:embed="rId4"/>
          <a:stretch>
            <a:fillRect/>
          </a:stretch>
        </p:blipFill>
        <p:spPr>
          <a:xfrm rot="16200000">
            <a:off x="-1943780" y="2554740"/>
            <a:ext cx="6521905" cy="1770291"/>
          </a:xfrm>
          <a:prstGeom prst="rect">
            <a:avLst/>
          </a:prstGeom>
        </p:spPr>
      </p:pic>
    </p:spTree>
    <p:extLst>
      <p:ext uri="{BB962C8B-B14F-4D97-AF65-F5344CB8AC3E}">
        <p14:creationId xmlns:p14="http://schemas.microsoft.com/office/powerpoint/2010/main" val="2718315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C2EDC8-13E2-A0EA-59B3-FCA759EF1393}"/>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48E54587-9ED2-70ED-3398-4240813A2A59}"/>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D2405D8F-034E-6820-6806-2E616D2A6FBD}"/>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38D4EF2E-03A5-CE8F-F828-91B4A930E8AC}"/>
              </a:ext>
            </a:extLst>
          </p:cNvPr>
          <p:cNvSpPr/>
          <p:nvPr/>
        </p:nvSpPr>
        <p:spPr>
          <a:xfrm>
            <a:off x="2212034" y="3925824"/>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193D56CA-E2D4-76AA-B344-EBB080A44553}"/>
              </a:ext>
            </a:extLst>
          </p:cNvPr>
          <p:cNvSpPr/>
          <p:nvPr/>
        </p:nvSpPr>
        <p:spPr>
          <a:xfrm>
            <a:off x="3945532" y="3950208"/>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233487B6-DB17-7B48-84C5-F3338C90DEA3}"/>
              </a:ext>
            </a:extLst>
          </p:cNvPr>
          <p:cNvSpPr/>
          <p:nvPr/>
        </p:nvSpPr>
        <p:spPr>
          <a:xfrm>
            <a:off x="5737311"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C49039C3-CC7C-FCFC-DD9E-B768F0F65F49}"/>
              </a:ext>
            </a:extLst>
          </p:cNvPr>
          <p:cNvSpPr/>
          <p:nvPr/>
        </p:nvSpPr>
        <p:spPr>
          <a:xfrm>
            <a:off x="7610856"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A4D15BC5-063F-C124-AAE2-F0CDDDDFE64E}"/>
              </a:ext>
            </a:extLst>
          </p:cNvPr>
          <p:cNvSpPr/>
          <p:nvPr/>
        </p:nvSpPr>
        <p:spPr>
          <a:xfrm>
            <a:off x="9692640"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26" name="Picture 2" descr="Teen - Free people icons">
            <a:extLst>
              <a:ext uri="{FF2B5EF4-FFF2-40B4-BE49-F238E27FC236}">
                <a16:creationId xmlns:a16="http://schemas.microsoft.com/office/drawing/2014/main" id="{918CB16F-3CA8-3D5D-825F-16133CAA6C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421" y="2588059"/>
            <a:ext cx="1111045" cy="111104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eaning Illustrations - Free Download in SVG, PNG">
            <a:extLst>
              <a:ext uri="{FF2B5EF4-FFF2-40B4-BE49-F238E27FC236}">
                <a16:creationId xmlns:a16="http://schemas.microsoft.com/office/drawing/2014/main" id="{DD14284C-0E5B-A0D3-7532-62A207A8D8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21266" y="2387658"/>
            <a:ext cx="2120699" cy="13365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usinessman, creative, idea icon - Download on Iconfinder">
            <a:extLst>
              <a:ext uri="{FF2B5EF4-FFF2-40B4-BE49-F238E27FC236}">
                <a16:creationId xmlns:a16="http://schemas.microsoft.com/office/drawing/2014/main" id="{16818D46-09E0-C75E-0B10-086CEF2BC3BC}"/>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14681" y="435698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Badge Tick1 contour">
            <a:extLst>
              <a:ext uri="{FF2B5EF4-FFF2-40B4-BE49-F238E27FC236}">
                <a16:creationId xmlns:a16="http://schemas.microsoft.com/office/drawing/2014/main" id="{8ED5F158-876D-5C05-7969-DA935DAE160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64160" y="4337579"/>
            <a:ext cx="629920" cy="619760"/>
          </a:xfrm>
          <a:prstGeom prst="rect">
            <a:avLst/>
          </a:prstGeom>
        </p:spPr>
      </p:pic>
      <p:pic>
        <p:nvPicPr>
          <p:cNvPr id="6" name="Picture 5">
            <a:extLst>
              <a:ext uri="{FF2B5EF4-FFF2-40B4-BE49-F238E27FC236}">
                <a16:creationId xmlns:a16="http://schemas.microsoft.com/office/drawing/2014/main" id="{DF65CF7A-C7DE-CB37-9C14-5826FD087D57}"/>
              </a:ext>
            </a:extLst>
          </p:cNvPr>
          <p:cNvPicPr>
            <a:picLocks noChangeAspect="1"/>
          </p:cNvPicPr>
          <p:nvPr/>
        </p:nvPicPr>
        <p:blipFill>
          <a:blip r:embed="rId7"/>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3823917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15"/>
                                        </p:tgtEl>
                                        <p:attrNameLst>
                                          <p:attrName>style.color</p:attrName>
                                        </p:attrNameLst>
                                      </p:cBhvr>
                                      <p:by>
                                        <p:hsl h="7200000" s="0" l="0"/>
                                      </p:by>
                                    </p:animClr>
                                    <p:animClr clrSpc="hsl" dir="cw">
                                      <p:cBhvr>
                                        <p:cTn id="7" dur="500" fill="hold"/>
                                        <p:tgtEl>
                                          <p:spTgt spid="15"/>
                                        </p:tgtEl>
                                        <p:attrNameLst>
                                          <p:attrName>fillcolor</p:attrName>
                                        </p:attrNameLst>
                                      </p:cBhvr>
                                      <p:by>
                                        <p:hsl h="7200000" s="0" l="0"/>
                                      </p:by>
                                    </p:animClr>
                                    <p:animClr clrSpc="hsl" dir="cw">
                                      <p:cBhvr>
                                        <p:cTn id="8" dur="500" fill="hold"/>
                                        <p:tgtEl>
                                          <p:spTgt spid="15"/>
                                        </p:tgtEl>
                                        <p:attrNameLst>
                                          <p:attrName>stroke.color</p:attrName>
                                        </p:attrNameLst>
                                      </p:cBhvr>
                                      <p:by>
                                        <p:hsl h="7200000" s="0" l="0"/>
                                      </p:by>
                                    </p:animClr>
                                    <p:set>
                                      <p:cBhvr>
                                        <p:cTn id="9" dur="500" fill="hold"/>
                                        <p:tgtEl>
                                          <p:spTgt spid="15"/>
                                        </p:tgtEl>
                                        <p:attrNameLst>
                                          <p:attrName>fill.type</p:attrName>
                                        </p:attrNameLst>
                                      </p:cBhvr>
                                      <p:to>
                                        <p:strVal val="solid"/>
                                      </p:to>
                                    </p:set>
                                  </p:childTnLst>
                                </p:cTn>
                              </p:par>
                              <p:par>
                                <p:cTn id="10" presetID="1"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childTnLst>
                                </p:cTn>
                              </p:par>
                              <p:par>
                                <p:cTn id="12" presetID="37" presetClass="path" presetSubtype="0" accel="50000" decel="50000" fill="hold" nodeType="withEffect">
                                  <p:stCondLst>
                                    <p:cond delay="0"/>
                                  </p:stCondLst>
                                  <p:childTnLst>
                                    <p:animMotion origin="layout" path="M -1.25E-6 -3.33333E-6 L 0.03529 -0.1287 C 0.04271 -0.15764 0.05378 -0.17314 0.06537 -0.17314 C 0.07865 -0.17314 0.08919 -0.15764 0.09662 -0.1287 L 0.13203 -3.33333E-6 " pathEditMode="relative" rAng="0" ptsTypes="AAAAA">
                                      <p:cBhvr>
                                        <p:cTn id="13" dur="2000" fill="hold"/>
                                        <p:tgtEl>
                                          <p:spTgt spid="1026"/>
                                        </p:tgtEl>
                                        <p:attrNameLst>
                                          <p:attrName>ppt_x</p:attrName>
                                          <p:attrName>ppt_y</p:attrName>
                                        </p:attrNameLst>
                                      </p:cBhvr>
                                      <p:rCtr x="6602" y="-865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 coins arrondis 34">
            <a:extLst>
              <a:ext uri="{FF2B5EF4-FFF2-40B4-BE49-F238E27FC236}">
                <a16:creationId xmlns:a16="http://schemas.microsoft.com/office/drawing/2014/main" id="{D5C24CCF-122F-A2B0-D508-989324D49C40}"/>
              </a:ext>
            </a:extLst>
          </p:cNvPr>
          <p:cNvSpPr/>
          <p:nvPr/>
        </p:nvSpPr>
        <p:spPr>
          <a:xfrm>
            <a:off x="1702111" y="1359239"/>
            <a:ext cx="3276600" cy="1566737"/>
          </a:xfrm>
          <a:prstGeom prst="roundRect">
            <a:avLst/>
          </a:prstGeom>
          <a:solidFill>
            <a:srgbClr val="D8D8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Ellipse 5">
            <a:extLst>
              <a:ext uri="{FF2B5EF4-FFF2-40B4-BE49-F238E27FC236}">
                <a16:creationId xmlns:a16="http://schemas.microsoft.com/office/drawing/2014/main" id="{757A2737-0D85-1574-9D2B-CCD6AD3492A3}"/>
              </a:ext>
            </a:extLst>
          </p:cNvPr>
          <p:cNvSpPr/>
          <p:nvPr/>
        </p:nvSpPr>
        <p:spPr>
          <a:xfrm>
            <a:off x="8589835" y="3149056"/>
            <a:ext cx="3377184" cy="3500774"/>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 name="Ellipse 4">
            <a:extLst>
              <a:ext uri="{FF2B5EF4-FFF2-40B4-BE49-F238E27FC236}">
                <a16:creationId xmlns:a16="http://schemas.microsoft.com/office/drawing/2014/main" id="{BB5057DB-6F2B-C77B-1559-1179B194529E}"/>
              </a:ext>
            </a:extLst>
          </p:cNvPr>
          <p:cNvSpPr/>
          <p:nvPr/>
        </p:nvSpPr>
        <p:spPr>
          <a:xfrm>
            <a:off x="4407407" y="3149056"/>
            <a:ext cx="3377184" cy="3500774"/>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Ellipse 3">
            <a:extLst>
              <a:ext uri="{FF2B5EF4-FFF2-40B4-BE49-F238E27FC236}">
                <a16:creationId xmlns:a16="http://schemas.microsoft.com/office/drawing/2014/main" id="{1691373F-4630-FE3A-0C51-92A08333A4A3}"/>
              </a:ext>
            </a:extLst>
          </p:cNvPr>
          <p:cNvSpPr/>
          <p:nvPr/>
        </p:nvSpPr>
        <p:spPr>
          <a:xfrm>
            <a:off x="234124" y="3149056"/>
            <a:ext cx="3377184" cy="3500774"/>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Titre 1">
            <a:extLst>
              <a:ext uri="{FF2B5EF4-FFF2-40B4-BE49-F238E27FC236}">
                <a16:creationId xmlns:a16="http://schemas.microsoft.com/office/drawing/2014/main" id="{029AF6F5-BB47-AA2D-FA40-381D3ED302BB}"/>
              </a:ext>
            </a:extLst>
          </p:cNvPr>
          <p:cNvSpPr>
            <a:spLocks noGrp="1"/>
          </p:cNvSpPr>
          <p:nvPr>
            <p:ph type="title"/>
          </p:nvPr>
        </p:nvSpPr>
        <p:spPr>
          <a:xfrm>
            <a:off x="4803816" y="1824"/>
            <a:ext cx="2387600" cy="1325563"/>
          </a:xfrm>
        </p:spPr>
        <p:txBody>
          <a:bodyPr>
            <a:normAutofit fontScale="90000"/>
          </a:bodyPr>
          <a:lstStyle/>
          <a:p>
            <a:r>
              <a:rPr lang="fr-BE" sz="6000" b="1" dirty="0">
                <a:solidFill>
                  <a:srgbClr val="544F98"/>
                </a:solidFill>
              </a:rPr>
              <a:t>Intérim</a:t>
            </a:r>
            <a:endParaRPr lang="fr-BE" sz="6000" b="1" dirty="0">
              <a:solidFill>
                <a:srgbClr val="156082"/>
              </a:solidFill>
            </a:endParaRPr>
          </a:p>
        </p:txBody>
      </p:sp>
      <p:pic>
        <p:nvPicPr>
          <p:cNvPr id="2060" name="Picture 12" descr="Lipstick, ceo, boss, female, woman, power icon - Download on Iconfinder">
            <a:extLst>
              <a:ext uri="{FF2B5EF4-FFF2-40B4-BE49-F238E27FC236}">
                <a16:creationId xmlns:a16="http://schemas.microsoft.com/office/drawing/2014/main" id="{4121829D-C757-86AA-8926-D00723FA54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6152" y="3043281"/>
            <a:ext cx="3006710" cy="300671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Construction Worker Mixing Cement Illustration - Free Download Services ...">
            <a:extLst>
              <a:ext uri="{FF2B5EF4-FFF2-40B4-BE49-F238E27FC236}">
                <a16:creationId xmlns:a16="http://schemas.microsoft.com/office/drawing/2014/main" id="{D610A4A9-DB4D-40C6-F4CC-6559B69588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32" y="2983991"/>
            <a:ext cx="3710368" cy="371036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64" name="Picture 16" descr="Free Store Front Clipart">
            <a:extLst>
              <a:ext uri="{FF2B5EF4-FFF2-40B4-BE49-F238E27FC236}">
                <a16:creationId xmlns:a16="http://schemas.microsoft.com/office/drawing/2014/main" id="{878485EB-ECA4-9BAB-6609-C06ACA0ECF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7932" y="3691815"/>
            <a:ext cx="2876133" cy="213193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ACB77C2E-5F32-6EF2-4E0F-522686A9CD4B}"/>
              </a:ext>
            </a:extLst>
          </p:cNvPr>
          <p:cNvSpPr/>
          <p:nvPr/>
        </p:nvSpPr>
        <p:spPr>
          <a:xfrm>
            <a:off x="3611308" y="4757780"/>
            <a:ext cx="805244" cy="63249"/>
          </a:xfrm>
          <a:prstGeom prst="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Rectangle 7">
            <a:extLst>
              <a:ext uri="{FF2B5EF4-FFF2-40B4-BE49-F238E27FC236}">
                <a16:creationId xmlns:a16="http://schemas.microsoft.com/office/drawing/2014/main" id="{3D3E4120-0013-828A-9913-C5AEFDD65DB4}"/>
              </a:ext>
            </a:extLst>
          </p:cNvPr>
          <p:cNvSpPr/>
          <p:nvPr/>
        </p:nvSpPr>
        <p:spPr>
          <a:xfrm>
            <a:off x="7793736" y="4788260"/>
            <a:ext cx="805244" cy="63249"/>
          </a:xfrm>
          <a:prstGeom prst="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Rectangle 8">
            <a:extLst>
              <a:ext uri="{FF2B5EF4-FFF2-40B4-BE49-F238E27FC236}">
                <a16:creationId xmlns:a16="http://schemas.microsoft.com/office/drawing/2014/main" id="{C1300FA8-848B-E158-1435-A17C938DE00D}"/>
              </a:ext>
            </a:extLst>
          </p:cNvPr>
          <p:cNvSpPr/>
          <p:nvPr/>
        </p:nvSpPr>
        <p:spPr>
          <a:xfrm>
            <a:off x="5540644" y="3760325"/>
            <a:ext cx="1263112" cy="201478"/>
          </a:xfrm>
          <a:prstGeom prst="rect">
            <a:avLst/>
          </a:prstGeom>
          <a:solidFill>
            <a:srgbClr val="B5B5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a:t>INTERIM</a:t>
            </a:r>
          </a:p>
        </p:txBody>
      </p:sp>
      <p:pic>
        <p:nvPicPr>
          <p:cNvPr id="33" name="Graphique 32" descr="Retour contour">
            <a:extLst>
              <a:ext uri="{FF2B5EF4-FFF2-40B4-BE49-F238E27FC236}">
                <a16:creationId xmlns:a16="http://schemas.microsoft.com/office/drawing/2014/main" id="{860755F5-F009-14FE-45DD-14426B65546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771704">
            <a:off x="4892161" y="2053415"/>
            <a:ext cx="1143359" cy="922625"/>
          </a:xfrm>
          <a:prstGeom prst="rect">
            <a:avLst/>
          </a:prstGeom>
        </p:spPr>
      </p:pic>
      <p:pic>
        <p:nvPicPr>
          <p:cNvPr id="2066" name="Picture 18" descr="illustration money euro 53756913 PNG">
            <a:extLst>
              <a:ext uri="{FF2B5EF4-FFF2-40B4-BE49-F238E27FC236}">
                <a16:creationId xmlns:a16="http://schemas.microsoft.com/office/drawing/2014/main" id="{1F3DDE0A-5D00-B3B1-5C9D-1211358101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76782" y="1690861"/>
            <a:ext cx="1105119" cy="1065888"/>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signature du contrat. poignée de main sur le fond d'un contrat signé ...">
            <a:extLst>
              <a:ext uri="{FF2B5EF4-FFF2-40B4-BE49-F238E27FC236}">
                <a16:creationId xmlns:a16="http://schemas.microsoft.com/office/drawing/2014/main" id="{9A391BB9-4B42-BE64-FB99-A88CA6E11B8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82761" y="1551835"/>
            <a:ext cx="1327150" cy="1154276"/>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 coins arrondis 35">
            <a:extLst>
              <a:ext uri="{FF2B5EF4-FFF2-40B4-BE49-F238E27FC236}">
                <a16:creationId xmlns:a16="http://schemas.microsoft.com/office/drawing/2014/main" id="{8DE4E7B4-DCAB-9D08-59F3-2F30BD143DC6}"/>
              </a:ext>
            </a:extLst>
          </p:cNvPr>
          <p:cNvSpPr/>
          <p:nvPr/>
        </p:nvSpPr>
        <p:spPr>
          <a:xfrm>
            <a:off x="6015768" y="1397963"/>
            <a:ext cx="3276600" cy="1566737"/>
          </a:xfrm>
          <a:prstGeom prst="roundRect">
            <a:avLst/>
          </a:prstGeom>
          <a:solidFill>
            <a:srgbClr val="D8D8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072" name="Picture 24" descr="Construction Illustrations - Free Download in SVG, PNG">
            <a:extLst>
              <a:ext uri="{FF2B5EF4-FFF2-40B4-BE49-F238E27FC236}">
                <a16:creationId xmlns:a16="http://schemas.microsoft.com/office/drawing/2014/main" id="{234F2FFE-3E1A-A34F-89F6-03C5365B72C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17490" y="1386623"/>
            <a:ext cx="2218662" cy="1479108"/>
          </a:xfrm>
          <a:prstGeom prst="rect">
            <a:avLst/>
          </a:prstGeom>
          <a:noFill/>
          <a:extLst>
            <a:ext uri="{909E8E84-426E-40DD-AFC4-6F175D3DCCD1}">
              <a14:hiddenFill xmlns:a14="http://schemas.microsoft.com/office/drawing/2010/main">
                <a:solidFill>
                  <a:srgbClr val="FFFFFF"/>
                </a:solidFill>
              </a14:hiddenFill>
            </a:ext>
          </a:extLst>
        </p:spPr>
      </p:pic>
      <p:pic>
        <p:nvPicPr>
          <p:cNvPr id="38" name="Graphique 37" descr="Retour contour">
            <a:extLst>
              <a:ext uri="{FF2B5EF4-FFF2-40B4-BE49-F238E27FC236}">
                <a16:creationId xmlns:a16="http://schemas.microsoft.com/office/drawing/2014/main" id="{0C5763E0-C494-9B01-BDF8-1C3000819F5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3296691">
            <a:off x="9340452" y="2011305"/>
            <a:ext cx="1532981" cy="864273"/>
          </a:xfrm>
          <a:prstGeom prst="rect">
            <a:avLst/>
          </a:prstGeom>
        </p:spPr>
      </p:pic>
      <p:pic>
        <p:nvPicPr>
          <p:cNvPr id="40" name="Graphique 39" descr="Retour contour">
            <a:extLst>
              <a:ext uri="{FF2B5EF4-FFF2-40B4-BE49-F238E27FC236}">
                <a16:creationId xmlns:a16="http://schemas.microsoft.com/office/drawing/2014/main" id="{376F7C10-0BC4-1EC7-AE4E-A979632BD11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rot="17785466">
            <a:off x="407172" y="2093021"/>
            <a:ext cx="1143359" cy="922625"/>
          </a:xfrm>
          <a:prstGeom prst="rect">
            <a:avLst/>
          </a:prstGeom>
        </p:spPr>
      </p:pic>
      <p:pic>
        <p:nvPicPr>
          <p:cNvPr id="10" name="Picture 9">
            <a:extLst>
              <a:ext uri="{FF2B5EF4-FFF2-40B4-BE49-F238E27FC236}">
                <a16:creationId xmlns:a16="http://schemas.microsoft.com/office/drawing/2014/main" id="{5365176E-F952-7D55-8FF2-11DF3018F0B5}"/>
              </a:ext>
            </a:extLst>
          </p:cNvPr>
          <p:cNvPicPr>
            <a:picLocks noChangeAspect="1"/>
          </p:cNvPicPr>
          <p:nvPr/>
        </p:nvPicPr>
        <p:blipFill>
          <a:blip r:embed="rId12"/>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2723464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064"/>
                                        </p:tgtEl>
                                        <p:attrNameLst>
                                          <p:attrName>style.visibility</p:attrName>
                                        </p:attrNameLst>
                                      </p:cBhvr>
                                      <p:to>
                                        <p:strVal val="visible"/>
                                      </p:to>
                                    </p:set>
                                    <p:anim calcmode="lin" valueType="num">
                                      <p:cBhvr additive="base">
                                        <p:cTn id="19" dur="500" fill="hold"/>
                                        <p:tgtEl>
                                          <p:spTgt spid="2064"/>
                                        </p:tgtEl>
                                        <p:attrNameLst>
                                          <p:attrName>ppt_x</p:attrName>
                                        </p:attrNameLst>
                                      </p:cBhvr>
                                      <p:tavLst>
                                        <p:tav tm="0">
                                          <p:val>
                                            <p:strVal val="#ppt_x"/>
                                          </p:val>
                                        </p:tav>
                                        <p:tav tm="100000">
                                          <p:val>
                                            <p:strVal val="#ppt_x"/>
                                          </p:val>
                                        </p:tav>
                                      </p:tavLst>
                                    </p:anim>
                                    <p:anim calcmode="lin" valueType="num">
                                      <p:cBhvr additive="base">
                                        <p:cTn id="20" dur="500" fill="hold"/>
                                        <p:tgtEl>
                                          <p:spTgt spid="206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1" presetClass="entr" presetSubtype="0" fill="hold" nodeType="withEffect">
                                  <p:stCondLst>
                                    <p:cond delay="0"/>
                                  </p:stCondLst>
                                  <p:childTnLst>
                                    <p:set>
                                      <p:cBhvr>
                                        <p:cTn id="26" dur="1" fill="hold">
                                          <p:stCondLst>
                                            <p:cond delay="0"/>
                                          </p:stCondLst>
                                        </p:cTn>
                                        <p:tgtEl>
                                          <p:spTgt spid="207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par>
                                <p:cTn id="31" presetID="1" presetClass="exit" presetSubtype="0" fill="hold" nodeType="withEffect">
                                  <p:stCondLst>
                                    <p:cond delay="0"/>
                                  </p:stCondLst>
                                  <p:childTnLst>
                                    <p:set>
                                      <p:cBhvr>
                                        <p:cTn id="32" dur="1" fill="hold">
                                          <p:stCondLst>
                                            <p:cond delay="0"/>
                                          </p:stCondLst>
                                        </p:cTn>
                                        <p:tgtEl>
                                          <p:spTgt spid="2072"/>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36"/>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38"/>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06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07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5" grpId="0" animBg="1"/>
      <p:bldP spid="7" grpId="0" animBg="1"/>
      <p:bldP spid="8" grpId="0" animBg="1"/>
      <p:bldP spid="9" grpId="0" animBg="1"/>
      <p:bldP spid="36" grpId="0" animBg="1"/>
      <p:bldP spid="36"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Ellipse 14">
            <a:extLst>
              <a:ext uri="{FF2B5EF4-FFF2-40B4-BE49-F238E27FC236}">
                <a16:creationId xmlns:a16="http://schemas.microsoft.com/office/drawing/2014/main" id="{99F5C7E0-EBC5-A83B-2A8A-7507F7AF3B65}"/>
              </a:ext>
            </a:extLst>
          </p:cNvPr>
          <p:cNvSpPr/>
          <p:nvPr/>
        </p:nvSpPr>
        <p:spPr>
          <a:xfrm>
            <a:off x="9430451" y="2953476"/>
            <a:ext cx="2793839" cy="2744243"/>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4" name="Ellipse 13">
            <a:extLst>
              <a:ext uri="{FF2B5EF4-FFF2-40B4-BE49-F238E27FC236}">
                <a16:creationId xmlns:a16="http://schemas.microsoft.com/office/drawing/2014/main" id="{9C224AAF-8B52-B24A-8D61-F52E943FB163}"/>
              </a:ext>
            </a:extLst>
          </p:cNvPr>
          <p:cNvSpPr/>
          <p:nvPr/>
        </p:nvSpPr>
        <p:spPr>
          <a:xfrm>
            <a:off x="6421046" y="2934185"/>
            <a:ext cx="2794337" cy="2769450"/>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3" name="Ellipse 12">
            <a:extLst>
              <a:ext uri="{FF2B5EF4-FFF2-40B4-BE49-F238E27FC236}">
                <a16:creationId xmlns:a16="http://schemas.microsoft.com/office/drawing/2014/main" id="{5B479DAA-E7C5-C300-DE02-1485F9E4625B}"/>
              </a:ext>
            </a:extLst>
          </p:cNvPr>
          <p:cNvSpPr/>
          <p:nvPr/>
        </p:nvSpPr>
        <p:spPr>
          <a:xfrm>
            <a:off x="3359736" y="2953477"/>
            <a:ext cx="2833966" cy="2721531"/>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Ellipse 11">
            <a:extLst>
              <a:ext uri="{FF2B5EF4-FFF2-40B4-BE49-F238E27FC236}">
                <a16:creationId xmlns:a16="http://schemas.microsoft.com/office/drawing/2014/main" id="{0034555C-8994-4B12-1940-96DC1197E9B0}"/>
              </a:ext>
            </a:extLst>
          </p:cNvPr>
          <p:cNvSpPr/>
          <p:nvPr/>
        </p:nvSpPr>
        <p:spPr>
          <a:xfrm>
            <a:off x="48228" y="2953477"/>
            <a:ext cx="2836489" cy="2721531"/>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Picture 16" descr="Free Store Front Clipart">
            <a:extLst>
              <a:ext uri="{FF2B5EF4-FFF2-40B4-BE49-F238E27FC236}">
                <a16:creationId xmlns:a16="http://schemas.microsoft.com/office/drawing/2014/main" id="{DB41608C-CBB5-6B6F-AD81-17D0D8F2EB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4341" y="83380"/>
            <a:ext cx="3413577" cy="253031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C27386F-FF7E-1752-0272-FBA8FAF7D3ED}"/>
              </a:ext>
            </a:extLst>
          </p:cNvPr>
          <p:cNvSpPr/>
          <p:nvPr/>
        </p:nvSpPr>
        <p:spPr>
          <a:xfrm>
            <a:off x="5405497" y="143545"/>
            <a:ext cx="1381006" cy="240530"/>
          </a:xfrm>
          <a:prstGeom prst="rect">
            <a:avLst/>
          </a:prstGeom>
          <a:solidFill>
            <a:srgbClr val="B5B5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a:t>INTERIM</a:t>
            </a:r>
          </a:p>
        </p:txBody>
      </p:sp>
      <p:pic>
        <p:nvPicPr>
          <p:cNvPr id="4098" name="Picture 2" descr="Construction Illustrations - Free Download in SVG, PNG">
            <a:extLst>
              <a:ext uri="{FF2B5EF4-FFF2-40B4-BE49-F238E27FC236}">
                <a16:creationId xmlns:a16="http://schemas.microsoft.com/office/drawing/2014/main" id="{DCC5C8AC-4CD8-6640-6CF7-A3F6CC19BF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18" y="3148837"/>
            <a:ext cx="2950979" cy="1967319"/>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Nettoyage PNG pour téléchargement gratuit">
            <a:extLst>
              <a:ext uri="{FF2B5EF4-FFF2-40B4-BE49-F238E27FC236}">
                <a16:creationId xmlns:a16="http://schemas.microsoft.com/office/drawing/2014/main" id="{DB48167F-7457-6068-9A39-9C0BBF8934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0502" y="3129350"/>
            <a:ext cx="2054612" cy="1995026"/>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Waiter PNGs for Free Download">
            <a:extLst>
              <a:ext uri="{FF2B5EF4-FFF2-40B4-BE49-F238E27FC236}">
                <a16:creationId xmlns:a16="http://schemas.microsoft.com/office/drawing/2014/main" id="{F8022D3B-D9F6-B1B3-C267-1D37A83573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74956" y="3287759"/>
            <a:ext cx="918394" cy="2027320"/>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descr="Évoluer lorsque l'on est déjà aide-soignant | IFSO">
            <a:extLst>
              <a:ext uri="{FF2B5EF4-FFF2-40B4-BE49-F238E27FC236}">
                <a16:creationId xmlns:a16="http://schemas.microsoft.com/office/drawing/2014/main" id="{C2A7F5AD-688A-822F-B1E0-4CCC3EE7B78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89044" y="3144026"/>
            <a:ext cx="2543055" cy="238629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Randstad Logo - LogoDix">
            <a:extLst>
              <a:ext uri="{FF2B5EF4-FFF2-40B4-BE49-F238E27FC236}">
                <a16:creationId xmlns:a16="http://schemas.microsoft.com/office/drawing/2014/main" id="{15735FC5-FEBF-BD6C-2A26-63DC6D2CEF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88294" y="5838187"/>
            <a:ext cx="1450064" cy="76128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Adecco Logo, symbol, meaning, history, PNG, brand">
            <a:extLst>
              <a:ext uri="{FF2B5EF4-FFF2-40B4-BE49-F238E27FC236}">
                <a16:creationId xmlns:a16="http://schemas.microsoft.com/office/drawing/2014/main" id="{F426B28C-8ECD-0B58-00EF-E52CC5362B0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70729" y="5750239"/>
            <a:ext cx="1450064" cy="814936"/>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Manpower logo histoire et signification, evolution, symbole Manpower">
            <a:extLst>
              <a:ext uri="{FF2B5EF4-FFF2-40B4-BE49-F238E27FC236}">
                <a16:creationId xmlns:a16="http://schemas.microsoft.com/office/drawing/2014/main" id="{B4FE5101-0764-12AC-AF67-28CA5A72725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42332" y="5888542"/>
            <a:ext cx="1485063" cy="83534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Tempo Team logo, Vector Logo of Tempo Team brand free download (eps, ai ...">
            <a:extLst>
              <a:ext uri="{FF2B5EF4-FFF2-40B4-BE49-F238E27FC236}">
                <a16:creationId xmlns:a16="http://schemas.microsoft.com/office/drawing/2014/main" id="{3C7756FC-1393-F7FF-0C87-2F361D216DB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826703" y="5859210"/>
            <a:ext cx="864680" cy="864680"/>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Jobs &amp; internships at Daoust | Student.be">
            <a:extLst>
              <a:ext uri="{FF2B5EF4-FFF2-40B4-BE49-F238E27FC236}">
                <a16:creationId xmlns:a16="http://schemas.microsoft.com/office/drawing/2014/main" id="{1BB2A6EB-B9A5-97B5-76BF-73B9131D288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01337" y="5928174"/>
            <a:ext cx="1107029" cy="581309"/>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start-people Download png">
            <a:extLst>
              <a:ext uri="{FF2B5EF4-FFF2-40B4-BE49-F238E27FC236}">
                <a16:creationId xmlns:a16="http://schemas.microsoft.com/office/drawing/2014/main" id="{6970282E-B84A-2FBB-04C7-A035AFFE983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12255" y="5416262"/>
            <a:ext cx="1482890" cy="1482890"/>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Accent.jobs Logo Download png">
            <a:extLst>
              <a:ext uri="{FF2B5EF4-FFF2-40B4-BE49-F238E27FC236}">
                <a16:creationId xmlns:a16="http://schemas.microsoft.com/office/drawing/2014/main" id="{09327749-2D41-D9F5-A900-F116198F679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63731" y="5341034"/>
            <a:ext cx="1516966" cy="151696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00EBBB6-5C72-A509-9198-09B5D1E8A16C}"/>
              </a:ext>
            </a:extLst>
          </p:cNvPr>
          <p:cNvPicPr>
            <a:picLocks noChangeAspect="1"/>
          </p:cNvPicPr>
          <p:nvPr/>
        </p:nvPicPr>
        <p:blipFill>
          <a:blip r:embed="rId15"/>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444989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10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1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124"/>
                                        </p:tgtEl>
                                        <p:attrNameLst>
                                          <p:attrName>style.visibility</p:attrName>
                                        </p:attrNameLst>
                                      </p:cBhvr>
                                      <p:to>
                                        <p:strVal val="visible"/>
                                      </p:to>
                                    </p:set>
                                    <p:anim calcmode="lin" valueType="num">
                                      <p:cBhvr additive="base">
                                        <p:cTn id="31" dur="500" fill="hold"/>
                                        <p:tgtEl>
                                          <p:spTgt spid="5124"/>
                                        </p:tgtEl>
                                        <p:attrNameLst>
                                          <p:attrName>ppt_x</p:attrName>
                                        </p:attrNameLst>
                                      </p:cBhvr>
                                      <p:tavLst>
                                        <p:tav tm="0">
                                          <p:val>
                                            <p:strVal val="#ppt_x"/>
                                          </p:val>
                                        </p:tav>
                                        <p:tav tm="100000">
                                          <p:val>
                                            <p:strVal val="#ppt_x"/>
                                          </p:val>
                                        </p:tav>
                                      </p:tavLst>
                                    </p:anim>
                                    <p:anim calcmode="lin" valueType="num">
                                      <p:cBhvr additive="base">
                                        <p:cTn id="32" dur="500" fill="hold"/>
                                        <p:tgtEl>
                                          <p:spTgt spid="512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130"/>
                                        </p:tgtEl>
                                        <p:attrNameLst>
                                          <p:attrName>style.visibility</p:attrName>
                                        </p:attrNameLst>
                                      </p:cBhvr>
                                      <p:to>
                                        <p:strVal val="visible"/>
                                      </p:to>
                                    </p:set>
                                    <p:anim calcmode="lin" valueType="num">
                                      <p:cBhvr additive="base">
                                        <p:cTn id="35" dur="500" fill="hold"/>
                                        <p:tgtEl>
                                          <p:spTgt spid="5130"/>
                                        </p:tgtEl>
                                        <p:attrNameLst>
                                          <p:attrName>ppt_x</p:attrName>
                                        </p:attrNameLst>
                                      </p:cBhvr>
                                      <p:tavLst>
                                        <p:tav tm="0">
                                          <p:val>
                                            <p:strVal val="#ppt_x"/>
                                          </p:val>
                                        </p:tav>
                                        <p:tav tm="100000">
                                          <p:val>
                                            <p:strVal val="#ppt_x"/>
                                          </p:val>
                                        </p:tav>
                                      </p:tavLst>
                                    </p:anim>
                                    <p:anim calcmode="lin" valueType="num">
                                      <p:cBhvr additive="base">
                                        <p:cTn id="36" dur="500" fill="hold"/>
                                        <p:tgtEl>
                                          <p:spTgt spid="5130"/>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5132"/>
                                        </p:tgtEl>
                                        <p:attrNameLst>
                                          <p:attrName>style.visibility</p:attrName>
                                        </p:attrNameLst>
                                      </p:cBhvr>
                                      <p:to>
                                        <p:strVal val="visible"/>
                                      </p:to>
                                    </p:set>
                                    <p:anim calcmode="lin" valueType="num">
                                      <p:cBhvr additive="base">
                                        <p:cTn id="39" dur="500" fill="hold"/>
                                        <p:tgtEl>
                                          <p:spTgt spid="5132"/>
                                        </p:tgtEl>
                                        <p:attrNameLst>
                                          <p:attrName>ppt_x</p:attrName>
                                        </p:attrNameLst>
                                      </p:cBhvr>
                                      <p:tavLst>
                                        <p:tav tm="0">
                                          <p:val>
                                            <p:strVal val="#ppt_x"/>
                                          </p:val>
                                        </p:tav>
                                        <p:tav tm="100000">
                                          <p:val>
                                            <p:strVal val="#ppt_x"/>
                                          </p:val>
                                        </p:tav>
                                      </p:tavLst>
                                    </p:anim>
                                    <p:anim calcmode="lin" valueType="num">
                                      <p:cBhvr additive="base">
                                        <p:cTn id="40" dur="500" fill="hold"/>
                                        <p:tgtEl>
                                          <p:spTgt spid="513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5128"/>
                                        </p:tgtEl>
                                        <p:attrNameLst>
                                          <p:attrName>style.visibility</p:attrName>
                                        </p:attrNameLst>
                                      </p:cBhvr>
                                      <p:to>
                                        <p:strVal val="visible"/>
                                      </p:to>
                                    </p:set>
                                    <p:anim calcmode="lin" valueType="num">
                                      <p:cBhvr additive="base">
                                        <p:cTn id="43" dur="500" fill="hold"/>
                                        <p:tgtEl>
                                          <p:spTgt spid="5128"/>
                                        </p:tgtEl>
                                        <p:attrNameLst>
                                          <p:attrName>ppt_x</p:attrName>
                                        </p:attrNameLst>
                                      </p:cBhvr>
                                      <p:tavLst>
                                        <p:tav tm="0">
                                          <p:val>
                                            <p:strVal val="#ppt_x"/>
                                          </p:val>
                                        </p:tav>
                                        <p:tav tm="100000">
                                          <p:val>
                                            <p:strVal val="#ppt_x"/>
                                          </p:val>
                                        </p:tav>
                                      </p:tavLst>
                                    </p:anim>
                                    <p:anim calcmode="lin" valueType="num">
                                      <p:cBhvr additive="base">
                                        <p:cTn id="44" dur="500" fill="hold"/>
                                        <p:tgtEl>
                                          <p:spTgt spid="5128"/>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fill="hold"/>
                                        <p:tgtEl>
                                          <p:spTgt spid="16"/>
                                        </p:tgtEl>
                                        <p:attrNameLst>
                                          <p:attrName>ppt_x</p:attrName>
                                        </p:attrNameLst>
                                      </p:cBhvr>
                                      <p:tavLst>
                                        <p:tav tm="0">
                                          <p:val>
                                            <p:strVal val="#ppt_x"/>
                                          </p:val>
                                        </p:tav>
                                        <p:tav tm="100000">
                                          <p:val>
                                            <p:strVal val="#ppt_x"/>
                                          </p:val>
                                        </p:tav>
                                      </p:tavLst>
                                    </p:anim>
                                    <p:anim calcmode="lin" valueType="num">
                                      <p:cBhvr additive="base">
                                        <p:cTn id="48" dur="500" fill="hold"/>
                                        <p:tgtEl>
                                          <p:spTgt spid="16"/>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5126"/>
                                        </p:tgtEl>
                                        <p:attrNameLst>
                                          <p:attrName>style.visibility</p:attrName>
                                        </p:attrNameLst>
                                      </p:cBhvr>
                                      <p:to>
                                        <p:strVal val="visible"/>
                                      </p:to>
                                    </p:set>
                                    <p:anim calcmode="lin" valueType="num">
                                      <p:cBhvr additive="base">
                                        <p:cTn id="51" dur="500" fill="hold"/>
                                        <p:tgtEl>
                                          <p:spTgt spid="5126"/>
                                        </p:tgtEl>
                                        <p:attrNameLst>
                                          <p:attrName>ppt_x</p:attrName>
                                        </p:attrNameLst>
                                      </p:cBhvr>
                                      <p:tavLst>
                                        <p:tav tm="0">
                                          <p:val>
                                            <p:strVal val="#ppt_x"/>
                                          </p:val>
                                        </p:tav>
                                        <p:tav tm="100000">
                                          <p:val>
                                            <p:strVal val="#ppt_x"/>
                                          </p:val>
                                        </p:tav>
                                      </p:tavLst>
                                    </p:anim>
                                    <p:anim calcmode="lin" valueType="num">
                                      <p:cBhvr additive="base">
                                        <p:cTn id="52" dur="500" fill="hold"/>
                                        <p:tgtEl>
                                          <p:spTgt spid="5126"/>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5134"/>
                                        </p:tgtEl>
                                        <p:attrNameLst>
                                          <p:attrName>style.visibility</p:attrName>
                                        </p:attrNameLst>
                                      </p:cBhvr>
                                      <p:to>
                                        <p:strVal val="visible"/>
                                      </p:to>
                                    </p:set>
                                    <p:anim calcmode="lin" valueType="num">
                                      <p:cBhvr additive="base">
                                        <p:cTn id="55" dur="500" fill="hold"/>
                                        <p:tgtEl>
                                          <p:spTgt spid="5134"/>
                                        </p:tgtEl>
                                        <p:attrNameLst>
                                          <p:attrName>ppt_x</p:attrName>
                                        </p:attrNameLst>
                                      </p:cBhvr>
                                      <p:tavLst>
                                        <p:tav tm="0">
                                          <p:val>
                                            <p:strVal val="#ppt_x"/>
                                          </p:val>
                                        </p:tav>
                                        <p:tav tm="100000">
                                          <p:val>
                                            <p:strVal val="#ppt_x"/>
                                          </p:val>
                                        </p:tav>
                                      </p:tavLst>
                                    </p:anim>
                                    <p:anim calcmode="lin" valueType="num">
                                      <p:cBhvr additive="base">
                                        <p:cTn id="56" dur="500" fill="hold"/>
                                        <p:tgtEl>
                                          <p:spTgt spid="5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13"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11" name="Rectangle : coins arrondis 10">
            <a:extLst>
              <a:ext uri="{FF2B5EF4-FFF2-40B4-BE49-F238E27FC236}">
                <a16:creationId xmlns:a16="http://schemas.microsoft.com/office/drawing/2014/main" id="{A5EF71A8-FBA8-B8EA-0D25-9AF99AB53DF1}"/>
              </a:ext>
            </a:extLst>
          </p:cNvPr>
          <p:cNvSpPr/>
          <p:nvPr/>
        </p:nvSpPr>
        <p:spPr>
          <a:xfrm>
            <a:off x="7104215" y="4309908"/>
            <a:ext cx="2242096" cy="2235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 coins arrondis 9">
            <a:extLst>
              <a:ext uri="{FF2B5EF4-FFF2-40B4-BE49-F238E27FC236}">
                <a16:creationId xmlns:a16="http://schemas.microsoft.com/office/drawing/2014/main" id="{428FFB2F-D632-FE8A-EA57-556C7DDE8B63}"/>
              </a:ext>
            </a:extLst>
          </p:cNvPr>
          <p:cNvSpPr/>
          <p:nvPr/>
        </p:nvSpPr>
        <p:spPr>
          <a:xfrm>
            <a:off x="4974952" y="312892"/>
            <a:ext cx="2242096" cy="2235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Rectangle : coins arrondis 8">
            <a:extLst>
              <a:ext uri="{FF2B5EF4-FFF2-40B4-BE49-F238E27FC236}">
                <a16:creationId xmlns:a16="http://schemas.microsoft.com/office/drawing/2014/main" id="{83FEF2B0-A893-A120-95C5-594DBA75D7D8}"/>
              </a:ext>
            </a:extLst>
          </p:cNvPr>
          <p:cNvSpPr/>
          <p:nvPr/>
        </p:nvSpPr>
        <p:spPr>
          <a:xfrm>
            <a:off x="2423951" y="4216400"/>
            <a:ext cx="2242096" cy="2235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138" name="Picture 18" descr="main tenant un chronomètre 12067332 PNG">
            <a:extLst>
              <a:ext uri="{FF2B5EF4-FFF2-40B4-BE49-F238E27FC236}">
                <a16:creationId xmlns:a16="http://schemas.microsoft.com/office/drawing/2014/main" id="{AD1E0431-0C3D-2E77-096C-5246D0204B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6491" y="386562"/>
            <a:ext cx="2117724" cy="1895290"/>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descr="Poor, Underprivileged, Needy, Disadvantaged, Low-Income PNG">
            <a:extLst>
              <a:ext uri="{FF2B5EF4-FFF2-40B4-BE49-F238E27FC236}">
                <a16:creationId xmlns:a16="http://schemas.microsoft.com/office/drawing/2014/main" id="{7F36E8B8-0F0F-1CFD-826D-FC254BC029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9849" y="4556996"/>
            <a:ext cx="1110828" cy="1554008"/>
          </a:xfrm>
          <a:prstGeom prst="rect">
            <a:avLst/>
          </a:prstGeom>
          <a:noFill/>
          <a:extLst>
            <a:ext uri="{909E8E84-426E-40DD-AFC4-6F175D3DCCD1}">
              <a14:hiddenFill xmlns:a14="http://schemas.microsoft.com/office/drawing/2010/main">
                <a:solidFill>
                  <a:srgbClr val="FFFFFF"/>
                </a:solidFill>
              </a14:hiddenFill>
            </a:ext>
          </a:extLst>
        </p:spPr>
      </p:pic>
      <p:pic>
        <p:nvPicPr>
          <p:cNvPr id="5144" name="Picture 24" descr="Young woman speak on old corded phone at home. Female have conversation ...">
            <a:extLst>
              <a:ext uri="{FF2B5EF4-FFF2-40B4-BE49-F238E27FC236}">
                <a16:creationId xmlns:a16="http://schemas.microsoft.com/office/drawing/2014/main" id="{97C627DC-A1EF-F0F3-AD5C-487CC649D0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5551" y="4309908"/>
            <a:ext cx="1862291" cy="1862291"/>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1" descr="Avertissement avec un remplissage uni">
            <a:extLst>
              <a:ext uri="{FF2B5EF4-FFF2-40B4-BE49-F238E27FC236}">
                <a16:creationId xmlns:a16="http://schemas.microsoft.com/office/drawing/2014/main" id="{7A6632D5-D6FA-473B-3B6F-DE82D89C6FE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275221" y="1658353"/>
            <a:ext cx="3531268" cy="3531268"/>
          </a:xfrm>
          <a:prstGeom prst="rect">
            <a:avLst/>
          </a:prstGeom>
        </p:spPr>
      </p:pic>
      <p:pic>
        <p:nvPicPr>
          <p:cNvPr id="4" name="Picture 3">
            <a:extLst>
              <a:ext uri="{FF2B5EF4-FFF2-40B4-BE49-F238E27FC236}">
                <a16:creationId xmlns:a16="http://schemas.microsoft.com/office/drawing/2014/main" id="{7DF883FD-C3FE-9AAB-39FF-E3C858AAFA6F}"/>
              </a:ext>
            </a:extLst>
          </p:cNvPr>
          <p:cNvPicPr>
            <a:picLocks noChangeAspect="1"/>
          </p:cNvPicPr>
          <p:nvPr/>
        </p:nvPicPr>
        <p:blipFill>
          <a:blip r:embed="rId7"/>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1651578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38"/>
                                        </p:tgtEl>
                                        <p:attrNameLst>
                                          <p:attrName>style.visibility</p:attrName>
                                        </p:attrNameLst>
                                      </p:cBhvr>
                                      <p:to>
                                        <p:strVal val="visible"/>
                                      </p:to>
                                    </p:set>
                                    <p:animEffect transition="in" filter="fade">
                                      <p:cBhvr>
                                        <p:cTn id="7" dur="1000"/>
                                        <p:tgtEl>
                                          <p:spTgt spid="5138"/>
                                        </p:tgtEl>
                                      </p:cBhvr>
                                    </p:animEffect>
                                    <p:anim calcmode="lin" valueType="num">
                                      <p:cBhvr>
                                        <p:cTn id="8" dur="1000" fill="hold"/>
                                        <p:tgtEl>
                                          <p:spTgt spid="5138"/>
                                        </p:tgtEl>
                                        <p:attrNameLst>
                                          <p:attrName>ppt_x</p:attrName>
                                        </p:attrNameLst>
                                      </p:cBhvr>
                                      <p:tavLst>
                                        <p:tav tm="0">
                                          <p:val>
                                            <p:strVal val="#ppt_x"/>
                                          </p:val>
                                        </p:tav>
                                        <p:tav tm="100000">
                                          <p:val>
                                            <p:strVal val="#ppt_x"/>
                                          </p:val>
                                        </p:tav>
                                      </p:tavLst>
                                    </p:anim>
                                    <p:anim calcmode="lin" valueType="num">
                                      <p:cBhvr>
                                        <p:cTn id="9" dur="1000" fill="hold"/>
                                        <p:tgtEl>
                                          <p:spTgt spid="513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140"/>
                                        </p:tgtEl>
                                        <p:attrNameLst>
                                          <p:attrName>style.visibility</p:attrName>
                                        </p:attrNameLst>
                                      </p:cBhvr>
                                      <p:to>
                                        <p:strVal val="visible"/>
                                      </p:to>
                                    </p:set>
                                    <p:animEffect transition="in" filter="fade">
                                      <p:cBhvr>
                                        <p:cTn id="19" dur="1000"/>
                                        <p:tgtEl>
                                          <p:spTgt spid="5140"/>
                                        </p:tgtEl>
                                      </p:cBhvr>
                                    </p:animEffect>
                                    <p:anim calcmode="lin" valueType="num">
                                      <p:cBhvr>
                                        <p:cTn id="20" dur="1000" fill="hold"/>
                                        <p:tgtEl>
                                          <p:spTgt spid="5140"/>
                                        </p:tgtEl>
                                        <p:attrNameLst>
                                          <p:attrName>ppt_x</p:attrName>
                                        </p:attrNameLst>
                                      </p:cBhvr>
                                      <p:tavLst>
                                        <p:tav tm="0">
                                          <p:val>
                                            <p:strVal val="#ppt_x"/>
                                          </p:val>
                                        </p:tav>
                                        <p:tav tm="100000">
                                          <p:val>
                                            <p:strVal val="#ppt_x"/>
                                          </p:val>
                                        </p:tav>
                                      </p:tavLst>
                                    </p:anim>
                                    <p:anim calcmode="lin" valueType="num">
                                      <p:cBhvr>
                                        <p:cTn id="21" dur="1000" fill="hold"/>
                                        <p:tgtEl>
                                          <p:spTgt spid="514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144"/>
                                        </p:tgtEl>
                                        <p:attrNameLst>
                                          <p:attrName>style.visibility</p:attrName>
                                        </p:attrNameLst>
                                      </p:cBhvr>
                                      <p:to>
                                        <p:strVal val="visible"/>
                                      </p:to>
                                    </p:set>
                                    <p:animEffect transition="in" filter="fade">
                                      <p:cBhvr>
                                        <p:cTn id="31" dur="1000"/>
                                        <p:tgtEl>
                                          <p:spTgt spid="5144"/>
                                        </p:tgtEl>
                                      </p:cBhvr>
                                    </p:animEffect>
                                    <p:anim calcmode="lin" valueType="num">
                                      <p:cBhvr>
                                        <p:cTn id="32" dur="1000" fill="hold"/>
                                        <p:tgtEl>
                                          <p:spTgt spid="5144"/>
                                        </p:tgtEl>
                                        <p:attrNameLst>
                                          <p:attrName>ppt_x</p:attrName>
                                        </p:attrNameLst>
                                      </p:cBhvr>
                                      <p:tavLst>
                                        <p:tav tm="0">
                                          <p:val>
                                            <p:strVal val="#ppt_x"/>
                                          </p:val>
                                        </p:tav>
                                        <p:tav tm="100000">
                                          <p:val>
                                            <p:strVal val="#ppt_x"/>
                                          </p:val>
                                        </p:tav>
                                      </p:tavLst>
                                    </p:anim>
                                    <p:anim calcmode="lin" valueType="num">
                                      <p:cBhvr>
                                        <p:cTn id="33" dur="1000" fill="hold"/>
                                        <p:tgtEl>
                                          <p:spTgt spid="5144"/>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55D29F-9F09-00F5-9940-FF396C76E334}"/>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4123C59C-D2A8-376B-52DD-15C698477D35}"/>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8E966A13-2B80-A7A7-2B01-CECC140894D1}"/>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CB06E8DE-7C50-B066-F585-0A06543B679B}"/>
              </a:ext>
            </a:extLst>
          </p:cNvPr>
          <p:cNvSpPr/>
          <p:nvPr/>
        </p:nvSpPr>
        <p:spPr>
          <a:xfrm>
            <a:off x="2212034" y="3938016"/>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5928215D-8906-5109-E285-3199195B6CBC}"/>
              </a:ext>
            </a:extLst>
          </p:cNvPr>
          <p:cNvSpPr/>
          <p:nvPr/>
        </p:nvSpPr>
        <p:spPr>
          <a:xfrm>
            <a:off x="3908956" y="3950208"/>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6277D68D-76CA-4C4A-AD59-E2E5158F41F1}"/>
              </a:ext>
            </a:extLst>
          </p:cNvPr>
          <p:cNvSpPr/>
          <p:nvPr/>
        </p:nvSpPr>
        <p:spPr>
          <a:xfrm>
            <a:off x="5932383"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965E8BCA-3A06-5845-AB21-6E8C51A6B6E7}"/>
              </a:ext>
            </a:extLst>
          </p:cNvPr>
          <p:cNvSpPr/>
          <p:nvPr/>
        </p:nvSpPr>
        <p:spPr>
          <a:xfrm>
            <a:off x="7842504"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7D2FEB13-A7DB-F928-5D8E-A9442F251468}"/>
              </a:ext>
            </a:extLst>
          </p:cNvPr>
          <p:cNvSpPr/>
          <p:nvPr/>
        </p:nvSpPr>
        <p:spPr>
          <a:xfrm>
            <a:off x="9973056"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26" name="Picture 2" descr="Teen - Free people icons">
            <a:extLst>
              <a:ext uri="{FF2B5EF4-FFF2-40B4-BE49-F238E27FC236}">
                <a16:creationId xmlns:a16="http://schemas.microsoft.com/office/drawing/2014/main" id="{8F4F293D-E9AA-7D52-0833-C558467C50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5383" y="2639429"/>
            <a:ext cx="1111045" cy="111104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eaning Illustrations - Free Download in SVG, PNG">
            <a:extLst>
              <a:ext uri="{FF2B5EF4-FFF2-40B4-BE49-F238E27FC236}">
                <a16:creationId xmlns:a16="http://schemas.microsoft.com/office/drawing/2014/main" id="{C88F4F77-C417-056D-3BC4-CD32BB0D29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8261" y="2060362"/>
            <a:ext cx="2515076" cy="158513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usinessman, creative, idea icon - Download on Iconfinder">
            <a:extLst>
              <a:ext uri="{FF2B5EF4-FFF2-40B4-BE49-F238E27FC236}">
                <a16:creationId xmlns:a16="http://schemas.microsoft.com/office/drawing/2014/main" id="{CB8AD6C4-D81B-44A2-508A-20BE9992EE55}"/>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41529" y="435698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6" descr="Free Store Front Clipart">
            <a:extLst>
              <a:ext uri="{FF2B5EF4-FFF2-40B4-BE49-F238E27FC236}">
                <a16:creationId xmlns:a16="http://schemas.microsoft.com/office/drawing/2014/main" id="{DB41608C-CBB5-6B6F-AD81-17D0D8F2EBEE}"/>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343773" y="4337304"/>
            <a:ext cx="1407725" cy="10287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1C27386F-FF7E-1752-0272-FBA8FAF7D3ED}"/>
              </a:ext>
            </a:extLst>
          </p:cNvPr>
          <p:cNvSpPr/>
          <p:nvPr/>
        </p:nvSpPr>
        <p:spPr>
          <a:xfrm>
            <a:off x="3671017" y="4341440"/>
            <a:ext cx="719859" cy="128472"/>
          </a:xfrm>
          <a:prstGeom prst="rect">
            <a:avLst/>
          </a:prstGeom>
          <a:solidFill>
            <a:srgbClr val="B5B5B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900"/>
              <a:t>INTERIM</a:t>
            </a:r>
          </a:p>
        </p:txBody>
      </p:sp>
      <p:pic>
        <p:nvPicPr>
          <p:cNvPr id="4" name="Graphic 3" descr="Badge Tick1 contour">
            <a:extLst>
              <a:ext uri="{FF2B5EF4-FFF2-40B4-BE49-F238E27FC236}">
                <a16:creationId xmlns:a16="http://schemas.microsoft.com/office/drawing/2014/main" id="{41880063-C572-C69C-AADB-726A9E01ED5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64160" y="4337579"/>
            <a:ext cx="629920" cy="619760"/>
          </a:xfrm>
          <a:prstGeom prst="rect">
            <a:avLst/>
          </a:prstGeom>
        </p:spPr>
      </p:pic>
      <p:pic>
        <p:nvPicPr>
          <p:cNvPr id="8" name="Picture 7">
            <a:extLst>
              <a:ext uri="{FF2B5EF4-FFF2-40B4-BE49-F238E27FC236}">
                <a16:creationId xmlns:a16="http://schemas.microsoft.com/office/drawing/2014/main" id="{66281DC5-B001-8CCF-533B-5BE4C467BDF9}"/>
              </a:ext>
            </a:extLst>
          </p:cNvPr>
          <p:cNvPicPr>
            <a:picLocks noChangeAspect="1"/>
          </p:cNvPicPr>
          <p:nvPr/>
        </p:nvPicPr>
        <p:blipFill>
          <a:blip r:embed="rId8"/>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2864517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17"/>
                                        </p:tgtEl>
                                        <p:attrNameLst>
                                          <p:attrName>style.color</p:attrName>
                                        </p:attrNameLst>
                                      </p:cBhvr>
                                      <p:by>
                                        <p:hsl h="7200000" s="0" l="0"/>
                                      </p:by>
                                    </p:animClr>
                                    <p:animClr clrSpc="hsl" dir="cw">
                                      <p:cBhvr>
                                        <p:cTn id="7" dur="500" fill="hold"/>
                                        <p:tgtEl>
                                          <p:spTgt spid="17"/>
                                        </p:tgtEl>
                                        <p:attrNameLst>
                                          <p:attrName>fillcolor</p:attrName>
                                        </p:attrNameLst>
                                      </p:cBhvr>
                                      <p:by>
                                        <p:hsl h="7200000" s="0" l="0"/>
                                      </p:by>
                                    </p:animClr>
                                    <p:animClr clrSpc="hsl" dir="cw">
                                      <p:cBhvr>
                                        <p:cTn id="8" dur="500" fill="hold"/>
                                        <p:tgtEl>
                                          <p:spTgt spid="17"/>
                                        </p:tgtEl>
                                        <p:attrNameLst>
                                          <p:attrName>stroke.color</p:attrName>
                                        </p:attrNameLst>
                                      </p:cBhvr>
                                      <p:by>
                                        <p:hsl h="7200000" s="0" l="0"/>
                                      </p:by>
                                    </p:animClr>
                                    <p:set>
                                      <p:cBhvr>
                                        <p:cTn id="9" dur="500" fill="hold"/>
                                        <p:tgtEl>
                                          <p:spTgt spid="17"/>
                                        </p:tgtEl>
                                        <p:attrNameLst>
                                          <p:attrName>fill.type</p:attrName>
                                        </p:attrNameLst>
                                      </p:cBhvr>
                                      <p:to>
                                        <p:strVal val="solid"/>
                                      </p:to>
                                    </p:set>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par>
                                <p:cTn id="14" presetID="37" presetClass="path" presetSubtype="0" accel="50000" decel="50000" fill="hold" nodeType="withEffect">
                                  <p:stCondLst>
                                    <p:cond delay="0"/>
                                  </p:stCondLst>
                                  <p:childTnLst>
                                    <p:animMotion origin="layout" path="M 4.16667E-6 0.01227 L 0.03776 -0.11991 C 0.04557 -0.14977 0.05742 -0.16551 0.06979 -0.16551 C 0.08385 -0.16551 0.09518 -0.14977 0.10299 -0.11991 L 0.14088 0.01227 " pathEditMode="relative" rAng="0" ptsTypes="AAAAA">
                                      <p:cBhvr>
                                        <p:cTn id="15" dur="2000" fill="hold"/>
                                        <p:tgtEl>
                                          <p:spTgt spid="1026"/>
                                        </p:tgtEl>
                                        <p:attrNameLst>
                                          <p:attrName>ppt_x</p:attrName>
                                          <p:attrName>ppt_y</p:attrName>
                                        </p:attrNameLst>
                                      </p:cBhvr>
                                      <p:rCtr x="7044" y="-888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id="{557F0798-80DD-356D-3DCF-4D0AAD7AFC17}"/>
              </a:ext>
            </a:extLst>
          </p:cNvPr>
          <p:cNvSpPr/>
          <p:nvPr/>
        </p:nvSpPr>
        <p:spPr>
          <a:xfrm>
            <a:off x="2690862" y="188986"/>
            <a:ext cx="6771694" cy="6476103"/>
          </a:xfrm>
          <a:prstGeom prst="ellipse">
            <a:avLst/>
          </a:prstGeom>
          <a:solidFill>
            <a:schemeClr val="bg1"/>
          </a:solidFill>
          <a:ln>
            <a:solidFill>
              <a:srgbClr val="15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Espace réservé du contenu 4">
            <a:extLst>
              <a:ext uri="{FF2B5EF4-FFF2-40B4-BE49-F238E27FC236}">
                <a16:creationId xmlns:a16="http://schemas.microsoft.com/office/drawing/2014/main" id="{3269FFC1-3475-5CE6-112B-0B6A70381D03}"/>
              </a:ext>
            </a:extLst>
          </p:cNvPr>
          <p:cNvPicPr>
            <a:picLocks noGrp="1" noChangeAspect="1"/>
          </p:cNvPicPr>
          <p:nvPr>
            <p:ph idx="1"/>
          </p:nvPr>
        </p:nvPicPr>
        <p:blipFill>
          <a:blip r:embed="rId3"/>
          <a:stretch>
            <a:fillRect/>
          </a:stretch>
        </p:blipFill>
        <p:spPr>
          <a:xfrm>
            <a:off x="3773024" y="1060420"/>
            <a:ext cx="4351338" cy="4351338"/>
          </a:xfrm>
        </p:spPr>
      </p:pic>
      <p:pic>
        <p:nvPicPr>
          <p:cNvPr id="4" name="Picture 3">
            <a:extLst>
              <a:ext uri="{FF2B5EF4-FFF2-40B4-BE49-F238E27FC236}">
                <a16:creationId xmlns:a16="http://schemas.microsoft.com/office/drawing/2014/main" id="{8332813B-D97A-AFB3-A80B-764E06224AA4}"/>
              </a:ext>
            </a:extLst>
          </p:cNvPr>
          <p:cNvPicPr>
            <a:picLocks noChangeAspect="1"/>
          </p:cNvPicPr>
          <p:nvPr/>
        </p:nvPicPr>
        <p:blipFill>
          <a:blip r:embed="rId4"/>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2833728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336869D5-C55D-7EE1-1B2D-1EBCAC2D98E9}"/>
              </a:ext>
            </a:extLst>
          </p:cNvPr>
          <p:cNvPicPr>
            <a:picLocks noChangeAspect="1"/>
          </p:cNvPicPr>
          <p:nvPr/>
        </p:nvPicPr>
        <p:blipFill>
          <a:blip r:embed="rId3"/>
          <a:stretch>
            <a:fillRect/>
          </a:stretch>
        </p:blipFill>
        <p:spPr>
          <a:xfrm>
            <a:off x="3378242" y="154329"/>
            <a:ext cx="4844484" cy="6572250"/>
          </a:xfrm>
          <a:prstGeom prst="rect">
            <a:avLst/>
          </a:prstGeom>
        </p:spPr>
      </p:pic>
      <p:sp>
        <p:nvSpPr>
          <p:cNvPr id="10" name="Ellipse 9">
            <a:extLst>
              <a:ext uri="{FF2B5EF4-FFF2-40B4-BE49-F238E27FC236}">
                <a16:creationId xmlns:a16="http://schemas.microsoft.com/office/drawing/2014/main" id="{F1C7CECC-710A-C2CC-6C92-97559ADDCFDD}"/>
              </a:ext>
            </a:extLst>
          </p:cNvPr>
          <p:cNvSpPr/>
          <p:nvPr/>
        </p:nvSpPr>
        <p:spPr>
          <a:xfrm>
            <a:off x="3543059" y="2154579"/>
            <a:ext cx="1409700" cy="1428750"/>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Ellipse 11">
            <a:extLst>
              <a:ext uri="{FF2B5EF4-FFF2-40B4-BE49-F238E27FC236}">
                <a16:creationId xmlns:a16="http://schemas.microsoft.com/office/drawing/2014/main" id="{A86AE43E-DE13-3861-4837-0C60D8986C5E}"/>
              </a:ext>
            </a:extLst>
          </p:cNvPr>
          <p:cNvSpPr/>
          <p:nvPr/>
        </p:nvSpPr>
        <p:spPr>
          <a:xfrm>
            <a:off x="3543059" y="4412004"/>
            <a:ext cx="1333500" cy="1019175"/>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B3126730-0117-B659-8794-1E0E777C9B4D}"/>
              </a:ext>
            </a:extLst>
          </p:cNvPr>
          <p:cNvSpPr/>
          <p:nvPr/>
        </p:nvSpPr>
        <p:spPr>
          <a:xfrm>
            <a:off x="5263767" y="2364129"/>
            <a:ext cx="1870217" cy="1028700"/>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AF29A198-6419-9276-64D6-FEBF5F700B46}"/>
              </a:ext>
            </a:extLst>
          </p:cNvPr>
          <p:cNvSpPr/>
          <p:nvPr/>
        </p:nvSpPr>
        <p:spPr>
          <a:xfrm>
            <a:off x="5263766" y="3164229"/>
            <a:ext cx="1870217" cy="1057275"/>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F14B4E5C-184D-DF41-CD0F-CF71ACCA965C}"/>
              </a:ext>
            </a:extLst>
          </p:cNvPr>
          <p:cNvSpPr/>
          <p:nvPr/>
        </p:nvSpPr>
        <p:spPr>
          <a:xfrm>
            <a:off x="5193986" y="4221504"/>
            <a:ext cx="2016197" cy="1152525"/>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 name="Picture 2">
            <a:extLst>
              <a:ext uri="{FF2B5EF4-FFF2-40B4-BE49-F238E27FC236}">
                <a16:creationId xmlns:a16="http://schemas.microsoft.com/office/drawing/2014/main" id="{2A7CDBBE-8C18-353C-185B-BC3D94F6F129}"/>
              </a:ext>
            </a:extLst>
          </p:cNvPr>
          <p:cNvPicPr>
            <a:picLocks noChangeAspect="1"/>
          </p:cNvPicPr>
          <p:nvPr/>
        </p:nvPicPr>
        <p:blipFill>
          <a:blip r:embed="rId4"/>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32790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7" grpId="0" animBg="1"/>
      <p:bldP spid="18"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6386" name="Picture 2" descr="Motivation Letter for Job Application Sample with Examples">
            <a:extLst>
              <a:ext uri="{FF2B5EF4-FFF2-40B4-BE49-F238E27FC236}">
                <a16:creationId xmlns:a16="http://schemas.microsoft.com/office/drawing/2014/main" id="{61B08609-82B0-6583-169B-09725667294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139463" y="815975"/>
            <a:ext cx="4551213" cy="5060950"/>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Motivation Letter for Job Application Sample with Examples">
            <a:extLst>
              <a:ext uri="{FF2B5EF4-FFF2-40B4-BE49-F238E27FC236}">
                <a16:creationId xmlns:a16="http://schemas.microsoft.com/office/drawing/2014/main" id="{264BE025-4B63-B0A5-43A2-B03DFCD4FD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6880" y="125392"/>
            <a:ext cx="5907007" cy="66072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5B98DBB-74C6-D3A1-86CF-2C1DD9220039}"/>
              </a:ext>
            </a:extLst>
          </p:cNvPr>
          <p:cNvPicPr>
            <a:picLocks noChangeAspect="1"/>
          </p:cNvPicPr>
          <p:nvPr/>
        </p:nvPicPr>
        <p:blipFill>
          <a:blip r:embed="rId4"/>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4247484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9458" name="Picture 2" descr="Accès au casier judiciaire ? - RTBF Actus">
            <a:extLst>
              <a:ext uri="{FF2B5EF4-FFF2-40B4-BE49-F238E27FC236}">
                <a16:creationId xmlns:a16="http://schemas.microsoft.com/office/drawing/2014/main" id="{04BDFEC1-E1B7-6EA1-E32F-A8DE86CE4B5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76959" y="1397000"/>
            <a:ext cx="7742881" cy="43513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8ECCDDA-37EB-EF00-EDA5-687F6C024F11}"/>
              </a:ext>
            </a:extLst>
          </p:cNvPr>
          <p:cNvPicPr>
            <a:picLocks noChangeAspect="1"/>
          </p:cNvPicPr>
          <p:nvPr/>
        </p:nvPicPr>
        <p:blipFill>
          <a:blip r:embed="rId4"/>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16650210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050" name="Picture 2" descr="Tarjeta de crédito PNG">
            <a:extLst>
              <a:ext uri="{FF2B5EF4-FFF2-40B4-BE49-F238E27FC236}">
                <a16:creationId xmlns:a16="http://schemas.microsoft.com/office/drawing/2014/main" id="{4D5DF5BA-F369-F98A-CC50-6275914BD5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4100" y="490220"/>
            <a:ext cx="5570220" cy="557022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E43BA71-0B1B-EB0E-1A2E-1C1AEFB29826}"/>
              </a:ext>
            </a:extLst>
          </p:cNvPr>
          <p:cNvPicPr>
            <a:picLocks noChangeAspect="1"/>
          </p:cNvPicPr>
          <p:nvPr/>
        </p:nvPicPr>
        <p:blipFill>
          <a:blip r:embed="rId4"/>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4083691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5" name="Image 4" descr="Une image contenant personne, Visage humain, habits, mur&#10;&#10;Le contenu généré par l’IA peut être incorrect.">
            <a:extLst>
              <a:ext uri="{FF2B5EF4-FFF2-40B4-BE49-F238E27FC236}">
                <a16:creationId xmlns:a16="http://schemas.microsoft.com/office/drawing/2014/main" id="{6422E954-B2A4-27EB-3C89-3992EA3C9D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695" y="2524262"/>
            <a:ext cx="2965585" cy="18607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Image 6" descr="Une image contenant personne, habits, Boucher, intérieur&#10;&#10;Le contenu généré par l’IA peut être incorrect.">
            <a:extLst>
              <a:ext uri="{FF2B5EF4-FFF2-40B4-BE49-F238E27FC236}">
                <a16:creationId xmlns:a16="http://schemas.microsoft.com/office/drawing/2014/main" id="{371F8C91-B9A2-4632-1BB6-4E28D66D3D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9256" y="2479583"/>
            <a:ext cx="2880000" cy="19168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Image 8" descr="Une image contenant personne, Salon de beauté, Coiffeur, habits&#10;&#10;Le contenu généré par l’IA peut être incorrect.">
            <a:extLst>
              <a:ext uri="{FF2B5EF4-FFF2-40B4-BE49-F238E27FC236}">
                <a16:creationId xmlns:a16="http://schemas.microsoft.com/office/drawing/2014/main" id="{3BFC5593-E7D7-5700-3D33-06DA0437B17D}"/>
              </a:ext>
            </a:extLst>
          </p:cNvPr>
          <p:cNvPicPr>
            <a:picLocks noChangeAspect="1"/>
          </p:cNvPicPr>
          <p:nvPr/>
        </p:nvPicPr>
        <p:blipFill>
          <a:blip r:embed="rId5">
            <a:extLst>
              <a:ext uri="{28A0092B-C50C-407E-A947-70E740481C1C}">
                <a14:useLocalDpi xmlns:a14="http://schemas.microsoft.com/office/drawing/2010/main" val="0"/>
              </a:ext>
            </a:extLst>
          </a:blip>
          <a:srcRect r="21032"/>
          <a:stretch>
            <a:fillRect/>
          </a:stretch>
        </p:blipFill>
        <p:spPr>
          <a:xfrm>
            <a:off x="8193697" y="2516142"/>
            <a:ext cx="2768943" cy="19168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Image 10" descr="Une image contenant plein air, véhicule, Visage humain, voiture&#10;&#10;Le contenu généré par l’IA peut être incorrect.">
            <a:extLst>
              <a:ext uri="{FF2B5EF4-FFF2-40B4-BE49-F238E27FC236}">
                <a16:creationId xmlns:a16="http://schemas.microsoft.com/office/drawing/2014/main" id="{B8C44BEA-DACD-F2E7-40CE-B4416A7291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5696" y="4684182"/>
            <a:ext cx="2903832" cy="19396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6" name="Picture 2" descr="Free Photo | Man cleaning his home">
            <a:extLst>
              <a:ext uri="{FF2B5EF4-FFF2-40B4-BE49-F238E27FC236}">
                <a16:creationId xmlns:a16="http://schemas.microsoft.com/office/drawing/2014/main" id="{C4B79AE0-1187-E1B4-6DEC-FA987A33135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73112" y="4684182"/>
            <a:ext cx="2851760" cy="19042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Le métier d'Infirmier(e) Anesthésiste Diplômé(e) d'Etat | CH Perpignan">
            <a:extLst>
              <a:ext uri="{FF2B5EF4-FFF2-40B4-BE49-F238E27FC236}">
                <a16:creationId xmlns:a16="http://schemas.microsoft.com/office/drawing/2014/main" id="{83CE0705-B545-F2FE-2B72-4BEF1FFD748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03425" y="4728860"/>
            <a:ext cx="2759215" cy="18394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2" name="Picture 4" descr="189 900+ Maçon Photos, taleaux et images libre de droits - iStock">
            <a:extLst>
              <a:ext uri="{FF2B5EF4-FFF2-40B4-BE49-F238E27FC236}">
                <a16:creationId xmlns:a16="http://schemas.microsoft.com/office/drawing/2014/main" id="{2CA2DC99-0684-3053-B099-7B1C3019F87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4115" y="234149"/>
            <a:ext cx="2987165" cy="19914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0" name="Picture 2" descr="Fiche Métier Caissier / caissière (H/F) | Ouest-France Emploi">
            <a:extLst>
              <a:ext uri="{FF2B5EF4-FFF2-40B4-BE49-F238E27FC236}">
                <a16:creationId xmlns:a16="http://schemas.microsoft.com/office/drawing/2014/main" id="{B192BE00-5894-A810-8D03-46957F31A13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38809" y="269607"/>
            <a:ext cx="3238951" cy="19109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0" name="Picture 6" descr="Réussir son métier de livreur de colis auto-entrepreneur">
            <a:extLst>
              <a:ext uri="{FF2B5EF4-FFF2-40B4-BE49-F238E27FC236}">
                <a16:creationId xmlns:a16="http://schemas.microsoft.com/office/drawing/2014/main" id="{E2CAC98B-147A-988D-1EF9-9035060F017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070849" y="289664"/>
            <a:ext cx="2987165" cy="19939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99B71A6D-EDC1-0BAE-C5B8-A5D32C8382C4}"/>
              </a:ext>
            </a:extLst>
          </p:cNvPr>
          <p:cNvPicPr>
            <a:picLocks noChangeAspect="1"/>
          </p:cNvPicPr>
          <p:nvPr/>
        </p:nvPicPr>
        <p:blipFill>
          <a:blip r:embed="rId12"/>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348069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026"/>
                                        </p:tgtEl>
                                      </p:cBhvr>
                                    </p:animEffect>
                                    <p:animScale>
                                      <p:cBhvr>
                                        <p:cTn id="7" dur="250" autoRev="1" fill="hold"/>
                                        <p:tgtEl>
                                          <p:spTgt spid="10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A5DB082-C760-8189-87F1-2E1F112325A7}"/>
              </a:ext>
            </a:extLst>
          </p:cNvPr>
          <p:cNvPicPr>
            <a:picLocks noChangeAspect="1"/>
          </p:cNvPicPr>
          <p:nvPr/>
        </p:nvPicPr>
        <p:blipFill>
          <a:blip r:embed="rId4"/>
          <a:stretch>
            <a:fillRect/>
          </a:stretch>
        </p:blipFill>
        <p:spPr>
          <a:xfrm rot="5400000">
            <a:off x="2881282" y="813579"/>
            <a:ext cx="6429434" cy="5230843"/>
          </a:xfrm>
          <a:prstGeom prst="rect">
            <a:avLst/>
          </a:prstGeom>
        </p:spPr>
      </p:pic>
      <p:sp>
        <p:nvSpPr>
          <p:cNvPr id="6" name="Ellipse 5">
            <a:extLst>
              <a:ext uri="{FF2B5EF4-FFF2-40B4-BE49-F238E27FC236}">
                <a16:creationId xmlns:a16="http://schemas.microsoft.com/office/drawing/2014/main" id="{E8C104A0-D224-28C3-D904-935E5F5E6454}"/>
              </a:ext>
            </a:extLst>
          </p:cNvPr>
          <p:cNvSpPr/>
          <p:nvPr/>
        </p:nvSpPr>
        <p:spPr>
          <a:xfrm>
            <a:off x="5265174" y="1892709"/>
            <a:ext cx="1986116" cy="491613"/>
          </a:xfrm>
          <a:prstGeom prst="ellipse">
            <a:avLst/>
          </a:prstGeom>
          <a:noFill/>
          <a:ln w="762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Picture 3">
            <a:extLst>
              <a:ext uri="{FF2B5EF4-FFF2-40B4-BE49-F238E27FC236}">
                <a16:creationId xmlns:a16="http://schemas.microsoft.com/office/drawing/2014/main" id="{584B763A-234B-4765-07A0-D7531E8B4B25}"/>
              </a:ext>
            </a:extLst>
          </p:cNvPr>
          <p:cNvPicPr>
            <a:picLocks noChangeAspect="1"/>
          </p:cNvPicPr>
          <p:nvPr/>
        </p:nvPicPr>
        <p:blipFill>
          <a:blip r:embed="rId5"/>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2233593247"/>
      </p:ext>
    </p:extLst>
  </p:cSld>
  <p:clrMapOvr>
    <a:masterClrMapping/>
  </p:clrMapOvr>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098" name="Picture 2" descr="Best Premium Foreign Language Translation Illustration download in PNG ...">
            <a:extLst>
              <a:ext uri="{FF2B5EF4-FFF2-40B4-BE49-F238E27FC236}">
                <a16:creationId xmlns:a16="http://schemas.microsoft.com/office/drawing/2014/main" id="{D3387A04-6DCA-4B7C-82F9-01CCF8EB95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7513" y="594994"/>
            <a:ext cx="6666277" cy="532828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22FE9A5-F0D8-27BC-BA78-4FFA950E431F}"/>
              </a:ext>
            </a:extLst>
          </p:cNvPr>
          <p:cNvPicPr>
            <a:picLocks noChangeAspect="1"/>
          </p:cNvPicPr>
          <p:nvPr/>
        </p:nvPicPr>
        <p:blipFill>
          <a:blip r:embed="rId4"/>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325497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E260E3B6-87BD-9FFE-DA58-41561E8200A7}"/>
              </a:ext>
            </a:extLst>
          </p:cNvPr>
          <p:cNvPicPr>
            <a:picLocks noChangeAspect="1"/>
          </p:cNvPicPr>
          <p:nvPr/>
        </p:nvPicPr>
        <p:blipFill>
          <a:blip r:embed="rId4"/>
          <a:stretch>
            <a:fillRect/>
          </a:stretch>
        </p:blipFill>
        <p:spPr>
          <a:xfrm>
            <a:off x="990597" y="2466329"/>
            <a:ext cx="2408007" cy="3266813"/>
          </a:xfrm>
          <a:prstGeom prst="rect">
            <a:avLst/>
          </a:prstGeom>
        </p:spPr>
      </p:pic>
      <p:pic>
        <p:nvPicPr>
          <p:cNvPr id="7" name="Picture 4" descr="Motivation Letter for Job Application Sample with Examples">
            <a:extLst>
              <a:ext uri="{FF2B5EF4-FFF2-40B4-BE49-F238E27FC236}">
                <a16:creationId xmlns:a16="http://schemas.microsoft.com/office/drawing/2014/main" id="{9E1A1592-145E-642A-A327-F424F3B114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57903" y="2521664"/>
            <a:ext cx="2846510" cy="31652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Validate Vector Icon Isolated On Transparent Backgrou - vrogue.co">
            <a:extLst>
              <a:ext uri="{FF2B5EF4-FFF2-40B4-BE49-F238E27FC236}">
                <a16:creationId xmlns:a16="http://schemas.microsoft.com/office/drawing/2014/main" id="{DE084F69-C846-E4C1-A699-6FC65AF937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03021" y="3107452"/>
            <a:ext cx="1836986" cy="183698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Validate Vector Icon Isolated On Transparent Backgrou - vrogue.co">
            <a:extLst>
              <a:ext uri="{FF2B5EF4-FFF2-40B4-BE49-F238E27FC236}">
                <a16:creationId xmlns:a16="http://schemas.microsoft.com/office/drawing/2014/main" id="{49D6A25F-F72E-AB70-1C3E-2FD421C157E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9207" y="3185786"/>
            <a:ext cx="1836986" cy="18369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Tarjeta de crédito PNG">
            <a:extLst>
              <a:ext uri="{FF2B5EF4-FFF2-40B4-BE49-F238E27FC236}">
                <a16:creationId xmlns:a16="http://schemas.microsoft.com/office/drawing/2014/main" id="{4ABDF35E-3E9F-880E-97A7-196655F911E1}"/>
              </a:ext>
            </a:extLst>
          </p:cNvPr>
          <p:cNvPicPr>
            <a:picLocks noGrp="1" noChangeAspect="1" noChangeArrowheads="1"/>
          </p:cNvPicPr>
          <p:nvPr>
            <p:ph idx="1"/>
          </p:nvPr>
        </p:nvPicPr>
        <p:blipFill>
          <a:blip r:embed="rId7">
            <a:extLst>
              <a:ext uri="{28A0092B-C50C-407E-A947-70E740481C1C}">
                <a14:useLocalDpi xmlns:a14="http://schemas.microsoft.com/office/drawing/2010/main" val="0"/>
              </a:ext>
            </a:extLst>
          </a:blip>
          <a:srcRect/>
          <a:stretch>
            <a:fillRect/>
          </a:stretch>
        </p:blipFill>
        <p:spPr bwMode="auto">
          <a:xfrm>
            <a:off x="8486022" y="2865678"/>
            <a:ext cx="2821217" cy="282121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Validate Vector Icon Isolated On Transparent Backgrou - vrogue.co">
            <a:extLst>
              <a:ext uri="{FF2B5EF4-FFF2-40B4-BE49-F238E27FC236}">
                <a16:creationId xmlns:a16="http://schemas.microsoft.com/office/drawing/2014/main" id="{04B61C2B-C926-92D9-B45B-2372FAB000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90632" y="3645975"/>
            <a:ext cx="1304070" cy="1304070"/>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8" descr="Curseur avec un remplissage uni">
            <a:extLst>
              <a:ext uri="{FF2B5EF4-FFF2-40B4-BE49-F238E27FC236}">
                <a16:creationId xmlns:a16="http://schemas.microsoft.com/office/drawing/2014/main" id="{BBD20798-1EDE-3026-F7D6-8E0241977D9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3271574" y="5772087"/>
            <a:ext cx="497840" cy="528320"/>
          </a:xfrm>
          <a:prstGeom prst="rect">
            <a:avLst/>
          </a:prstGeom>
        </p:spPr>
      </p:pic>
      <p:pic>
        <p:nvPicPr>
          <p:cNvPr id="8" name="Graphic 2" descr="Curseur avec un remplissage uni">
            <a:extLst>
              <a:ext uri="{FF2B5EF4-FFF2-40B4-BE49-F238E27FC236}">
                <a16:creationId xmlns:a16="http://schemas.microsoft.com/office/drawing/2014/main" id="{C534482B-B6FD-3DDE-8A35-3241A7CB962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7550851" y="5714214"/>
            <a:ext cx="497840" cy="528320"/>
          </a:xfrm>
          <a:prstGeom prst="rect">
            <a:avLst/>
          </a:prstGeom>
        </p:spPr>
      </p:pic>
      <p:pic>
        <p:nvPicPr>
          <p:cNvPr id="10" name="Graphic 8" descr="Curseur avec un remplissage uni">
            <a:extLst>
              <a:ext uri="{FF2B5EF4-FFF2-40B4-BE49-F238E27FC236}">
                <a16:creationId xmlns:a16="http://schemas.microsoft.com/office/drawing/2014/main" id="{A91B85F2-9C8B-6C8D-FF81-FCF13F63C18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254967" y="4903987"/>
            <a:ext cx="497840" cy="528320"/>
          </a:xfrm>
          <a:prstGeom prst="rect">
            <a:avLst/>
          </a:prstGeom>
        </p:spPr>
      </p:pic>
      <p:sp>
        <p:nvSpPr>
          <p:cNvPr id="19" name="Rectangle : coins arrondis 2">
            <a:extLst>
              <a:ext uri="{FF2B5EF4-FFF2-40B4-BE49-F238E27FC236}">
                <a16:creationId xmlns:a16="http://schemas.microsoft.com/office/drawing/2014/main" id="{D8031783-14C5-8611-02A0-1E6C172858C9}"/>
              </a:ext>
            </a:extLst>
          </p:cNvPr>
          <p:cNvSpPr/>
          <p:nvPr/>
        </p:nvSpPr>
        <p:spPr>
          <a:xfrm>
            <a:off x="1634513" y="464495"/>
            <a:ext cx="8998031" cy="156698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sp>
        <p:nvSpPr>
          <p:cNvPr id="20" name="Titre 1">
            <a:extLst>
              <a:ext uri="{FF2B5EF4-FFF2-40B4-BE49-F238E27FC236}">
                <a16:creationId xmlns:a16="http://schemas.microsoft.com/office/drawing/2014/main" id="{53278250-493D-2B3D-0FD1-7AED8FCA4FB7}"/>
              </a:ext>
            </a:extLst>
          </p:cNvPr>
          <p:cNvSpPr>
            <a:spLocks noGrp="1"/>
          </p:cNvSpPr>
          <p:nvPr/>
        </p:nvSpPr>
        <p:spPr>
          <a:xfrm>
            <a:off x="1639395" y="544687"/>
            <a:ext cx="8995993" cy="1417925"/>
          </a:xfrm>
          <a:prstGeom prst="rect">
            <a:avLst/>
          </a:prstGeom>
          <a:ln>
            <a:noFill/>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BE" dirty="0">
                <a:solidFill>
                  <a:srgbClr val="544F98"/>
                </a:solidFill>
              </a:rPr>
              <a:t>De </a:t>
            </a:r>
            <a:r>
              <a:rPr lang="fr-BE" b="1" dirty="0">
                <a:solidFill>
                  <a:srgbClr val="544F98"/>
                </a:solidFill>
              </a:rPr>
              <a:t>quels éléments</a:t>
            </a:r>
            <a:r>
              <a:rPr lang="fr-BE" dirty="0">
                <a:solidFill>
                  <a:srgbClr val="544F98"/>
                </a:solidFill>
              </a:rPr>
              <a:t> Mohammed a-t-il besoin pour </a:t>
            </a:r>
            <a:r>
              <a:rPr lang="fr-BE" b="1" dirty="0">
                <a:solidFill>
                  <a:srgbClr val="544F98"/>
                </a:solidFill>
              </a:rPr>
              <a:t>postuler chez Lidl ?</a:t>
            </a:r>
            <a:r>
              <a:rPr lang="fr-BE" dirty="0">
                <a:solidFill>
                  <a:srgbClr val="544F98"/>
                </a:solidFill>
              </a:rPr>
              <a:t> </a:t>
            </a:r>
            <a:endParaRPr lang="en-US" dirty="0"/>
          </a:p>
        </p:txBody>
      </p:sp>
      <p:pic>
        <p:nvPicPr>
          <p:cNvPr id="3" name="Picture 2">
            <a:extLst>
              <a:ext uri="{FF2B5EF4-FFF2-40B4-BE49-F238E27FC236}">
                <a16:creationId xmlns:a16="http://schemas.microsoft.com/office/drawing/2014/main" id="{281B2C5C-8FF0-8DBC-FFFE-12F8D6F7C5D4}"/>
              </a:ext>
            </a:extLst>
          </p:cNvPr>
          <p:cNvPicPr>
            <a:picLocks noChangeAspect="1"/>
          </p:cNvPicPr>
          <p:nvPr/>
        </p:nvPicPr>
        <p:blipFill>
          <a:blip r:embed="rId9"/>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7341585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5"/>
                  </p:tgtEl>
                </p:cond>
              </p:nextCondLst>
            </p:seq>
          </p:childTnLst>
        </p:cTn>
      </p:par>
    </p:tnLst>
  </p:timing>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id="{36752685-4E40-BCCC-4941-38FAF66391E0}"/>
              </a:ext>
            </a:extLst>
          </p:cNvPr>
          <p:cNvPicPr>
            <a:picLocks noChangeAspect="1"/>
          </p:cNvPicPr>
          <p:nvPr/>
        </p:nvPicPr>
        <p:blipFill>
          <a:blip r:embed="rId3"/>
          <a:stretch>
            <a:fillRect/>
          </a:stretch>
        </p:blipFill>
        <p:spPr>
          <a:xfrm>
            <a:off x="8696100" y="3157782"/>
            <a:ext cx="2272618" cy="1848951"/>
          </a:xfrm>
          <a:prstGeom prst="rect">
            <a:avLst/>
          </a:prstGeom>
        </p:spPr>
      </p:pic>
      <p:pic>
        <p:nvPicPr>
          <p:cNvPr id="6" name="Picture 2" descr="Best Premium Foreign Language Translation Illustration download in PNG ...">
            <a:extLst>
              <a:ext uri="{FF2B5EF4-FFF2-40B4-BE49-F238E27FC236}">
                <a16:creationId xmlns:a16="http://schemas.microsoft.com/office/drawing/2014/main" id="{546F864A-BB62-2221-20CF-F686B341ED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8347" y="2623063"/>
            <a:ext cx="3267232" cy="261146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Accès au casier judiciaire ? - RTBF Actus">
            <a:extLst>
              <a:ext uri="{FF2B5EF4-FFF2-40B4-BE49-F238E27FC236}">
                <a16:creationId xmlns:a16="http://schemas.microsoft.com/office/drawing/2014/main" id="{77D34B72-F629-4A4D-5D13-59079AA1F7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0125" y="3299389"/>
            <a:ext cx="3289598" cy="184868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Blocked PNG Images Transparent Background | PNG Play">
            <a:extLst>
              <a:ext uri="{FF2B5EF4-FFF2-40B4-BE49-F238E27FC236}">
                <a16:creationId xmlns:a16="http://schemas.microsoft.com/office/drawing/2014/main" id="{1D009996-BD18-E552-73B9-329DCEA3E8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87988" y="3444464"/>
            <a:ext cx="1510445" cy="151044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lick icon - Download on Iconfinder on Iconfinder">
            <a:extLst>
              <a:ext uri="{FF2B5EF4-FFF2-40B4-BE49-F238E27FC236}">
                <a16:creationId xmlns:a16="http://schemas.microsoft.com/office/drawing/2014/main" id="{45E501AD-EC3C-82C0-DA51-97D351EFCCA5}"/>
              </a:ext>
            </a:extLst>
          </p:cNvPr>
          <p:cNvPicPr>
            <a:picLocks noChangeAspect="1" noChangeArrowheads="1"/>
          </p:cNvPicPr>
          <p:nvPr/>
        </p:nvPicPr>
        <p:blipFill>
          <a:blip r:embed="rId7">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07542">
            <a:off x="8921976" y="3110136"/>
            <a:ext cx="528325" cy="5283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Validate Vector Icon Isolated On Transparent Backgrou - vrogue.co">
            <a:extLst>
              <a:ext uri="{FF2B5EF4-FFF2-40B4-BE49-F238E27FC236}">
                <a16:creationId xmlns:a16="http://schemas.microsoft.com/office/drawing/2014/main" id="{DC6C057E-D494-DDB3-FED6-7D422E030B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84539" y="3445578"/>
            <a:ext cx="1334498" cy="133449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Validate Vector Icon Isolated On Transparent Backgrou - vrogue.co">
            <a:extLst>
              <a:ext uri="{FF2B5EF4-FFF2-40B4-BE49-F238E27FC236}">
                <a16:creationId xmlns:a16="http://schemas.microsoft.com/office/drawing/2014/main" id="{01C08172-9878-9DA5-B9E6-EC2EFFCD50B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51771" y="3622504"/>
            <a:ext cx="1157572" cy="1157572"/>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 coins arrondis 2">
            <a:extLst>
              <a:ext uri="{FF2B5EF4-FFF2-40B4-BE49-F238E27FC236}">
                <a16:creationId xmlns:a16="http://schemas.microsoft.com/office/drawing/2014/main" id="{C37E5921-2CF2-870A-90A0-88BEDA08897D}"/>
              </a:ext>
            </a:extLst>
          </p:cNvPr>
          <p:cNvSpPr/>
          <p:nvPr/>
        </p:nvSpPr>
        <p:spPr>
          <a:xfrm>
            <a:off x="1634513" y="464495"/>
            <a:ext cx="8998031" cy="156698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sp>
        <p:nvSpPr>
          <p:cNvPr id="21" name="Titre 1">
            <a:extLst>
              <a:ext uri="{FF2B5EF4-FFF2-40B4-BE49-F238E27FC236}">
                <a16:creationId xmlns:a16="http://schemas.microsoft.com/office/drawing/2014/main" id="{BDC4A3EA-969F-3846-EDA9-F90B9AAA1D45}"/>
              </a:ext>
            </a:extLst>
          </p:cNvPr>
          <p:cNvSpPr>
            <a:spLocks noGrp="1"/>
          </p:cNvSpPr>
          <p:nvPr/>
        </p:nvSpPr>
        <p:spPr>
          <a:xfrm>
            <a:off x="1639395" y="544687"/>
            <a:ext cx="8995993" cy="1417925"/>
          </a:xfrm>
          <a:prstGeom prst="rect">
            <a:avLst/>
          </a:prstGeom>
          <a:ln>
            <a:noFill/>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BE" dirty="0">
                <a:solidFill>
                  <a:srgbClr val="544F98"/>
                </a:solidFill>
              </a:rPr>
              <a:t>De </a:t>
            </a:r>
            <a:r>
              <a:rPr lang="fr-BE" b="1" dirty="0">
                <a:solidFill>
                  <a:srgbClr val="544F98"/>
                </a:solidFill>
              </a:rPr>
              <a:t>quels éléments</a:t>
            </a:r>
            <a:r>
              <a:rPr lang="fr-BE" dirty="0">
                <a:solidFill>
                  <a:srgbClr val="544F98"/>
                </a:solidFill>
              </a:rPr>
              <a:t> Mohammed a-t-il besoin pour </a:t>
            </a:r>
            <a:r>
              <a:rPr lang="fr-BE" b="1" dirty="0">
                <a:solidFill>
                  <a:srgbClr val="544F98"/>
                </a:solidFill>
              </a:rPr>
              <a:t>postuler ?</a:t>
            </a:r>
            <a:endParaRPr lang="fr-BE" dirty="0">
              <a:solidFill>
                <a:srgbClr val="544F98"/>
              </a:solidFill>
            </a:endParaRPr>
          </a:p>
        </p:txBody>
      </p:sp>
      <p:pic>
        <p:nvPicPr>
          <p:cNvPr id="23" name="Graphic 8" descr="Curseur avec un remplissage uni">
            <a:extLst>
              <a:ext uri="{FF2B5EF4-FFF2-40B4-BE49-F238E27FC236}">
                <a16:creationId xmlns:a16="http://schemas.microsoft.com/office/drawing/2014/main" id="{6B0CE39B-4272-D759-DCC5-CCF1ADD0BFD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420000">
            <a:off x="4003496" y="5170508"/>
            <a:ext cx="497840" cy="528320"/>
          </a:xfrm>
          <a:prstGeom prst="rect">
            <a:avLst/>
          </a:prstGeom>
        </p:spPr>
      </p:pic>
      <p:pic>
        <p:nvPicPr>
          <p:cNvPr id="25" name="Graphic 2" descr="Curseur avec un remplissage uni">
            <a:extLst>
              <a:ext uri="{FF2B5EF4-FFF2-40B4-BE49-F238E27FC236}">
                <a16:creationId xmlns:a16="http://schemas.microsoft.com/office/drawing/2014/main" id="{79579A70-0037-4A6B-73E2-0D12335EA55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420000">
            <a:off x="7510746" y="5172793"/>
            <a:ext cx="497840" cy="528320"/>
          </a:xfrm>
          <a:prstGeom prst="rect">
            <a:avLst/>
          </a:prstGeom>
        </p:spPr>
      </p:pic>
      <p:pic>
        <p:nvPicPr>
          <p:cNvPr id="27" name="Graphic 8" descr="Curseur avec un remplissage uni">
            <a:extLst>
              <a:ext uri="{FF2B5EF4-FFF2-40B4-BE49-F238E27FC236}">
                <a16:creationId xmlns:a16="http://schemas.microsoft.com/office/drawing/2014/main" id="{B46FCFC8-B7AA-CE75-2F4C-75E76726F86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420000">
            <a:off x="10896652" y="5174698"/>
            <a:ext cx="497840" cy="528320"/>
          </a:xfrm>
          <a:prstGeom prst="rect">
            <a:avLst/>
          </a:prstGeom>
        </p:spPr>
      </p:pic>
      <p:pic>
        <p:nvPicPr>
          <p:cNvPr id="3" name="Picture 2">
            <a:extLst>
              <a:ext uri="{FF2B5EF4-FFF2-40B4-BE49-F238E27FC236}">
                <a16:creationId xmlns:a16="http://schemas.microsoft.com/office/drawing/2014/main" id="{4C11A6E6-4AA4-C8EB-2B00-6465DA8322ED}"/>
              </a:ext>
            </a:extLst>
          </p:cNvPr>
          <p:cNvPicPr>
            <a:picLocks noChangeAspect="1"/>
          </p:cNvPicPr>
          <p:nvPr/>
        </p:nvPicPr>
        <p:blipFill>
          <a:blip r:embed="rId10"/>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5855318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12" restart="whenNotActive" fill="hold" evtFilter="cancelBubble" nodeType="interactiveSeq">
                <p:stCondLst>
                  <p:cond evt="onClick" delay="0">
                    <p:tgtEl>
                      <p:spTgt spid="1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0F695A5-16DE-B140-3ECC-2858709395A6}"/>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8FEB1029-5D29-A314-639C-8DA9E2D8653E}"/>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282D8ECF-8B4C-4C14-D7AD-76F6AB73C884}"/>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20D94EF1-7AA2-43E4-E3D5-767759BD54CE}"/>
              </a:ext>
            </a:extLst>
          </p:cNvPr>
          <p:cNvSpPr/>
          <p:nvPr/>
        </p:nvSpPr>
        <p:spPr>
          <a:xfrm>
            <a:off x="2102306" y="39014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9BCE4F41-D77C-2825-9077-694BCAF8AA26}"/>
              </a:ext>
            </a:extLst>
          </p:cNvPr>
          <p:cNvSpPr/>
          <p:nvPr/>
        </p:nvSpPr>
        <p:spPr>
          <a:xfrm>
            <a:off x="4131036" y="397306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65858940-1013-8E03-0501-696554277F99}"/>
              </a:ext>
            </a:extLst>
          </p:cNvPr>
          <p:cNvSpPr/>
          <p:nvPr/>
        </p:nvSpPr>
        <p:spPr>
          <a:xfrm>
            <a:off x="6090837"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42DF40FE-E806-A7A0-AE24-F7382010B8D3}"/>
              </a:ext>
            </a:extLst>
          </p:cNvPr>
          <p:cNvSpPr/>
          <p:nvPr/>
        </p:nvSpPr>
        <p:spPr>
          <a:xfrm>
            <a:off x="8263594" y="399745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AEB3C48F-5C4D-76D8-AF9B-2DFFBE9BEB20}"/>
              </a:ext>
            </a:extLst>
          </p:cNvPr>
          <p:cNvSpPr/>
          <p:nvPr/>
        </p:nvSpPr>
        <p:spPr>
          <a:xfrm>
            <a:off x="10436352" y="4002024"/>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26" name="Picture 2" descr="Teen - Free people icons">
            <a:extLst>
              <a:ext uri="{FF2B5EF4-FFF2-40B4-BE49-F238E27FC236}">
                <a16:creationId xmlns:a16="http://schemas.microsoft.com/office/drawing/2014/main" id="{50551842-999D-E8D9-161D-A9105312BC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4385" y="2610539"/>
            <a:ext cx="1111045" cy="111104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eaning Illustrations - Free Download in SVG, PNG">
            <a:extLst>
              <a:ext uri="{FF2B5EF4-FFF2-40B4-BE49-F238E27FC236}">
                <a16:creationId xmlns:a16="http://schemas.microsoft.com/office/drawing/2014/main" id="{747E0118-E6DA-F0D7-96CE-BC07956DB0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8261" y="2060362"/>
            <a:ext cx="2515076" cy="158513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usinessman, creative, idea icon - Download on Iconfinder">
            <a:extLst>
              <a:ext uri="{FF2B5EF4-FFF2-40B4-BE49-F238E27FC236}">
                <a16:creationId xmlns:a16="http://schemas.microsoft.com/office/drawing/2014/main" id="{6313B1F8-7EEA-4FE2-9F08-A2F49A508A0C}"/>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41529" y="435698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B7693D0C-CD9E-A3A2-E405-8F25B2B2F88C}"/>
              </a:ext>
            </a:extLst>
          </p:cNvPr>
          <p:cNvPicPr>
            <a:picLocks noChangeAspect="1"/>
          </p:cNvPicPr>
          <p:nvPr/>
        </p:nvPicPr>
        <p:blipFill>
          <a:blip r:embed="rId6">
            <a:duotone>
              <a:schemeClr val="accent1">
                <a:shade val="45000"/>
                <a:satMod val="135000"/>
              </a:schemeClr>
              <a:prstClr val="white"/>
            </a:duotone>
          </a:blip>
          <a:stretch>
            <a:fillRect/>
          </a:stretch>
        </p:blipFill>
        <p:spPr>
          <a:xfrm>
            <a:off x="5977766" y="4556674"/>
            <a:ext cx="701629" cy="701629"/>
          </a:xfrm>
          <a:prstGeom prst="rect">
            <a:avLst/>
          </a:prstGeom>
        </p:spPr>
      </p:pic>
      <p:pic>
        <p:nvPicPr>
          <p:cNvPr id="4" name="Picture 16" descr="Free Store Front Clipart">
            <a:extLst>
              <a:ext uri="{FF2B5EF4-FFF2-40B4-BE49-F238E27FC236}">
                <a16:creationId xmlns:a16="http://schemas.microsoft.com/office/drawing/2014/main" id="{505140C5-F5D0-994F-1656-0B426D0F913A}"/>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39078" y="4356984"/>
            <a:ext cx="1407725" cy="10287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F7A46CAB-F5C4-2D86-7C62-3FE56D289EB8}"/>
              </a:ext>
            </a:extLst>
          </p:cNvPr>
          <p:cNvSpPr/>
          <p:nvPr/>
        </p:nvSpPr>
        <p:spPr>
          <a:xfrm>
            <a:off x="3866322" y="4361120"/>
            <a:ext cx="719859" cy="128472"/>
          </a:xfrm>
          <a:prstGeom prst="rect">
            <a:avLst/>
          </a:prstGeom>
          <a:solidFill>
            <a:srgbClr val="B5B5B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900"/>
              <a:t>INTERIM</a:t>
            </a:r>
          </a:p>
        </p:txBody>
      </p:sp>
      <p:pic>
        <p:nvPicPr>
          <p:cNvPr id="7" name="Graphic 6" descr="Badge Tick1 contour">
            <a:extLst>
              <a:ext uri="{FF2B5EF4-FFF2-40B4-BE49-F238E27FC236}">
                <a16:creationId xmlns:a16="http://schemas.microsoft.com/office/drawing/2014/main" id="{CC459388-0A84-6BC2-5186-F15C7BA7698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64160" y="4337579"/>
            <a:ext cx="629920" cy="619760"/>
          </a:xfrm>
          <a:prstGeom prst="rect">
            <a:avLst/>
          </a:prstGeom>
        </p:spPr>
      </p:pic>
      <p:pic>
        <p:nvPicPr>
          <p:cNvPr id="10" name="Picture 9">
            <a:extLst>
              <a:ext uri="{FF2B5EF4-FFF2-40B4-BE49-F238E27FC236}">
                <a16:creationId xmlns:a16="http://schemas.microsoft.com/office/drawing/2014/main" id="{8E6FA46E-8A85-010E-F4B9-47F25CF95196}"/>
              </a:ext>
            </a:extLst>
          </p:cNvPr>
          <p:cNvPicPr>
            <a:picLocks noChangeAspect="1"/>
          </p:cNvPicPr>
          <p:nvPr/>
        </p:nvPicPr>
        <p:blipFill>
          <a:blip r:embed="rId9"/>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3035058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21" presetClass="emph" presetSubtype="0" fill="hold" grpId="0" nodeType="withEffect">
                                  <p:stCondLst>
                                    <p:cond delay="0"/>
                                  </p:stCondLst>
                                  <p:childTnLst>
                                    <p:animClr clrSpc="hsl" dir="cw">
                                      <p:cBhvr override="childStyle">
                                        <p:cTn id="8" dur="500" fill="hold"/>
                                        <p:tgtEl>
                                          <p:spTgt spid="18"/>
                                        </p:tgtEl>
                                        <p:attrNameLst>
                                          <p:attrName>style.color</p:attrName>
                                        </p:attrNameLst>
                                      </p:cBhvr>
                                      <p:by>
                                        <p:hsl h="7200000" s="0" l="0"/>
                                      </p:by>
                                    </p:animClr>
                                    <p:animClr clrSpc="hsl" dir="cw">
                                      <p:cBhvr>
                                        <p:cTn id="9" dur="500" fill="hold"/>
                                        <p:tgtEl>
                                          <p:spTgt spid="18"/>
                                        </p:tgtEl>
                                        <p:attrNameLst>
                                          <p:attrName>fillcolor</p:attrName>
                                        </p:attrNameLst>
                                      </p:cBhvr>
                                      <p:by>
                                        <p:hsl h="7200000" s="0" l="0"/>
                                      </p:by>
                                    </p:animClr>
                                    <p:animClr clrSpc="hsl" dir="cw">
                                      <p:cBhvr>
                                        <p:cTn id="10" dur="500" fill="hold"/>
                                        <p:tgtEl>
                                          <p:spTgt spid="18"/>
                                        </p:tgtEl>
                                        <p:attrNameLst>
                                          <p:attrName>stroke.color</p:attrName>
                                        </p:attrNameLst>
                                      </p:cBhvr>
                                      <p:by>
                                        <p:hsl h="7200000" s="0" l="0"/>
                                      </p:by>
                                    </p:animClr>
                                    <p:set>
                                      <p:cBhvr>
                                        <p:cTn id="11" dur="500" fill="hold"/>
                                        <p:tgtEl>
                                          <p:spTgt spid="18"/>
                                        </p:tgtEl>
                                        <p:attrNameLst>
                                          <p:attrName>fill.type</p:attrName>
                                        </p:attrNameLst>
                                      </p:cBhvr>
                                      <p:to>
                                        <p:strVal val="solid"/>
                                      </p:to>
                                    </p:set>
                                  </p:childTnLst>
                                </p:cTn>
                              </p:par>
                              <p:par>
                                <p:cTn id="12" presetID="37" presetClass="path" presetSubtype="0" accel="50000" decel="50000" fill="hold" nodeType="withEffect">
                                  <p:stCondLst>
                                    <p:cond delay="0"/>
                                  </p:stCondLst>
                                  <p:childTnLst>
                                    <p:animMotion origin="layout" path="M 2.29167E-6 0.00116 L 0.04049 -0.10578 C 0.04883 -0.12986 0.06159 -0.14259 0.07487 -0.14259 C 0.08997 -0.14259 0.10208 -0.12986 0.11041 -0.10578 L 0.15104 0.00116 " pathEditMode="relative" rAng="0" ptsTypes="AAAAA">
                                      <p:cBhvr>
                                        <p:cTn id="13" dur="2000" fill="hold"/>
                                        <p:tgtEl>
                                          <p:spTgt spid="1026"/>
                                        </p:tgtEl>
                                        <p:attrNameLst>
                                          <p:attrName>ppt_x</p:attrName>
                                          <p:attrName>ppt_y</p:attrName>
                                        </p:attrNameLst>
                                      </p:cBhvr>
                                      <p:rCtr x="7552" y="-719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p:cNvGrpSpPr/>
        <p:nvPr/>
      </p:nvGrpSpPr>
      <p:grpSpPr>
        <a:xfrm>
          <a:off x="0" y="0"/>
          <a:ext cx="0" cy="0"/>
          <a:chOff x="0" y="0"/>
          <a:chExt cx="0" cy="0"/>
        </a:xfrm>
      </p:grpSpPr>
      <p:sp>
        <p:nvSpPr>
          <p:cNvPr id="3" name="ZoneTexte 3">
            <a:extLst>
              <a:ext uri="{FF2B5EF4-FFF2-40B4-BE49-F238E27FC236}">
                <a16:creationId xmlns:a16="http://schemas.microsoft.com/office/drawing/2014/main" id="{9B3EFC31-B2BF-1E46-454E-B770F37A6376}"/>
              </a:ext>
            </a:extLst>
          </p:cNvPr>
          <p:cNvSpPr txBox="1"/>
          <p:nvPr/>
        </p:nvSpPr>
        <p:spPr>
          <a:xfrm>
            <a:off x="1662310" y="4785413"/>
            <a:ext cx="8877443" cy="830997"/>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BE" sz="4800" b="1" dirty="0">
                <a:solidFill>
                  <a:schemeClr val="bg1"/>
                </a:solidFill>
                <a:latin typeface="Aptos Display"/>
                <a:cs typeface="Arial"/>
              </a:rPr>
              <a:t>Pas tout à fait… Essaye encore !</a:t>
            </a:r>
            <a:endParaRPr lang="en-US" dirty="0">
              <a:solidFill>
                <a:schemeClr val="bg1"/>
              </a:solidFill>
            </a:endParaRPr>
          </a:p>
        </p:txBody>
      </p:sp>
      <p:pic>
        <p:nvPicPr>
          <p:cNvPr id="6" name="Graphic 1" descr="Actualiser avec un remplissage uni">
            <a:extLst>
              <a:ext uri="{FF2B5EF4-FFF2-40B4-BE49-F238E27FC236}">
                <a16:creationId xmlns:a16="http://schemas.microsoft.com/office/drawing/2014/main" id="{B848A55E-5EB4-3755-7932-80B63BBADBB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630" y="1419045"/>
            <a:ext cx="2984739" cy="2955984"/>
          </a:xfrm>
          <a:prstGeom prst="rect">
            <a:avLst/>
          </a:prstGeom>
        </p:spPr>
      </p:pic>
      <p:pic>
        <p:nvPicPr>
          <p:cNvPr id="4" name="Picture 3">
            <a:extLst>
              <a:ext uri="{FF2B5EF4-FFF2-40B4-BE49-F238E27FC236}">
                <a16:creationId xmlns:a16="http://schemas.microsoft.com/office/drawing/2014/main" id="{5758723B-1625-0FE0-AF36-DF5A7C729292}"/>
              </a:ext>
            </a:extLst>
          </p:cNvPr>
          <p:cNvPicPr>
            <a:picLocks noChangeAspect="1"/>
          </p:cNvPicPr>
          <p:nvPr/>
        </p:nvPicPr>
        <p:blipFill>
          <a:blip r:embed="rId3"/>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51541339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11" name="Rectangle : coins arrondis 10">
            <a:hlinkClick r:id="rId3" action="ppaction://hlinksldjump"/>
            <a:extLst>
              <a:ext uri="{FF2B5EF4-FFF2-40B4-BE49-F238E27FC236}">
                <a16:creationId xmlns:a16="http://schemas.microsoft.com/office/drawing/2014/main" id="{51691AB5-C0C8-FD7B-862A-3D5DECF591BB}"/>
              </a:ext>
            </a:extLst>
          </p:cNvPr>
          <p:cNvSpPr/>
          <p:nvPr/>
        </p:nvSpPr>
        <p:spPr>
          <a:xfrm>
            <a:off x="8294374" y="2944860"/>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1026" name="Picture 2" descr="Tout comprendre sur le contrat de travail">
            <a:extLst>
              <a:ext uri="{FF2B5EF4-FFF2-40B4-BE49-F238E27FC236}">
                <a16:creationId xmlns:a16="http://schemas.microsoft.com/office/drawing/2014/main" id="{9E67A245-050E-68A5-8ED7-99F1E3D0CA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208" r="12819"/>
          <a:stretch>
            <a:fillRect/>
          </a:stretch>
        </p:blipFill>
        <p:spPr bwMode="auto">
          <a:xfrm>
            <a:off x="0" y="0"/>
            <a:ext cx="6480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 coins arrondis 4">
            <a:extLst>
              <a:ext uri="{FF2B5EF4-FFF2-40B4-BE49-F238E27FC236}">
                <a16:creationId xmlns:a16="http://schemas.microsoft.com/office/drawing/2014/main" id="{31B93F43-3B46-7115-A6F2-176FDDECC869}"/>
              </a:ext>
            </a:extLst>
          </p:cNvPr>
          <p:cNvSpPr/>
          <p:nvPr/>
        </p:nvSpPr>
        <p:spPr>
          <a:xfrm>
            <a:off x="6747443" y="736734"/>
            <a:ext cx="5190289" cy="159512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2800" dirty="0">
                <a:solidFill>
                  <a:srgbClr val="544F98"/>
                </a:solidFill>
                <a:latin typeface="Aptos Display"/>
              </a:rPr>
              <a:t>Même pour un </a:t>
            </a:r>
            <a:r>
              <a:rPr lang="fr-BE" sz="2800" b="1" dirty="0">
                <a:solidFill>
                  <a:srgbClr val="544F98"/>
                </a:solidFill>
                <a:latin typeface="Aptos Display"/>
              </a:rPr>
              <a:t>job étudiant</a:t>
            </a:r>
            <a:r>
              <a:rPr lang="fr-BE" sz="2800" dirty="0">
                <a:solidFill>
                  <a:srgbClr val="544F98"/>
                </a:solidFill>
                <a:latin typeface="Aptos Display"/>
              </a:rPr>
              <a:t>, un </a:t>
            </a:r>
            <a:r>
              <a:rPr lang="fr-BE" sz="2800" b="1" dirty="0">
                <a:solidFill>
                  <a:srgbClr val="544F98"/>
                </a:solidFill>
                <a:latin typeface="Aptos Display"/>
              </a:rPr>
              <a:t>contrat de travail</a:t>
            </a:r>
            <a:r>
              <a:rPr lang="fr-BE" sz="2800" dirty="0">
                <a:solidFill>
                  <a:srgbClr val="544F98"/>
                </a:solidFill>
                <a:latin typeface="Aptos Display"/>
              </a:rPr>
              <a:t> est nécessaire. </a:t>
            </a:r>
          </a:p>
        </p:txBody>
      </p:sp>
      <p:pic>
        <p:nvPicPr>
          <p:cNvPr id="7" name="Image 17" descr="Coche avec un remplissage uni">
            <a:hlinkClick r:id="rId3" action="ppaction://hlinksldjump"/>
            <a:extLst>
              <a:ext uri="{FF2B5EF4-FFF2-40B4-BE49-F238E27FC236}">
                <a16:creationId xmlns:a16="http://schemas.microsoft.com/office/drawing/2014/main" id="{EFD27735-8375-0E54-07A4-DAFA6B24D83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8896367" y="3055149"/>
            <a:ext cx="1004643" cy="1004643"/>
          </a:xfrm>
          <a:prstGeom prst="rect">
            <a:avLst/>
          </a:prstGeom>
        </p:spPr>
      </p:pic>
      <p:grpSp>
        <p:nvGrpSpPr>
          <p:cNvPr id="8" name="Groupe 7">
            <a:extLst>
              <a:ext uri="{FF2B5EF4-FFF2-40B4-BE49-F238E27FC236}">
                <a16:creationId xmlns:a16="http://schemas.microsoft.com/office/drawing/2014/main" id="{05F2C3A7-4836-7A17-7C92-75774A568510}"/>
              </a:ext>
            </a:extLst>
          </p:cNvPr>
          <p:cNvGrpSpPr/>
          <p:nvPr/>
        </p:nvGrpSpPr>
        <p:grpSpPr>
          <a:xfrm>
            <a:off x="8294374" y="4511950"/>
            <a:ext cx="2209784" cy="1226701"/>
            <a:chOff x="8615216" y="4351529"/>
            <a:chExt cx="2209784" cy="1226701"/>
          </a:xfrm>
        </p:grpSpPr>
        <p:sp>
          <p:nvSpPr>
            <p:cNvPr id="9" name="Rectangle : coins arrondis 8">
              <a:hlinkClick r:id="" action="ppaction://noaction"/>
              <a:extLst>
                <a:ext uri="{FF2B5EF4-FFF2-40B4-BE49-F238E27FC236}">
                  <a16:creationId xmlns:a16="http://schemas.microsoft.com/office/drawing/2014/main" id="{038BAE58-83B7-1F23-A459-846864BDCEF6}"/>
                </a:ext>
              </a:extLst>
            </p:cNvPr>
            <p:cNvSpPr/>
            <p:nvPr/>
          </p:nvSpPr>
          <p:spPr>
            <a:xfrm>
              <a:off x="8615216" y="4351529"/>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 name="Graphique 9" descr="Fermer avec un remplissage uni">
              <a:hlinkClick r:id="rId6" action="ppaction://hlinksldjump"/>
              <a:extLst>
                <a:ext uri="{FF2B5EF4-FFF2-40B4-BE49-F238E27FC236}">
                  <a16:creationId xmlns:a16="http://schemas.microsoft.com/office/drawing/2014/main" id="{08BED101-96CD-39D0-99F0-8EF5814A0BA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256029" y="4500304"/>
              <a:ext cx="914400" cy="914400"/>
            </a:xfrm>
            <a:prstGeom prst="rect">
              <a:avLst/>
            </a:prstGeom>
          </p:spPr>
        </p:pic>
      </p:grpSp>
      <p:pic>
        <p:nvPicPr>
          <p:cNvPr id="2" name="Graphic 8" descr="Curseur avec un remplissage uni">
            <a:extLst>
              <a:ext uri="{FF2B5EF4-FFF2-40B4-BE49-F238E27FC236}">
                <a16:creationId xmlns:a16="http://schemas.microsoft.com/office/drawing/2014/main" id="{BBD20798-1EDE-3026-F7D6-8E0241977D9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434552" y="5630704"/>
            <a:ext cx="497840" cy="528320"/>
          </a:xfrm>
          <a:prstGeom prst="rect">
            <a:avLst/>
          </a:prstGeom>
        </p:spPr>
      </p:pic>
      <p:pic>
        <p:nvPicPr>
          <p:cNvPr id="3" name="Graphic 2" descr="Curseur avec un remplissage uni">
            <a:extLst>
              <a:ext uri="{FF2B5EF4-FFF2-40B4-BE49-F238E27FC236}">
                <a16:creationId xmlns:a16="http://schemas.microsoft.com/office/drawing/2014/main" id="{C534482B-B6FD-3DDE-8A35-3241A7CB962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544405" y="3956309"/>
            <a:ext cx="497840" cy="528320"/>
          </a:xfrm>
          <a:prstGeom prst="rect">
            <a:avLst/>
          </a:prstGeom>
        </p:spPr>
      </p:pic>
      <p:pic>
        <p:nvPicPr>
          <p:cNvPr id="6" name="Picture 5">
            <a:extLst>
              <a:ext uri="{FF2B5EF4-FFF2-40B4-BE49-F238E27FC236}">
                <a16:creationId xmlns:a16="http://schemas.microsoft.com/office/drawing/2014/main" id="{2B6B9F0F-BEA3-B83F-F749-3D96170A5635}"/>
              </a:ext>
            </a:extLst>
          </p:cNvPr>
          <p:cNvPicPr>
            <a:picLocks noChangeAspect="1"/>
          </p:cNvPicPr>
          <p:nvPr/>
        </p:nvPicPr>
        <p:blipFill>
          <a:blip r:embed="rId9"/>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933343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p:cNvGrpSpPr/>
        <p:nvPr/>
      </p:nvGrpSpPr>
      <p:grpSpPr>
        <a:xfrm>
          <a:off x="0" y="0"/>
          <a:ext cx="0" cy="0"/>
          <a:chOff x="0" y="0"/>
          <a:chExt cx="0" cy="0"/>
        </a:xfrm>
      </p:grpSpPr>
      <p:pic>
        <p:nvPicPr>
          <p:cNvPr id="1026" name="Picture 2" descr="Well done Detailed Rounded Lineal color icon">
            <a:extLst>
              <a:ext uri="{FF2B5EF4-FFF2-40B4-BE49-F238E27FC236}">
                <a16:creationId xmlns:a16="http://schemas.microsoft.com/office/drawing/2014/main" id="{D8543B87-B3F7-AE7A-1EA8-784AD0DACA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4082" y="1240314"/>
            <a:ext cx="4378362" cy="43783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8474A8B-542C-F047-B0FF-ECCAC0E7E636}"/>
              </a:ext>
            </a:extLst>
          </p:cNvPr>
          <p:cNvPicPr>
            <a:picLocks noChangeAspect="1"/>
          </p:cNvPicPr>
          <p:nvPr/>
        </p:nvPicPr>
        <p:blipFill>
          <a:blip r:embed="rId4"/>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23699646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A99FBAB-345C-979C-39AA-ADAC8AFB6682}"/>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155AB696-C9A5-DF14-5187-55656DBA4061}"/>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39C7C2FC-EB45-9CA9-4DAF-5E1BBC00453F}"/>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3B0E33A7-199D-AEA5-B19C-679267C0F69E}"/>
              </a:ext>
            </a:extLst>
          </p:cNvPr>
          <p:cNvSpPr/>
          <p:nvPr/>
        </p:nvSpPr>
        <p:spPr>
          <a:xfrm>
            <a:off x="2389699" y="3941064"/>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34FF0965-D671-1C40-04DF-21E5CAF0B59A}"/>
              </a:ext>
            </a:extLst>
          </p:cNvPr>
          <p:cNvSpPr/>
          <p:nvPr/>
        </p:nvSpPr>
        <p:spPr>
          <a:xfrm>
            <a:off x="4250096" y="397306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334CDBAA-AFFF-86C2-4BBE-C98018E64EDD}"/>
              </a:ext>
            </a:extLst>
          </p:cNvPr>
          <p:cNvSpPr/>
          <p:nvPr/>
        </p:nvSpPr>
        <p:spPr>
          <a:xfrm>
            <a:off x="6283792" y="4029456"/>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AA54B3AA-658D-A896-1D25-B871EA750B96}"/>
              </a:ext>
            </a:extLst>
          </p:cNvPr>
          <p:cNvSpPr/>
          <p:nvPr/>
        </p:nvSpPr>
        <p:spPr>
          <a:xfrm>
            <a:off x="8315389" y="4029456"/>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A9583B7C-3B0A-4DA3-3442-5EC5B0243CA5}"/>
              </a:ext>
            </a:extLst>
          </p:cNvPr>
          <p:cNvSpPr/>
          <p:nvPr/>
        </p:nvSpPr>
        <p:spPr>
          <a:xfrm>
            <a:off x="10314432"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26" name="Picture 2" descr="Teen - Free people icons">
            <a:extLst>
              <a:ext uri="{FF2B5EF4-FFF2-40B4-BE49-F238E27FC236}">
                <a16:creationId xmlns:a16="http://schemas.microsoft.com/office/drawing/2014/main" id="{6FFDAC06-9BC0-967B-6587-1CA617E2CE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6013" y="2514527"/>
            <a:ext cx="1111045" cy="111104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eaning Illustrations - Free Download in SVG, PNG">
            <a:extLst>
              <a:ext uri="{FF2B5EF4-FFF2-40B4-BE49-F238E27FC236}">
                <a16:creationId xmlns:a16="http://schemas.microsoft.com/office/drawing/2014/main" id="{B0610298-A724-0D9B-FFB7-A6752C20F2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8261" y="2060362"/>
            <a:ext cx="2515076" cy="158513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usinessman, creative, idea icon - Download on Iconfinder">
            <a:extLst>
              <a:ext uri="{FF2B5EF4-FFF2-40B4-BE49-F238E27FC236}">
                <a16:creationId xmlns:a16="http://schemas.microsoft.com/office/drawing/2014/main" id="{4FF13BC8-140A-CA3A-2A9A-8340D58E33B1}"/>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58458" y="450306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A2515B46-DC99-AA08-EA9B-686B5AFA1DF0}"/>
              </a:ext>
            </a:extLst>
          </p:cNvPr>
          <p:cNvPicPr>
            <a:picLocks noChangeAspect="1"/>
          </p:cNvPicPr>
          <p:nvPr/>
        </p:nvPicPr>
        <p:blipFill>
          <a:blip r:embed="rId6">
            <a:duotone>
              <a:schemeClr val="accent1">
                <a:shade val="45000"/>
                <a:satMod val="135000"/>
              </a:schemeClr>
              <a:prstClr val="white"/>
            </a:duotone>
          </a:blip>
          <a:stretch>
            <a:fillRect/>
          </a:stretch>
        </p:blipFill>
        <p:spPr>
          <a:xfrm>
            <a:off x="6051849" y="4556674"/>
            <a:ext cx="701629" cy="701629"/>
          </a:xfrm>
          <a:prstGeom prst="rect">
            <a:avLst/>
          </a:prstGeom>
        </p:spPr>
      </p:pic>
      <p:pic>
        <p:nvPicPr>
          <p:cNvPr id="4" name="Picture 2" descr="Tout comprendre sur le contrat de travail">
            <a:extLst>
              <a:ext uri="{FF2B5EF4-FFF2-40B4-BE49-F238E27FC236}">
                <a16:creationId xmlns:a16="http://schemas.microsoft.com/office/drawing/2014/main" id="{2144A881-D888-489A-EC01-5D6F3841864B}"/>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67689" y="4508548"/>
            <a:ext cx="1295400" cy="8633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6" descr="Free Store Front Clipart">
            <a:extLst>
              <a:ext uri="{FF2B5EF4-FFF2-40B4-BE49-F238E27FC236}">
                <a16:creationId xmlns:a16="http://schemas.microsoft.com/office/drawing/2014/main" id="{D58C1C43-CAD3-4EBF-11A7-C30F62EDD3D6}"/>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29913" y="4425857"/>
            <a:ext cx="1407725" cy="10287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4D0DCCB-6835-43C0-DEAE-C1FDF69FF885}"/>
              </a:ext>
            </a:extLst>
          </p:cNvPr>
          <p:cNvSpPr/>
          <p:nvPr/>
        </p:nvSpPr>
        <p:spPr>
          <a:xfrm>
            <a:off x="4057157" y="4429993"/>
            <a:ext cx="719859" cy="128472"/>
          </a:xfrm>
          <a:prstGeom prst="rect">
            <a:avLst/>
          </a:prstGeom>
          <a:solidFill>
            <a:srgbClr val="B5B5B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900"/>
              <a:t>INTERIM</a:t>
            </a:r>
          </a:p>
        </p:txBody>
      </p:sp>
      <p:pic>
        <p:nvPicPr>
          <p:cNvPr id="8" name="Graphic 7" descr="Badge Tick1 contour">
            <a:extLst>
              <a:ext uri="{FF2B5EF4-FFF2-40B4-BE49-F238E27FC236}">
                <a16:creationId xmlns:a16="http://schemas.microsoft.com/office/drawing/2014/main" id="{CA1E7473-1B2D-C0D7-D8B8-A5AB84BFD41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64160" y="4337579"/>
            <a:ext cx="629920" cy="619760"/>
          </a:xfrm>
          <a:prstGeom prst="rect">
            <a:avLst/>
          </a:prstGeom>
        </p:spPr>
      </p:pic>
      <p:pic>
        <p:nvPicPr>
          <p:cNvPr id="11" name="Picture 10">
            <a:extLst>
              <a:ext uri="{FF2B5EF4-FFF2-40B4-BE49-F238E27FC236}">
                <a16:creationId xmlns:a16="http://schemas.microsoft.com/office/drawing/2014/main" id="{080921C2-7505-FA6D-8431-3165AF03A2C8}"/>
              </a:ext>
            </a:extLst>
          </p:cNvPr>
          <p:cNvPicPr>
            <a:picLocks noChangeAspect="1"/>
          </p:cNvPicPr>
          <p:nvPr/>
        </p:nvPicPr>
        <p:blipFill>
          <a:blip r:embed="rId10"/>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3748470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1" presetClass="emph" presetSubtype="0" fill="hold" grpId="0" nodeType="withEffect">
                                  <p:stCondLst>
                                    <p:cond delay="0"/>
                                  </p:stCondLst>
                                  <p:childTnLst>
                                    <p:animClr clrSpc="hsl" dir="cw">
                                      <p:cBhvr override="childStyle">
                                        <p:cTn id="8" dur="500" fill="hold"/>
                                        <p:tgtEl>
                                          <p:spTgt spid="19"/>
                                        </p:tgtEl>
                                        <p:attrNameLst>
                                          <p:attrName>style.color</p:attrName>
                                        </p:attrNameLst>
                                      </p:cBhvr>
                                      <p:by>
                                        <p:hsl h="7200000" s="0" l="0"/>
                                      </p:by>
                                    </p:animClr>
                                    <p:animClr clrSpc="hsl" dir="cw">
                                      <p:cBhvr>
                                        <p:cTn id="9" dur="500" fill="hold"/>
                                        <p:tgtEl>
                                          <p:spTgt spid="19"/>
                                        </p:tgtEl>
                                        <p:attrNameLst>
                                          <p:attrName>fillcolor</p:attrName>
                                        </p:attrNameLst>
                                      </p:cBhvr>
                                      <p:by>
                                        <p:hsl h="7200000" s="0" l="0"/>
                                      </p:by>
                                    </p:animClr>
                                    <p:animClr clrSpc="hsl" dir="cw">
                                      <p:cBhvr>
                                        <p:cTn id="10" dur="500" fill="hold"/>
                                        <p:tgtEl>
                                          <p:spTgt spid="19"/>
                                        </p:tgtEl>
                                        <p:attrNameLst>
                                          <p:attrName>stroke.color</p:attrName>
                                        </p:attrNameLst>
                                      </p:cBhvr>
                                      <p:by>
                                        <p:hsl h="7200000" s="0" l="0"/>
                                      </p:by>
                                    </p:animClr>
                                    <p:set>
                                      <p:cBhvr>
                                        <p:cTn id="11" dur="500" fill="hold"/>
                                        <p:tgtEl>
                                          <p:spTgt spid="19"/>
                                        </p:tgtEl>
                                        <p:attrNameLst>
                                          <p:attrName>fill.type</p:attrName>
                                        </p:attrNameLst>
                                      </p:cBhvr>
                                      <p:to>
                                        <p:strVal val="solid"/>
                                      </p:to>
                                    </p:set>
                                  </p:childTnLst>
                                </p:cTn>
                              </p:par>
                            </p:childTnLst>
                          </p:cTn>
                        </p:par>
                        <p:par>
                          <p:cTn id="12" fill="hold">
                            <p:stCondLst>
                              <p:cond delay="500"/>
                            </p:stCondLst>
                            <p:childTnLst>
                              <p:par>
                                <p:cTn id="13" presetID="37" presetClass="path" presetSubtype="0" accel="50000" decel="50000" fill="hold" nodeType="afterEffect">
                                  <p:stCondLst>
                                    <p:cond delay="0"/>
                                  </p:stCondLst>
                                  <p:childTnLst>
                                    <p:animMotion origin="layout" path="M 4.16667E-6 4.81481E-6 L 0.03945 -0.06806 C 0.04765 -0.08334 0.05989 -0.09167 0.07291 -0.09167 C 0.08763 -0.09167 0.09934 -0.08334 0.10755 -0.06806 L 0.14713 4.81481E-6 " pathEditMode="relative" rAng="0" ptsTypes="AAAAA">
                                      <p:cBhvr>
                                        <p:cTn id="14" dur="2000" fill="hold"/>
                                        <p:tgtEl>
                                          <p:spTgt spid="1026"/>
                                        </p:tgtEl>
                                        <p:attrNameLst>
                                          <p:attrName>ppt_x</p:attrName>
                                          <p:attrName>ppt_y</p:attrName>
                                        </p:attrNameLst>
                                      </p:cBhvr>
                                      <p:rCtr x="7357" y="-45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FD82401A-9B0F-DBA0-EAAC-3A5E914DECE6}"/>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0B7947C0-193A-7237-B4BA-182028182645}"/>
              </a:ext>
            </a:extLst>
          </p:cNvPr>
          <p:cNvSpPr txBox="1"/>
          <p:nvPr/>
        </p:nvSpPr>
        <p:spPr>
          <a:xfrm>
            <a:off x="1662310" y="4785413"/>
            <a:ext cx="8877443" cy="830997"/>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BE" sz="4800" b="1" dirty="0">
                <a:solidFill>
                  <a:schemeClr val="bg1"/>
                </a:solidFill>
                <a:latin typeface="Aptos Display"/>
                <a:cs typeface="Arial"/>
              </a:rPr>
              <a:t>Pas tout à fait… Essaye encore !</a:t>
            </a:r>
            <a:endParaRPr lang="en-US" dirty="0">
              <a:solidFill>
                <a:schemeClr val="bg1"/>
              </a:solidFill>
            </a:endParaRPr>
          </a:p>
        </p:txBody>
      </p:sp>
      <p:pic>
        <p:nvPicPr>
          <p:cNvPr id="6" name="Graphic 1" descr="Actualiser avec un remplissage uni">
            <a:extLst>
              <a:ext uri="{FF2B5EF4-FFF2-40B4-BE49-F238E27FC236}">
                <a16:creationId xmlns:a16="http://schemas.microsoft.com/office/drawing/2014/main" id="{7E4F41A4-BDDA-32E8-09C0-ED22E6BB22A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630" y="1419045"/>
            <a:ext cx="2984739" cy="2955984"/>
          </a:xfrm>
          <a:prstGeom prst="rect">
            <a:avLst/>
          </a:prstGeom>
        </p:spPr>
      </p:pic>
      <p:pic>
        <p:nvPicPr>
          <p:cNvPr id="3" name="Picture 2">
            <a:extLst>
              <a:ext uri="{FF2B5EF4-FFF2-40B4-BE49-F238E27FC236}">
                <a16:creationId xmlns:a16="http://schemas.microsoft.com/office/drawing/2014/main" id="{96B932BB-8949-0CAD-C122-B92E74C57B20}"/>
              </a:ext>
            </a:extLst>
          </p:cNvPr>
          <p:cNvPicPr>
            <a:picLocks noChangeAspect="1"/>
          </p:cNvPicPr>
          <p:nvPr/>
        </p:nvPicPr>
        <p:blipFill>
          <a:blip r:embed="rId3"/>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200978672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22F494E7-2685-A97B-C3B7-02419D83216A}"/>
            </a:ext>
          </a:extLst>
        </p:cNvPr>
        <p:cNvGrpSpPr/>
        <p:nvPr/>
      </p:nvGrpSpPr>
      <p:grpSpPr>
        <a:xfrm>
          <a:off x="0" y="0"/>
          <a:ext cx="0" cy="0"/>
          <a:chOff x="0" y="0"/>
          <a:chExt cx="0" cy="0"/>
        </a:xfrm>
      </p:grpSpPr>
      <p:sp>
        <p:nvSpPr>
          <p:cNvPr id="11" name="Bulle narrative : ronde 10">
            <a:extLst>
              <a:ext uri="{FF2B5EF4-FFF2-40B4-BE49-F238E27FC236}">
                <a16:creationId xmlns:a16="http://schemas.microsoft.com/office/drawing/2014/main" id="{537773C5-F000-A9E1-F10C-88CB10F4E806}"/>
              </a:ext>
            </a:extLst>
          </p:cNvPr>
          <p:cNvSpPr/>
          <p:nvPr/>
        </p:nvSpPr>
        <p:spPr>
          <a:xfrm>
            <a:off x="8308957" y="2469205"/>
            <a:ext cx="1945128" cy="1654685"/>
          </a:xfrm>
          <a:prstGeom prst="wedgeEllipseCallout">
            <a:avLst>
              <a:gd name="adj1" fmla="val -59817"/>
              <a:gd name="adj2" fmla="val 1525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r-BE" dirty="0">
              <a:solidFill>
                <a:schemeClr val="tx1"/>
              </a:solidFill>
            </a:endParaRPr>
          </a:p>
          <a:p>
            <a:pPr algn="ctr"/>
            <a:endParaRPr lang="fr-BE" dirty="0">
              <a:solidFill>
                <a:schemeClr val="tx1"/>
              </a:solidFill>
            </a:endParaRPr>
          </a:p>
          <a:p>
            <a:pPr algn="ctr"/>
            <a:r>
              <a:rPr lang="fr-BE" b="1" dirty="0">
                <a:solidFill>
                  <a:srgbClr val="544F98"/>
                </a:solidFill>
              </a:rPr>
              <a:t>4 mois</a:t>
            </a:r>
          </a:p>
        </p:txBody>
      </p:sp>
      <p:sp>
        <p:nvSpPr>
          <p:cNvPr id="12" name="Bulle narrative : ronde 11">
            <a:extLst>
              <a:ext uri="{FF2B5EF4-FFF2-40B4-BE49-F238E27FC236}">
                <a16:creationId xmlns:a16="http://schemas.microsoft.com/office/drawing/2014/main" id="{54B1F10B-B136-6BC5-A3C8-2FEA4810CBD3}"/>
              </a:ext>
            </a:extLst>
          </p:cNvPr>
          <p:cNvSpPr/>
          <p:nvPr/>
        </p:nvSpPr>
        <p:spPr>
          <a:xfrm>
            <a:off x="1890573" y="4077874"/>
            <a:ext cx="1824355" cy="1649686"/>
          </a:xfrm>
          <a:prstGeom prst="wedgeEllipseCallout">
            <a:avLst>
              <a:gd name="adj1" fmla="val 72066"/>
              <a:gd name="adj2" fmla="val -97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r-BE" dirty="0"/>
          </a:p>
          <a:p>
            <a:pPr algn="ctr"/>
            <a:endParaRPr lang="fr-BE" dirty="0"/>
          </a:p>
          <a:p>
            <a:pPr algn="ctr"/>
            <a:r>
              <a:rPr lang="fr-BE" b="1" dirty="0">
                <a:solidFill>
                  <a:srgbClr val="544F98"/>
                </a:solidFill>
              </a:rPr>
              <a:t>Bruxelles</a:t>
            </a:r>
          </a:p>
        </p:txBody>
      </p:sp>
      <p:sp>
        <p:nvSpPr>
          <p:cNvPr id="10" name="Bulle narrative : ronde 9">
            <a:extLst>
              <a:ext uri="{FF2B5EF4-FFF2-40B4-BE49-F238E27FC236}">
                <a16:creationId xmlns:a16="http://schemas.microsoft.com/office/drawing/2014/main" id="{1BDB88C2-FDAA-35B3-DDB4-112D9A41BCBA}"/>
              </a:ext>
            </a:extLst>
          </p:cNvPr>
          <p:cNvSpPr/>
          <p:nvPr/>
        </p:nvSpPr>
        <p:spPr>
          <a:xfrm>
            <a:off x="3086278" y="600075"/>
            <a:ext cx="1937984" cy="1514475"/>
          </a:xfrm>
          <a:prstGeom prst="wedgeEllipseCallout">
            <a:avLst>
              <a:gd name="adj1" fmla="val 33231"/>
              <a:gd name="adj2" fmla="val 5746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Bulle narrative : ronde 3">
            <a:extLst>
              <a:ext uri="{FF2B5EF4-FFF2-40B4-BE49-F238E27FC236}">
                <a16:creationId xmlns:a16="http://schemas.microsoft.com/office/drawing/2014/main" id="{A2DE8DA0-5261-9AC7-73C1-8574D6298360}"/>
              </a:ext>
            </a:extLst>
          </p:cNvPr>
          <p:cNvSpPr/>
          <p:nvPr/>
        </p:nvSpPr>
        <p:spPr>
          <a:xfrm>
            <a:off x="7601943" y="1077601"/>
            <a:ext cx="1804416" cy="1251396"/>
          </a:xfrm>
          <a:prstGeom prst="wedgeEllipseCallout">
            <a:avLst>
              <a:gd name="adj1" fmla="val -47413"/>
              <a:gd name="adj2" fmla="val 350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dirty="0">
                <a:solidFill>
                  <a:srgbClr val="544F98"/>
                </a:solidFill>
              </a:rPr>
              <a:t>16</a:t>
            </a:r>
          </a:p>
        </p:txBody>
      </p:sp>
      <p:sp>
        <p:nvSpPr>
          <p:cNvPr id="6" name="Bulle narrative : ronde 5">
            <a:extLst>
              <a:ext uri="{FF2B5EF4-FFF2-40B4-BE49-F238E27FC236}">
                <a16:creationId xmlns:a16="http://schemas.microsoft.com/office/drawing/2014/main" id="{17669B27-315C-5204-D25A-51BB058F8A6F}"/>
              </a:ext>
            </a:extLst>
          </p:cNvPr>
          <p:cNvSpPr/>
          <p:nvPr/>
        </p:nvSpPr>
        <p:spPr>
          <a:xfrm>
            <a:off x="5713612" y="557992"/>
            <a:ext cx="1457146" cy="1251396"/>
          </a:xfrm>
          <a:prstGeom prst="wedgeEllipse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Bulle narrative : ronde 6">
            <a:extLst>
              <a:ext uri="{FF2B5EF4-FFF2-40B4-BE49-F238E27FC236}">
                <a16:creationId xmlns:a16="http://schemas.microsoft.com/office/drawing/2014/main" id="{BE72B8E1-8113-CED8-9BD2-39CDB64AE063}"/>
              </a:ext>
            </a:extLst>
          </p:cNvPr>
          <p:cNvSpPr/>
          <p:nvPr/>
        </p:nvSpPr>
        <p:spPr>
          <a:xfrm>
            <a:off x="1898998" y="2114550"/>
            <a:ext cx="1909231" cy="1514475"/>
          </a:xfrm>
          <a:prstGeom prst="wedgeEllipseCallout">
            <a:avLst>
              <a:gd name="adj1" fmla="val 47228"/>
              <a:gd name="adj2" fmla="val 40601"/>
            </a:avLst>
          </a:prstGeom>
          <a:solidFill>
            <a:schemeClr val="bg1"/>
          </a:solidFill>
          <a:ln>
            <a:noFill/>
          </a:ln>
          <a:scene3d>
            <a:camera prst="orthographicFront">
              <a:rot lat="300000" lon="20999996"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ar-AE" b="1" dirty="0">
                <a:solidFill>
                  <a:srgbClr val="544F98"/>
                </a:solidFill>
                <a:cs typeface="Arial"/>
              </a:rPr>
              <a:t>مرحباً</a:t>
            </a:r>
            <a:endParaRPr lang="fr-BE" b="1">
              <a:solidFill>
                <a:srgbClr val="544F98"/>
              </a:solidFill>
              <a:cs typeface="Arial"/>
            </a:endParaRPr>
          </a:p>
        </p:txBody>
      </p:sp>
      <p:pic>
        <p:nvPicPr>
          <p:cNvPr id="3076" name="Picture 4">
            <a:extLst>
              <a:ext uri="{FF2B5EF4-FFF2-40B4-BE49-F238E27FC236}">
                <a16:creationId xmlns:a16="http://schemas.microsoft.com/office/drawing/2014/main" id="{198174D9-AB22-38C8-BBDA-75C215C39C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4174" y="2782101"/>
            <a:ext cx="760621" cy="64550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ccueil | Fedasil">
            <a:extLst>
              <a:ext uri="{FF2B5EF4-FFF2-40B4-BE49-F238E27FC236}">
                <a16:creationId xmlns:a16="http://schemas.microsoft.com/office/drawing/2014/main" id="{26AFD5F9-E93E-80C6-D069-A6776B0ABC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1625" y="4433866"/>
            <a:ext cx="1122837" cy="490560"/>
          </a:xfrm>
          <a:prstGeom prst="rect">
            <a:avLst/>
          </a:prstGeom>
          <a:noFill/>
          <a:extLst>
            <a:ext uri="{909E8E84-426E-40DD-AFC4-6F175D3DCCD1}">
              <a14:hiddenFill xmlns:a14="http://schemas.microsoft.com/office/drawing/2010/main">
                <a:solidFill>
                  <a:srgbClr val="FFFFFF"/>
                </a:solidFill>
              </a14:hiddenFill>
            </a:ext>
          </a:extLst>
        </p:spPr>
      </p:pic>
      <p:sp>
        <p:nvSpPr>
          <p:cNvPr id="13" name="Phylactère : pensées 12">
            <a:extLst>
              <a:ext uri="{FF2B5EF4-FFF2-40B4-BE49-F238E27FC236}">
                <a16:creationId xmlns:a16="http://schemas.microsoft.com/office/drawing/2014/main" id="{3AA7B543-E859-9E07-6086-009A1CDE024D}"/>
              </a:ext>
            </a:extLst>
          </p:cNvPr>
          <p:cNvSpPr/>
          <p:nvPr/>
        </p:nvSpPr>
        <p:spPr>
          <a:xfrm>
            <a:off x="8130808" y="4634866"/>
            <a:ext cx="3360151" cy="2091053"/>
          </a:xfrm>
          <a:prstGeom prst="cloudCallout">
            <a:avLst>
              <a:gd name="adj1" fmla="val -53916"/>
              <a:gd name="adj2" fmla="val -6209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 name="Picture 2" descr="Teen - Free people icons">
            <a:extLst>
              <a:ext uri="{FF2B5EF4-FFF2-40B4-BE49-F238E27FC236}">
                <a16:creationId xmlns:a16="http://schemas.microsoft.com/office/drawing/2014/main" id="{ACBC9792-61BD-EE41-FC7D-6028D7C468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3052" y="2779816"/>
            <a:ext cx="2395241" cy="239524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Cleaning Illustrations - Free Download in SVG, PNG">
            <a:extLst>
              <a:ext uri="{FF2B5EF4-FFF2-40B4-BE49-F238E27FC236}">
                <a16:creationId xmlns:a16="http://schemas.microsoft.com/office/drawing/2014/main" id="{3FE7BFD6-7AB5-DA81-6B0F-8E72245E39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71142" y="4981200"/>
            <a:ext cx="1893342" cy="119328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A33CAFB5-F0BF-BC07-99CC-5A45E7E8ED2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59057" y="813189"/>
            <a:ext cx="1025136" cy="1025136"/>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descr="Homme avec enfant avec un remplissage uni">
            <a:extLst>
              <a:ext uri="{FF2B5EF4-FFF2-40B4-BE49-F238E27FC236}">
                <a16:creationId xmlns:a16="http://schemas.microsoft.com/office/drawing/2014/main" id="{5E611CB1-6B20-A19E-B3A7-D9A3B3DBE8E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966750" y="724382"/>
            <a:ext cx="914400" cy="914400"/>
          </a:xfrm>
          <a:prstGeom prst="rect">
            <a:avLst/>
          </a:prstGeom>
        </p:spPr>
      </p:pic>
      <p:pic>
        <p:nvPicPr>
          <p:cNvPr id="9" name="Picture 8">
            <a:extLst>
              <a:ext uri="{FF2B5EF4-FFF2-40B4-BE49-F238E27FC236}">
                <a16:creationId xmlns:a16="http://schemas.microsoft.com/office/drawing/2014/main" id="{AD89536E-7779-14E3-E39D-2F10D8FD0035}"/>
              </a:ext>
            </a:extLst>
          </p:cNvPr>
          <p:cNvPicPr>
            <a:picLocks noChangeAspect="1"/>
          </p:cNvPicPr>
          <p:nvPr/>
        </p:nvPicPr>
        <p:blipFill>
          <a:blip r:embed="rId9"/>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71106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7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0" grpId="0" animBg="1"/>
      <p:bldP spid="4" grpId="0" animBg="1"/>
      <p:bldP spid="6" grpId="0" animBg="1"/>
      <p:bldP spid="7"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2050" name="Picture 2" descr="Student Life Hacks: Little-Known Resources Every College Student Should ...">
            <a:extLst>
              <a:ext uri="{FF2B5EF4-FFF2-40B4-BE49-F238E27FC236}">
                <a16:creationId xmlns:a16="http://schemas.microsoft.com/office/drawing/2014/main" id="{B66CD635-9D4E-ACE0-90D8-57BAE5EAAC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501" r="5698"/>
          <a:stretch>
            <a:fillRect/>
          </a:stretch>
        </p:blipFill>
        <p:spPr bwMode="auto">
          <a:xfrm>
            <a:off x="0" y="0"/>
            <a:ext cx="6480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C08B6FFC-5392-1F4F-BE47-059B0A5AF062}"/>
              </a:ext>
            </a:extLst>
          </p:cNvPr>
          <p:cNvSpPr/>
          <p:nvPr/>
        </p:nvSpPr>
        <p:spPr>
          <a:xfrm>
            <a:off x="7141464" y="405384"/>
            <a:ext cx="4419600" cy="138684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2800" b="1" dirty="0">
                <a:solidFill>
                  <a:srgbClr val="544F98"/>
                </a:solidFill>
              </a:rPr>
              <a:t>Combien d’heures par an</a:t>
            </a:r>
            <a:r>
              <a:rPr lang="fr-BE" sz="2800" dirty="0">
                <a:solidFill>
                  <a:srgbClr val="544F98"/>
                </a:solidFill>
              </a:rPr>
              <a:t> Mohammed peut-il travailler?</a:t>
            </a:r>
          </a:p>
        </p:txBody>
      </p:sp>
      <p:sp>
        <p:nvSpPr>
          <p:cNvPr id="5" name="Rectangle : coins arrondis 4">
            <a:hlinkClick r:id="rId4" action="ppaction://hlinksldjump"/>
            <a:extLst>
              <a:ext uri="{FF2B5EF4-FFF2-40B4-BE49-F238E27FC236}">
                <a16:creationId xmlns:a16="http://schemas.microsoft.com/office/drawing/2014/main" id="{F6F0DB6D-2CC7-F237-4684-A00B5DB4C678}"/>
              </a:ext>
            </a:extLst>
          </p:cNvPr>
          <p:cNvSpPr/>
          <p:nvPr/>
        </p:nvSpPr>
        <p:spPr>
          <a:xfrm>
            <a:off x="7868492" y="2705581"/>
            <a:ext cx="2706624" cy="80467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dirty="0">
                <a:solidFill>
                  <a:srgbClr val="544F98"/>
                </a:solidFill>
              </a:rPr>
              <a:t>150</a:t>
            </a:r>
          </a:p>
        </p:txBody>
      </p:sp>
      <p:sp>
        <p:nvSpPr>
          <p:cNvPr id="6" name="Rectangle : coins arrondis 5">
            <a:hlinkClick r:id="rId5" action="ppaction://hlinksldjump"/>
            <a:extLst>
              <a:ext uri="{FF2B5EF4-FFF2-40B4-BE49-F238E27FC236}">
                <a16:creationId xmlns:a16="http://schemas.microsoft.com/office/drawing/2014/main" id="{0C637097-1C5F-F204-66FC-B90D02C263A9}"/>
              </a:ext>
            </a:extLst>
          </p:cNvPr>
          <p:cNvSpPr/>
          <p:nvPr/>
        </p:nvSpPr>
        <p:spPr>
          <a:xfrm>
            <a:off x="7868492" y="3808958"/>
            <a:ext cx="2706624" cy="80467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dirty="0">
                <a:solidFill>
                  <a:srgbClr val="544F98"/>
                </a:solidFill>
              </a:rPr>
              <a:t>650</a:t>
            </a:r>
          </a:p>
        </p:txBody>
      </p:sp>
      <p:sp>
        <p:nvSpPr>
          <p:cNvPr id="7" name="Rectangle : coins arrondis 6">
            <a:hlinkClick r:id="rId4" action="ppaction://hlinksldjump"/>
            <a:extLst>
              <a:ext uri="{FF2B5EF4-FFF2-40B4-BE49-F238E27FC236}">
                <a16:creationId xmlns:a16="http://schemas.microsoft.com/office/drawing/2014/main" id="{11C5A66C-A1DA-8390-E876-ECC235EBCF05}"/>
              </a:ext>
            </a:extLst>
          </p:cNvPr>
          <p:cNvSpPr/>
          <p:nvPr/>
        </p:nvSpPr>
        <p:spPr>
          <a:xfrm>
            <a:off x="7868492" y="4912335"/>
            <a:ext cx="2706624" cy="80467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dirty="0">
                <a:solidFill>
                  <a:srgbClr val="544F98"/>
                </a:solidFill>
              </a:rPr>
              <a:t>800</a:t>
            </a:r>
          </a:p>
        </p:txBody>
      </p:sp>
      <p:pic>
        <p:nvPicPr>
          <p:cNvPr id="4" name="Graphic 9" descr="Curseur avec un remplissage uni">
            <a:extLst>
              <a:ext uri="{FF2B5EF4-FFF2-40B4-BE49-F238E27FC236}">
                <a16:creationId xmlns:a16="http://schemas.microsoft.com/office/drawing/2014/main" id="{E9B29535-992C-6B1F-33A1-CA573487546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573711" y="3226764"/>
            <a:ext cx="563480" cy="583532"/>
          </a:xfrm>
          <a:prstGeom prst="rect">
            <a:avLst/>
          </a:prstGeom>
        </p:spPr>
      </p:pic>
      <p:pic>
        <p:nvPicPr>
          <p:cNvPr id="10" name="Graphic 9" descr="Curseur avec un remplissage uni">
            <a:extLst>
              <a:ext uri="{FF2B5EF4-FFF2-40B4-BE49-F238E27FC236}">
                <a16:creationId xmlns:a16="http://schemas.microsoft.com/office/drawing/2014/main" id="{6C3124D1-36D4-D025-89DC-3A5ACA35BD7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573711" y="4329658"/>
            <a:ext cx="563480" cy="583532"/>
          </a:xfrm>
          <a:prstGeom prst="rect">
            <a:avLst/>
          </a:prstGeom>
        </p:spPr>
      </p:pic>
      <p:pic>
        <p:nvPicPr>
          <p:cNvPr id="11" name="Graphic 10" descr="Curseur avec un remplissage uni">
            <a:extLst>
              <a:ext uri="{FF2B5EF4-FFF2-40B4-BE49-F238E27FC236}">
                <a16:creationId xmlns:a16="http://schemas.microsoft.com/office/drawing/2014/main" id="{1987F063-BE03-9E6B-E86E-B37234458B8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573711" y="5492710"/>
            <a:ext cx="563480" cy="583532"/>
          </a:xfrm>
          <a:prstGeom prst="rect">
            <a:avLst/>
          </a:prstGeom>
        </p:spPr>
      </p:pic>
      <p:pic>
        <p:nvPicPr>
          <p:cNvPr id="8" name="Picture 7">
            <a:extLst>
              <a:ext uri="{FF2B5EF4-FFF2-40B4-BE49-F238E27FC236}">
                <a16:creationId xmlns:a16="http://schemas.microsoft.com/office/drawing/2014/main" id="{6FBCBDA8-49E7-7481-98A3-E5FC3CB1E4DA}"/>
              </a:ext>
            </a:extLst>
          </p:cNvPr>
          <p:cNvPicPr>
            <a:picLocks noChangeAspect="1"/>
          </p:cNvPicPr>
          <p:nvPr/>
        </p:nvPicPr>
        <p:blipFill>
          <a:blip r:embed="rId7"/>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34932763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534ED2C8-D19F-86B1-C767-1DAB3442542B}"/>
            </a:ext>
          </a:extLst>
        </p:cNvPr>
        <p:cNvGrpSpPr/>
        <p:nvPr/>
      </p:nvGrpSpPr>
      <p:grpSpPr>
        <a:xfrm>
          <a:off x="0" y="0"/>
          <a:ext cx="0" cy="0"/>
          <a:chOff x="0" y="0"/>
          <a:chExt cx="0" cy="0"/>
        </a:xfrm>
      </p:grpSpPr>
      <p:pic>
        <p:nvPicPr>
          <p:cNvPr id="2" name="Picture 2" descr="Well done Detailed Rounded Lineal color icon">
            <a:extLst>
              <a:ext uri="{FF2B5EF4-FFF2-40B4-BE49-F238E27FC236}">
                <a16:creationId xmlns:a16="http://schemas.microsoft.com/office/drawing/2014/main" id="{A7FE1614-E415-26D1-0086-13FD4752EA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4082" y="1240314"/>
            <a:ext cx="4378362" cy="43783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40B0C3C8-E606-F6E9-AA6E-BBD9D015C153}"/>
              </a:ext>
            </a:extLst>
          </p:cNvPr>
          <p:cNvPicPr>
            <a:picLocks noChangeAspect="1"/>
          </p:cNvPicPr>
          <p:nvPr/>
        </p:nvPicPr>
        <p:blipFill>
          <a:blip r:embed="rId4"/>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2136830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A935979-9CE8-7F2E-0B7B-63B146AC0A5F}"/>
              </a:ext>
            </a:extLst>
          </p:cNvPr>
          <p:cNvPicPr>
            <a:picLocks noChangeAspect="1"/>
          </p:cNvPicPr>
          <p:nvPr/>
        </p:nvPicPr>
        <p:blipFill>
          <a:blip r:embed="rId3"/>
          <a:stretch>
            <a:fillRect/>
          </a:stretch>
        </p:blipFill>
        <p:spPr>
          <a:xfrm>
            <a:off x="362782" y="700741"/>
            <a:ext cx="11466436" cy="5456518"/>
          </a:xfrm>
          <a:prstGeom prst="rect">
            <a:avLst/>
          </a:prstGeom>
        </p:spPr>
      </p:pic>
      <p:pic>
        <p:nvPicPr>
          <p:cNvPr id="3" name="Image 2">
            <a:extLst>
              <a:ext uri="{FF2B5EF4-FFF2-40B4-BE49-F238E27FC236}">
                <a16:creationId xmlns:a16="http://schemas.microsoft.com/office/drawing/2014/main" id="{B65CA8C6-A3ED-186F-C089-ABBCB6A45F12}"/>
              </a:ext>
            </a:extLst>
          </p:cNvPr>
          <p:cNvPicPr>
            <a:picLocks noChangeAspect="1"/>
          </p:cNvPicPr>
          <p:nvPr/>
        </p:nvPicPr>
        <p:blipFill>
          <a:blip r:embed="rId4"/>
          <a:stretch>
            <a:fillRect/>
          </a:stretch>
        </p:blipFill>
        <p:spPr>
          <a:xfrm>
            <a:off x="8940800" y="1231900"/>
            <a:ext cx="2197100" cy="2197100"/>
          </a:xfrm>
          <a:prstGeom prst="rect">
            <a:avLst/>
          </a:prstGeom>
        </p:spPr>
      </p:pic>
      <p:pic>
        <p:nvPicPr>
          <p:cNvPr id="4" name="Picture 3">
            <a:extLst>
              <a:ext uri="{FF2B5EF4-FFF2-40B4-BE49-F238E27FC236}">
                <a16:creationId xmlns:a16="http://schemas.microsoft.com/office/drawing/2014/main" id="{6ADCCD55-4A69-B98B-C46F-5BDAF67A4865}"/>
              </a:ext>
            </a:extLst>
          </p:cNvPr>
          <p:cNvPicPr>
            <a:picLocks noChangeAspect="1"/>
          </p:cNvPicPr>
          <p:nvPr/>
        </p:nvPicPr>
        <p:blipFill>
          <a:blip r:embed="rId5"/>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2509071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121E14A-9B84-8B85-0A6A-C477162AC080}"/>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E8BB3FC0-4547-BC10-070F-6599519E3FBC}"/>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ACC212E0-ED18-B9ED-A361-F8E098E98AAD}"/>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4249B433-37F0-58A5-7F6E-81A91712726C}"/>
              </a:ext>
            </a:extLst>
          </p:cNvPr>
          <p:cNvSpPr/>
          <p:nvPr/>
        </p:nvSpPr>
        <p:spPr>
          <a:xfrm>
            <a:off x="2154857" y="397306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2D25FA63-14D6-06F4-53F4-C1FA6860115C}"/>
              </a:ext>
            </a:extLst>
          </p:cNvPr>
          <p:cNvSpPr/>
          <p:nvPr/>
        </p:nvSpPr>
        <p:spPr>
          <a:xfrm>
            <a:off x="4160599" y="397306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A42DAD21-80B9-D36B-9F54-EE35FF7EC393}"/>
              </a:ext>
            </a:extLst>
          </p:cNvPr>
          <p:cNvSpPr/>
          <p:nvPr/>
        </p:nvSpPr>
        <p:spPr>
          <a:xfrm>
            <a:off x="6096000" y="397306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4292F2F0-E5B9-D573-7B84-88910FF342F2}"/>
              </a:ext>
            </a:extLst>
          </p:cNvPr>
          <p:cNvSpPr/>
          <p:nvPr/>
        </p:nvSpPr>
        <p:spPr>
          <a:xfrm>
            <a:off x="8145884"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6599AB8D-AAB6-6012-3E2E-CB7416355456}"/>
              </a:ext>
            </a:extLst>
          </p:cNvPr>
          <p:cNvSpPr/>
          <p:nvPr/>
        </p:nvSpPr>
        <p:spPr>
          <a:xfrm>
            <a:off x="9970822" y="4029456"/>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26" name="Picture 2" descr="Teen - Free people icons">
            <a:extLst>
              <a:ext uri="{FF2B5EF4-FFF2-40B4-BE49-F238E27FC236}">
                <a16:creationId xmlns:a16="http://schemas.microsoft.com/office/drawing/2014/main" id="{423DAE51-E3B9-DFF6-59C4-08F0D36677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421" y="2588059"/>
            <a:ext cx="1111045" cy="111104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eaning Illustrations - Free Download in SVG, PNG">
            <a:extLst>
              <a:ext uri="{FF2B5EF4-FFF2-40B4-BE49-F238E27FC236}">
                <a16:creationId xmlns:a16="http://schemas.microsoft.com/office/drawing/2014/main" id="{61185F9F-B2C7-5A81-2926-6230B27B78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8261" y="2060362"/>
            <a:ext cx="2515076" cy="158513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usinessman, creative, idea icon - Download on Iconfinder">
            <a:extLst>
              <a:ext uri="{FF2B5EF4-FFF2-40B4-BE49-F238E27FC236}">
                <a16:creationId xmlns:a16="http://schemas.microsoft.com/office/drawing/2014/main" id="{CCF515CA-2562-4D18-102A-482CD902839E}"/>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41529" y="435698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4C21DD8D-5E99-1E4D-4E1F-CBF06285FA89}"/>
              </a:ext>
            </a:extLst>
          </p:cNvPr>
          <p:cNvPicPr>
            <a:picLocks noChangeAspect="1"/>
          </p:cNvPicPr>
          <p:nvPr/>
        </p:nvPicPr>
        <p:blipFill>
          <a:blip r:embed="rId6">
            <a:duotone>
              <a:schemeClr val="accent1">
                <a:shade val="45000"/>
                <a:satMod val="135000"/>
              </a:schemeClr>
              <a:prstClr val="white"/>
            </a:duotone>
          </a:blip>
          <a:stretch>
            <a:fillRect/>
          </a:stretch>
        </p:blipFill>
        <p:spPr>
          <a:xfrm>
            <a:off x="5829726" y="4556674"/>
            <a:ext cx="701629" cy="701629"/>
          </a:xfrm>
          <a:prstGeom prst="rect">
            <a:avLst/>
          </a:prstGeom>
        </p:spPr>
      </p:pic>
      <p:pic>
        <p:nvPicPr>
          <p:cNvPr id="4" name="Picture 2" descr="Tout comprendre sur le contrat de travail">
            <a:extLst>
              <a:ext uri="{FF2B5EF4-FFF2-40B4-BE49-F238E27FC236}">
                <a16:creationId xmlns:a16="http://schemas.microsoft.com/office/drawing/2014/main" id="{4DF5330F-2A34-2DC3-7589-B0E2B0086382}"/>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2827" y="4466610"/>
            <a:ext cx="1295400" cy="8633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6" descr="Free Store Front Clipart">
            <a:extLst>
              <a:ext uri="{FF2B5EF4-FFF2-40B4-BE49-F238E27FC236}">
                <a16:creationId xmlns:a16="http://schemas.microsoft.com/office/drawing/2014/main" id="{9606F974-696E-958E-4E45-AB4D648A3526}"/>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92298" y="4390749"/>
            <a:ext cx="1407725" cy="10287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C88C30E-0CD2-C994-29EB-EAFA8542FDB3}"/>
              </a:ext>
            </a:extLst>
          </p:cNvPr>
          <p:cNvSpPr/>
          <p:nvPr/>
        </p:nvSpPr>
        <p:spPr>
          <a:xfrm>
            <a:off x="3919542" y="4394885"/>
            <a:ext cx="719859" cy="128472"/>
          </a:xfrm>
          <a:prstGeom prst="rect">
            <a:avLst/>
          </a:prstGeom>
          <a:solidFill>
            <a:srgbClr val="B5B5B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900"/>
              <a:t>INTERIM</a:t>
            </a:r>
          </a:p>
        </p:txBody>
      </p:sp>
      <p:pic>
        <p:nvPicPr>
          <p:cNvPr id="7" name="Picture 2" descr="Taxes - Free business and finance icons">
            <a:extLst>
              <a:ext uri="{FF2B5EF4-FFF2-40B4-BE49-F238E27FC236}">
                <a16:creationId xmlns:a16="http://schemas.microsoft.com/office/drawing/2014/main" id="{3F781055-629D-5B6E-D174-4AE08147A07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798742" y="4615799"/>
            <a:ext cx="733425" cy="733425"/>
          </a:xfrm>
          <a:prstGeom prst="rect">
            <a:avLst/>
          </a:prstGeom>
          <a:noFill/>
          <a:extLst>
            <a:ext uri="{909E8E84-426E-40DD-AFC4-6F175D3DCCD1}">
              <a14:hiddenFill xmlns:a14="http://schemas.microsoft.com/office/drawing/2010/main">
                <a:solidFill>
                  <a:srgbClr val="FFFFFF"/>
                </a:solidFill>
              </a14:hiddenFill>
            </a:ext>
          </a:extLst>
        </p:spPr>
      </p:pic>
      <p:pic>
        <p:nvPicPr>
          <p:cNvPr id="10" name="Graphic 9" descr="Badge Tick1 contour">
            <a:extLst>
              <a:ext uri="{FF2B5EF4-FFF2-40B4-BE49-F238E27FC236}">
                <a16:creationId xmlns:a16="http://schemas.microsoft.com/office/drawing/2014/main" id="{FB8DB510-6328-CD11-9502-E1B8C914082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64160" y="4337579"/>
            <a:ext cx="629920" cy="619760"/>
          </a:xfrm>
          <a:prstGeom prst="rect">
            <a:avLst/>
          </a:prstGeom>
        </p:spPr>
      </p:pic>
      <p:pic>
        <p:nvPicPr>
          <p:cNvPr id="12" name="Picture 11">
            <a:extLst>
              <a:ext uri="{FF2B5EF4-FFF2-40B4-BE49-F238E27FC236}">
                <a16:creationId xmlns:a16="http://schemas.microsoft.com/office/drawing/2014/main" id="{BAEEADD2-BBFB-EFF6-33ED-49B8B1B144AD}"/>
              </a:ext>
            </a:extLst>
          </p:cNvPr>
          <p:cNvPicPr>
            <a:picLocks noChangeAspect="1"/>
          </p:cNvPicPr>
          <p:nvPr/>
        </p:nvPicPr>
        <p:blipFill>
          <a:blip r:embed="rId11"/>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1911521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21" presetClass="emph" presetSubtype="0" fill="hold" grpId="0" nodeType="withEffect">
                                  <p:stCondLst>
                                    <p:cond delay="0"/>
                                  </p:stCondLst>
                                  <p:childTnLst>
                                    <p:animClr clrSpc="hsl" dir="cw">
                                      <p:cBhvr override="childStyle">
                                        <p:cTn id="8" dur="500" fill="hold"/>
                                        <p:tgtEl>
                                          <p:spTgt spid="22"/>
                                        </p:tgtEl>
                                        <p:attrNameLst>
                                          <p:attrName>style.color</p:attrName>
                                        </p:attrNameLst>
                                      </p:cBhvr>
                                      <p:by>
                                        <p:hsl h="7200000" s="0" l="0"/>
                                      </p:by>
                                    </p:animClr>
                                    <p:animClr clrSpc="hsl" dir="cw">
                                      <p:cBhvr>
                                        <p:cTn id="9" dur="500" fill="hold"/>
                                        <p:tgtEl>
                                          <p:spTgt spid="22"/>
                                        </p:tgtEl>
                                        <p:attrNameLst>
                                          <p:attrName>fillcolor</p:attrName>
                                        </p:attrNameLst>
                                      </p:cBhvr>
                                      <p:by>
                                        <p:hsl h="7200000" s="0" l="0"/>
                                      </p:by>
                                    </p:animClr>
                                    <p:animClr clrSpc="hsl" dir="cw">
                                      <p:cBhvr>
                                        <p:cTn id="10" dur="500" fill="hold"/>
                                        <p:tgtEl>
                                          <p:spTgt spid="22"/>
                                        </p:tgtEl>
                                        <p:attrNameLst>
                                          <p:attrName>stroke.color</p:attrName>
                                        </p:attrNameLst>
                                      </p:cBhvr>
                                      <p:by>
                                        <p:hsl h="7200000" s="0" l="0"/>
                                      </p:by>
                                    </p:animClr>
                                    <p:set>
                                      <p:cBhvr>
                                        <p:cTn id="11" dur="500" fill="hold"/>
                                        <p:tgtEl>
                                          <p:spTgt spid="22"/>
                                        </p:tgtEl>
                                        <p:attrNameLst>
                                          <p:attrName>fill.type</p:attrName>
                                        </p:attrNameLst>
                                      </p:cBhvr>
                                      <p:to>
                                        <p:strVal val="solid"/>
                                      </p:to>
                                    </p:set>
                                  </p:childTnLst>
                                </p:cTn>
                              </p:par>
                              <p:par>
                                <p:cTn id="12" presetID="8" presetClass="emph" presetSubtype="0" fill="hold" nodeType="withEffect">
                                  <p:stCondLst>
                                    <p:cond delay="0"/>
                                  </p:stCondLst>
                                  <p:childTnLst>
                                    <p:animRot by="21600000">
                                      <p:cBhvr>
                                        <p:cTn id="13" dur="2000" fill="hold"/>
                                        <p:tgtEl>
                                          <p:spTgt spid="103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4B0408-E84E-6E94-4A40-342B81DE19B7}"/>
              </a:ext>
            </a:extLst>
          </p:cNvPr>
          <p:cNvSpPr>
            <a:spLocks noGrp="1"/>
          </p:cNvSpPr>
          <p:nvPr>
            <p:ph type="title"/>
          </p:nvPr>
        </p:nvSpPr>
        <p:spPr/>
        <p:txBody>
          <a:bodyPr>
            <a:normAutofit/>
          </a:bodyPr>
          <a:lstStyle/>
          <a:p>
            <a:pPr algn="ctr"/>
            <a:r>
              <a:rPr lang="fr-BE" sz="5400" b="1" dirty="0">
                <a:solidFill>
                  <a:schemeClr val="bg1"/>
                </a:solidFill>
              </a:rPr>
              <a:t>Évaluation de la session interactive</a:t>
            </a:r>
          </a:p>
        </p:txBody>
      </p:sp>
      <p:pic>
        <p:nvPicPr>
          <p:cNvPr id="2052" name="Picture 4" descr="Review PNG Transparent Images">
            <a:extLst>
              <a:ext uri="{FF2B5EF4-FFF2-40B4-BE49-F238E27FC236}">
                <a16:creationId xmlns:a16="http://schemas.microsoft.com/office/drawing/2014/main" id="{AFB222E1-9903-6109-13B0-F4CC68FB93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1507" y="1938167"/>
            <a:ext cx="7952947" cy="4351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2814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21" name="Picture 4" descr="Review PNG Transparent Images">
            <a:extLst>
              <a:ext uri="{FF2B5EF4-FFF2-40B4-BE49-F238E27FC236}">
                <a16:creationId xmlns:a16="http://schemas.microsoft.com/office/drawing/2014/main" id="{FC55C79F-7C19-D320-A58F-5AB5C35B4F1C}"/>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2306931" y="1637646"/>
            <a:ext cx="7963340" cy="435702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QRCode pour *Français* BEinformed - Module 1: L'emploi - feedback et enquête de satisfaction ">
            <a:extLst>
              <a:ext uri="{FF2B5EF4-FFF2-40B4-BE49-F238E27FC236}">
                <a16:creationId xmlns:a16="http://schemas.microsoft.com/office/drawing/2014/main" id="{C883656C-B186-0BF7-00EF-AFA08C1BB0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6651" y="148675"/>
            <a:ext cx="863563" cy="863563"/>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645D8346-517A-A402-0266-F6395498A024}"/>
              </a:ext>
            </a:extLst>
          </p:cNvPr>
          <p:cNvSpPr txBox="1"/>
          <p:nvPr/>
        </p:nvSpPr>
        <p:spPr>
          <a:xfrm>
            <a:off x="10598870" y="1136771"/>
            <a:ext cx="1537911" cy="400110"/>
          </a:xfrm>
          <a:prstGeom prst="rect">
            <a:avLst/>
          </a:prstGeom>
          <a:noFill/>
        </p:spPr>
        <p:txBody>
          <a:bodyPr wrap="square" rtlCol="0">
            <a:spAutoFit/>
          </a:bodyPr>
          <a:lstStyle/>
          <a:p>
            <a:r>
              <a:rPr lang="fr-BE" sz="2000" dirty="0">
                <a:solidFill>
                  <a:schemeClr val="bg1"/>
                </a:solidFill>
                <a:latin typeface="Aptos Display"/>
                <a:cs typeface="Arial"/>
              </a:rPr>
              <a:t>French</a:t>
            </a:r>
          </a:p>
        </p:txBody>
      </p:sp>
      <p:pic>
        <p:nvPicPr>
          <p:cNvPr id="1028" name="Picture 4" descr="QRCode pour *Nederlands* BEinformed - Module 1: Werkgelegenheid - feedback- en tevredenheidsenquête ">
            <a:extLst>
              <a:ext uri="{FF2B5EF4-FFF2-40B4-BE49-F238E27FC236}">
                <a16:creationId xmlns:a16="http://schemas.microsoft.com/office/drawing/2014/main" id="{CAEDB1A6-EAAD-19BC-0ECE-865FEDF0EF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7735" y="2141905"/>
            <a:ext cx="820242" cy="820242"/>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FE7690FD-0C23-207F-53AD-66F430996297}"/>
              </a:ext>
            </a:extLst>
          </p:cNvPr>
          <p:cNvSpPr txBox="1"/>
          <p:nvPr/>
        </p:nvSpPr>
        <p:spPr>
          <a:xfrm>
            <a:off x="5292807" y="3104340"/>
            <a:ext cx="1537911" cy="400110"/>
          </a:xfrm>
          <a:prstGeom prst="rect">
            <a:avLst/>
          </a:prstGeom>
          <a:noFill/>
        </p:spPr>
        <p:txBody>
          <a:bodyPr wrap="square" rtlCol="0">
            <a:spAutoFit/>
          </a:bodyPr>
          <a:lstStyle/>
          <a:p>
            <a:r>
              <a:rPr lang="fr-BE" sz="2000" dirty="0">
                <a:solidFill>
                  <a:schemeClr val="bg1"/>
                </a:solidFill>
                <a:latin typeface="Aptos Display"/>
                <a:cs typeface="Arial"/>
              </a:rPr>
              <a:t>Nederland</a:t>
            </a:r>
          </a:p>
        </p:txBody>
      </p:sp>
      <p:pic>
        <p:nvPicPr>
          <p:cNvPr id="1030" name="Picture 6" descr="QRCode pour *RussianBEinformed - Модуль «Трудоустройство» - опрос по обратной связи и удовлетворенности">
            <a:extLst>
              <a:ext uri="{FF2B5EF4-FFF2-40B4-BE49-F238E27FC236}">
                <a16:creationId xmlns:a16="http://schemas.microsoft.com/office/drawing/2014/main" id="{A4497C6C-CC6C-B76F-731C-0CEAD877B2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274" y="4448782"/>
            <a:ext cx="825135" cy="825135"/>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B49C9A5D-B254-B977-78AC-13C0EDCA7F92}"/>
              </a:ext>
            </a:extLst>
          </p:cNvPr>
          <p:cNvSpPr txBox="1"/>
          <p:nvPr/>
        </p:nvSpPr>
        <p:spPr>
          <a:xfrm>
            <a:off x="665085" y="5588061"/>
            <a:ext cx="1537911" cy="400110"/>
          </a:xfrm>
          <a:prstGeom prst="rect">
            <a:avLst/>
          </a:prstGeom>
          <a:noFill/>
        </p:spPr>
        <p:txBody>
          <a:bodyPr wrap="square" rtlCol="0">
            <a:spAutoFit/>
          </a:bodyPr>
          <a:lstStyle/>
          <a:p>
            <a:r>
              <a:rPr lang="fr-BE" sz="2000" dirty="0" err="1">
                <a:solidFill>
                  <a:schemeClr val="bg1"/>
                </a:solidFill>
                <a:latin typeface="Aptos Display"/>
                <a:cs typeface="Arial"/>
              </a:rPr>
              <a:t>Russian</a:t>
            </a:r>
            <a:endParaRPr lang="fr-BE" sz="2000" dirty="0">
              <a:solidFill>
                <a:schemeClr val="bg1"/>
              </a:solidFill>
              <a:latin typeface="Aptos Display"/>
              <a:cs typeface="Arial"/>
            </a:endParaRPr>
          </a:p>
        </p:txBody>
      </p:sp>
      <p:pic>
        <p:nvPicPr>
          <p:cNvPr id="1032" name="Picture 8" descr="QRCode pour *Turkish*  BEinformed - Modül İstihdam - geri bildirim ve memnuniyet anketi ">
            <a:extLst>
              <a:ext uri="{FF2B5EF4-FFF2-40B4-BE49-F238E27FC236}">
                <a16:creationId xmlns:a16="http://schemas.microsoft.com/office/drawing/2014/main" id="{F94F789E-2F60-643C-616C-DABBE54A3B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9788" y="4462719"/>
            <a:ext cx="814933" cy="81493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8DA94A78-E951-B793-00E2-DE5CFE4D0464}"/>
              </a:ext>
            </a:extLst>
          </p:cNvPr>
          <p:cNvSpPr txBox="1"/>
          <p:nvPr/>
        </p:nvSpPr>
        <p:spPr>
          <a:xfrm>
            <a:off x="10654089" y="5487045"/>
            <a:ext cx="1537911" cy="400110"/>
          </a:xfrm>
          <a:prstGeom prst="rect">
            <a:avLst/>
          </a:prstGeom>
          <a:noFill/>
        </p:spPr>
        <p:txBody>
          <a:bodyPr wrap="square" rtlCol="0">
            <a:spAutoFit/>
          </a:bodyPr>
          <a:lstStyle/>
          <a:p>
            <a:r>
              <a:rPr lang="fr-BE" sz="2000" dirty="0">
                <a:solidFill>
                  <a:schemeClr val="bg1"/>
                </a:solidFill>
                <a:latin typeface="Aptos Display"/>
                <a:cs typeface="Arial"/>
              </a:rPr>
              <a:t>Turkish</a:t>
            </a:r>
          </a:p>
        </p:txBody>
      </p:sp>
      <p:pic>
        <p:nvPicPr>
          <p:cNvPr id="1034" name="Picture 10" descr="QRCode pour *Somali* BEinformed - Qaybta Shaqaalaynta - sahanka jawaab celinta iyo qanacsanaanta">
            <a:extLst>
              <a:ext uri="{FF2B5EF4-FFF2-40B4-BE49-F238E27FC236}">
                <a16:creationId xmlns:a16="http://schemas.microsoft.com/office/drawing/2014/main" id="{74F8BF65-A20D-26A5-0AA3-9611AA9CFA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4291" y="4464701"/>
            <a:ext cx="820242" cy="82024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E5A90B45-DCE2-43EB-4553-89A0A1B3F5D7}"/>
              </a:ext>
            </a:extLst>
          </p:cNvPr>
          <p:cNvSpPr txBox="1"/>
          <p:nvPr/>
        </p:nvSpPr>
        <p:spPr>
          <a:xfrm>
            <a:off x="2909493" y="5588062"/>
            <a:ext cx="1537911" cy="400110"/>
          </a:xfrm>
          <a:prstGeom prst="rect">
            <a:avLst/>
          </a:prstGeom>
          <a:noFill/>
        </p:spPr>
        <p:txBody>
          <a:bodyPr wrap="square" rtlCol="0">
            <a:spAutoFit/>
          </a:bodyPr>
          <a:lstStyle/>
          <a:p>
            <a:r>
              <a:rPr lang="fr-BE" sz="2000" dirty="0">
                <a:solidFill>
                  <a:schemeClr val="bg1"/>
                </a:solidFill>
                <a:latin typeface="Aptos Display"/>
                <a:cs typeface="Arial"/>
              </a:rPr>
              <a:t>Somali</a:t>
            </a:r>
          </a:p>
        </p:txBody>
      </p:sp>
      <p:pic>
        <p:nvPicPr>
          <p:cNvPr id="1038" name="Picture 14" descr="QRCode pour *Farsi*  BEinformed - دوره آمادگی شغلی - نظرسنجی بازخورد و رضایت&#10;">
            <a:extLst>
              <a:ext uri="{FF2B5EF4-FFF2-40B4-BE49-F238E27FC236}">
                <a16:creationId xmlns:a16="http://schemas.microsoft.com/office/drawing/2014/main" id="{C978EE31-ABAD-C59D-98B6-F12ADF7FC5A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48734" y="139210"/>
            <a:ext cx="858986" cy="858986"/>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9DCC32D3-5D18-CE8E-6484-69708D5DCF56}"/>
              </a:ext>
            </a:extLst>
          </p:cNvPr>
          <p:cNvSpPr txBox="1"/>
          <p:nvPr/>
        </p:nvSpPr>
        <p:spPr>
          <a:xfrm>
            <a:off x="8153469" y="1129786"/>
            <a:ext cx="1537911" cy="400110"/>
          </a:xfrm>
          <a:prstGeom prst="rect">
            <a:avLst/>
          </a:prstGeom>
          <a:noFill/>
        </p:spPr>
        <p:txBody>
          <a:bodyPr wrap="square" rtlCol="0">
            <a:spAutoFit/>
          </a:bodyPr>
          <a:lstStyle/>
          <a:p>
            <a:r>
              <a:rPr lang="fr-BE" sz="2000" dirty="0">
                <a:solidFill>
                  <a:schemeClr val="bg1"/>
                </a:solidFill>
                <a:latin typeface="Aptos Display"/>
                <a:cs typeface="Arial"/>
              </a:rPr>
              <a:t>Farsi</a:t>
            </a:r>
          </a:p>
        </p:txBody>
      </p:sp>
      <p:pic>
        <p:nvPicPr>
          <p:cNvPr id="1040" name="Picture 16" descr="QRCode pour *Portuguees* BEinformed - Módulo Emprego - pesquisa de feedback e satisfação ">
            <a:extLst>
              <a:ext uri="{FF2B5EF4-FFF2-40B4-BE49-F238E27FC236}">
                <a16:creationId xmlns:a16="http://schemas.microsoft.com/office/drawing/2014/main" id="{E501466E-E0C1-212C-8493-37F544F1CDF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74623" y="2172178"/>
            <a:ext cx="820200" cy="82020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AAB0C7CE-F10D-73CB-9ECE-EDA68395F461}"/>
              </a:ext>
            </a:extLst>
          </p:cNvPr>
          <p:cNvSpPr txBox="1"/>
          <p:nvPr/>
        </p:nvSpPr>
        <p:spPr>
          <a:xfrm>
            <a:off x="10651270" y="3158157"/>
            <a:ext cx="1537911" cy="400110"/>
          </a:xfrm>
          <a:prstGeom prst="rect">
            <a:avLst/>
          </a:prstGeom>
          <a:noFill/>
        </p:spPr>
        <p:txBody>
          <a:bodyPr wrap="square" rtlCol="0">
            <a:spAutoFit/>
          </a:bodyPr>
          <a:lstStyle/>
          <a:p>
            <a:r>
              <a:rPr lang="fr-BE" sz="2000" dirty="0" err="1">
                <a:solidFill>
                  <a:schemeClr val="bg1"/>
                </a:solidFill>
                <a:latin typeface="Aptos Display"/>
                <a:cs typeface="Arial"/>
              </a:rPr>
              <a:t>Portugees</a:t>
            </a:r>
            <a:endParaRPr lang="fr-BE" sz="2000" dirty="0">
              <a:solidFill>
                <a:schemeClr val="bg1"/>
              </a:solidFill>
              <a:latin typeface="Aptos Display"/>
              <a:cs typeface="Arial"/>
            </a:endParaRPr>
          </a:p>
        </p:txBody>
      </p:sp>
      <p:pic>
        <p:nvPicPr>
          <p:cNvPr id="1042" name="Picture 18" descr="QRCode pour *Tigrigna* BEinformed - ሞዱል ስራሕ - ግብረ መልስን ዕግበትን መጽናዕቲ">
            <a:extLst>
              <a:ext uri="{FF2B5EF4-FFF2-40B4-BE49-F238E27FC236}">
                <a16:creationId xmlns:a16="http://schemas.microsoft.com/office/drawing/2014/main" id="{A1A743D3-C6AD-5680-14C0-EC49E0A997E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96600" y="4468616"/>
            <a:ext cx="820200" cy="8202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QRCode pour *Arabic* BEinformed - الوحدة 1: التوظيف - استبيان الرضا والتقييم ">
            <a:extLst>
              <a:ext uri="{FF2B5EF4-FFF2-40B4-BE49-F238E27FC236}">
                <a16:creationId xmlns:a16="http://schemas.microsoft.com/office/drawing/2014/main" id="{F3E71E3C-DD62-03A1-F78B-2FF16E1B46A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0768" y="128772"/>
            <a:ext cx="858986" cy="858986"/>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D2E3C859-115D-C8C7-D2C0-3932A4B543E4}"/>
              </a:ext>
            </a:extLst>
          </p:cNvPr>
          <p:cNvSpPr txBox="1"/>
          <p:nvPr/>
        </p:nvSpPr>
        <p:spPr>
          <a:xfrm>
            <a:off x="8153982" y="5485911"/>
            <a:ext cx="1537911" cy="400110"/>
          </a:xfrm>
          <a:prstGeom prst="rect">
            <a:avLst/>
          </a:prstGeom>
          <a:noFill/>
        </p:spPr>
        <p:txBody>
          <a:bodyPr wrap="square" rtlCol="0">
            <a:spAutoFit/>
          </a:bodyPr>
          <a:lstStyle/>
          <a:p>
            <a:r>
              <a:rPr lang="fr-BE" sz="2000" dirty="0">
                <a:solidFill>
                  <a:schemeClr val="bg1"/>
                </a:solidFill>
                <a:latin typeface="Aptos Display"/>
                <a:cs typeface="Arial"/>
              </a:rPr>
              <a:t>Tigrigna</a:t>
            </a:r>
          </a:p>
        </p:txBody>
      </p:sp>
      <p:pic>
        <p:nvPicPr>
          <p:cNvPr id="1046" name="Picture 22" descr="QRCode pour *Kinyarwanda* BEinformed - Module y’Akazi - isuzuma ry’inyungu n’uko wanyuzwe">
            <a:extLst>
              <a:ext uri="{FF2B5EF4-FFF2-40B4-BE49-F238E27FC236}">
                <a16:creationId xmlns:a16="http://schemas.microsoft.com/office/drawing/2014/main" id="{7952268C-4138-4DDC-4E42-B1DB74AD3B9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52951" y="2173220"/>
            <a:ext cx="825135" cy="825135"/>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887BF864-9A10-DCC4-628B-6EB02E5901AB}"/>
              </a:ext>
            </a:extLst>
          </p:cNvPr>
          <p:cNvSpPr txBox="1"/>
          <p:nvPr/>
        </p:nvSpPr>
        <p:spPr>
          <a:xfrm>
            <a:off x="666406" y="1088523"/>
            <a:ext cx="1537911" cy="400110"/>
          </a:xfrm>
          <a:prstGeom prst="rect">
            <a:avLst/>
          </a:prstGeom>
          <a:noFill/>
        </p:spPr>
        <p:txBody>
          <a:bodyPr wrap="square" rtlCol="0">
            <a:spAutoFit/>
          </a:bodyPr>
          <a:lstStyle/>
          <a:p>
            <a:r>
              <a:rPr lang="fr-BE" sz="2000" dirty="0" err="1">
                <a:solidFill>
                  <a:schemeClr val="bg1"/>
                </a:solidFill>
                <a:latin typeface="Aptos Display"/>
                <a:cs typeface="Arial"/>
              </a:rPr>
              <a:t>Arabic</a:t>
            </a:r>
            <a:endParaRPr lang="fr-BE" sz="2000" dirty="0">
              <a:solidFill>
                <a:schemeClr val="bg1"/>
              </a:solidFill>
              <a:latin typeface="Aptos Display"/>
              <a:cs typeface="Arial"/>
            </a:endParaRPr>
          </a:p>
        </p:txBody>
      </p:sp>
      <p:sp>
        <p:nvSpPr>
          <p:cNvPr id="16" name="ZoneTexte 15">
            <a:extLst>
              <a:ext uri="{FF2B5EF4-FFF2-40B4-BE49-F238E27FC236}">
                <a16:creationId xmlns:a16="http://schemas.microsoft.com/office/drawing/2014/main" id="{FCD62761-5C59-F497-5411-3E66F0627BB7}"/>
              </a:ext>
            </a:extLst>
          </p:cNvPr>
          <p:cNvSpPr txBox="1"/>
          <p:nvPr/>
        </p:nvSpPr>
        <p:spPr>
          <a:xfrm>
            <a:off x="2979483" y="3140290"/>
            <a:ext cx="1537911" cy="400110"/>
          </a:xfrm>
          <a:prstGeom prst="rect">
            <a:avLst/>
          </a:prstGeom>
          <a:noFill/>
        </p:spPr>
        <p:txBody>
          <a:bodyPr wrap="square" rtlCol="0">
            <a:spAutoFit/>
          </a:bodyPr>
          <a:lstStyle/>
          <a:p>
            <a:r>
              <a:rPr lang="fr-BE" sz="2000" dirty="0">
                <a:solidFill>
                  <a:schemeClr val="bg1"/>
                </a:solidFill>
                <a:latin typeface="Aptos Display"/>
                <a:cs typeface="Arial"/>
              </a:rPr>
              <a:t>Kinyarwanda</a:t>
            </a:r>
          </a:p>
        </p:txBody>
      </p:sp>
      <p:pic>
        <p:nvPicPr>
          <p:cNvPr id="1048" name="Picture 24" descr="QRCode pour *Spanish* BEinformed - Módulo Empleo - Encuesta de opinión y satisfacción">
            <a:extLst>
              <a:ext uri="{FF2B5EF4-FFF2-40B4-BE49-F238E27FC236}">
                <a16:creationId xmlns:a16="http://schemas.microsoft.com/office/drawing/2014/main" id="{ECB33D8B-5AB7-1AC6-0C6F-51331D1478F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65219" y="4468616"/>
            <a:ext cx="858986" cy="858986"/>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330E84DB-979F-1784-EC8F-CA8B8D588A96}"/>
              </a:ext>
            </a:extLst>
          </p:cNvPr>
          <p:cNvSpPr txBox="1"/>
          <p:nvPr/>
        </p:nvSpPr>
        <p:spPr>
          <a:xfrm>
            <a:off x="5665219" y="5520551"/>
            <a:ext cx="1537911" cy="400110"/>
          </a:xfrm>
          <a:prstGeom prst="rect">
            <a:avLst/>
          </a:prstGeom>
          <a:noFill/>
        </p:spPr>
        <p:txBody>
          <a:bodyPr wrap="square" rtlCol="0">
            <a:spAutoFit/>
          </a:bodyPr>
          <a:lstStyle/>
          <a:p>
            <a:r>
              <a:rPr lang="fr-BE" sz="2000" dirty="0" err="1">
                <a:solidFill>
                  <a:schemeClr val="bg1"/>
                </a:solidFill>
                <a:latin typeface="Aptos Display"/>
                <a:cs typeface="Arial"/>
              </a:rPr>
              <a:t>Spanish</a:t>
            </a:r>
            <a:endParaRPr lang="fr-BE" sz="2000" dirty="0">
              <a:solidFill>
                <a:schemeClr val="bg1"/>
              </a:solidFill>
              <a:latin typeface="Aptos Display"/>
              <a:cs typeface="Arial"/>
            </a:endParaRPr>
          </a:p>
        </p:txBody>
      </p:sp>
      <p:pic>
        <p:nvPicPr>
          <p:cNvPr id="1050" name="Picture 26" descr="QRCode pour *Pachto*BEinformed - د کارموندنې ماډیول - د نظر او رضایت سروې (کاپی)">
            <a:extLst>
              <a:ext uri="{FF2B5EF4-FFF2-40B4-BE49-F238E27FC236}">
                <a16:creationId xmlns:a16="http://schemas.microsoft.com/office/drawing/2014/main" id="{0CC6B134-6C27-0AFF-CC9E-8263DF6391F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934488" y="2141906"/>
            <a:ext cx="820200" cy="820200"/>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a:extLst>
              <a:ext uri="{FF2B5EF4-FFF2-40B4-BE49-F238E27FC236}">
                <a16:creationId xmlns:a16="http://schemas.microsoft.com/office/drawing/2014/main" id="{092E34B1-34E6-4F4C-A846-ADED8933CC03}"/>
              </a:ext>
            </a:extLst>
          </p:cNvPr>
          <p:cNvSpPr txBox="1"/>
          <p:nvPr/>
        </p:nvSpPr>
        <p:spPr>
          <a:xfrm>
            <a:off x="7944985" y="3161113"/>
            <a:ext cx="1201950" cy="400110"/>
          </a:xfrm>
          <a:prstGeom prst="rect">
            <a:avLst/>
          </a:prstGeom>
          <a:noFill/>
        </p:spPr>
        <p:txBody>
          <a:bodyPr wrap="square" rtlCol="0">
            <a:spAutoFit/>
          </a:bodyPr>
          <a:lstStyle/>
          <a:p>
            <a:r>
              <a:rPr lang="fr-BE" sz="2000" dirty="0">
                <a:solidFill>
                  <a:schemeClr val="bg1"/>
                </a:solidFill>
                <a:latin typeface="Aptos Display"/>
                <a:cs typeface="Arial"/>
              </a:rPr>
              <a:t>Pachto</a:t>
            </a:r>
          </a:p>
        </p:txBody>
      </p:sp>
      <p:pic>
        <p:nvPicPr>
          <p:cNvPr id="1052" name="Picture 28" descr="QRCode pour *Dari* BEinformed - BEinformed - ماژول ۱: اشتغال - نظرسنجی بازخورد و رضایت ">
            <a:extLst>
              <a:ext uri="{FF2B5EF4-FFF2-40B4-BE49-F238E27FC236}">
                <a16:creationId xmlns:a16="http://schemas.microsoft.com/office/drawing/2014/main" id="{C0DDD3D5-836A-3A42-D6FC-73ECD46E443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263390" y="132777"/>
            <a:ext cx="825135" cy="825135"/>
          </a:xfrm>
          <a:prstGeom prst="rect">
            <a:avLst/>
          </a:prstGeom>
          <a:noFill/>
          <a:extLst>
            <a:ext uri="{909E8E84-426E-40DD-AFC4-6F175D3DCCD1}">
              <a14:hiddenFill xmlns:a14="http://schemas.microsoft.com/office/drawing/2010/main">
                <a:solidFill>
                  <a:srgbClr val="FFFFFF"/>
                </a:solidFill>
              </a14:hiddenFill>
            </a:ext>
          </a:extLst>
        </p:spPr>
      </p:pic>
      <p:sp>
        <p:nvSpPr>
          <p:cNvPr id="19" name="ZoneTexte 18">
            <a:extLst>
              <a:ext uri="{FF2B5EF4-FFF2-40B4-BE49-F238E27FC236}">
                <a16:creationId xmlns:a16="http://schemas.microsoft.com/office/drawing/2014/main" id="{7B779E78-D023-5766-54A4-7E2021848AAA}"/>
              </a:ext>
            </a:extLst>
          </p:cNvPr>
          <p:cNvSpPr txBox="1"/>
          <p:nvPr/>
        </p:nvSpPr>
        <p:spPr>
          <a:xfrm>
            <a:off x="3350461" y="1090662"/>
            <a:ext cx="706716" cy="400110"/>
          </a:xfrm>
          <a:prstGeom prst="rect">
            <a:avLst/>
          </a:prstGeom>
          <a:noFill/>
        </p:spPr>
        <p:txBody>
          <a:bodyPr wrap="square" rtlCol="0">
            <a:spAutoFit/>
          </a:bodyPr>
          <a:lstStyle/>
          <a:p>
            <a:r>
              <a:rPr lang="fr-BE" sz="2000" dirty="0">
                <a:solidFill>
                  <a:schemeClr val="bg1"/>
                </a:solidFill>
                <a:latin typeface="Aptos Display"/>
                <a:cs typeface="Arial"/>
              </a:rPr>
              <a:t>Dari</a:t>
            </a:r>
          </a:p>
        </p:txBody>
      </p:sp>
      <p:pic>
        <p:nvPicPr>
          <p:cNvPr id="1054" name="Picture 30" descr="QRCode pour *Georgian* BEinformed - მოდული : დასაქმება - უკუკავშირის და კმაყოფილების გამოკითხვა">
            <a:extLst>
              <a:ext uri="{FF2B5EF4-FFF2-40B4-BE49-F238E27FC236}">
                <a16:creationId xmlns:a16="http://schemas.microsoft.com/office/drawing/2014/main" id="{ED6446E4-2A1F-0C5B-BA4D-12C20B4A944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16593" y="2115937"/>
            <a:ext cx="885045" cy="885045"/>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20A8C7A8-998F-63F1-A577-24A3D63789E4}"/>
              </a:ext>
            </a:extLst>
          </p:cNvPr>
          <p:cNvSpPr txBox="1"/>
          <p:nvPr/>
        </p:nvSpPr>
        <p:spPr>
          <a:xfrm>
            <a:off x="663526" y="3102636"/>
            <a:ext cx="1537911" cy="400110"/>
          </a:xfrm>
          <a:prstGeom prst="rect">
            <a:avLst/>
          </a:prstGeom>
          <a:noFill/>
        </p:spPr>
        <p:txBody>
          <a:bodyPr wrap="square" rtlCol="0">
            <a:spAutoFit/>
          </a:bodyPr>
          <a:lstStyle/>
          <a:p>
            <a:r>
              <a:rPr lang="fr-BE" sz="2000" dirty="0" err="1">
                <a:solidFill>
                  <a:schemeClr val="bg1"/>
                </a:solidFill>
                <a:latin typeface="Aptos Display"/>
                <a:cs typeface="Arial"/>
              </a:rPr>
              <a:t>Georgian</a:t>
            </a:r>
            <a:endParaRPr lang="fr-BE" sz="2000" dirty="0">
              <a:solidFill>
                <a:schemeClr val="bg1"/>
              </a:solidFill>
              <a:latin typeface="Aptos Display"/>
              <a:cs typeface="Arial"/>
            </a:endParaRPr>
          </a:p>
        </p:txBody>
      </p:sp>
      <p:pic>
        <p:nvPicPr>
          <p:cNvPr id="2" name="Picture 1" descr="QRCode pour  *English* BEinformed - Module Employment - feedback and satisfaction survey">
            <a:extLst>
              <a:ext uri="{FF2B5EF4-FFF2-40B4-BE49-F238E27FC236}">
                <a16:creationId xmlns:a16="http://schemas.microsoft.com/office/drawing/2014/main" id="{E840B0E4-7E16-5240-0DC3-6082CD007ED7}"/>
              </a:ext>
            </a:extLst>
          </p:cNvPr>
          <p:cNvPicPr>
            <a:picLocks noChangeAspect="1"/>
          </p:cNvPicPr>
          <p:nvPr/>
        </p:nvPicPr>
        <p:blipFill>
          <a:blip r:embed="rId17"/>
          <a:stretch>
            <a:fillRect/>
          </a:stretch>
        </p:blipFill>
        <p:spPr>
          <a:xfrm>
            <a:off x="5433165" y="135699"/>
            <a:ext cx="855945" cy="855946"/>
          </a:xfrm>
          <a:prstGeom prst="rect">
            <a:avLst/>
          </a:prstGeom>
        </p:spPr>
      </p:pic>
      <p:sp>
        <p:nvSpPr>
          <p:cNvPr id="3" name="ZoneTexte 18">
            <a:extLst>
              <a:ext uri="{FF2B5EF4-FFF2-40B4-BE49-F238E27FC236}">
                <a16:creationId xmlns:a16="http://schemas.microsoft.com/office/drawing/2014/main" id="{230F7A0B-04E1-FAEF-5F5D-0919EE425882}"/>
              </a:ext>
            </a:extLst>
          </p:cNvPr>
          <p:cNvSpPr txBox="1"/>
          <p:nvPr/>
        </p:nvSpPr>
        <p:spPr>
          <a:xfrm>
            <a:off x="5448570" y="1121976"/>
            <a:ext cx="1061619" cy="400110"/>
          </a:xfrm>
          <a:prstGeom prst="rect">
            <a:avLst/>
          </a:prstGeom>
          <a:noFill/>
        </p:spPr>
        <p:txBody>
          <a:bodyPr wrap="square" lIns="91440" tIns="45720" rIns="91440" bIns="45720" rtlCol="0" anchor="t">
            <a:spAutoFit/>
          </a:bodyPr>
          <a:lstStyle/>
          <a:p>
            <a:r>
              <a:rPr lang="fr-BE" sz="2000">
                <a:solidFill>
                  <a:schemeClr val="bg1"/>
                </a:solidFill>
                <a:latin typeface="Aptos Display"/>
                <a:cs typeface="Arial"/>
              </a:rPr>
              <a:t>English</a:t>
            </a:r>
          </a:p>
        </p:txBody>
      </p:sp>
    </p:spTree>
    <p:extLst>
      <p:ext uri="{BB962C8B-B14F-4D97-AF65-F5344CB8AC3E}">
        <p14:creationId xmlns:p14="http://schemas.microsoft.com/office/powerpoint/2010/main" val="25762891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jaune&#10;&#10;Le contenu généré par l’IA peut être incorrect.">
            <a:extLst>
              <a:ext uri="{FF2B5EF4-FFF2-40B4-BE49-F238E27FC236}">
                <a16:creationId xmlns:a16="http://schemas.microsoft.com/office/drawing/2014/main" id="{D0C9FF03-EC72-EA9B-8647-D016B62C37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3629" y="600373"/>
            <a:ext cx="4264742" cy="4264742"/>
          </a:xfrm>
          <a:prstGeom prst="rect">
            <a:avLst/>
          </a:prstGeom>
          <a:ln>
            <a:noFill/>
          </a:ln>
        </p:spPr>
      </p:pic>
      <p:sp>
        <p:nvSpPr>
          <p:cNvPr id="2" name="Rectangle : coins arrondis 2">
            <a:extLst>
              <a:ext uri="{FF2B5EF4-FFF2-40B4-BE49-F238E27FC236}">
                <a16:creationId xmlns:a16="http://schemas.microsoft.com/office/drawing/2014/main" id="{98B8C073-9B12-1EBD-D549-17DED54DB1AB}"/>
              </a:ext>
            </a:extLst>
          </p:cNvPr>
          <p:cNvSpPr/>
          <p:nvPr/>
        </p:nvSpPr>
        <p:spPr>
          <a:xfrm>
            <a:off x="2721985" y="5106408"/>
            <a:ext cx="6740509" cy="1201077"/>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2800" dirty="0">
                <a:solidFill>
                  <a:schemeClr val="bg1"/>
                </a:solidFill>
                <a:latin typeface="Aptos Display"/>
              </a:rPr>
              <a:t>Besoin de plus d’info ? </a:t>
            </a:r>
            <a:endParaRPr lang="en-US" sz="2800" dirty="0">
              <a:solidFill>
                <a:schemeClr val="bg1"/>
              </a:solidFill>
              <a:latin typeface="Aptos Display"/>
            </a:endParaRPr>
          </a:p>
          <a:p>
            <a:pPr algn="ctr"/>
            <a:r>
              <a:rPr lang="fr-BE" sz="2800" b="1" dirty="0">
                <a:solidFill>
                  <a:schemeClr val="bg1"/>
                </a:solidFill>
                <a:latin typeface="Aptos Display"/>
              </a:rPr>
              <a:t>Scan le QR code et explore </a:t>
            </a:r>
            <a:r>
              <a:rPr lang="fr-BE" sz="2800" b="1" i="1" err="1">
                <a:solidFill>
                  <a:schemeClr val="bg1"/>
                </a:solidFill>
                <a:latin typeface="Aptos Display"/>
              </a:rPr>
              <a:t>fedasilinfo</a:t>
            </a:r>
            <a:endParaRPr lang="en-US" err="1">
              <a:solidFill>
                <a:schemeClr val="bg1"/>
              </a:solidFill>
            </a:endParaRPr>
          </a:p>
        </p:txBody>
      </p:sp>
      <p:pic>
        <p:nvPicPr>
          <p:cNvPr id="5" name="Picture 4">
            <a:extLst>
              <a:ext uri="{FF2B5EF4-FFF2-40B4-BE49-F238E27FC236}">
                <a16:creationId xmlns:a16="http://schemas.microsoft.com/office/drawing/2014/main" id="{AF9F441C-5286-4009-771D-5704F013D490}"/>
              </a:ext>
            </a:extLst>
          </p:cNvPr>
          <p:cNvPicPr>
            <a:picLocks noChangeAspect="1"/>
          </p:cNvPicPr>
          <p:nvPr/>
        </p:nvPicPr>
        <p:blipFill>
          <a:blip r:embed="rId4"/>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1219757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421CDAD9-FBB2-CD19-DD80-38AEB60C961F}"/>
            </a:ext>
          </a:extLst>
        </p:cNvPr>
        <p:cNvGrpSpPr/>
        <p:nvPr/>
      </p:nvGrpSpPr>
      <p:grpSpPr>
        <a:xfrm>
          <a:off x="0" y="0"/>
          <a:ext cx="0" cy="0"/>
          <a:chOff x="0" y="0"/>
          <a:chExt cx="0" cy="0"/>
        </a:xfrm>
      </p:grpSpPr>
      <p:sp>
        <p:nvSpPr>
          <p:cNvPr id="2" name="ZoneTexte 3">
            <a:extLst>
              <a:ext uri="{FF2B5EF4-FFF2-40B4-BE49-F238E27FC236}">
                <a16:creationId xmlns:a16="http://schemas.microsoft.com/office/drawing/2014/main" id="{A8A80EE8-4423-1DC9-5533-253CFBF32172}"/>
              </a:ext>
            </a:extLst>
          </p:cNvPr>
          <p:cNvSpPr txBox="1"/>
          <p:nvPr/>
        </p:nvSpPr>
        <p:spPr>
          <a:xfrm>
            <a:off x="1662310" y="4785413"/>
            <a:ext cx="8877443" cy="830997"/>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BE" sz="4800" b="1" dirty="0">
                <a:solidFill>
                  <a:schemeClr val="bg1"/>
                </a:solidFill>
                <a:latin typeface="Aptos Display"/>
                <a:cs typeface="Arial"/>
              </a:rPr>
              <a:t>Pas tout à fait… Essaye encore !</a:t>
            </a:r>
            <a:endParaRPr lang="en-US" dirty="0">
              <a:solidFill>
                <a:schemeClr val="bg1"/>
              </a:solidFill>
            </a:endParaRPr>
          </a:p>
        </p:txBody>
      </p:sp>
      <p:pic>
        <p:nvPicPr>
          <p:cNvPr id="3" name="Graphic 1" descr="Actualiser avec un remplissage uni">
            <a:extLst>
              <a:ext uri="{FF2B5EF4-FFF2-40B4-BE49-F238E27FC236}">
                <a16:creationId xmlns:a16="http://schemas.microsoft.com/office/drawing/2014/main" id="{68DFE424-D298-BF07-B2E4-1BB736730C3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630" y="1419045"/>
            <a:ext cx="2984739" cy="2955984"/>
          </a:xfrm>
          <a:prstGeom prst="rect">
            <a:avLst/>
          </a:prstGeom>
        </p:spPr>
      </p:pic>
      <p:pic>
        <p:nvPicPr>
          <p:cNvPr id="5" name="Picture 4">
            <a:extLst>
              <a:ext uri="{FF2B5EF4-FFF2-40B4-BE49-F238E27FC236}">
                <a16:creationId xmlns:a16="http://schemas.microsoft.com/office/drawing/2014/main" id="{6ACCE39E-025B-5460-27EB-85D2E12F1796}"/>
              </a:ext>
            </a:extLst>
          </p:cNvPr>
          <p:cNvPicPr>
            <a:picLocks noChangeAspect="1"/>
          </p:cNvPicPr>
          <p:nvPr/>
        </p:nvPicPr>
        <p:blipFill>
          <a:blip r:embed="rId3"/>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278408942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00835469-3EF1-FF4D-5576-68BF32208A0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4946F95-E117-7EC8-0590-7DC77D6FF245}"/>
              </a:ext>
            </a:extLst>
          </p:cNvPr>
          <p:cNvSpPr/>
          <p:nvPr/>
        </p:nvSpPr>
        <p:spPr>
          <a:xfrm>
            <a:off x="3206187" y="534491"/>
            <a:ext cx="5782615" cy="131608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023C7E23-BEEF-FE12-ED3B-F3866212BC5F}"/>
              </a:ext>
            </a:extLst>
          </p:cNvPr>
          <p:cNvSpPr txBox="1"/>
          <p:nvPr/>
        </p:nvSpPr>
        <p:spPr>
          <a:xfrm>
            <a:off x="1702173" y="596781"/>
            <a:ext cx="8778704" cy="1200329"/>
          </a:xfrm>
          <a:prstGeom prst="rect">
            <a:avLst/>
          </a:prstGeom>
          <a:noFill/>
        </p:spPr>
        <p:txBody>
          <a:bodyPr wrap="square" lIns="91440" tIns="45720" rIns="91440" bIns="45720" rtlCol="0" anchor="t">
            <a:spAutoFit/>
          </a:bodyPr>
          <a:lstStyle/>
          <a:p>
            <a:pPr algn="ctr"/>
            <a:r>
              <a:rPr lang="fr-BE" sz="3600" dirty="0">
                <a:solidFill>
                  <a:srgbClr val="544F98"/>
                </a:solidFill>
                <a:latin typeface="Arial"/>
                <a:cs typeface="Arial"/>
              </a:rPr>
              <a:t>Mohammed peut-il </a:t>
            </a:r>
            <a:endParaRPr lang="en-US">
              <a:solidFill>
                <a:srgbClr val="000000"/>
              </a:solidFill>
              <a:latin typeface="Aptos" panose="020B0004020202020204"/>
              <a:cs typeface="Arial"/>
            </a:endParaRPr>
          </a:p>
          <a:p>
            <a:pPr algn="ctr"/>
            <a:r>
              <a:rPr lang="fr-BE" sz="3600" b="1" dirty="0">
                <a:solidFill>
                  <a:srgbClr val="544F98"/>
                </a:solidFill>
                <a:latin typeface="Arial"/>
                <a:cs typeface="Arial"/>
              </a:rPr>
              <a:t>travailler en Belgique? </a:t>
            </a:r>
            <a:endParaRPr lang="en-US" b="1" dirty="0"/>
          </a:p>
        </p:txBody>
      </p:sp>
      <p:sp>
        <p:nvSpPr>
          <p:cNvPr id="5" name="Rectangle : coins arrondis 4">
            <a:hlinkClick r:id="rId3" action="ppaction://hlinksldjump"/>
            <a:extLst>
              <a:ext uri="{FF2B5EF4-FFF2-40B4-BE49-F238E27FC236}">
                <a16:creationId xmlns:a16="http://schemas.microsoft.com/office/drawing/2014/main" id="{6A1A71F6-810E-BF4C-7D96-2322CEFBDCFA}"/>
              </a:ext>
            </a:extLst>
          </p:cNvPr>
          <p:cNvSpPr/>
          <p:nvPr/>
        </p:nvSpPr>
        <p:spPr>
          <a:xfrm>
            <a:off x="1932110" y="2705243"/>
            <a:ext cx="3637864" cy="189943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4800" b="1" dirty="0">
                <a:solidFill>
                  <a:srgbClr val="544F98"/>
                </a:solidFill>
                <a:latin typeface="Arial"/>
                <a:cs typeface="Arial"/>
              </a:rPr>
              <a:t>Oui</a:t>
            </a:r>
          </a:p>
          <a:p>
            <a:pPr algn="ctr"/>
            <a:endParaRPr lang="fr-BE" sz="4800" dirty="0">
              <a:solidFill>
                <a:srgbClr val="0070C0"/>
              </a:solidFill>
            </a:endParaRPr>
          </a:p>
        </p:txBody>
      </p:sp>
      <p:sp>
        <p:nvSpPr>
          <p:cNvPr id="8" name="Rectangle : coins arrondis 7">
            <a:hlinkClick r:id="rId4" action="ppaction://hlinksldjump"/>
            <a:extLst>
              <a:ext uri="{FF2B5EF4-FFF2-40B4-BE49-F238E27FC236}">
                <a16:creationId xmlns:a16="http://schemas.microsoft.com/office/drawing/2014/main" id="{BC63F0E3-F9D6-85EF-39D7-366485BA63A8}"/>
              </a:ext>
            </a:extLst>
          </p:cNvPr>
          <p:cNvSpPr/>
          <p:nvPr/>
        </p:nvSpPr>
        <p:spPr>
          <a:xfrm>
            <a:off x="7180476" y="2701436"/>
            <a:ext cx="3541975" cy="189730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4400" b="1" dirty="0">
                <a:solidFill>
                  <a:srgbClr val="544F98"/>
                </a:solidFill>
                <a:latin typeface="Arial"/>
                <a:cs typeface="Arial"/>
              </a:rPr>
              <a:t>Non</a:t>
            </a:r>
          </a:p>
          <a:p>
            <a:pPr algn="ctr"/>
            <a:endParaRPr lang="fr-BE" sz="4400" dirty="0">
              <a:solidFill>
                <a:srgbClr val="0070C0"/>
              </a:solidFill>
            </a:endParaRPr>
          </a:p>
        </p:txBody>
      </p:sp>
      <p:pic>
        <p:nvPicPr>
          <p:cNvPr id="6" name="Picture 2" descr="Teen - Free people icons">
            <a:extLst>
              <a:ext uri="{FF2B5EF4-FFF2-40B4-BE49-F238E27FC236}">
                <a16:creationId xmlns:a16="http://schemas.microsoft.com/office/drawing/2014/main" id="{31567F18-708B-BDF8-0D1E-7081A9DEBD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7856" y="4955230"/>
            <a:ext cx="1415487" cy="1415487"/>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Badge Tick1 contour">
            <a:extLst>
              <a:ext uri="{FF2B5EF4-FFF2-40B4-BE49-F238E27FC236}">
                <a16:creationId xmlns:a16="http://schemas.microsoft.com/office/drawing/2014/main" id="{395D3A18-F2D8-D787-1871-DD7433BD2F4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348556" y="3668210"/>
            <a:ext cx="853440" cy="833120"/>
          </a:xfrm>
          <a:prstGeom prst="rect">
            <a:avLst/>
          </a:prstGeom>
        </p:spPr>
      </p:pic>
      <p:pic>
        <p:nvPicPr>
          <p:cNvPr id="7" name="Graphic 6" descr="Badge croix contour">
            <a:extLst>
              <a:ext uri="{FF2B5EF4-FFF2-40B4-BE49-F238E27FC236}">
                <a16:creationId xmlns:a16="http://schemas.microsoft.com/office/drawing/2014/main" id="{0E2A6A02-ECC1-C289-25F3-AB482F07E92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591116" y="3678370"/>
            <a:ext cx="822960" cy="822960"/>
          </a:xfrm>
          <a:prstGeom prst="rect">
            <a:avLst/>
          </a:prstGeom>
        </p:spPr>
      </p:pic>
      <p:pic>
        <p:nvPicPr>
          <p:cNvPr id="9" name="Graphic 8" descr="Curseur avec un remplissage uni">
            <a:extLst>
              <a:ext uri="{FF2B5EF4-FFF2-40B4-BE49-F238E27FC236}">
                <a16:creationId xmlns:a16="http://schemas.microsoft.com/office/drawing/2014/main" id="{3BFEF0F5-49FC-5C40-D505-09229D4EF8A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5400000">
            <a:off x="1245436" y="4501330"/>
            <a:ext cx="914400" cy="914400"/>
          </a:xfrm>
          <a:prstGeom prst="rect">
            <a:avLst/>
          </a:prstGeom>
        </p:spPr>
      </p:pic>
      <p:pic>
        <p:nvPicPr>
          <p:cNvPr id="10" name="Graphic 9" descr="Curseur avec un remplissage uni">
            <a:extLst>
              <a:ext uri="{FF2B5EF4-FFF2-40B4-BE49-F238E27FC236}">
                <a16:creationId xmlns:a16="http://schemas.microsoft.com/office/drawing/2014/main" id="{E9B29535-992C-6B1F-33A1-CA573487546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446924" y="4495157"/>
            <a:ext cx="914400" cy="914400"/>
          </a:xfrm>
          <a:prstGeom prst="rect">
            <a:avLst/>
          </a:prstGeom>
        </p:spPr>
      </p:pic>
      <p:pic>
        <p:nvPicPr>
          <p:cNvPr id="12" name="Picture 11">
            <a:extLst>
              <a:ext uri="{FF2B5EF4-FFF2-40B4-BE49-F238E27FC236}">
                <a16:creationId xmlns:a16="http://schemas.microsoft.com/office/drawing/2014/main" id="{C31E7EE8-5AA1-0FB8-88D8-DEFE5FA7E0CB}"/>
              </a:ext>
            </a:extLst>
          </p:cNvPr>
          <p:cNvPicPr>
            <a:picLocks noChangeAspect="1"/>
          </p:cNvPicPr>
          <p:nvPr/>
        </p:nvPicPr>
        <p:blipFill>
          <a:blip r:embed="rId9"/>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3389545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D7AC3EA2-0DEE-7075-6C2C-E5ECC501DC7F}"/>
            </a:ext>
          </a:extLst>
        </p:cNvPr>
        <p:cNvGrpSpPr/>
        <p:nvPr/>
      </p:nvGrpSpPr>
      <p:grpSpPr>
        <a:xfrm>
          <a:off x="0" y="0"/>
          <a:ext cx="0" cy="0"/>
          <a:chOff x="0" y="0"/>
          <a:chExt cx="0" cy="0"/>
        </a:xfrm>
      </p:grpSpPr>
      <p:pic>
        <p:nvPicPr>
          <p:cNvPr id="1026" name="Picture 2" descr="Well done Detailed Rounded Lineal color icon">
            <a:extLst>
              <a:ext uri="{FF2B5EF4-FFF2-40B4-BE49-F238E27FC236}">
                <a16:creationId xmlns:a16="http://schemas.microsoft.com/office/drawing/2014/main" id="{DEAB2C47-3286-E778-2FAC-C9D3ADE45C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7636" y="1243995"/>
            <a:ext cx="4378362" cy="43783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361F67C-FD29-9BC6-3410-754B24DE5689}"/>
              </a:ext>
            </a:extLst>
          </p:cNvPr>
          <p:cNvPicPr>
            <a:picLocks noChangeAspect="1"/>
          </p:cNvPicPr>
          <p:nvPr/>
        </p:nvPicPr>
        <p:blipFill>
          <a:blip r:embed="rId4"/>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20295230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CCAF6B-ABAE-A87F-8F5E-424BFF559EF1}"/>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0DB79AD1-95DD-8ECE-0871-CCE81BE40B5A}"/>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CE56E2E3-87F9-D365-070B-5F419053F3C9}"/>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BF302929-E5AA-ED37-62DF-3DE722FD9CCB}"/>
              </a:ext>
            </a:extLst>
          </p:cNvPr>
          <p:cNvSpPr/>
          <p:nvPr/>
        </p:nvSpPr>
        <p:spPr>
          <a:xfrm>
            <a:off x="2208295" y="397764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14AACCFF-3CAF-B010-D4CD-F5413A28B220}"/>
              </a:ext>
            </a:extLst>
          </p:cNvPr>
          <p:cNvSpPr/>
          <p:nvPr/>
        </p:nvSpPr>
        <p:spPr>
          <a:xfrm>
            <a:off x="413946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184E8A7E-94D5-D1C1-7684-432E46E6F5C1}"/>
              </a:ext>
            </a:extLst>
          </p:cNvPr>
          <p:cNvSpPr/>
          <p:nvPr/>
        </p:nvSpPr>
        <p:spPr>
          <a:xfrm>
            <a:off x="5749503"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B3B79C3E-D189-DF73-C8E8-04FA68830B3F}"/>
              </a:ext>
            </a:extLst>
          </p:cNvPr>
          <p:cNvSpPr/>
          <p:nvPr/>
        </p:nvSpPr>
        <p:spPr>
          <a:xfrm>
            <a:off x="774496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47A18BE8-CDFB-CE61-6132-361CA3776EE2}"/>
              </a:ext>
            </a:extLst>
          </p:cNvPr>
          <p:cNvSpPr/>
          <p:nvPr/>
        </p:nvSpPr>
        <p:spPr>
          <a:xfrm>
            <a:off x="9924288"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26" name="Picture 2" descr="Teen - Free people icons">
            <a:extLst>
              <a:ext uri="{FF2B5EF4-FFF2-40B4-BE49-F238E27FC236}">
                <a16:creationId xmlns:a16="http://schemas.microsoft.com/office/drawing/2014/main" id="{C2D863A5-0631-48F6-281F-C6D2342669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421" y="2588059"/>
            <a:ext cx="1111045" cy="111104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eaning Illustrations - Free Download in SVG, PNG">
            <a:extLst>
              <a:ext uri="{FF2B5EF4-FFF2-40B4-BE49-F238E27FC236}">
                <a16:creationId xmlns:a16="http://schemas.microsoft.com/office/drawing/2014/main" id="{C438209A-6970-C5AE-18D3-F54184997E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8261" y="2060362"/>
            <a:ext cx="2515076" cy="1585132"/>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3" descr="Badge Tick1 contour">
            <a:extLst>
              <a:ext uri="{FF2B5EF4-FFF2-40B4-BE49-F238E27FC236}">
                <a16:creationId xmlns:a16="http://schemas.microsoft.com/office/drawing/2014/main" id="{031BF8E4-9D1A-B1C8-2595-DAED8A52A57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4160" y="4337579"/>
            <a:ext cx="629920" cy="619760"/>
          </a:xfrm>
          <a:prstGeom prst="rect">
            <a:avLst/>
          </a:prstGeom>
        </p:spPr>
      </p:pic>
      <p:pic>
        <p:nvPicPr>
          <p:cNvPr id="4" name="Picture 3">
            <a:extLst>
              <a:ext uri="{FF2B5EF4-FFF2-40B4-BE49-F238E27FC236}">
                <a16:creationId xmlns:a16="http://schemas.microsoft.com/office/drawing/2014/main" id="{A826773D-7F40-B7F1-2E8E-40ED05A58226}"/>
              </a:ext>
            </a:extLst>
          </p:cNvPr>
          <p:cNvPicPr>
            <a:picLocks noChangeAspect="1"/>
          </p:cNvPicPr>
          <p:nvPr/>
        </p:nvPicPr>
        <p:blipFill>
          <a:blip r:embed="rId6"/>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1905233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80">
                                          <p:stCondLst>
                                            <p:cond delay="0"/>
                                          </p:stCondLst>
                                        </p:cTn>
                                        <p:tgtEl>
                                          <p:spTgt spid="1026"/>
                                        </p:tgtEl>
                                      </p:cBhvr>
                                    </p:animEffect>
                                    <p:anim calcmode="lin" valueType="num">
                                      <p:cBhvr>
                                        <p:cTn id="8"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6"/>
                                        </p:tgtEl>
                                      </p:cBhvr>
                                      <p:to x="100000" y="60000"/>
                                    </p:animScale>
                                    <p:animScale>
                                      <p:cBhvr>
                                        <p:cTn id="14" dur="166" decel="50000">
                                          <p:stCondLst>
                                            <p:cond delay="676"/>
                                          </p:stCondLst>
                                        </p:cTn>
                                        <p:tgtEl>
                                          <p:spTgt spid="1026"/>
                                        </p:tgtEl>
                                      </p:cBhvr>
                                      <p:to x="100000" y="100000"/>
                                    </p:animScale>
                                    <p:animScale>
                                      <p:cBhvr>
                                        <p:cTn id="15" dur="26">
                                          <p:stCondLst>
                                            <p:cond delay="1312"/>
                                          </p:stCondLst>
                                        </p:cTn>
                                        <p:tgtEl>
                                          <p:spTgt spid="1026"/>
                                        </p:tgtEl>
                                      </p:cBhvr>
                                      <p:to x="100000" y="80000"/>
                                    </p:animScale>
                                    <p:animScale>
                                      <p:cBhvr>
                                        <p:cTn id="16" dur="166" decel="50000">
                                          <p:stCondLst>
                                            <p:cond delay="1338"/>
                                          </p:stCondLst>
                                        </p:cTn>
                                        <p:tgtEl>
                                          <p:spTgt spid="1026"/>
                                        </p:tgtEl>
                                      </p:cBhvr>
                                      <p:to x="100000" y="100000"/>
                                    </p:animScale>
                                    <p:animScale>
                                      <p:cBhvr>
                                        <p:cTn id="17" dur="26">
                                          <p:stCondLst>
                                            <p:cond delay="1642"/>
                                          </p:stCondLst>
                                        </p:cTn>
                                        <p:tgtEl>
                                          <p:spTgt spid="1026"/>
                                        </p:tgtEl>
                                      </p:cBhvr>
                                      <p:to x="100000" y="90000"/>
                                    </p:animScale>
                                    <p:animScale>
                                      <p:cBhvr>
                                        <p:cTn id="18" dur="166" decel="50000">
                                          <p:stCondLst>
                                            <p:cond delay="1668"/>
                                          </p:stCondLst>
                                        </p:cTn>
                                        <p:tgtEl>
                                          <p:spTgt spid="1026"/>
                                        </p:tgtEl>
                                      </p:cBhvr>
                                      <p:to x="100000" y="100000"/>
                                    </p:animScale>
                                    <p:animScale>
                                      <p:cBhvr>
                                        <p:cTn id="19" dur="26">
                                          <p:stCondLst>
                                            <p:cond delay="1808"/>
                                          </p:stCondLst>
                                        </p:cTn>
                                        <p:tgtEl>
                                          <p:spTgt spid="1026"/>
                                        </p:tgtEl>
                                      </p:cBhvr>
                                      <p:to x="100000" y="95000"/>
                                    </p:animScale>
                                    <p:animScale>
                                      <p:cBhvr>
                                        <p:cTn id="20" dur="166" decel="50000">
                                          <p:stCondLst>
                                            <p:cond delay="1834"/>
                                          </p:stCondLst>
                                        </p:cTn>
                                        <p:tgtEl>
                                          <p:spTgt spid="10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F3FE2654-07C5-9C14-4418-24754A1C61AD}"/>
              </a:ext>
            </a:extLst>
          </p:cNvPr>
          <p:cNvSpPr/>
          <p:nvPr/>
        </p:nvSpPr>
        <p:spPr>
          <a:xfrm>
            <a:off x="1101379" y="718073"/>
            <a:ext cx="2932739" cy="5338482"/>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Espace réservé du contenu 4">
            <a:extLst>
              <a:ext uri="{FF2B5EF4-FFF2-40B4-BE49-F238E27FC236}">
                <a16:creationId xmlns:a16="http://schemas.microsoft.com/office/drawing/2014/main" id="{99BF1198-2449-6F28-AD49-A18693C4DACB}"/>
              </a:ext>
            </a:extLst>
          </p:cNvPr>
          <p:cNvPicPr>
            <a:picLocks noGrp="1" noChangeAspect="1"/>
          </p:cNvPicPr>
          <p:nvPr>
            <p:ph idx="1"/>
          </p:nvPr>
        </p:nvPicPr>
        <p:blipFill>
          <a:blip r:embed="rId3">
            <a:duotone>
              <a:schemeClr val="accent1">
                <a:shade val="45000"/>
                <a:satMod val="135000"/>
              </a:schemeClr>
              <a:prstClr val="white"/>
            </a:duotone>
          </a:blip>
          <a:stretch>
            <a:fillRect/>
          </a:stretch>
        </p:blipFill>
        <p:spPr>
          <a:xfrm>
            <a:off x="420958" y="1253331"/>
            <a:ext cx="4351338" cy="4351338"/>
          </a:xfrm>
        </p:spPr>
      </p:pic>
      <p:sp>
        <p:nvSpPr>
          <p:cNvPr id="4" name="Bulle narrative : ronde 3">
            <a:extLst>
              <a:ext uri="{FF2B5EF4-FFF2-40B4-BE49-F238E27FC236}">
                <a16:creationId xmlns:a16="http://schemas.microsoft.com/office/drawing/2014/main" id="{3B62DC5E-8F9C-295C-C614-33C93FBF60C8}"/>
              </a:ext>
            </a:extLst>
          </p:cNvPr>
          <p:cNvSpPr/>
          <p:nvPr/>
        </p:nvSpPr>
        <p:spPr>
          <a:xfrm>
            <a:off x="5289754" y="460762"/>
            <a:ext cx="5027148" cy="2725326"/>
          </a:xfrm>
          <a:prstGeom prst="wedgeEllipseCallout">
            <a:avLst>
              <a:gd name="adj1" fmla="val -68517"/>
              <a:gd name="adj2" fmla="val 12447"/>
            </a:avLst>
          </a:prstGeom>
          <a:ln>
            <a:no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fr-BE" sz="2800" b="1" dirty="0">
                <a:solidFill>
                  <a:srgbClr val="544F98"/>
                </a:solidFill>
                <a:latin typeface="Aptos Display"/>
              </a:rPr>
              <a:t>Question ouverte:</a:t>
            </a:r>
            <a:endParaRPr lang="en-US"/>
          </a:p>
          <a:p>
            <a:pPr algn="ctr"/>
            <a:r>
              <a:rPr lang="fr-BE" sz="2800" dirty="0">
                <a:solidFill>
                  <a:srgbClr val="544F98"/>
                </a:solidFill>
                <a:latin typeface="Aptos Display"/>
              </a:rPr>
              <a:t>Comment Mohammed peut-il chercher un travail ?</a:t>
            </a:r>
          </a:p>
        </p:txBody>
      </p:sp>
      <p:pic>
        <p:nvPicPr>
          <p:cNvPr id="4098" name="Picture 2" descr="Clip Art Transparent Library Jobs Job Announcement - Find A Job Cartoon ...">
            <a:extLst>
              <a:ext uri="{FF2B5EF4-FFF2-40B4-BE49-F238E27FC236}">
                <a16:creationId xmlns:a16="http://schemas.microsoft.com/office/drawing/2014/main" id="{E2C56E2D-8231-E661-F33C-13D676B45A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36086" y="3938003"/>
            <a:ext cx="3134956" cy="245923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5ECB03E-9FE0-1A96-D4F5-856F2255E8ED}"/>
              </a:ext>
            </a:extLst>
          </p:cNvPr>
          <p:cNvPicPr>
            <a:picLocks noChangeAspect="1"/>
          </p:cNvPicPr>
          <p:nvPr/>
        </p:nvPicPr>
        <p:blipFill>
          <a:blip r:embed="rId5"/>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2693224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32D73882-3C76-8884-8606-05A1BE12E14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3DDEEC2-9140-E46E-A7AD-1971B1830E20}"/>
              </a:ext>
            </a:extLst>
          </p:cNvPr>
          <p:cNvSpPr/>
          <p:nvPr/>
        </p:nvSpPr>
        <p:spPr>
          <a:xfrm>
            <a:off x="579603" y="839604"/>
            <a:ext cx="2932739" cy="5338482"/>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 coins arrondis 9">
            <a:extLst>
              <a:ext uri="{FF2B5EF4-FFF2-40B4-BE49-F238E27FC236}">
                <a16:creationId xmlns:a16="http://schemas.microsoft.com/office/drawing/2014/main" id="{CA78B686-B286-6655-AEAF-1B3032E06AA3}"/>
              </a:ext>
            </a:extLst>
          </p:cNvPr>
          <p:cNvSpPr/>
          <p:nvPr/>
        </p:nvSpPr>
        <p:spPr>
          <a:xfrm>
            <a:off x="3915784" y="276226"/>
            <a:ext cx="8123816" cy="610306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4338" name="Picture 2" descr="Businessman, creative, idea icon - Download on Iconfinder">
            <a:extLst>
              <a:ext uri="{FF2B5EF4-FFF2-40B4-BE49-F238E27FC236}">
                <a16:creationId xmlns:a16="http://schemas.microsoft.com/office/drawing/2014/main" id="{9DDD25D3-E09A-6A4E-1F16-1F1B88FBCB0E}"/>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913" y="1670520"/>
            <a:ext cx="3676650" cy="3676650"/>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Computer Research Icon">
            <a:extLst>
              <a:ext uri="{FF2B5EF4-FFF2-40B4-BE49-F238E27FC236}">
                <a16:creationId xmlns:a16="http://schemas.microsoft.com/office/drawing/2014/main" id="{48BA9232-B317-B3FF-9C31-7CA00B94561F}"/>
              </a:ext>
            </a:extLst>
          </p:cNvPr>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43500" y="70008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4DB3E0B2-591C-5DFA-FECF-3131C0DDC43E}"/>
              </a:ext>
            </a:extLst>
          </p:cNvPr>
          <p:cNvPicPr>
            <a:picLocks noChangeAspect="1"/>
          </p:cNvPicPr>
          <p:nvPr/>
        </p:nvPicPr>
        <p:blipFill>
          <a:blip r:embed="rId5">
            <a:duotone>
              <a:schemeClr val="accent1">
                <a:shade val="45000"/>
                <a:satMod val="135000"/>
              </a:schemeClr>
              <a:prstClr val="white"/>
            </a:duotone>
          </a:blip>
          <a:stretch>
            <a:fillRect/>
          </a:stretch>
        </p:blipFill>
        <p:spPr>
          <a:xfrm>
            <a:off x="8939212" y="1024299"/>
            <a:ext cx="1571625" cy="1571625"/>
          </a:xfrm>
          <a:prstGeom prst="rect">
            <a:avLst/>
          </a:prstGeom>
        </p:spPr>
      </p:pic>
      <p:pic>
        <p:nvPicPr>
          <p:cNvPr id="12" name="Image 11">
            <a:extLst>
              <a:ext uri="{FF2B5EF4-FFF2-40B4-BE49-F238E27FC236}">
                <a16:creationId xmlns:a16="http://schemas.microsoft.com/office/drawing/2014/main" id="{FB58D5F9-8970-5B64-295C-925DC0B505E1}"/>
              </a:ext>
            </a:extLst>
          </p:cNvPr>
          <p:cNvPicPr>
            <a:picLocks noChangeAspect="1"/>
          </p:cNvPicPr>
          <p:nvPr/>
        </p:nvPicPr>
        <p:blipFill>
          <a:blip r:embed="rId6">
            <a:duotone>
              <a:schemeClr val="accent1">
                <a:shade val="45000"/>
                <a:satMod val="135000"/>
              </a:schemeClr>
              <a:prstClr val="white"/>
            </a:duotone>
          </a:blip>
          <a:stretch>
            <a:fillRect/>
          </a:stretch>
        </p:blipFill>
        <p:spPr>
          <a:xfrm>
            <a:off x="4886750" y="3968115"/>
            <a:ext cx="1508760" cy="1508760"/>
          </a:xfrm>
          <a:prstGeom prst="rect">
            <a:avLst/>
          </a:prstGeom>
        </p:spPr>
      </p:pic>
      <p:pic>
        <p:nvPicPr>
          <p:cNvPr id="4" name="Picture 16" descr="Free Store Front Clipart">
            <a:extLst>
              <a:ext uri="{FF2B5EF4-FFF2-40B4-BE49-F238E27FC236}">
                <a16:creationId xmlns:a16="http://schemas.microsoft.com/office/drawing/2014/main" id="{41294450-7224-A92F-F299-1D3B2FF7C4AF}"/>
              </a:ext>
            </a:extLst>
          </p:cNvPr>
          <p:cNvPicPr>
            <a:picLocks noChangeAspect="1" noChangeArrowheads="1"/>
          </p:cNvPicPr>
          <p:nvPr/>
        </p:nvPicPr>
        <p:blipFill>
          <a:blip r:embed="rId7">
            <a:duotone>
              <a:prstClr val="black"/>
              <a:schemeClr val="accent1">
                <a:tint val="45000"/>
                <a:satMod val="400000"/>
              </a:schemeClr>
            </a:duotone>
            <a:extLst>
              <a:ext uri="{BEBA8EAE-BF5A-486C-A8C5-ECC9F3942E4B}">
                <a14:imgProps xmlns:a14="http://schemas.microsoft.com/office/drawing/2010/main">
                  <a14:imgLayer r:embed="rId8">
                    <a14:imgEffect>
                      <a14:brightnessContrast contrast="-3000"/>
                    </a14:imgEffect>
                  </a14:imgLayer>
                </a14:imgProps>
              </a:ext>
              <a:ext uri="{28A0092B-C50C-407E-A947-70E740481C1C}">
                <a14:useLocalDpi xmlns:a14="http://schemas.microsoft.com/office/drawing/2010/main" val="0"/>
              </a:ext>
            </a:extLst>
          </a:blip>
          <a:srcRect/>
          <a:stretch>
            <a:fillRect/>
          </a:stretch>
        </p:blipFill>
        <p:spPr bwMode="auto">
          <a:xfrm>
            <a:off x="9085516" y="4010461"/>
            <a:ext cx="1921173" cy="142406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320A3A2-51E9-1668-E56D-91B435069031}"/>
              </a:ext>
            </a:extLst>
          </p:cNvPr>
          <p:cNvSpPr/>
          <p:nvPr/>
        </p:nvSpPr>
        <p:spPr>
          <a:xfrm>
            <a:off x="9664555" y="4066536"/>
            <a:ext cx="763093" cy="134581"/>
          </a:xfrm>
          <a:prstGeom prst="rect">
            <a:avLst/>
          </a:prstGeom>
          <a:solidFill>
            <a:srgbClr val="7A90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050"/>
              <a:t>INTERIM</a:t>
            </a:r>
            <a:endParaRPr lang="fr-BE"/>
          </a:p>
        </p:txBody>
      </p:sp>
      <p:pic>
        <p:nvPicPr>
          <p:cNvPr id="7" name="Picture 6">
            <a:extLst>
              <a:ext uri="{FF2B5EF4-FFF2-40B4-BE49-F238E27FC236}">
                <a16:creationId xmlns:a16="http://schemas.microsoft.com/office/drawing/2014/main" id="{D9611465-763D-9C90-4D95-CABE5E30D3E2}"/>
              </a:ext>
            </a:extLst>
          </p:cNvPr>
          <p:cNvPicPr>
            <a:picLocks noChangeAspect="1"/>
          </p:cNvPicPr>
          <p:nvPr/>
        </p:nvPicPr>
        <p:blipFill>
          <a:blip r:embed="rId9"/>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22213133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2A25DBB4124E24BB48F87B68809BF41" ma:contentTypeVersion="12" ma:contentTypeDescription="Een nieuw document maken." ma:contentTypeScope="" ma:versionID="caea31dfd7b08f5f965b692a7eb1aba0">
  <xsd:schema xmlns:xsd="http://www.w3.org/2001/XMLSchema" xmlns:xs="http://www.w3.org/2001/XMLSchema" xmlns:p="http://schemas.microsoft.com/office/2006/metadata/properties" xmlns:ns2="2f1417b6-bbcc-4f9a-bb09-3c670b4007b2" xmlns:ns3="45c73165-9296-4003-a6d9-b5336a54c9ad" targetNamespace="http://schemas.microsoft.com/office/2006/metadata/properties" ma:root="true" ma:fieldsID="42c42eb1de899284f77ec2626728b42b" ns2:_="" ns3:_="">
    <xsd:import namespace="2f1417b6-bbcc-4f9a-bb09-3c670b4007b2"/>
    <xsd:import namespace="45c73165-9296-4003-a6d9-b5336a54c9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1417b6-bbcc-4f9a-bb09-3c670b4007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965ec642-78a9-4698-8282-a6f33a7a5d4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c73165-9296-4003-a6d9-b5336a54c9a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3a7e5bd-a0ea-465b-a88e-788178f6a932}" ma:internalName="TaxCatchAll" ma:showField="CatchAllData" ma:web="45c73165-9296-4003-a6d9-b5336a54c9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f1417b6-bbcc-4f9a-bb09-3c670b4007b2">
      <Terms xmlns="http://schemas.microsoft.com/office/infopath/2007/PartnerControls"/>
    </lcf76f155ced4ddcb4097134ff3c332f>
    <TaxCatchAll xmlns="45c73165-9296-4003-a6d9-b5336a54c9ad" xsi:nil="true"/>
  </documentManagement>
</p:properties>
</file>

<file path=customXml/itemProps1.xml><?xml version="1.0" encoding="utf-8"?>
<ds:datastoreItem xmlns:ds="http://schemas.openxmlformats.org/officeDocument/2006/customXml" ds:itemID="{9487EEAF-83E4-4E06-BB95-76655636158A}">
  <ds:schemaRefs>
    <ds:schemaRef ds:uri="http://schemas.microsoft.com/sharepoint/v3/contenttype/forms"/>
  </ds:schemaRefs>
</ds:datastoreItem>
</file>

<file path=customXml/itemProps2.xml><?xml version="1.0" encoding="utf-8"?>
<ds:datastoreItem xmlns:ds="http://schemas.openxmlformats.org/officeDocument/2006/customXml" ds:itemID="{96848367-01BD-4EFE-B440-1F70F5F69497}"/>
</file>

<file path=customXml/itemProps3.xml><?xml version="1.0" encoding="utf-8"?>
<ds:datastoreItem xmlns:ds="http://schemas.openxmlformats.org/officeDocument/2006/customXml" ds:itemID="{98B959F9-6229-433D-81A4-1F5D99E534AC}">
  <ds:schemaRefs>
    <ds:schemaRef ds:uri="aaf58aa4-3082-40f2-9efc-d797e4afdd92"/>
    <ds:schemaRef ds:uri="http://schemas.microsoft.com/office/2006/documentManagement/types"/>
    <ds:schemaRef ds:uri="http://schemas.microsoft.com/office/2006/metadata/properties"/>
    <ds:schemaRef ds:uri="http://www.w3.org/XML/1998/namespace"/>
    <ds:schemaRef ds:uri="http://schemas.openxmlformats.org/package/2006/metadata/core-properties"/>
    <ds:schemaRef ds:uri="16a4efa6-0c60-46dc-9669-b7177dd37937"/>
    <ds:schemaRef ds:uri="http://schemas.microsoft.com/office/infopath/2007/PartnerControls"/>
    <ds:schemaRef ds:uri="http://purl.org/dc/dcmitype/"/>
    <ds:schemaRef ds:uri="http://purl.org/dc/terms/"/>
    <ds:schemaRef ds:uri="http://purl.org/dc/elements/1.1/"/>
  </ds:schemaRefs>
</ds:datastoreItem>
</file>

<file path=docMetadata/LabelInfo.xml><?xml version="1.0" encoding="utf-8"?>
<clbl:labelList xmlns:clbl="http://schemas.microsoft.com/office/2020/mipLabelMetadata">
  <clbl:label id="{e37f5b9e-aa1f-4166-9044-d7e501d988eb}" enabled="0" method="" siteId="{e37f5b9e-aa1f-4166-9044-d7e501d988eb}" removed="1"/>
</clbl:labelList>
</file>

<file path=docProps/app.xml><?xml version="1.0" encoding="utf-8"?>
<Properties xmlns="http://schemas.openxmlformats.org/officeDocument/2006/extended-properties" xmlns:vt="http://schemas.openxmlformats.org/officeDocument/2006/docPropsVTypes">
  <TotalTime>48</TotalTime>
  <Words>2082</Words>
  <Application>Microsoft Office PowerPoint</Application>
  <PresentationFormat>Grand écran</PresentationFormat>
  <Paragraphs>240</Paragraphs>
  <Slides>36</Slides>
  <Notes>32</Notes>
  <HiddenSlides>6</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36</vt:i4>
      </vt:variant>
    </vt:vector>
  </HeadingPairs>
  <TitlesOfParts>
    <vt:vector size="41" baseType="lpstr">
      <vt:lpstr>Aptos</vt:lpstr>
      <vt:lpstr>Aptos Display</vt:lpstr>
      <vt:lpstr>Arial</vt:lpstr>
      <vt:lpstr>Calibri</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Intérim</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Évaluation de la session interactive</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Manon Koepp</cp:lastModifiedBy>
  <cp:revision>317</cp:revision>
  <dcterms:created xsi:type="dcterms:W3CDTF">2025-08-29T09:06:30Z</dcterms:created>
  <dcterms:modified xsi:type="dcterms:W3CDTF">2026-05-19T08:06:24Z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0x01010022A25DBB4124E24BB48F87B68809BF41</vt:lpwstr>
  </property>
  <property fmtid="{D5CDD505-2E9C-101B-9397-08002B2CF9AE}" pid="3" name="MediaServiceImageTags">
    <vt:lpwstr/>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