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293_373F5B73.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modernComment_238_2BC25EC9.xml" ContentType="application/vnd.ms-powerpoint.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4"/>
  </p:sldMasterIdLst>
  <p:notesMasterIdLst>
    <p:notesMasterId r:id="rId83"/>
  </p:notesMasterIdLst>
  <p:sldIdLst>
    <p:sldId id="519" r:id="rId5"/>
    <p:sldId id="671" r:id="rId6"/>
    <p:sldId id="564" r:id="rId7"/>
    <p:sldId id="257" r:id="rId8"/>
    <p:sldId id="555" r:id="rId9"/>
    <p:sldId id="563" r:id="rId10"/>
    <p:sldId id="259" r:id="rId11"/>
    <p:sldId id="271" r:id="rId12"/>
    <p:sldId id="567" r:id="rId13"/>
    <p:sldId id="565" r:id="rId14"/>
    <p:sldId id="566" r:id="rId15"/>
    <p:sldId id="659" r:id="rId16"/>
    <p:sldId id="272" r:id="rId17"/>
    <p:sldId id="273" r:id="rId18"/>
    <p:sldId id="556" r:id="rId19"/>
    <p:sldId id="651" r:id="rId20"/>
    <p:sldId id="652" r:id="rId21"/>
    <p:sldId id="653" r:id="rId22"/>
    <p:sldId id="557" r:id="rId23"/>
    <p:sldId id="274" r:id="rId24"/>
    <p:sldId id="275" r:id="rId25"/>
    <p:sldId id="657" r:id="rId26"/>
    <p:sldId id="658" r:id="rId27"/>
    <p:sldId id="548" r:id="rId28"/>
    <p:sldId id="558" r:id="rId29"/>
    <p:sldId id="559" r:id="rId30"/>
    <p:sldId id="561" r:id="rId31"/>
    <p:sldId id="560" r:id="rId32"/>
    <p:sldId id="645" r:id="rId33"/>
    <p:sldId id="646" r:id="rId34"/>
    <p:sldId id="647" r:id="rId35"/>
    <p:sldId id="568" r:id="rId36"/>
    <p:sldId id="648" r:id="rId37"/>
    <p:sldId id="276" r:id="rId38"/>
    <p:sldId id="570" r:id="rId39"/>
    <p:sldId id="665" r:id="rId40"/>
    <p:sldId id="667" r:id="rId41"/>
    <p:sldId id="666" r:id="rId42"/>
    <p:sldId id="668" r:id="rId43"/>
    <p:sldId id="669" r:id="rId44"/>
    <p:sldId id="670" r:id="rId45"/>
    <p:sldId id="562" r:id="rId46"/>
    <p:sldId id="277" r:id="rId47"/>
    <p:sldId id="594" r:id="rId48"/>
    <p:sldId id="571" r:id="rId49"/>
    <p:sldId id="595" r:id="rId50"/>
    <p:sldId id="574" r:id="rId51"/>
    <p:sldId id="596" r:id="rId52"/>
    <p:sldId id="577" r:id="rId53"/>
    <p:sldId id="597" r:id="rId54"/>
    <p:sldId id="583" r:id="rId55"/>
    <p:sldId id="598" r:id="rId56"/>
    <p:sldId id="584" r:id="rId57"/>
    <p:sldId id="600" r:id="rId58"/>
    <p:sldId id="591" r:id="rId59"/>
    <p:sldId id="599" r:id="rId60"/>
    <p:sldId id="588" r:id="rId61"/>
    <p:sldId id="634" r:id="rId62"/>
    <p:sldId id="552" r:id="rId63"/>
    <p:sldId id="640" r:id="rId64"/>
    <p:sldId id="650" r:id="rId65"/>
    <p:sldId id="641" r:id="rId66"/>
    <p:sldId id="660" r:id="rId67"/>
    <p:sldId id="520" r:id="rId68"/>
    <p:sldId id="378" r:id="rId69"/>
    <p:sldId id="523" r:id="rId70"/>
    <p:sldId id="605" r:id="rId71"/>
    <p:sldId id="644" r:id="rId72"/>
    <p:sldId id="593" r:id="rId73"/>
    <p:sldId id="602" r:id="rId74"/>
    <p:sldId id="604" r:id="rId75"/>
    <p:sldId id="606" r:id="rId76"/>
    <p:sldId id="607" r:id="rId77"/>
    <p:sldId id="608" r:id="rId78"/>
    <p:sldId id="610" r:id="rId79"/>
    <p:sldId id="675" r:id="rId80"/>
    <p:sldId id="674" r:id="rId81"/>
    <p:sldId id="642" r:id="rId8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3DF77D-40D1-EA58-D232-9624B74F15DE}" name="Louise Frère" initials="LF" userId="S::louise.frere@fedasil.be::12862519-fcff-45ee-8c2e-d874849bd45d" providerId="AD"/>
  <p188:author id="{EE8D4584-52FF-A5D6-D89A-7BDFC6C2ADEA}" name="Charline Hinnekens" initials="CH" userId="S::charline.hinnekens@fedasil.be::337da906-5363-44bd-869d-a6f9a8e409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4F98"/>
    <a:srgbClr val="7F70D9"/>
    <a:srgbClr val="E5E4E2"/>
    <a:srgbClr val="4472C4"/>
    <a:srgbClr val="B9ECFF"/>
    <a:srgbClr val="EDDBC3"/>
    <a:srgbClr val="ACA616"/>
    <a:srgbClr val="7E7672"/>
    <a:srgbClr val="71635C"/>
    <a:srgbClr val="130C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007" autoAdjust="0"/>
  </p:normalViewPr>
  <p:slideViewPr>
    <p:cSldViewPr snapToGrid="0">
      <p:cViewPr varScale="1">
        <p:scale>
          <a:sx n="44" d="100"/>
          <a:sy n="44" d="100"/>
        </p:scale>
        <p:origin x="1500"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89" Type="http://schemas.microsoft.com/office/2018/10/relationships/authors" Targe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on Koepp" userId="S::manon.koepp@fedasil.be::6b2cccfd-3b95-47bb-8207-8135bb93822d" providerId="AD" clId="Web-{2AFCC7DF-D498-F9AB-B58F-FC08FC3E6922}"/>
    <pc:docChg chg="modSld">
      <pc:chgData name="Manon Koepp" userId="S::manon.koepp@fedasil.be::6b2cccfd-3b95-47bb-8207-8135bb93822d" providerId="AD" clId="Web-{2AFCC7DF-D498-F9AB-B58F-FC08FC3E6922}" dt="2026-07-06T08:19:35.188" v="3"/>
      <pc:docMkLst>
        <pc:docMk/>
      </pc:docMkLst>
      <pc:sldChg chg="modNotes">
        <pc:chgData name="Manon Koepp" userId="S::manon.koepp@fedasil.be::6b2cccfd-3b95-47bb-8207-8135bb93822d" providerId="AD" clId="Web-{2AFCC7DF-D498-F9AB-B58F-FC08FC3E6922}" dt="2026-07-06T08:19:35.188" v="3"/>
        <pc:sldMkLst>
          <pc:docMk/>
          <pc:sldMk cId="4254168004" sldId="588"/>
        </pc:sldMkLst>
      </pc:sldChg>
    </pc:docChg>
  </pc:docChgLst>
  <pc:docChgLst>
    <pc:chgData name="Manon Koepp" userId="6b2cccfd-3b95-47bb-8207-8135bb93822d" providerId="ADAL" clId="{D54B971A-B5A3-4A1F-B322-F88373F9DDAF}"/>
    <pc:docChg chg="undo custSel addSld delSld modSld sldOrd">
      <pc:chgData name="Manon Koepp" userId="6b2cccfd-3b95-47bb-8207-8135bb93822d" providerId="ADAL" clId="{D54B971A-B5A3-4A1F-B322-F88373F9DDAF}" dt="2026-07-02T07:59:25.614" v="2308"/>
      <pc:docMkLst>
        <pc:docMk/>
      </pc:docMkLst>
      <pc:sldChg chg="modNotesTx">
        <pc:chgData name="Manon Koepp" userId="6b2cccfd-3b95-47bb-8207-8135bb93822d" providerId="ADAL" clId="{D54B971A-B5A3-4A1F-B322-F88373F9DDAF}" dt="2026-07-02T07:26:08.594" v="1883" actId="20577"/>
        <pc:sldMkLst>
          <pc:docMk/>
          <pc:sldMk cId="2958272965" sldId="520"/>
        </pc:sldMkLst>
      </pc:sldChg>
      <pc:sldChg chg="modSp mod modNotesTx">
        <pc:chgData name="Manon Koepp" userId="6b2cccfd-3b95-47bb-8207-8135bb93822d" providerId="ADAL" clId="{D54B971A-B5A3-4A1F-B322-F88373F9DDAF}" dt="2026-07-02T07:22:02.429" v="1602" actId="313"/>
        <pc:sldMkLst>
          <pc:docMk/>
          <pc:sldMk cId="2908530561" sldId="523"/>
        </pc:sldMkLst>
      </pc:sldChg>
      <pc:sldChg chg="setBg">
        <pc:chgData name="Manon Koepp" userId="6b2cccfd-3b95-47bb-8207-8135bb93822d" providerId="ADAL" clId="{D54B971A-B5A3-4A1F-B322-F88373F9DDAF}" dt="2026-07-02T07:59:13.991" v="2304"/>
        <pc:sldMkLst>
          <pc:docMk/>
          <pc:sldMk cId="1303356902" sldId="552"/>
        </pc:sldMkLst>
      </pc:sldChg>
      <pc:sldChg chg="addSp delSp modSp mod">
        <pc:chgData name="Manon Koepp" userId="6b2cccfd-3b95-47bb-8207-8135bb93822d" providerId="ADAL" clId="{D54B971A-B5A3-4A1F-B322-F88373F9DDAF}" dt="2026-07-02T07:05:37.141" v="788" actId="478"/>
        <pc:sldMkLst>
          <pc:docMk/>
          <pc:sldMk cId="1347960504" sldId="560"/>
        </pc:sldMkLst>
      </pc:sldChg>
      <pc:sldChg chg="delSp modSp mod delAnim modNotesTx">
        <pc:chgData name="Manon Koepp" userId="6b2cccfd-3b95-47bb-8207-8135bb93822d" providerId="ADAL" clId="{D54B971A-B5A3-4A1F-B322-F88373F9DDAF}" dt="2026-07-02T07:44:26.113" v="2225" actId="20577"/>
        <pc:sldMkLst>
          <pc:docMk/>
          <pc:sldMk cId="1767850482" sldId="570"/>
        </pc:sldMkLst>
        <pc:spChg chg="mod">
          <ac:chgData name="Manon Koepp" userId="6b2cccfd-3b95-47bb-8207-8135bb93822d" providerId="ADAL" clId="{D54B971A-B5A3-4A1F-B322-F88373F9DDAF}" dt="2026-07-02T07:40:38.584" v="2061" actId="1076"/>
          <ac:spMkLst>
            <pc:docMk/>
            <pc:sldMk cId="1767850482" sldId="570"/>
            <ac:spMk id="4" creationId="{404212A3-FF75-102C-B196-3C8E533AE6D6}"/>
          </ac:spMkLst>
        </pc:spChg>
        <pc:spChg chg="mod">
          <ac:chgData name="Manon Koepp" userId="6b2cccfd-3b95-47bb-8207-8135bb93822d" providerId="ADAL" clId="{D54B971A-B5A3-4A1F-B322-F88373F9DDAF}" dt="2026-07-02T07:44:26.113" v="2225" actId="20577"/>
          <ac:spMkLst>
            <pc:docMk/>
            <pc:sldMk cId="1767850482" sldId="570"/>
            <ac:spMk id="5" creationId="{284ACDA8-974A-826E-E7EA-4E0EAFE99B8E}"/>
          </ac:spMkLst>
        </pc:spChg>
        <pc:picChg chg="mod">
          <ac:chgData name="Manon Koepp" userId="6b2cccfd-3b95-47bb-8207-8135bb93822d" providerId="ADAL" clId="{D54B971A-B5A3-4A1F-B322-F88373F9DDAF}" dt="2026-07-02T07:39:39.187" v="1907" actId="1076"/>
          <ac:picMkLst>
            <pc:docMk/>
            <pc:sldMk cId="1767850482" sldId="570"/>
            <ac:picMk id="39" creationId="{626C91F9-C2BC-91CC-4B2E-6F3250B8B57B}"/>
          </ac:picMkLst>
        </pc:picChg>
      </pc:sldChg>
      <pc:sldChg chg="modAnim">
        <pc:chgData name="Manon Koepp" userId="6b2cccfd-3b95-47bb-8207-8135bb93822d" providerId="ADAL" clId="{D54B971A-B5A3-4A1F-B322-F88373F9DDAF}" dt="2026-07-02T07:57:39.597" v="2299"/>
        <pc:sldMkLst>
          <pc:docMk/>
          <pc:sldMk cId="2264832549" sldId="577"/>
        </pc:sldMkLst>
      </pc:sldChg>
      <pc:sldChg chg="modAnim">
        <pc:chgData name="Manon Koepp" userId="6b2cccfd-3b95-47bb-8207-8135bb93822d" providerId="ADAL" clId="{D54B971A-B5A3-4A1F-B322-F88373F9DDAF}" dt="2026-07-02T07:56:51.117" v="2294"/>
        <pc:sldMkLst>
          <pc:docMk/>
          <pc:sldMk cId="3918637323" sldId="583"/>
        </pc:sldMkLst>
      </pc:sldChg>
      <pc:sldChg chg="add setBg">
        <pc:chgData name="Manon Koepp" userId="6b2cccfd-3b95-47bb-8207-8135bb93822d" providerId="ADAL" clId="{D54B971A-B5A3-4A1F-B322-F88373F9DDAF}" dt="2026-07-02T07:59:04.297" v="2301"/>
        <pc:sldMkLst>
          <pc:docMk/>
          <pc:sldMk cId="4254168004" sldId="588"/>
        </pc:sldMkLst>
      </pc:sldChg>
      <pc:sldChg chg="add setBg">
        <pc:chgData name="Manon Koepp" userId="6b2cccfd-3b95-47bb-8207-8135bb93822d" providerId="ADAL" clId="{D54B971A-B5A3-4A1F-B322-F88373F9DDAF}" dt="2026-07-02T07:59:00.991" v="2300"/>
        <pc:sldMkLst>
          <pc:docMk/>
          <pc:sldMk cId="4200127651" sldId="599"/>
        </pc:sldMkLst>
      </pc:sldChg>
      <pc:sldChg chg="addSp modSp mod modAnim modNotesTx">
        <pc:chgData name="Manon Koepp" userId="6b2cccfd-3b95-47bb-8207-8135bb93822d" providerId="ADAL" clId="{D54B971A-B5A3-4A1F-B322-F88373F9DDAF}" dt="2026-07-02T07:17:32.499" v="1096" actId="20577"/>
        <pc:sldMkLst>
          <pc:docMk/>
          <pc:sldMk cId="1837872191" sldId="608"/>
        </pc:sldMkLst>
      </pc:sldChg>
      <pc:sldChg chg="add setBg">
        <pc:chgData name="Manon Koepp" userId="6b2cccfd-3b95-47bb-8207-8135bb93822d" providerId="ADAL" clId="{D54B971A-B5A3-4A1F-B322-F88373F9DDAF}" dt="2026-07-02T07:59:07.964" v="2302"/>
        <pc:sldMkLst>
          <pc:docMk/>
          <pc:sldMk cId="424341155" sldId="634"/>
        </pc:sldMkLst>
      </pc:sldChg>
      <pc:sldChg chg="add setBg">
        <pc:chgData name="Manon Koepp" userId="6b2cccfd-3b95-47bb-8207-8135bb93822d" providerId="ADAL" clId="{D54B971A-B5A3-4A1F-B322-F88373F9DDAF}" dt="2026-07-02T07:59:21.146" v="2307"/>
        <pc:sldMkLst>
          <pc:docMk/>
          <pc:sldMk cId="1870812801" sldId="640"/>
        </pc:sldMkLst>
      </pc:sldChg>
      <pc:sldChg chg="add setBg">
        <pc:chgData name="Manon Koepp" userId="6b2cccfd-3b95-47bb-8207-8135bb93822d" providerId="ADAL" clId="{D54B971A-B5A3-4A1F-B322-F88373F9DDAF}" dt="2026-07-02T07:59:25.614" v="2308"/>
        <pc:sldMkLst>
          <pc:docMk/>
          <pc:sldMk cId="3529854751" sldId="641"/>
        </pc:sldMkLst>
      </pc:sldChg>
      <pc:sldChg chg="add setBg">
        <pc:chgData name="Manon Koepp" userId="6b2cccfd-3b95-47bb-8207-8135bb93822d" providerId="ADAL" clId="{D54B971A-B5A3-4A1F-B322-F88373F9DDAF}" dt="2026-07-02T07:36:59.489" v="1893"/>
        <pc:sldMkLst>
          <pc:docMk/>
          <pc:sldMk cId="2093434752" sldId="650"/>
        </pc:sldMkLst>
      </pc:sldChg>
      <pc:sldChg chg="add setBg">
        <pc:chgData name="Manon Koepp" userId="6b2cccfd-3b95-47bb-8207-8135bb93822d" providerId="ADAL" clId="{D54B971A-B5A3-4A1F-B322-F88373F9DDAF}" dt="2026-07-02T07:35:16.894" v="1889"/>
        <pc:sldMkLst>
          <pc:docMk/>
          <pc:sldMk cId="1609499743" sldId="651"/>
        </pc:sldMkLst>
      </pc:sldChg>
      <pc:sldChg chg="add setBg">
        <pc:chgData name="Manon Koepp" userId="6b2cccfd-3b95-47bb-8207-8135bb93822d" providerId="ADAL" clId="{D54B971A-B5A3-4A1F-B322-F88373F9DDAF}" dt="2026-07-02T07:35:16.894" v="1889"/>
        <pc:sldMkLst>
          <pc:docMk/>
          <pc:sldMk cId="194203360" sldId="652"/>
        </pc:sldMkLst>
      </pc:sldChg>
      <pc:sldChg chg="add setBg">
        <pc:chgData name="Manon Koepp" userId="6b2cccfd-3b95-47bb-8207-8135bb93822d" providerId="ADAL" clId="{D54B971A-B5A3-4A1F-B322-F88373F9DDAF}" dt="2026-07-02T07:35:16.894" v="1889"/>
        <pc:sldMkLst>
          <pc:docMk/>
          <pc:sldMk cId="1857918238" sldId="653"/>
        </pc:sldMkLst>
      </pc:sldChg>
      <pc:sldChg chg="modSp add mod ord setBg">
        <pc:chgData name="Manon Koepp" userId="6b2cccfd-3b95-47bb-8207-8135bb93822d" providerId="ADAL" clId="{D54B971A-B5A3-4A1F-B322-F88373F9DDAF}" dt="2026-07-02T07:50:32.554" v="2253" actId="20577"/>
        <pc:sldMkLst>
          <pc:docMk/>
          <pc:sldMk cId="1663963960" sldId="657"/>
        </pc:sldMkLst>
        <pc:spChg chg="mod">
          <ac:chgData name="Manon Koepp" userId="6b2cccfd-3b95-47bb-8207-8135bb93822d" providerId="ADAL" clId="{D54B971A-B5A3-4A1F-B322-F88373F9DDAF}" dt="2026-07-02T07:50:32.554" v="2253" actId="20577"/>
          <ac:spMkLst>
            <pc:docMk/>
            <pc:sldMk cId="1663963960" sldId="657"/>
            <ac:spMk id="3" creationId="{49A1389E-A30E-05B4-937C-D0D42052FC96}"/>
          </ac:spMkLst>
        </pc:spChg>
      </pc:sldChg>
      <pc:sldChg chg="modSp add mod ord setBg">
        <pc:chgData name="Manon Koepp" userId="6b2cccfd-3b95-47bb-8207-8135bb93822d" providerId="ADAL" clId="{D54B971A-B5A3-4A1F-B322-F88373F9DDAF}" dt="2026-07-02T07:52:07.548" v="2285" actId="20577"/>
        <pc:sldMkLst>
          <pc:docMk/>
          <pc:sldMk cId="644440815" sldId="658"/>
        </pc:sldMkLst>
        <pc:spChg chg="mod">
          <ac:chgData name="Manon Koepp" userId="6b2cccfd-3b95-47bb-8207-8135bb93822d" providerId="ADAL" clId="{D54B971A-B5A3-4A1F-B322-F88373F9DDAF}" dt="2026-07-02T07:52:07.548" v="2285" actId="20577"/>
          <ac:spMkLst>
            <pc:docMk/>
            <pc:sldMk cId="644440815" sldId="658"/>
            <ac:spMk id="2" creationId="{D68C78D4-CEE7-F1B2-88AD-47F65E36DEDA}"/>
          </ac:spMkLst>
        </pc:spChg>
        <pc:spChg chg="mod">
          <ac:chgData name="Manon Koepp" userId="6b2cccfd-3b95-47bb-8207-8135bb93822d" providerId="ADAL" clId="{D54B971A-B5A3-4A1F-B322-F88373F9DDAF}" dt="2026-07-02T07:51:58.801" v="2264" actId="20577"/>
          <ac:spMkLst>
            <pc:docMk/>
            <pc:sldMk cId="644440815" sldId="658"/>
            <ac:spMk id="5" creationId="{4C1AF951-087C-24FC-DE77-863E6F437D6E}"/>
          </ac:spMkLst>
        </pc:spChg>
      </pc:sldChg>
      <pc:sldChg chg="add setBg">
        <pc:chgData name="Manon Koepp" userId="6b2cccfd-3b95-47bb-8207-8135bb93822d" providerId="ADAL" clId="{D54B971A-B5A3-4A1F-B322-F88373F9DDAF}" dt="2026-07-02T07:53:36.098" v="2286"/>
        <pc:sldMkLst>
          <pc:docMk/>
          <pc:sldMk cId="587805543" sldId="665"/>
        </pc:sldMkLst>
      </pc:sldChg>
      <pc:sldChg chg="add setBg">
        <pc:chgData name="Manon Koepp" userId="6b2cccfd-3b95-47bb-8207-8135bb93822d" providerId="ADAL" clId="{D54B971A-B5A3-4A1F-B322-F88373F9DDAF}" dt="2026-07-02T07:53:43.640" v="2288"/>
        <pc:sldMkLst>
          <pc:docMk/>
          <pc:sldMk cId="1135994619" sldId="666"/>
        </pc:sldMkLst>
      </pc:sldChg>
      <pc:sldChg chg="add setBg">
        <pc:chgData name="Manon Koepp" userId="6b2cccfd-3b95-47bb-8207-8135bb93822d" providerId="ADAL" clId="{D54B971A-B5A3-4A1F-B322-F88373F9DDAF}" dt="2026-07-02T07:53:39.562" v="2287"/>
        <pc:sldMkLst>
          <pc:docMk/>
          <pc:sldMk cId="1168542149" sldId="667"/>
        </pc:sldMkLst>
      </pc:sldChg>
      <pc:sldChg chg="add setBg">
        <pc:chgData name="Manon Koepp" userId="6b2cccfd-3b95-47bb-8207-8135bb93822d" providerId="ADAL" clId="{D54B971A-B5A3-4A1F-B322-F88373F9DDAF}" dt="2026-07-02T07:53:47.169" v="2289"/>
        <pc:sldMkLst>
          <pc:docMk/>
          <pc:sldMk cId="3535219199" sldId="668"/>
        </pc:sldMkLst>
      </pc:sldChg>
      <pc:sldChg chg="add setBg">
        <pc:chgData name="Manon Koepp" userId="6b2cccfd-3b95-47bb-8207-8135bb93822d" providerId="ADAL" clId="{D54B971A-B5A3-4A1F-B322-F88373F9DDAF}" dt="2026-07-02T07:54:03.962" v="2290"/>
        <pc:sldMkLst>
          <pc:docMk/>
          <pc:sldMk cId="3473569603" sldId="669"/>
        </pc:sldMkLst>
      </pc:sldChg>
      <pc:sldChg chg="add setBg">
        <pc:chgData name="Manon Koepp" userId="6b2cccfd-3b95-47bb-8207-8135bb93822d" providerId="ADAL" clId="{D54B971A-B5A3-4A1F-B322-F88373F9DDAF}" dt="2026-07-02T07:54:09.467" v="2291"/>
        <pc:sldMkLst>
          <pc:docMk/>
          <pc:sldMk cId="1423269032" sldId="670"/>
        </pc:sldMkLst>
      </pc:sldChg>
    </pc:docChg>
  </pc:docChgLst>
  <pc:docChgLst>
    <pc:chgData name="Agnieszka Sepiol" userId="0fc7f1b8-eafc-4f24-a54f-0ed02f05036c" providerId="ADAL" clId="{73C1EA0A-8CBE-4733-9BF2-4D984C393806}"/>
    <pc:docChg chg="modSld">
      <pc:chgData name="Agnieszka Sepiol" userId="0fc7f1b8-eafc-4f24-a54f-0ed02f05036c" providerId="ADAL" clId="{73C1EA0A-8CBE-4733-9BF2-4D984C393806}" dt="2026-07-02T08:51:47.282" v="10" actId="1076"/>
      <pc:docMkLst>
        <pc:docMk/>
      </pc:docMkLst>
      <pc:sldChg chg="addSp modSp">
        <pc:chgData name="Agnieszka Sepiol" userId="0fc7f1b8-eafc-4f24-a54f-0ed02f05036c" providerId="ADAL" clId="{73C1EA0A-8CBE-4733-9BF2-4D984C393806}" dt="2026-07-02T08:51:47.282" v="10" actId="1076"/>
        <pc:sldMkLst>
          <pc:docMk/>
          <pc:sldMk cId="2718315827" sldId="519"/>
        </pc:sldMkLst>
        <pc:picChg chg="mod">
          <ac:chgData name="Agnieszka Sepiol" userId="0fc7f1b8-eafc-4f24-a54f-0ed02f05036c" providerId="ADAL" clId="{73C1EA0A-8CBE-4733-9BF2-4D984C393806}" dt="2026-07-02T08:51:35.060" v="6" actId="1076"/>
          <ac:picMkLst>
            <pc:docMk/>
            <pc:sldMk cId="2718315827" sldId="519"/>
            <ac:picMk id="3" creationId="{9A8C6D35-2233-79E9-EABE-DF4D476322E4}"/>
          </ac:picMkLst>
        </pc:picChg>
        <pc:picChg chg="add mod">
          <ac:chgData name="Agnieszka Sepiol" userId="0fc7f1b8-eafc-4f24-a54f-0ed02f05036c" providerId="ADAL" clId="{73C1EA0A-8CBE-4733-9BF2-4D984C393806}" dt="2026-07-02T08:51:47.282" v="10" actId="1076"/>
          <ac:picMkLst>
            <pc:docMk/>
            <pc:sldMk cId="2718315827" sldId="519"/>
            <ac:picMk id="1028" creationId="{364BF88D-CA59-4770-D220-90FFC22B2A2F}"/>
          </ac:picMkLst>
        </pc:picChg>
      </pc:sldChg>
    </pc:docChg>
  </pc:docChgLst>
  <pc:docChgLst>
    <pc:chgData name="Lin Vanwayenbergh" userId="S::lin.vanwayenbergh@fedasil.be::51bda483-2676-4bf4-ade7-b8d33e9e5d06" providerId="AD" clId="Web-{61228FB7-1BB5-C831-D961-6B1361FDB181}"/>
    <pc:docChg chg="modSld">
      <pc:chgData name="Lin Vanwayenbergh" userId="S::lin.vanwayenbergh@fedasil.be::51bda483-2676-4bf4-ade7-b8d33e9e5d06" providerId="AD" clId="Web-{61228FB7-1BB5-C831-D961-6B1361FDB181}" dt="2026-07-16T12:01:03.948" v="27"/>
      <pc:docMkLst>
        <pc:docMk/>
      </pc:docMkLst>
      <pc:sldChg chg="modNotes">
        <pc:chgData name="Lin Vanwayenbergh" userId="S::lin.vanwayenbergh@fedasil.be::51bda483-2676-4bf4-ade7-b8d33e9e5d06" providerId="AD" clId="Web-{61228FB7-1BB5-C831-D961-6B1361FDB181}" dt="2026-07-16T12:01:03.948" v="27"/>
        <pc:sldMkLst>
          <pc:docMk/>
          <pc:sldMk cId="2233593247" sldId="646"/>
        </pc:sldMkLst>
      </pc:sldChg>
    </pc:docChg>
  </pc:docChgLst>
</pc:chgInfo>
</file>

<file path=ppt/comments/modernComment_238_2BC25EC9.xml><?xml version="1.0" encoding="utf-8"?>
<p188:cmLst xmlns:a="http://schemas.openxmlformats.org/drawingml/2006/main" xmlns:r="http://schemas.openxmlformats.org/officeDocument/2006/relationships" xmlns:p188="http://schemas.microsoft.com/office/powerpoint/2018/8/main">
  <p188:cm id="{58B54557-2B92-443B-B4C0-9997712DDEDE}" authorId="{EE8D4584-52FF-A5D6-D89A-7BDFC6C2ADEA}" status="resolved" created="2026-01-19T14:42:48.696" complete="100000">
    <ac:txMkLst xmlns:ac="http://schemas.microsoft.com/office/drawing/2013/main/command">
      <pc:docMk xmlns:pc="http://schemas.microsoft.com/office/powerpoint/2013/main/command"/>
      <pc:sldMk xmlns:pc="http://schemas.microsoft.com/office/powerpoint/2013/main/command" cId="734158537" sldId="568"/>
      <ac:spMk id="2" creationId="{53278250-493D-2B3D-0FD1-7AED8FCA4FB7}"/>
      <ac:txMk cp="59">
        <ac:context len="67" hash="2164306058"/>
      </ac:txMk>
    </ac:txMkLst>
    <p188:pos x="5554869" y="905565"/>
    <p188:txBody>
      <a:bodyPr/>
      <a:lstStyle/>
      <a:p>
        <a:r>
          <a:rPr lang="en-US"/>
          <a:t>"chez" au lieu de "au"' ?</a:t>
        </a:r>
      </a:p>
    </p188:txBody>
  </p188:cm>
</p188:cmLst>
</file>

<file path=ppt/comments/modernComment_293_373F5B73.xml><?xml version="1.0" encoding="utf-8"?>
<p188:cmLst xmlns:a="http://schemas.openxmlformats.org/drawingml/2006/main" xmlns:r="http://schemas.openxmlformats.org/officeDocument/2006/relationships" xmlns:p188="http://schemas.microsoft.com/office/powerpoint/2018/8/main">
  <p188:cm id="{E11318C4-CA8E-45DA-BFCD-7D77E0696834}" authorId="{EE8D4584-52FF-A5D6-D89A-7BDFC6C2ADEA}" created="2026-01-19T13:06:24.622">
    <pc:sldMkLst xmlns:pc="http://schemas.microsoft.com/office/powerpoint/2013/main/command">
      <pc:docMk/>
      <pc:sldMk cId="926899059" sldId="659"/>
    </pc:sldMkLst>
    <p188:txBody>
      <a:bodyPr/>
      <a:lstStyle/>
      <a:p>
        <a:r>
          <a:rPr lang="en-US"/>
          <a:t>C'est voulu qu'il y ai seulement le titre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6E0A4C-FA2A-4EA8-8A43-5E4B7A9BC6F3}" type="datetimeFigureOut">
              <a:rPr lang="fr-BE" smtClean="0"/>
              <a:t>16-07-26</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6EBCED-93BA-4561-879C-6196E1B11FD8}" type="slidenum">
              <a:rPr lang="fr-BE" smtClean="0"/>
              <a:t>‹#›</a:t>
            </a:fld>
            <a:endParaRPr lang="fr-BE"/>
          </a:p>
        </p:txBody>
      </p:sp>
    </p:spTree>
    <p:extLst>
      <p:ext uri="{BB962C8B-B14F-4D97-AF65-F5344CB8AC3E}">
        <p14:creationId xmlns:p14="http://schemas.microsoft.com/office/powerpoint/2010/main" val="317089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edasilinfo.be/fr/glossary/lasile"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fedasilinfo.be/fr/glossaire/cgra"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Après cette courte introduction, je vous propose de commencer cet atelier. </a:t>
            </a:r>
          </a:p>
          <a:p>
            <a:r>
              <a:rPr lang="fr-BE" noProof="0">
                <a:latin typeface="Calibri"/>
                <a:ea typeface="Calibri"/>
                <a:cs typeface="Calibri"/>
              </a:rPr>
              <a:t>La thématique de la session est l'emploi. Nous allons découvrir ensemble des informations de base à connaitre sur le marché de l'emploi en Belgique.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a:t>
            </a:fld>
            <a:endParaRPr lang="fr-BE"/>
          </a:p>
        </p:txBody>
      </p:sp>
    </p:spTree>
    <p:extLst>
      <p:ext uri="{BB962C8B-B14F-4D97-AF65-F5344CB8AC3E}">
        <p14:creationId xmlns:p14="http://schemas.microsoft.com/office/powerpoint/2010/main" val="221640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Dans quelle agence Malika devrait-elle s’inscrire? </a:t>
            </a:r>
            <a:endParaRPr lang="fr-FR"/>
          </a:p>
          <a:p>
            <a:endParaRPr lang="fr-BE"/>
          </a:p>
          <a:p>
            <a:r>
              <a:rPr lang="fr-BE"/>
              <a:t>**C'est à la personne qui a reçu la balle de répondre à la questions** </a:t>
            </a:r>
          </a:p>
          <a:p>
            <a:r>
              <a:rPr lang="fr-BE"/>
              <a:t>Le trainer doit ensuite cliquer à l’aide de la souris sur une réponse.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10</a:t>
            </a:fld>
            <a:endParaRPr lang="fr-BE"/>
          </a:p>
        </p:txBody>
      </p:sp>
    </p:spTree>
    <p:extLst>
      <p:ext uri="{BB962C8B-B14F-4D97-AF65-F5344CB8AC3E}">
        <p14:creationId xmlns:p14="http://schemas.microsoft.com/office/powerpoint/2010/main" val="347542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En effet, Malika est inscrite dans une commune en Wallonie donc elle doit s’inscrire eu Forem. </a:t>
            </a:r>
          </a:p>
          <a:p>
            <a:endParaRPr lang="fr-BE"/>
          </a:p>
          <a:p>
            <a:r>
              <a:rPr lang="fr-BE"/>
              <a:t>Lien </a:t>
            </a:r>
            <a:r>
              <a:rPr lang="fr-BE" err="1"/>
              <a:t>Fedasilinfo</a:t>
            </a:r>
            <a:r>
              <a:rPr lang="fr-BE"/>
              <a:t>: https://fedasilinfo.be/fr/recherche-demploi</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11</a:t>
            </a:fld>
            <a:endParaRPr lang="fr-BE"/>
          </a:p>
        </p:txBody>
      </p:sp>
    </p:spTree>
    <p:extLst>
      <p:ext uri="{BB962C8B-B14F-4D97-AF65-F5344CB8AC3E}">
        <p14:creationId xmlns:p14="http://schemas.microsoft.com/office/powerpoint/2010/main" val="1751350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Cette slide doit être remplie à l'avance par chaque centre d'accueil, pour y mentionner des associations locales qui pourraient aider les résidents dans leur recherche d'emploi.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12</a:t>
            </a:fld>
            <a:endParaRPr lang="fr-BE"/>
          </a:p>
        </p:txBody>
      </p:sp>
    </p:spTree>
    <p:extLst>
      <p:ext uri="{BB962C8B-B14F-4D97-AF65-F5344CB8AC3E}">
        <p14:creationId xmlns:p14="http://schemas.microsoft.com/office/powerpoint/2010/main" val="1511475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Bien joué, Malika est maintenant inscrite au Forem. C'est déjà une belle étape de franchie!</a:t>
            </a:r>
          </a:p>
          <a:p>
            <a:r>
              <a:rPr lang="fr-BE"/>
              <a:t>Je vais maintenant récupérer la balle, et la lancer à </a:t>
            </a:r>
            <a:r>
              <a:rPr lang="fr-BE" err="1"/>
              <a:t>un.e</a:t>
            </a:r>
            <a:r>
              <a:rPr lang="fr-BE"/>
              <a:t> autre </a:t>
            </a:r>
            <a:r>
              <a:rPr lang="fr-BE" err="1"/>
              <a:t>participant.e</a:t>
            </a:r>
            <a:r>
              <a:rPr lang="fr-BE"/>
              <a:t>.</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13</a:t>
            </a:fld>
            <a:endParaRPr lang="fr-BE"/>
          </a:p>
        </p:txBody>
      </p:sp>
    </p:spTree>
    <p:extLst>
      <p:ext uri="{BB962C8B-B14F-4D97-AF65-F5344CB8AC3E}">
        <p14:creationId xmlns:p14="http://schemas.microsoft.com/office/powerpoint/2010/main" val="3999873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Maintenant que Malika est inscrite au Forem, par quels moyens peut-elle chercher un emploi en tant que caissière en Belgique?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14</a:t>
            </a:fld>
            <a:endParaRPr lang="fr-BE"/>
          </a:p>
        </p:txBody>
      </p:sp>
    </p:spTree>
    <p:extLst>
      <p:ext uri="{BB962C8B-B14F-4D97-AF65-F5344CB8AC3E}">
        <p14:creationId xmlns:p14="http://schemas.microsoft.com/office/powerpoint/2010/main" val="947695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Il existe différent moyens de trouver un emploi en Belgique. </a:t>
            </a:r>
          </a:p>
          <a:p>
            <a:endParaRPr lang="fr-BE"/>
          </a:p>
          <a:p>
            <a:pPr marL="228600" indent="-228600">
              <a:buAutoNum type="arabicPeriod"/>
            </a:pPr>
            <a:r>
              <a:rPr lang="fr-BE"/>
              <a:t>Via une agence de l’emploi dont on vient de parler</a:t>
            </a:r>
          </a:p>
          <a:p>
            <a:pPr marL="228600" indent="-228600">
              <a:buAutoNum type="arabicPeriod"/>
            </a:pPr>
            <a:r>
              <a:rPr lang="fr-BE"/>
              <a:t>Via internet</a:t>
            </a:r>
          </a:p>
          <a:p>
            <a:pPr marL="228600" indent="-228600">
              <a:buAutoNum type="arabicPeriod"/>
            </a:pPr>
            <a:r>
              <a:rPr lang="fr-BE"/>
              <a:t>Via une candidature spontanée (déposer son CV en magasin)</a:t>
            </a:r>
          </a:p>
          <a:p>
            <a:pPr marL="228600" indent="-228600">
              <a:buAutoNum type="arabicPeriod"/>
            </a:pPr>
            <a:r>
              <a:rPr lang="fr-BE"/>
              <a:t>Via son réseau de connaissance</a:t>
            </a:r>
          </a:p>
          <a:p>
            <a:pPr marL="228600" indent="-228600">
              <a:buAutoNum type="arabicPeriod"/>
            </a:pPr>
            <a:r>
              <a:rPr lang="fr-BE"/>
              <a:t>Via une agence </a:t>
            </a:r>
            <a:r>
              <a:rPr lang="fr-BE" err="1"/>
              <a:t>interim</a:t>
            </a:r>
            <a:r>
              <a:rPr lang="fr-BE"/>
              <a:t> (on y reviendra)</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15</a:t>
            </a:fld>
            <a:endParaRPr lang="fr-BE"/>
          </a:p>
        </p:txBody>
      </p:sp>
    </p:spTree>
    <p:extLst>
      <p:ext uri="{BB962C8B-B14F-4D97-AF65-F5344CB8AC3E}">
        <p14:creationId xmlns:p14="http://schemas.microsoft.com/office/powerpoint/2010/main" val="2061417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Quelqu’un a-t-il déjà entendu parler des agences d’intérim?</a:t>
            </a:r>
          </a:p>
          <a:p>
            <a:endParaRPr lang="fr-BE"/>
          </a:p>
          <a:p>
            <a:r>
              <a:rPr lang="fr-BE"/>
              <a:t>Un intermédiaire entre </a:t>
            </a:r>
            <a:r>
              <a:rPr lang="fr-BE" b="1"/>
              <a:t>vous</a:t>
            </a:r>
            <a:r>
              <a:rPr lang="fr-BE"/>
              <a:t> et les </a:t>
            </a:r>
            <a:r>
              <a:rPr lang="fr-BE" b="1"/>
              <a:t>entreprises. </a:t>
            </a:r>
            <a:r>
              <a:rPr lang="fr-BE" b="0"/>
              <a:t>Les rôles d’une agence d’intérim sont les suivants: </a:t>
            </a:r>
          </a:p>
          <a:p>
            <a:pPr marL="171450" indent="-171450">
              <a:buFont typeface="Arial" panose="020B0604020202020204" pitchFamily="34" charset="0"/>
              <a:buChar char="•"/>
            </a:pPr>
            <a:r>
              <a:rPr lang="fr-BE"/>
              <a:t>L’agence cherche des employés pour le compte de l'entreprise</a:t>
            </a:r>
          </a:p>
          <a:p>
            <a:pPr marL="171450" indent="-171450">
              <a:buFont typeface="Arial" panose="020B0604020202020204" pitchFamily="34" charset="0"/>
              <a:buChar char="•"/>
            </a:pPr>
            <a:r>
              <a:rPr lang="fr-BE"/>
              <a:t>Le contrat est conclu entre l'employé et l'agence d'intérim, mais l'employé travaille dans l'entreprise.</a:t>
            </a:r>
          </a:p>
          <a:p>
            <a:pPr marL="171450" indent="-171450">
              <a:buFont typeface="Arial" panose="020B0604020202020204" pitchFamily="34" charset="0"/>
              <a:buChar char="•"/>
            </a:pPr>
            <a:r>
              <a:rPr lang="fr-BE"/>
              <a:t>L’entreprise paie l’agence intérim, et l’agence paie le salaire du travailleur.</a:t>
            </a:r>
          </a:p>
          <a:p>
            <a:pPr marL="171450" indent="-171450">
              <a:buFont typeface="Arial" panose="020B0604020202020204" pitchFamily="34" charset="0"/>
              <a:buChar char="•"/>
            </a:pP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16</a:t>
            </a:fld>
            <a:endParaRPr lang="fr-BE"/>
          </a:p>
        </p:txBody>
      </p:sp>
    </p:spTree>
    <p:extLst>
      <p:ext uri="{BB962C8B-B14F-4D97-AF65-F5344CB8AC3E}">
        <p14:creationId xmlns:p14="http://schemas.microsoft.com/office/powerpoint/2010/main" val="1720144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t>Les agences d’intérim sont surtout présentes dans certains secteurs. Selon vous, quels secteurs représentent ces images? </a:t>
            </a:r>
          </a:p>
          <a:p>
            <a:endParaRPr lang="fr-BE" noProof="0"/>
          </a:p>
          <a:p>
            <a:r>
              <a:rPr lang="fr-BE" noProof="0"/>
              <a:t>Réponses: </a:t>
            </a:r>
          </a:p>
          <a:p>
            <a:pPr marL="171450" indent="-171450">
              <a:buFontTx/>
              <a:buChar char="-"/>
            </a:pPr>
            <a:r>
              <a:rPr lang="fr-BE" noProof="0"/>
              <a:t>Construction</a:t>
            </a:r>
          </a:p>
          <a:p>
            <a:pPr marL="171450" indent="-171450">
              <a:buFontTx/>
              <a:buChar char="-"/>
            </a:pPr>
            <a:r>
              <a:rPr lang="fr-BE" noProof="0"/>
              <a:t>Nettoyage</a:t>
            </a:r>
          </a:p>
          <a:p>
            <a:pPr marL="171450" indent="-171450">
              <a:buFontTx/>
              <a:buChar char="-"/>
            </a:pPr>
            <a:r>
              <a:rPr lang="fr-BE" noProof="0"/>
              <a:t>Horeca</a:t>
            </a:r>
          </a:p>
          <a:p>
            <a:pPr marL="171450" indent="-171450">
              <a:buFontTx/>
              <a:buChar char="-"/>
            </a:pPr>
            <a:r>
              <a:rPr lang="fr-BE" noProof="0"/>
              <a:t>Aide à la personne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17</a:t>
            </a:fld>
            <a:endParaRPr lang="fr-BE"/>
          </a:p>
        </p:txBody>
      </p:sp>
    </p:spTree>
    <p:extLst>
      <p:ext uri="{BB962C8B-B14F-4D97-AF65-F5344CB8AC3E}">
        <p14:creationId xmlns:p14="http://schemas.microsoft.com/office/powerpoint/2010/main" val="1165288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Les jobs en intérim comportent également des risques et des limites: </a:t>
            </a:r>
          </a:p>
          <a:p>
            <a:endParaRPr lang="fr-BE"/>
          </a:p>
          <a:p>
            <a:pPr marL="171450" indent="-171450">
              <a:buFont typeface="Arial" panose="020B0604020202020204" pitchFamily="34" charset="0"/>
              <a:buChar char="•"/>
            </a:pPr>
            <a:r>
              <a:rPr lang="fr-BE"/>
              <a:t>Les contrats intérim sont souvent </a:t>
            </a:r>
            <a:r>
              <a:rPr lang="fr-BE" b="1"/>
              <a:t>courts et précaires</a:t>
            </a:r>
            <a:r>
              <a:rPr lang="fr-BE"/>
              <a:t>.</a:t>
            </a:r>
          </a:p>
          <a:p>
            <a:pPr marL="171450" indent="-171450">
              <a:buFont typeface="Arial" panose="020B0604020202020204" pitchFamily="34" charset="0"/>
              <a:buChar char="•"/>
            </a:pPr>
            <a:r>
              <a:rPr lang="fr-BE"/>
              <a:t>Pas toujours beaucoup d’heures de travail, donc </a:t>
            </a:r>
            <a:r>
              <a:rPr lang="fr-BE" b="1"/>
              <a:t>salaire parfois irrégulier</a:t>
            </a:r>
            <a:r>
              <a:rPr lang="fr-BE"/>
              <a:t>.</a:t>
            </a:r>
          </a:p>
          <a:p>
            <a:pPr marL="171450" indent="-171450">
              <a:buFont typeface="Arial" panose="020B0604020202020204" pitchFamily="34" charset="0"/>
              <a:buChar char="•"/>
            </a:pPr>
            <a:r>
              <a:rPr lang="fr-BE"/>
              <a:t>On peut être </a:t>
            </a:r>
            <a:r>
              <a:rPr lang="fr-BE" b="1"/>
              <a:t>appelé à la dernière minute </a:t>
            </a:r>
            <a:r>
              <a:rPr lang="fr-BE"/>
              <a:t>pour travailler.</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18</a:t>
            </a:fld>
            <a:endParaRPr lang="fr-BE"/>
          </a:p>
        </p:txBody>
      </p:sp>
    </p:spTree>
    <p:extLst>
      <p:ext uri="{BB962C8B-B14F-4D97-AF65-F5344CB8AC3E}">
        <p14:creationId xmlns:p14="http://schemas.microsoft.com/office/powerpoint/2010/main" val="1542645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Bonne nouvelle, Malika a trouvé un "job </a:t>
            </a:r>
            <a:r>
              <a:rPr lang="fr-BE" err="1"/>
              <a:t>day</a:t>
            </a:r>
            <a:r>
              <a:rPr lang="fr-BE"/>
              <a:t>" chez Lidl sur internet. Elle va s'y rendre !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19</a:t>
            </a:fld>
            <a:endParaRPr lang="fr-BE"/>
          </a:p>
        </p:txBody>
      </p:sp>
    </p:spTree>
    <p:extLst>
      <p:ext uri="{BB962C8B-B14F-4D97-AF65-F5344CB8AC3E}">
        <p14:creationId xmlns:p14="http://schemas.microsoft.com/office/powerpoint/2010/main" val="2811142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Voici plusieurs exemples de métiers que l’on retrouve en Belgique. Selon vous, que représente chacune image? </a:t>
            </a:r>
          </a:p>
          <a:p>
            <a:endParaRPr lang="fr-BE"/>
          </a:p>
          <a:p>
            <a:r>
              <a:rPr lang="fr-BE" i="1"/>
              <a:t>Réponses: maçonne, caissier, livreur, aide à domicile, boucher, coiffeuse, chauffeur, aide ménager, infirmier. </a:t>
            </a:r>
          </a:p>
          <a:p>
            <a:endParaRPr lang="fr-BE"/>
          </a:p>
          <a:p>
            <a:r>
              <a:rPr lang="fr-BE"/>
              <a:t>En Belgique, la plupart des métiers peuvent être exercés par des hommes ou par des femmes, sans distinction. </a:t>
            </a:r>
          </a:p>
          <a:p>
            <a:endParaRPr lang="fr-BE"/>
          </a:p>
          <a:p>
            <a:r>
              <a:rPr lang="fr-BE"/>
              <a:t>Concentrons-nous maintenant sur le métier de caissier, avec un exemple concret.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a:t>
            </a:fld>
            <a:endParaRPr lang="fr-BE"/>
          </a:p>
        </p:txBody>
      </p:sp>
    </p:spTree>
    <p:extLst>
      <p:ext uri="{BB962C8B-B14F-4D97-AF65-F5344CB8AC3E}">
        <p14:creationId xmlns:p14="http://schemas.microsoft.com/office/powerpoint/2010/main" val="916353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Je vais récupérer la balle. </a:t>
            </a:r>
          </a:p>
          <a:p>
            <a:r>
              <a:rPr lang="fr-BE" noProof="0">
                <a:latin typeface="Calibri"/>
                <a:ea typeface="Calibri"/>
                <a:cs typeface="Calibri"/>
              </a:rPr>
              <a:t>Malika s'est donc inscrite au Forem, et a lancé sa recherche d'emploi via différents canaux. </a:t>
            </a:r>
          </a:p>
          <a:p>
            <a:endParaRPr lang="fr-BE" noProof="0">
              <a:latin typeface="Calibri"/>
              <a:ea typeface="Calibri"/>
              <a:cs typeface="Calibri"/>
            </a:endParaRPr>
          </a:p>
          <a:p>
            <a:r>
              <a:rPr lang="fr-BE" noProof="0">
                <a:latin typeface="Calibri"/>
                <a:ea typeface="Calibri"/>
                <a:cs typeface="Calibri"/>
              </a:rPr>
              <a:t>Je vais lancer la balle à une autre personne pour la prochaine étape.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20</a:t>
            </a:fld>
            <a:endParaRPr lang="fr-BE"/>
          </a:p>
        </p:txBody>
      </p:sp>
    </p:spTree>
    <p:extLst>
      <p:ext uri="{BB962C8B-B14F-4D97-AF65-F5344CB8AC3E}">
        <p14:creationId xmlns:p14="http://schemas.microsoft.com/office/powerpoint/2010/main" val="2280519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La prochaine étape constitue la préparation du dossier de candidature. </a:t>
            </a:r>
          </a:p>
          <a:p>
            <a:r>
              <a:rPr lang="fr-BE"/>
              <a:t>Passons en revue les différents document qu'elle va devoir préparer.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21</a:t>
            </a:fld>
            <a:endParaRPr lang="fr-BE"/>
          </a:p>
        </p:txBody>
      </p:sp>
    </p:spTree>
    <p:extLst>
      <p:ext uri="{BB962C8B-B14F-4D97-AF65-F5344CB8AC3E}">
        <p14:creationId xmlns:p14="http://schemas.microsoft.com/office/powerpoint/2010/main" val="10671328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Y a-t-il d’autres personnes dans cette situation? </a:t>
            </a:r>
          </a:p>
          <a:p>
            <a:endParaRPr lang="fr-BE"/>
          </a:p>
          <a:p>
            <a:r>
              <a:rPr lang="fr-BE"/>
              <a:t>Il est très important d’être joignable par votre employeur. Il faut donc veiller à avoir un numéro de téléphone belge valable pour votre recherche d’emploi. </a:t>
            </a:r>
          </a:p>
          <a:p>
            <a:endParaRPr lang="fr-BE"/>
          </a:p>
          <a:p>
            <a:r>
              <a:rPr lang="fr-BE"/>
              <a:t>Savez-vous comment choisir un opérateur?</a:t>
            </a:r>
          </a:p>
          <a:p>
            <a:endParaRPr lang="fr-BE"/>
          </a:p>
          <a:p>
            <a:r>
              <a:rPr lang="fr-BE"/>
              <a:t>Lien vers </a:t>
            </a:r>
            <a:r>
              <a:rPr lang="fr-BE" err="1"/>
              <a:t>Fedasilinfo</a:t>
            </a:r>
            <a:r>
              <a:rPr lang="fr-BE"/>
              <a:t>: https://www.fedasilinfo.be/fr/competences-numeriques</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22</a:t>
            </a:fld>
            <a:endParaRPr lang="fr-BE"/>
          </a:p>
        </p:txBody>
      </p:sp>
    </p:spTree>
    <p:extLst>
      <p:ext uri="{BB962C8B-B14F-4D97-AF65-F5344CB8AC3E}">
        <p14:creationId xmlns:p14="http://schemas.microsoft.com/office/powerpoint/2010/main" val="2592348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Y a-t-il des personnes qui ont déjà une adresse mail dans le groupe? </a:t>
            </a:r>
          </a:p>
          <a:p>
            <a:r>
              <a:rPr lang="fr-BE"/>
              <a:t>Savez-vous comment créer une adresse mail? </a:t>
            </a:r>
          </a:p>
          <a:p>
            <a:pPr marL="0" marR="0" lvl="0" indent="0" algn="l" defTabSz="914400" rtl="0" eaLnBrk="1" fontAlgn="auto" latinLnBrk="0" hangingPunct="1">
              <a:lnSpc>
                <a:spcPct val="100000"/>
              </a:lnSpc>
              <a:spcBef>
                <a:spcPts val="0"/>
              </a:spcBef>
              <a:spcAft>
                <a:spcPts val="0"/>
              </a:spcAft>
              <a:buClrTx/>
              <a:buSzTx/>
              <a:buFontTx/>
              <a:buNone/>
              <a:tabLst/>
              <a:defRPr/>
            </a:pPr>
            <a:r>
              <a:rPr lang="fr-BE"/>
              <a:t>Lien vers </a:t>
            </a:r>
            <a:r>
              <a:rPr lang="fr-BE" err="1"/>
              <a:t>Fedasilinfo</a:t>
            </a:r>
            <a:r>
              <a:rPr lang="fr-BE"/>
              <a:t>: https://www.fedasilinfo.be/fr/competences-numeriques</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23</a:t>
            </a:fld>
            <a:endParaRPr lang="fr-BE"/>
          </a:p>
        </p:txBody>
      </p:sp>
    </p:spTree>
    <p:extLst>
      <p:ext uri="{BB962C8B-B14F-4D97-AF65-F5344CB8AC3E}">
        <p14:creationId xmlns:p14="http://schemas.microsoft.com/office/powerpoint/2010/main" val="34949732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Quel est ce document?</a:t>
            </a:r>
          </a:p>
          <a:p>
            <a:endParaRPr lang="fr-BE"/>
          </a:p>
          <a:p>
            <a:r>
              <a:rPr lang="fr-BE"/>
              <a:t>Réponse: </a:t>
            </a:r>
          </a:p>
          <a:p>
            <a:endParaRPr lang="fr-BE"/>
          </a:p>
          <a:p>
            <a:r>
              <a:rPr lang="fr-BE"/>
              <a:t>Il s’agit d’un CV. Prenons le temps de nous attarder sur certains détails: </a:t>
            </a:r>
          </a:p>
          <a:p>
            <a:endParaRPr lang="fr-BE"/>
          </a:p>
          <a:p>
            <a:r>
              <a:rPr lang="fr-BE"/>
              <a:t>1. Il est impératif d’avoir un </a:t>
            </a:r>
            <a:r>
              <a:rPr lang="fr-BE" b="1"/>
              <a:t>numéro de téléphone belge et une adresse mail </a:t>
            </a:r>
            <a:r>
              <a:rPr lang="fr-BE"/>
              <a:t>pour que l’employeur puisse vous joindre. Qui a déjà une adresse mail dans ce groupe? Savez-vous comment créer une adresse mail? </a:t>
            </a:r>
          </a:p>
          <a:p>
            <a:pPr marL="0" indent="0">
              <a:buNone/>
            </a:pPr>
            <a:endParaRPr lang="fr-BE"/>
          </a:p>
          <a:p>
            <a:r>
              <a:rPr lang="fr-BE" b="1"/>
              <a:t>2. Les langues</a:t>
            </a:r>
            <a:r>
              <a:rPr lang="fr-BE"/>
              <a:t> sont importantes pour trouver un emploi.  Il est donc peut-être préférable de vous concentrer d'abord sur l'apprentissage de la langue avant de chercher un emploi. Dans cet exemple, Malika parle déjà français. Cela l'aidera certainement dans sa recherche d'emploi. </a:t>
            </a:r>
          </a:p>
          <a:p>
            <a:endParaRPr lang="fr-BE"/>
          </a:p>
          <a:p>
            <a:r>
              <a:rPr lang="fr-BE"/>
              <a:t>3. Le </a:t>
            </a:r>
            <a:r>
              <a:rPr lang="fr-BE" b="1"/>
              <a:t>bénévolat</a:t>
            </a:r>
            <a:r>
              <a:rPr lang="fr-BE"/>
              <a:t>: même s’il n’est pas rémunéré, le bénévolat peut apporter beaucoup. Cela peut vous donner une première expérience professionnelle à valoriser dans le CV, aider dans l’apprentissage de la langue, construction d’un réseau, santé mentale et estime de soi, etc. Lien Fedasil info: https://fedasilinfo.be/fr/travailler-comme-benevole</a:t>
            </a:r>
          </a:p>
          <a:p>
            <a:pPr marL="0" indent="0">
              <a:buNone/>
            </a:pPr>
            <a:endParaRPr lang="fr-BE"/>
          </a:p>
          <a:p>
            <a:pPr marL="0" indent="0">
              <a:buNone/>
            </a:pPr>
            <a:r>
              <a:rPr lang="fr-BE"/>
              <a:t>4. </a:t>
            </a:r>
            <a:r>
              <a:rPr lang="fr-BE" b="1"/>
              <a:t>L’expérience professionnelle</a:t>
            </a:r>
            <a:r>
              <a:rPr lang="fr-BE"/>
              <a:t>: même si elle n’a pas eu lieu en Belgique, il est important de la mentionner pour que l’employeur apprenne à vous connaitre. </a:t>
            </a:r>
          </a:p>
          <a:p>
            <a:pPr marL="0" indent="0">
              <a:buNone/>
            </a:pPr>
            <a:endParaRPr lang="fr-BE"/>
          </a:p>
          <a:p>
            <a:pPr marL="0" indent="0">
              <a:buNone/>
            </a:pPr>
            <a:r>
              <a:rPr lang="fr-BE"/>
              <a:t>5. </a:t>
            </a:r>
            <a:r>
              <a:rPr lang="fr-BE" b="1"/>
              <a:t>La scolarité</a:t>
            </a:r>
            <a:r>
              <a:rPr lang="fr-BE"/>
              <a:t>: il est important d’être honnête sur son éducation, car des pièces justificatives peuvent être demandées par l’employeur. </a:t>
            </a:r>
          </a:p>
          <a:p>
            <a:pPr marL="0" indent="0">
              <a:buNone/>
            </a:pPr>
            <a:endParaRPr lang="fr-BE"/>
          </a:p>
          <a:p>
            <a:pPr>
              <a:defRPr/>
            </a:pPr>
            <a:r>
              <a:rPr lang="fr-BE"/>
              <a:t>Conseil: pour la rédaction du CV, vous pouvez demander de l’aide auprès d'</a:t>
            </a:r>
            <a:r>
              <a:rPr lang="fr-BE" err="1"/>
              <a:t>un.e</a:t>
            </a:r>
            <a:r>
              <a:rPr lang="fr-BE"/>
              <a:t> </a:t>
            </a:r>
            <a:r>
              <a:rPr lang="fr-BE" err="1"/>
              <a:t>accompagnateur.ice</a:t>
            </a:r>
            <a:r>
              <a:rPr lang="fr-BE"/>
              <a:t> du centre, à une agence de l’emploi (Forem, </a:t>
            </a:r>
            <a:r>
              <a:rPr lang="fr-BE" err="1"/>
              <a:t>Actiris</a:t>
            </a:r>
            <a:r>
              <a:rPr lang="fr-BE"/>
              <a:t>, VDAB) ou encore à </a:t>
            </a:r>
            <a:r>
              <a:rPr lang="fr-BE" sz="1200" kern="1200">
                <a:solidFill>
                  <a:schemeClr val="tx1"/>
                </a:solidFill>
                <a:effectLst/>
                <a:latin typeface="+mn-lt"/>
                <a:ea typeface="+mn-ea"/>
                <a:cs typeface="+mn-cs"/>
              </a:rPr>
              <a:t>une association locale (dont on a parlé à la slide 12).</a:t>
            </a:r>
          </a:p>
          <a:p>
            <a:pPr marL="0" indent="0">
              <a:buNone/>
            </a:pP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24</a:t>
            </a:fld>
            <a:endParaRPr lang="fr-BE"/>
          </a:p>
        </p:txBody>
      </p:sp>
    </p:spTree>
    <p:extLst>
      <p:ext uri="{BB962C8B-B14F-4D97-AF65-F5344CB8AC3E}">
        <p14:creationId xmlns:p14="http://schemas.microsoft.com/office/powerpoint/2010/main" val="11170279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Qu’est ce que ce document? </a:t>
            </a:r>
          </a:p>
          <a:p>
            <a:endParaRPr lang="fr-BE"/>
          </a:p>
          <a:p>
            <a:r>
              <a:rPr lang="fr-BE"/>
              <a:t>Réponse: Il s’agit d’une lettre de motivation. Certains employeurs vous demanderont d’écrire une lettre pour vous présenter et expliquer vos motivations pour postuler à ce travail. Vous pouvez demander de l’aide à une agence de l’emploi et demander à ce que quelqu’un relise cette lettre pour qu’elle ne contienne pas de fautes.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25</a:t>
            </a:fld>
            <a:endParaRPr lang="fr-BE"/>
          </a:p>
        </p:txBody>
      </p:sp>
    </p:spTree>
    <p:extLst>
      <p:ext uri="{BB962C8B-B14F-4D97-AF65-F5344CB8AC3E}">
        <p14:creationId xmlns:p14="http://schemas.microsoft.com/office/powerpoint/2010/main" val="3596487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Qu’est ce que ce document? </a:t>
            </a:r>
          </a:p>
          <a:p>
            <a:endParaRPr lang="fr-BE"/>
          </a:p>
          <a:p>
            <a:r>
              <a:rPr lang="fr-BE"/>
              <a:t>Réponse: il s’agit d’un permis de conduire. Pour certains emploi qui nécessitent des déplacements fréquents, il est possible que l’employeur demande un permis de conduire. </a:t>
            </a:r>
          </a:p>
          <a:p>
            <a:endParaRPr lang="fr-BE"/>
          </a:p>
          <a:p>
            <a:r>
              <a:rPr lang="fr-BE"/>
              <a:t>Si vous aviez un permis de conduire dans votre pays d’origine, vous pouvez contacter la commune pour demander s’il peut être converti en permis Belge (ce n’est pas toujours accepté, cela dépend du pays d’où vous provenez). </a:t>
            </a:r>
          </a:p>
          <a:p>
            <a:r>
              <a:rPr lang="fr-BE"/>
              <a:t>Si vous n’avez pas de permis de conduire, il faut passer plusieurs examens en Belgique. Cela coute cher et est assez difficile.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26</a:t>
            </a:fld>
            <a:endParaRPr lang="fr-BE"/>
          </a:p>
        </p:txBody>
      </p:sp>
    </p:spTree>
    <p:extLst>
      <p:ext uri="{BB962C8B-B14F-4D97-AF65-F5344CB8AC3E}">
        <p14:creationId xmlns:p14="http://schemas.microsoft.com/office/powerpoint/2010/main" val="8491408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Savez-vous ce qu’est ce document? </a:t>
            </a:r>
          </a:p>
          <a:p>
            <a:endParaRPr lang="fr-BE"/>
          </a:p>
          <a:p>
            <a:r>
              <a:rPr lang="fr-BE"/>
              <a:t>Réponse: il s’agit d’un casier judiciaire. </a:t>
            </a:r>
            <a:r>
              <a:rPr lang="fr-BE" sz="1200" b="0" i="0" kern="1200">
                <a:solidFill>
                  <a:schemeClr val="tx1"/>
                </a:solidFill>
                <a:effectLst/>
                <a:latin typeface="+mn-lt"/>
                <a:ea typeface="+mn-ea"/>
                <a:cs typeface="+mn-cs"/>
              </a:rPr>
              <a:t>L'extrait de casier judiciaire (anciennement certificat de bonne vie et mœurs) est un document reprenant les éventuelles condamnations d'une personne.</a:t>
            </a:r>
          </a:p>
          <a:p>
            <a:r>
              <a:rPr lang="fr-BE" sz="1200" b="0" i="0" kern="1200">
                <a:solidFill>
                  <a:schemeClr val="tx1"/>
                </a:solidFill>
                <a:effectLst/>
                <a:latin typeface="+mn-lt"/>
                <a:ea typeface="+mn-ea"/>
                <a:cs typeface="+mn-cs"/>
              </a:rPr>
              <a:t>Pour obtenir un extrait de casier judiciaire, vous devez vous présenter à votre administration communale.</a:t>
            </a:r>
          </a:p>
          <a:p>
            <a:endParaRPr lang="fr-BE"/>
          </a:p>
          <a:p>
            <a:r>
              <a:rPr lang="fr-BE"/>
              <a:t>Certains employeurs demandent ce document (si votre travail requière d’être en contact avec des enfants, par exemple).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27</a:t>
            </a:fld>
            <a:endParaRPr lang="fr-BE"/>
          </a:p>
        </p:txBody>
      </p:sp>
    </p:spTree>
    <p:extLst>
      <p:ext uri="{BB962C8B-B14F-4D97-AF65-F5344CB8AC3E}">
        <p14:creationId xmlns:p14="http://schemas.microsoft.com/office/powerpoint/2010/main" val="26428500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dirty="0"/>
              <a:t>Qu’est ce que cette image représente? </a:t>
            </a:r>
          </a:p>
          <a:p>
            <a:endParaRPr lang="fr-BE" dirty="0"/>
          </a:p>
          <a:p>
            <a:r>
              <a:rPr lang="fr-BE" dirty="0"/>
              <a:t>Réponse: </a:t>
            </a:r>
          </a:p>
          <a:p>
            <a:endParaRPr lang="fr-BE" dirty="0"/>
          </a:p>
          <a:p>
            <a:r>
              <a:rPr lang="fr-BE" dirty="0"/>
              <a:t>Certains emploi nécessitent de fournir un diplôme. Il peut s’agir du diplôme de secondaire, de l’enseignement supérieur, ou d’une formation particulière. </a:t>
            </a:r>
          </a:p>
          <a:p>
            <a:endParaRPr lang="fr-BE" dirty="0"/>
          </a:p>
          <a:p>
            <a:r>
              <a:rPr lang="fr-BE" dirty="0"/>
              <a:t>Si vous avez obtenu un diplôme dans un autre pays que la Belgique, vous pouvez demander aux autorités si ce diplôme est reconnu en Belgique. Pour ce faire, vous pouvez contacter l’organisation spécialisée en Flandre ou en Wallonie. </a:t>
            </a:r>
          </a:p>
          <a:p>
            <a:endParaRPr lang="fr-BE" dirty="0"/>
          </a:p>
          <a:p>
            <a:r>
              <a:rPr lang="fr-BE" dirty="0"/>
              <a:t>ATTENTION: la reconnaissance des diplômes est assez difficile à avoir dans la pratique.  Elle peut parfois prendre beaucoup de temps, et votre diplôme peut avoir un niveau inférieur à celui de votre diplôme original dans votre pays d'origine.</a:t>
            </a:r>
          </a:p>
          <a:p>
            <a:endParaRPr lang="fr-BE" dirty="0"/>
          </a:p>
          <a:p>
            <a:endParaRPr lang="fr-BE" dirty="0"/>
          </a:p>
          <a:p>
            <a:endParaRPr lang="fr-BE" dirty="0"/>
          </a:p>
          <a:p>
            <a:endParaRPr lang="fr-BE" dirty="0"/>
          </a:p>
          <a:p>
            <a:r>
              <a:rPr lang="fr-BE" dirty="0"/>
              <a:t>Lien vers </a:t>
            </a:r>
            <a:r>
              <a:rPr lang="fr-BE" dirty="0" err="1"/>
              <a:t>Fedasilinfo</a:t>
            </a:r>
            <a:r>
              <a:rPr lang="fr-BE" dirty="0"/>
              <a:t>: https://www.fedasilinfo.be/</a:t>
            </a:r>
            <a:r>
              <a:rPr lang="fr-BE" dirty="0" err="1"/>
              <a:t>fr</a:t>
            </a:r>
            <a:r>
              <a:rPr lang="fr-BE" dirty="0"/>
              <a:t>/</a:t>
            </a:r>
            <a:r>
              <a:rPr lang="fr-BE" dirty="0" err="1"/>
              <a:t>theme</a:t>
            </a:r>
            <a:r>
              <a:rPr lang="fr-BE" dirty="0"/>
              <a:t>/reconnaissance-du-diplôme</a:t>
            </a:r>
          </a:p>
          <a:p>
            <a:endParaRPr lang="fr-BE" dirty="0"/>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28</a:t>
            </a:fld>
            <a:endParaRPr lang="fr-BE"/>
          </a:p>
        </p:txBody>
      </p:sp>
    </p:spTree>
    <p:extLst>
      <p:ext uri="{BB962C8B-B14F-4D97-AF65-F5344CB8AC3E}">
        <p14:creationId xmlns:p14="http://schemas.microsoft.com/office/powerpoint/2010/main" val="31762464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dirty="0"/>
              <a:t>Que représente image?</a:t>
            </a:r>
          </a:p>
          <a:p>
            <a:endParaRPr lang="fr-BE" dirty="0"/>
          </a:p>
          <a:p>
            <a:r>
              <a:rPr lang="fr-BE" dirty="0"/>
              <a:t>Il s’agit d’une carte bancaire. Pour pouvoir travailler en Belgique, vous devez impérativement avoir un compte en banque. Il est important d’ouvrir votre compte en banque avant de commencer à postuler, car si vous obtenez un emploi votre employeur le demandera. Le salaire est toujours versé sur le compte en banque. </a:t>
            </a:r>
          </a:p>
          <a:p>
            <a:endParaRPr lang="fr-BE" dirty="0"/>
          </a:p>
          <a:p>
            <a:r>
              <a:rPr lang="fr-BE" dirty="0"/>
              <a:t>/!/ La carte Belfius que vous avez éventuellement reçue au centre ne permet pas de recevoir un salaire ni de retirer de l’argent. Cette carte sert uniquement à collecter l’argent de poche, les chèques repas ou l’argent obtenu via des travaux communautaires. Il faudra donc bien contacter une banque pour créer une carte bancaire distincte.</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29</a:t>
            </a:fld>
            <a:endParaRPr lang="fr-BE"/>
          </a:p>
        </p:txBody>
      </p:sp>
    </p:spTree>
    <p:extLst>
      <p:ext uri="{BB962C8B-B14F-4D97-AF65-F5344CB8AC3E}">
        <p14:creationId xmlns:p14="http://schemas.microsoft.com/office/powerpoint/2010/main" val="3659915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Regardons de nouveau les éléments que nous connaissons au sujet de Malika.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a:t>
            </a:fld>
            <a:endParaRPr lang="fr-BE"/>
          </a:p>
        </p:txBody>
      </p:sp>
    </p:spTree>
    <p:extLst>
      <p:ext uri="{BB962C8B-B14F-4D97-AF65-F5344CB8AC3E}">
        <p14:creationId xmlns:p14="http://schemas.microsoft.com/office/powerpoint/2010/main" val="2357111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dirty="0"/>
              <a:t>Qu’est ce que ce document? </a:t>
            </a:r>
            <a:endParaRPr lang="en-US" dirty="0">
              <a:solidFill>
                <a:srgbClr val="444444"/>
              </a:solidFill>
            </a:endParaRPr>
          </a:p>
          <a:p>
            <a:endParaRPr lang="fr-BE">
              <a:solidFill>
                <a:srgbClr val="444444"/>
              </a:solidFill>
            </a:endParaRPr>
          </a:p>
          <a:p>
            <a:r>
              <a:rPr lang="fr-BE" b="0" i="0" kern="1200">
                <a:solidFill>
                  <a:schemeClr val="tx1"/>
                </a:solidFill>
                <a:effectLst/>
              </a:rPr>
              <a:t>Vous pouvez commencer à travailler 4 mois après l’introduction de votre </a:t>
            </a:r>
            <a:r>
              <a:rPr lang="fr-BE" b="0" i="0" kern="1200" dirty="0">
                <a:solidFill>
                  <a:srgbClr val="444444"/>
                </a:solidFill>
                <a:effectLst/>
                <a:hlinkClick r:id="rId3"/>
              </a:rPr>
              <a:t>demande </a:t>
            </a:r>
            <a:r>
              <a:rPr lang="fr-BE" dirty="0">
                <a:solidFill>
                  <a:srgbClr val="444444"/>
                </a:solidFill>
                <a:hlinkClick r:id="rId3"/>
              </a:rPr>
              <a:t>de protection internationale </a:t>
            </a:r>
            <a:r>
              <a:rPr lang="fr-BE" b="0" i="0" kern="1200">
                <a:solidFill>
                  <a:schemeClr val="tx1"/>
                </a:solidFill>
                <a:effectLst/>
              </a:rPr>
              <a:t> </a:t>
            </a:r>
            <a:r>
              <a:rPr lang="fr-BE"/>
              <a:t>tant que </a:t>
            </a:r>
            <a:r>
              <a:rPr lang="fr-BE" b="0" i="0" kern="1200">
                <a:solidFill>
                  <a:schemeClr val="tx1"/>
                </a:solidFill>
                <a:effectLst/>
              </a:rPr>
              <a:t>le </a:t>
            </a:r>
            <a:r>
              <a:rPr lang="fr-BE" b="0" i="0" kern="1200" dirty="0">
                <a:solidFill>
                  <a:srgbClr val="444444"/>
                </a:solidFill>
                <a:effectLst/>
                <a:hlinkClick r:id="rId4"/>
              </a:rPr>
              <a:t>CGRA</a:t>
            </a:r>
            <a:r>
              <a:rPr lang="fr-BE" b="0" i="0" kern="1200">
                <a:solidFill>
                  <a:schemeClr val="tx1"/>
                </a:solidFill>
                <a:effectLst/>
              </a:rPr>
              <a:t> n’a pas encore pris de décision </a:t>
            </a:r>
            <a:r>
              <a:rPr lang="fr-BE"/>
              <a:t>négative sur</a:t>
            </a:r>
            <a:r>
              <a:rPr lang="fr-BE" b="0" i="0" kern="1200">
                <a:solidFill>
                  <a:schemeClr val="tx1"/>
                </a:solidFill>
                <a:effectLst/>
              </a:rPr>
              <a:t> votre demande.</a:t>
            </a:r>
            <a:r>
              <a:rPr lang="fr-BE"/>
              <a:t> </a:t>
            </a:r>
            <a:endParaRPr lang="fr-BE" b="0" i="0" kern="1200">
              <a:solidFill>
                <a:srgbClr val="444444"/>
              </a:solidFill>
              <a:effectLst/>
            </a:endParaRPr>
          </a:p>
          <a:p>
            <a:endParaRPr lang="fr-BE" b="0" i="0" kern="1200">
              <a:solidFill>
                <a:srgbClr val="444444"/>
              </a:solidFill>
              <a:effectLst/>
              <a:ea typeface="+mn-ea"/>
              <a:cs typeface="+mn-cs"/>
            </a:endParaRPr>
          </a:p>
          <a:p>
            <a:r>
              <a:rPr lang="fr-BE" b="0" i="0" kern="1200" dirty="0">
                <a:solidFill>
                  <a:schemeClr val="tx1"/>
                </a:solidFill>
                <a:effectLst/>
              </a:rPr>
              <a:t>Une attestation d'immatriculation (AI) ou une </a:t>
            </a:r>
            <a:r>
              <a:rPr lang="fr-BE" b="0" i="1" kern="1200" dirty="0">
                <a:solidFill>
                  <a:schemeClr val="tx1"/>
                </a:solidFill>
                <a:effectLst/>
              </a:rPr>
              <a:t>carte orange</a:t>
            </a:r>
            <a:r>
              <a:rPr lang="fr-BE" b="0" i="0" kern="1200" dirty="0">
                <a:solidFill>
                  <a:schemeClr val="tx1"/>
                </a:solidFill>
                <a:effectLst/>
              </a:rPr>
              <a:t> est une autorisation de séjour provisoire que vous recevez en tant que </a:t>
            </a:r>
            <a:r>
              <a:rPr lang="fr-BE" dirty="0"/>
              <a:t>demandeur de protection </a:t>
            </a:r>
            <a:r>
              <a:rPr lang="fr-BE" b="0" i="0" kern="1200" dirty="0">
                <a:solidFill>
                  <a:schemeClr val="tx1"/>
                </a:solidFill>
                <a:effectLst/>
              </a:rPr>
              <a:t>internationale (</a:t>
            </a:r>
            <a:r>
              <a:rPr lang="fr-BE" b="0" i="1" kern="1200" dirty="0">
                <a:solidFill>
                  <a:schemeClr val="tx1"/>
                </a:solidFill>
                <a:effectLst/>
              </a:rPr>
              <a:t>demandeur d'asile</a:t>
            </a:r>
            <a:r>
              <a:rPr lang="fr-BE" b="0" i="0" kern="1200" dirty="0">
                <a:solidFill>
                  <a:schemeClr val="tx1"/>
                </a:solidFill>
                <a:effectLst/>
              </a:rPr>
              <a:t>). </a:t>
            </a:r>
            <a:br>
              <a:rPr lang="fr-BE" dirty="0">
                <a:cs typeface="+mn-lt"/>
              </a:rPr>
            </a:br>
            <a:br>
              <a:rPr lang="fr-BE" dirty="0">
                <a:cs typeface="+mn-lt"/>
              </a:rPr>
            </a:br>
            <a:r>
              <a:rPr lang="fr-BE" b="0" i="0" kern="1200" dirty="0">
                <a:solidFill>
                  <a:schemeClr val="tx1"/>
                </a:solidFill>
                <a:effectLst/>
              </a:rPr>
              <a:t>Vous pouvez obtenir une </a:t>
            </a:r>
            <a:r>
              <a:rPr lang="fr-BE" b="0" i="1" kern="1200" dirty="0">
                <a:solidFill>
                  <a:schemeClr val="tx1"/>
                </a:solidFill>
                <a:effectLst/>
              </a:rPr>
              <a:t>AI</a:t>
            </a:r>
            <a:r>
              <a:rPr lang="fr-BE" b="0" i="0" kern="1200">
                <a:solidFill>
                  <a:schemeClr val="tx1"/>
                </a:solidFill>
                <a:effectLst/>
              </a:rPr>
              <a:t> auprès de la commune si vous disposez d'une annexe </a:t>
            </a:r>
            <a:r>
              <a:rPr lang="fr-BE"/>
              <a:t>25 ou </a:t>
            </a:r>
            <a:r>
              <a:rPr lang="fr-BE" b="0" i="0" kern="1200">
                <a:solidFill>
                  <a:schemeClr val="tx1"/>
                </a:solidFill>
                <a:effectLst/>
              </a:rPr>
              <a:t>26. </a:t>
            </a:r>
            <a:r>
              <a:rPr lang="fr-BE"/>
              <a:t>L'attestation délivrée par la commune mentionne : « Marché du travail : illimité ».</a:t>
            </a:r>
            <a:endParaRPr lang="en-US">
              <a:solidFill>
                <a:srgbClr val="444444"/>
              </a:solidFill>
            </a:endParaRPr>
          </a:p>
          <a:p>
            <a:endParaRPr lang="fr-BE">
              <a:solidFill>
                <a:srgbClr val="444444"/>
              </a:solidFill>
            </a:endParaRPr>
          </a:p>
          <a:p>
            <a:r>
              <a:rPr lang="fr-BE" b="0" i="0" kern="1200">
                <a:solidFill>
                  <a:schemeClr val="tx1"/>
                </a:solidFill>
                <a:effectLst/>
              </a:rPr>
              <a:t>Si vous avez effectué une demande ultérieure, vous ne recevrez une AI que si le CGRA a déclaré votre demande recevable. </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30</a:t>
            </a:fld>
            <a:endParaRPr lang="fr-BE"/>
          </a:p>
        </p:txBody>
      </p:sp>
    </p:spTree>
    <p:extLst>
      <p:ext uri="{BB962C8B-B14F-4D97-AF65-F5344CB8AC3E}">
        <p14:creationId xmlns:p14="http://schemas.microsoft.com/office/powerpoint/2010/main" val="25202116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Que représente cette photo? </a:t>
            </a:r>
          </a:p>
          <a:p>
            <a:endParaRPr lang="fr-BE"/>
          </a:p>
          <a:p>
            <a:r>
              <a:rPr lang="fr-BE"/>
              <a:t>Réponse: elle représente l’apprentissage des langues. Pour trouver un emploi en Belgique, il est primordial de maîtriser au moins les bases de la langue parlée dans la région où vous séjournez. Si vous ne maîtrisez pas la langue, il sera très difficile de trouver un emploi.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31</a:t>
            </a:fld>
            <a:endParaRPr lang="fr-BE"/>
          </a:p>
        </p:txBody>
      </p:sp>
    </p:spTree>
    <p:extLst>
      <p:ext uri="{BB962C8B-B14F-4D97-AF65-F5344CB8AC3E}">
        <p14:creationId xmlns:p14="http://schemas.microsoft.com/office/powerpoint/2010/main" val="12371860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De quels document Malika a-t-telle besoin pour postuler au Lidl? </a:t>
            </a:r>
          </a:p>
          <a:p>
            <a:endParaRPr lang="fr-BE"/>
          </a:p>
          <a:p>
            <a:r>
              <a:rPr lang="fr-BE"/>
              <a:t>**Pour chaque document, laissez d'abord le résident dire si oui ou non ce document sera nécessaire pour Malika. Cliquez ensuite sur chaque document pour avoir la réponse. **</a:t>
            </a:r>
          </a:p>
          <a:p>
            <a:endParaRPr lang="fr-BE"/>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32</a:t>
            </a:fld>
            <a:endParaRPr lang="fr-BE"/>
          </a:p>
        </p:txBody>
      </p:sp>
    </p:spTree>
    <p:extLst>
      <p:ext uri="{BB962C8B-B14F-4D97-AF65-F5344CB8AC3E}">
        <p14:creationId xmlns:p14="http://schemas.microsoft.com/office/powerpoint/2010/main" val="2188318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Avant de récupérer la balle, pourrais-tu me rappeler quelles sont les étapes que Malika a déjà franchi? </a:t>
            </a:r>
          </a:p>
          <a:p>
            <a:pPr marL="171450" indent="-171450">
              <a:buFont typeface="Calibri"/>
              <a:buChar char="-"/>
            </a:pPr>
            <a:r>
              <a:rPr lang="fr-BE" noProof="0">
                <a:latin typeface="Calibri"/>
                <a:ea typeface="Calibri"/>
                <a:cs typeface="Calibri"/>
              </a:rPr>
              <a:t>Elle a vérifié qu'elle pouvait bien travailler en Belgique</a:t>
            </a:r>
          </a:p>
          <a:p>
            <a:pPr marL="171450" indent="-171450">
              <a:buFont typeface="Calibri"/>
              <a:buChar char="-"/>
            </a:pPr>
            <a:r>
              <a:rPr lang="fr-BE" noProof="0">
                <a:latin typeface="Calibri"/>
                <a:ea typeface="Calibri"/>
                <a:cs typeface="Calibri"/>
              </a:rPr>
              <a:t>Elle s'est inscrite au Forem</a:t>
            </a:r>
          </a:p>
          <a:p>
            <a:pPr marL="171450" indent="-171450">
              <a:buFont typeface="Calibri"/>
              <a:buChar char="-"/>
            </a:pPr>
            <a:r>
              <a:rPr lang="fr-BE" noProof="0">
                <a:latin typeface="Calibri"/>
                <a:ea typeface="Calibri"/>
                <a:cs typeface="Calibri"/>
              </a:rPr>
              <a:t>Elle a lancé sa recherche d'emploi</a:t>
            </a:r>
          </a:p>
          <a:p>
            <a:pPr marL="171450" indent="-171450">
              <a:buFont typeface="Calibri"/>
              <a:buChar char="-"/>
            </a:pPr>
            <a:r>
              <a:rPr lang="fr-BE" noProof="0">
                <a:latin typeface="Calibri"/>
                <a:ea typeface="Calibri"/>
                <a:cs typeface="Calibri"/>
              </a:rPr>
              <a:t>Elle a constitué son dossier de candidature</a:t>
            </a:r>
          </a:p>
          <a:p>
            <a:pPr marL="171450" indent="-171450">
              <a:buFont typeface="Calibri"/>
              <a:buChar char="-"/>
            </a:pPr>
            <a:endParaRPr lang="fr-BE" noProof="0">
              <a:latin typeface="Calibri"/>
              <a:ea typeface="Calibri"/>
              <a:cs typeface="Calibri"/>
            </a:endParaRPr>
          </a:p>
          <a:p>
            <a:r>
              <a:rPr lang="fr-BE" noProof="0">
                <a:latin typeface="Calibri"/>
                <a:ea typeface="Calibri"/>
                <a:cs typeface="Calibri"/>
              </a:rPr>
              <a:t>Je vais maintenant lancer la balle à quelqu'un d'autre, qui va aider Malika lors de la prochaine étape: l'entretien d'embauche.</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34</a:t>
            </a:fld>
            <a:endParaRPr lang="fr-BE"/>
          </a:p>
        </p:txBody>
      </p:sp>
    </p:spTree>
    <p:extLst>
      <p:ext uri="{BB962C8B-B14F-4D97-AF65-F5344CB8AC3E}">
        <p14:creationId xmlns:p14="http://schemas.microsoft.com/office/powerpoint/2010/main" val="3580036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La prochaine étape est l’entretien d’embauche. </a:t>
            </a:r>
          </a:p>
          <a:p>
            <a:r>
              <a:rPr lang="fr-BE" dirty="0"/>
              <a:t>Si un employeur est intéressé par votre dossier de candidature, il vous invitera à un entretien. Il s'agit d'une discussion, au cours de laquelle l'employeur apprendra à vous connaitre et vérifiera si vous convenez au poste qu'il ou elle propose. Cette image représente Malika lors de son entretien d'embauche. On peut y observer plusieurs choses: </a:t>
            </a:r>
          </a:p>
          <a:p>
            <a:endParaRPr lang="fr-BE" dirty="0"/>
          </a:p>
          <a:p>
            <a:pPr marL="228600" indent="-228600">
              <a:buAutoNum type="arabicPeriod"/>
            </a:pPr>
            <a:r>
              <a:rPr lang="fr-BE" dirty="0"/>
              <a:t>Le regard: il est important de regarder son interlocuteur dans les yeux lors de l’entretien</a:t>
            </a:r>
          </a:p>
          <a:p>
            <a:pPr marL="228600" indent="-228600">
              <a:buAutoNum type="arabicPeriod"/>
            </a:pPr>
            <a:r>
              <a:rPr lang="fr-BE" dirty="0"/>
              <a:t>Le sourire: une attitude ouverte et motivée donnera une bonne impression lors de l’entretien</a:t>
            </a:r>
          </a:p>
          <a:p>
            <a:pPr marL="228600" indent="-228600">
              <a:buAutoNum type="arabicPeriod"/>
            </a:pPr>
            <a:r>
              <a:rPr lang="fr-BE" dirty="0"/>
              <a:t>La tenue vestimentaire: il est important de choisir des vêtements appropriés </a:t>
            </a:r>
          </a:p>
          <a:p>
            <a:pPr marL="228600" indent="-228600">
              <a:buAutoNum type="arabicPeriod"/>
            </a:pPr>
            <a:r>
              <a:rPr lang="fr-BE" dirty="0"/>
              <a:t>L’attention: veillez à éteindre votre téléphone pour ne pas être interrompu pendant l’entretien</a:t>
            </a:r>
          </a:p>
          <a:p>
            <a:pPr marL="228600" indent="-228600">
              <a:buAutoNum type="arabicPeriod"/>
            </a:pPr>
            <a:r>
              <a:rPr lang="fr-BE" dirty="0"/>
              <a:t>La ponctualité: arrivez toujours avec un peu d’avance afin de trouver le bon local et de commencer l’entretien dans les temps. </a:t>
            </a:r>
            <a:r>
              <a:rPr lang="fr-BE" dirty="0" err="1"/>
              <a:t>Etre</a:t>
            </a:r>
            <a:r>
              <a:rPr lang="fr-BE" dirty="0"/>
              <a:t> en retard est perçu comme un manque de respect et de professionnalisme en Belgique. </a:t>
            </a:r>
          </a:p>
          <a:p>
            <a:pPr marL="228600" indent="-228600">
              <a:buAutoNum type="arabicPeriod"/>
            </a:pPr>
            <a:endParaRPr lang="fr-BE" dirty="0"/>
          </a:p>
          <a:p>
            <a:r>
              <a:rPr lang="fr-BE" dirty="0"/>
              <a:t>De manière générale, il est important de bien préparer un entretien. N'hésitez pas à faire quelques recherches sur internet au sujet de l'entreprise pour laquelle vous postulez. Cela montrera que vous êtes bien préparé et motivé.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35</a:t>
            </a:fld>
            <a:endParaRPr lang="fr-BE"/>
          </a:p>
        </p:txBody>
      </p:sp>
    </p:spTree>
    <p:extLst>
      <p:ext uri="{BB962C8B-B14F-4D97-AF65-F5344CB8AC3E}">
        <p14:creationId xmlns:p14="http://schemas.microsoft.com/office/powerpoint/2010/main" val="24341967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Nous allons maintenant parler de l’attitude à adopter sur le lieu de travail, afin de conserver son emploi. </a:t>
            </a:r>
          </a:p>
          <a:p>
            <a:endParaRPr lang="fr-BE"/>
          </a:p>
          <a:p>
            <a:r>
              <a:rPr lang="fr-BE"/>
              <a:t>Je vais vous présenter des situations. Vous pourrez alors réagir de 2 façons: </a:t>
            </a:r>
          </a:p>
          <a:p>
            <a:endParaRPr lang="fr-BE"/>
          </a:p>
          <a:p>
            <a:pPr marL="228600" indent="-228600">
              <a:buAutoNum type="arabicParenR"/>
            </a:pPr>
            <a:r>
              <a:rPr lang="fr-BE"/>
              <a:t>Si vous êtes d’accord, vous vous levez. </a:t>
            </a:r>
          </a:p>
          <a:p>
            <a:pPr marL="228600" indent="-228600">
              <a:buAutoNum type="arabicParenR"/>
            </a:pPr>
            <a:r>
              <a:rPr lang="fr-BE"/>
              <a:t>Si vous n’êtes pas d’accord, vous vous asseyez/vous restez assis. </a:t>
            </a:r>
          </a:p>
          <a:p>
            <a:pPr marL="228600" indent="-228600">
              <a:buAutoNum type="arabicParenR"/>
            </a:pPr>
            <a:endParaRPr lang="fr-BE"/>
          </a:p>
          <a:p>
            <a:pPr marL="0" indent="0">
              <a:buNone/>
            </a:pPr>
            <a:r>
              <a:rPr lang="fr-BE"/>
              <a:t>Est-ce que c’est clair pour tout le monde?</a:t>
            </a:r>
          </a:p>
          <a:p>
            <a:pPr marL="0" indent="0">
              <a:buNone/>
            </a:pPr>
            <a:endParaRPr lang="fr-BE"/>
          </a:p>
          <a:p>
            <a:pPr marL="0" indent="0">
              <a:buNone/>
            </a:pPr>
            <a:r>
              <a:rPr lang="fr-BE"/>
              <a:t>*Invitez les participants à se lever pour montrer qu’ils sont d’accords*</a:t>
            </a:r>
          </a:p>
          <a:p>
            <a:pPr marL="0" indent="0">
              <a:buNone/>
            </a:pP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36</a:t>
            </a:fld>
            <a:endParaRPr lang="fr-BE"/>
          </a:p>
        </p:txBody>
      </p:sp>
    </p:spTree>
    <p:extLst>
      <p:ext uri="{BB962C8B-B14F-4D97-AF65-F5344CB8AC3E}">
        <p14:creationId xmlns:p14="http://schemas.microsoft.com/office/powerpoint/2010/main" val="38476887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Il est important de respecter certaines règles de politesse au travail: </a:t>
            </a:r>
          </a:p>
          <a:p>
            <a:r>
              <a:rPr lang="fr-BE"/>
              <a:t>Dire bonjour et aurevoir, dire merci, s’excuser lorsque c’est nécessaire. Il est aussi important de demander aux collègues comment ils vont, de temps en temps. </a:t>
            </a:r>
          </a:p>
          <a:p>
            <a:r>
              <a:rPr lang="fr-BE"/>
              <a:t>Dire bonjour et aurevoir est également important pour signaler votre présence sur le lieu de travail.</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37</a:t>
            </a:fld>
            <a:endParaRPr lang="fr-BE"/>
          </a:p>
        </p:txBody>
      </p:sp>
    </p:spTree>
    <p:extLst>
      <p:ext uri="{BB962C8B-B14F-4D97-AF65-F5344CB8AC3E}">
        <p14:creationId xmlns:p14="http://schemas.microsoft.com/office/powerpoint/2010/main" val="13899296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Dans la plupart des lieux de travail, il est très mal vu de porter des tongs. </a:t>
            </a:r>
          </a:p>
          <a:p>
            <a:r>
              <a:rPr lang="fr-BE"/>
              <a:t>Porter des tongs peut donner un mauvais signal à vos collègues et votre employeur. </a:t>
            </a:r>
          </a:p>
          <a:p>
            <a:r>
              <a:rPr lang="fr-BE"/>
              <a:t>Cela peut également être interdit pour des raisons de sécurité.</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38</a:t>
            </a:fld>
            <a:endParaRPr lang="fr-BE"/>
          </a:p>
        </p:txBody>
      </p:sp>
    </p:spTree>
    <p:extLst>
      <p:ext uri="{BB962C8B-B14F-4D97-AF65-F5344CB8AC3E}">
        <p14:creationId xmlns:p14="http://schemas.microsoft.com/office/powerpoint/2010/main" val="10075949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Cela peut arriver à tout le monde d’être en retard. Si cela arrive, il faut toujours prévenir votre employeur. </a:t>
            </a:r>
          </a:p>
          <a:p>
            <a:r>
              <a:rPr lang="fr-BE"/>
              <a:t>Si cela arrive une fois, il faut veiller à ce que cela n’arrive plus. Si cela est répétitif, cela peut conduire à un manquement de votre part. </a:t>
            </a:r>
          </a:p>
          <a:p>
            <a:r>
              <a:rPr lang="fr-BE"/>
              <a:t>Cela est également perçu comme un manque de respect.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39</a:t>
            </a:fld>
            <a:endParaRPr lang="fr-BE"/>
          </a:p>
        </p:txBody>
      </p:sp>
    </p:spTree>
    <p:extLst>
      <p:ext uri="{BB962C8B-B14F-4D97-AF65-F5344CB8AC3E}">
        <p14:creationId xmlns:p14="http://schemas.microsoft.com/office/powerpoint/2010/main" val="28542397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Pendant les heures de travail, le téléphone ne doit en principe pas être utilisé pour des raisons privées (sauf urgences).</a:t>
            </a:r>
          </a:p>
          <a:p>
            <a:endParaRPr lang="fr-BE"/>
          </a:p>
          <a:p>
            <a:r>
              <a:rPr lang="fr-BE"/>
              <a:t>Vis à vis de vos collègues ou de votre patron, il est en revanche important de pouvoir être joignable pendant vos heures de service. </a:t>
            </a:r>
          </a:p>
          <a:p>
            <a:r>
              <a:rPr lang="fr-BE"/>
              <a:t>La manière dont vous répondez au téléphone (dire « </a:t>
            </a:r>
            <a:r>
              <a:rPr lang="fr-BE" err="1"/>
              <a:t>alô</a:t>
            </a:r>
            <a:r>
              <a:rPr lang="fr-BE"/>
              <a:t> », « en quoi puis je vous aider » ou encore « bonne journée) est importante. </a:t>
            </a:r>
          </a:p>
          <a:p>
            <a:r>
              <a:rPr lang="fr-BE"/>
              <a:t>Pour les emails, il faut faire attention à la structure du mail, et à l’orthographe.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40</a:t>
            </a:fld>
            <a:endParaRPr lang="fr-BE"/>
          </a:p>
        </p:txBody>
      </p:sp>
    </p:spTree>
    <p:extLst>
      <p:ext uri="{BB962C8B-B14F-4D97-AF65-F5344CB8AC3E}">
        <p14:creationId xmlns:p14="http://schemas.microsoft.com/office/powerpoint/2010/main" val="1199636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Je vous présente donc Malika: </a:t>
            </a:r>
          </a:p>
          <a:p>
            <a:pPr marL="171450" indent="-171450">
              <a:buFont typeface="Calibri"/>
              <a:buChar char="-"/>
            </a:pPr>
            <a:r>
              <a:rPr lang="fr-BE" noProof="0">
                <a:latin typeface="Calibri"/>
                <a:ea typeface="Calibri"/>
                <a:cs typeface="Calibri"/>
              </a:rPr>
              <a:t>Elle réside dans un centre d'accueil de Fedasil en Wallonie</a:t>
            </a:r>
          </a:p>
          <a:p>
            <a:pPr marL="171450" indent="-171450">
              <a:buFont typeface="Calibri"/>
              <a:buChar char="-"/>
            </a:pPr>
            <a:r>
              <a:rPr lang="fr-BE" noProof="0">
                <a:latin typeface="Calibri"/>
                <a:ea typeface="Calibri"/>
                <a:cs typeface="Calibri"/>
              </a:rPr>
              <a:t>Elle sait parler français</a:t>
            </a:r>
          </a:p>
          <a:p>
            <a:pPr marL="171450" indent="-171450">
              <a:buFont typeface="Calibri"/>
              <a:buChar char="-"/>
            </a:pPr>
            <a:r>
              <a:rPr lang="fr-BE" noProof="0">
                <a:latin typeface="Calibri"/>
                <a:ea typeface="Calibri"/>
                <a:cs typeface="Calibri"/>
              </a:rPr>
              <a:t>Dans son pays d'origine, elle a </a:t>
            </a:r>
            <a:r>
              <a:rPr lang="fr-BE" noProof="0" err="1">
                <a:latin typeface="Calibri"/>
                <a:ea typeface="Calibri"/>
                <a:cs typeface="Calibri"/>
              </a:rPr>
              <a:t>a</a:t>
            </a:r>
            <a:r>
              <a:rPr lang="fr-BE" noProof="0">
                <a:latin typeface="Calibri"/>
                <a:ea typeface="Calibri"/>
                <a:cs typeface="Calibri"/>
              </a:rPr>
              <a:t> un peu d'expérience en tant que couturière</a:t>
            </a:r>
          </a:p>
          <a:p>
            <a:pPr marL="171450" indent="-171450">
              <a:buFont typeface="Calibri"/>
              <a:buChar char="-"/>
            </a:pPr>
            <a:r>
              <a:rPr lang="fr-BE" noProof="0">
                <a:latin typeface="Calibri"/>
                <a:ea typeface="Calibri"/>
                <a:cs typeface="Calibri"/>
              </a:rPr>
              <a:t>Elle n’a pas d’enfants </a:t>
            </a:r>
          </a:p>
          <a:p>
            <a:pPr marL="171450" indent="-171450">
              <a:buFont typeface="Calibri"/>
              <a:buChar char="-"/>
            </a:pPr>
            <a:r>
              <a:rPr lang="fr-BE" noProof="0">
                <a:latin typeface="Calibri"/>
                <a:ea typeface="Calibri"/>
                <a:cs typeface="Calibri"/>
              </a:rPr>
              <a:t>Elle a 20 ans</a:t>
            </a:r>
          </a:p>
          <a:p>
            <a:pPr marL="171450" indent="-171450">
              <a:buFont typeface="Calibri"/>
              <a:buChar char="-"/>
            </a:pPr>
            <a:r>
              <a:rPr lang="fr-BE" noProof="0">
                <a:latin typeface="Calibri"/>
                <a:ea typeface="Calibri"/>
                <a:cs typeface="Calibri"/>
              </a:rPr>
              <a:t>Elle est en Belgique depuis 6 mois et a reçu sa carte orange avec le cachet "accès au marché du travail illimité"</a:t>
            </a:r>
          </a:p>
          <a:p>
            <a:pPr marL="171450" indent="-171450">
              <a:buFont typeface="Calibri"/>
              <a:buChar char="-"/>
            </a:pPr>
            <a:r>
              <a:rPr lang="fr-BE" noProof="0">
                <a:latin typeface="Calibri"/>
                <a:ea typeface="Calibri"/>
                <a:cs typeface="Calibri"/>
              </a:rPr>
              <a:t>Son projet professionnel est de devenir caissière dans un supermarché</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a:t>
            </a:fld>
            <a:endParaRPr lang="fr-BE"/>
          </a:p>
        </p:txBody>
      </p:sp>
    </p:spTree>
    <p:extLst>
      <p:ext uri="{BB962C8B-B14F-4D97-AF65-F5344CB8AC3E}">
        <p14:creationId xmlns:p14="http://schemas.microsoft.com/office/powerpoint/2010/main" val="17432396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Faire des commérages sur un autre collègue ou sur votre supérieur n’est pas une attitude professionnelle. </a:t>
            </a:r>
          </a:p>
          <a:p>
            <a:r>
              <a:rPr lang="fr-BE"/>
              <a:t>Si vous êtes victime de ce genre de situation, vous pouvez en parler à votre responsable.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41</a:t>
            </a:fld>
            <a:endParaRPr lang="fr-BE"/>
          </a:p>
        </p:txBody>
      </p:sp>
    </p:spTree>
    <p:extLst>
      <p:ext uri="{BB962C8B-B14F-4D97-AF65-F5344CB8AC3E}">
        <p14:creationId xmlns:p14="http://schemas.microsoft.com/office/powerpoint/2010/main" val="37055908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Je vais maintenant récupérer la balle. </a:t>
            </a:r>
          </a:p>
          <a:p>
            <a:endParaRPr lang="fr-BE" noProof="0">
              <a:latin typeface="Calibri"/>
              <a:ea typeface="Calibri"/>
              <a:cs typeface="Calibri"/>
            </a:endParaRPr>
          </a:p>
          <a:p>
            <a:r>
              <a:rPr lang="fr-BE" noProof="0">
                <a:latin typeface="Calibri"/>
                <a:ea typeface="Calibri"/>
                <a:cs typeface="Calibri"/>
              </a:rPr>
              <a:t>Quelqu'un peut-il me rappeler les étapes que Malika a déjà franchi? </a:t>
            </a:r>
          </a:p>
          <a:p>
            <a:endParaRPr lang="fr-BE" noProof="0">
              <a:latin typeface="Calibri"/>
              <a:ea typeface="Calibri"/>
              <a:cs typeface="Calibri"/>
            </a:endParaRPr>
          </a:p>
          <a:p>
            <a:pPr marL="171450" indent="-171450">
              <a:buFont typeface="Calibri,Sans-Serif"/>
              <a:buChar char="-"/>
            </a:pPr>
            <a:r>
              <a:rPr lang="fr-BE" noProof="0"/>
              <a:t>Elle a vérifié qu'elle pouvait bien travailler en Belgique</a:t>
            </a:r>
            <a:endParaRPr lang="fr-BE" noProof="0">
              <a:solidFill>
                <a:srgbClr val="444444"/>
              </a:solidFill>
            </a:endParaRPr>
          </a:p>
          <a:p>
            <a:pPr marL="171450" indent="-171450">
              <a:buFont typeface="Calibri,Sans-Serif"/>
              <a:buChar char="-"/>
            </a:pPr>
            <a:r>
              <a:rPr lang="fr-BE" noProof="0"/>
              <a:t>Elle s'est inscrite au Forem</a:t>
            </a:r>
            <a:endParaRPr lang="fr-BE" noProof="0">
              <a:solidFill>
                <a:srgbClr val="444444"/>
              </a:solidFill>
            </a:endParaRPr>
          </a:p>
          <a:p>
            <a:pPr marL="171450" indent="-171450">
              <a:buFont typeface="Calibri,Sans-Serif"/>
              <a:buChar char="-"/>
            </a:pPr>
            <a:r>
              <a:rPr lang="fr-BE" noProof="0"/>
              <a:t>Elle a lancé sa recherche d'emploi</a:t>
            </a:r>
            <a:endParaRPr lang="fr-BE" noProof="0">
              <a:solidFill>
                <a:srgbClr val="444444"/>
              </a:solidFill>
            </a:endParaRPr>
          </a:p>
          <a:p>
            <a:pPr marL="171450" indent="-171450">
              <a:buFont typeface="Calibri,Sans-Serif"/>
              <a:buChar char="-"/>
            </a:pPr>
            <a:r>
              <a:rPr lang="fr-BE" noProof="0"/>
              <a:t>Elle a constitué son dossier de candidature</a:t>
            </a:r>
          </a:p>
          <a:p>
            <a:pPr marL="171450" indent="-171450">
              <a:buFont typeface="Calibri,Sans-Serif"/>
              <a:buChar char="-"/>
            </a:pPr>
            <a:r>
              <a:rPr lang="fr-BE" noProof="0"/>
              <a:t>Elle s'est rendue à l'entretien d'embauche</a:t>
            </a:r>
          </a:p>
          <a:p>
            <a:pPr marL="171450" indent="-171450">
              <a:buFont typeface="Calibri,Sans-Serif"/>
              <a:buChar char="-"/>
            </a:pPr>
            <a:endParaRPr lang="fr-BE" noProof="0"/>
          </a:p>
          <a:p>
            <a:r>
              <a:rPr lang="fr-BE" noProof="0"/>
              <a:t>Je vais maintenant lancer la balle à une autre personne.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42</a:t>
            </a:fld>
            <a:endParaRPr lang="fr-BE"/>
          </a:p>
        </p:txBody>
      </p:sp>
    </p:spTree>
    <p:extLst>
      <p:ext uri="{BB962C8B-B14F-4D97-AF65-F5344CB8AC3E}">
        <p14:creationId xmlns:p14="http://schemas.microsoft.com/office/powerpoint/2010/main" val="23511824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Bonne nouvelle, l’entretien s’est bien passé pour Malika!</a:t>
            </a:r>
          </a:p>
          <a:p>
            <a:endParaRPr lang="fr-BE"/>
          </a:p>
          <a:p>
            <a:r>
              <a:rPr lang="fr-BE"/>
              <a:t>L’employeur lui envoie alors son contrat de travail. Que devrait contenir un contrat de travail, selon vous? </a:t>
            </a:r>
          </a:p>
          <a:p>
            <a:endParaRPr lang="fr-BE"/>
          </a:p>
          <a:p>
            <a:pPr marL="171450" indent="-171450">
              <a:buFontTx/>
              <a:buChar char="-"/>
            </a:pPr>
            <a:r>
              <a:rPr lang="fr-BE"/>
              <a:t>L’identité de l’employer et de l’employé</a:t>
            </a:r>
          </a:p>
          <a:p>
            <a:pPr marL="171450" indent="-171450">
              <a:buFontTx/>
              <a:buChar char="-"/>
            </a:pPr>
            <a:r>
              <a:rPr lang="fr-BE"/>
              <a:t>La rémunération </a:t>
            </a:r>
          </a:p>
          <a:p>
            <a:pPr marL="171450" indent="-171450">
              <a:buFontTx/>
              <a:buChar char="-"/>
            </a:pPr>
            <a:r>
              <a:rPr lang="fr-BE"/>
              <a:t>La durée du contrat</a:t>
            </a:r>
          </a:p>
          <a:p>
            <a:pPr marL="171450" indent="-171450">
              <a:buFontTx/>
              <a:buChar char="-"/>
            </a:pPr>
            <a:r>
              <a:rPr lang="fr-BE"/>
              <a:t>Les horaires de travail </a:t>
            </a:r>
          </a:p>
          <a:p>
            <a:endParaRPr lang="fr-BE"/>
          </a:p>
          <a:p>
            <a:r>
              <a:rPr lang="fr-BE"/>
              <a:t>Il est très important de lire et de comprendre le contrat et le règlement de travail avant de le signer. Conseil: demandez à quelqu’un de vous aider à parcourir ces documents</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43</a:t>
            </a:fld>
            <a:endParaRPr lang="fr-BE"/>
          </a:p>
        </p:txBody>
      </p:sp>
    </p:spTree>
    <p:extLst>
      <p:ext uri="{BB962C8B-B14F-4D97-AF65-F5344CB8AC3E}">
        <p14:creationId xmlns:p14="http://schemas.microsoft.com/office/powerpoint/2010/main" val="5317885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b="0" i="0" kern="1200">
                <a:solidFill>
                  <a:schemeClr val="tx1"/>
                </a:solidFill>
                <a:effectLst/>
                <a:latin typeface="+mn-lt"/>
                <a:ea typeface="+mn-ea"/>
                <a:cs typeface="+mn-cs"/>
              </a:rPr>
              <a:t>Il existe un salaire minimum en Belgique. Il est de 2.111,89 € par mois brut pour un équivalent temps plein. </a:t>
            </a:r>
            <a:endParaRPr lang="fr-BE"/>
          </a:p>
          <a:p>
            <a:endParaRPr lang="fr-BE"/>
          </a:p>
          <a:p>
            <a:r>
              <a:rPr lang="fr-BE"/>
              <a:t>NB: ce montant change régulièrement. Veillez à la vérifier avant la formation.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45</a:t>
            </a:fld>
            <a:endParaRPr lang="fr-BE"/>
          </a:p>
        </p:txBody>
      </p:sp>
    </p:spTree>
    <p:extLst>
      <p:ext uri="{BB962C8B-B14F-4D97-AF65-F5344CB8AC3E}">
        <p14:creationId xmlns:p14="http://schemas.microsoft.com/office/powerpoint/2010/main" val="34035865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En Belgique, il est interdit de recevoir son salaire en cash. Il est donc primordial d’avoir un compte en banque belge pour que le salaire puisse y être versé.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47</a:t>
            </a:fld>
            <a:endParaRPr lang="fr-BE"/>
          </a:p>
        </p:txBody>
      </p:sp>
    </p:spTree>
    <p:extLst>
      <p:ext uri="{BB962C8B-B14F-4D97-AF65-F5344CB8AC3E}">
        <p14:creationId xmlns:p14="http://schemas.microsoft.com/office/powerpoint/2010/main" val="34688217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E2E6C-901F-5C94-3EC4-4FEEC1416A9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7752FC3-FBBF-12F4-B2DE-8B4AE0D0DF6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50E4758-2890-1656-1B4E-FEC01412FF79}"/>
              </a:ext>
            </a:extLst>
          </p:cNvPr>
          <p:cNvSpPr>
            <a:spLocks noGrp="1"/>
          </p:cNvSpPr>
          <p:nvPr>
            <p:ph type="body" idx="1"/>
          </p:nvPr>
        </p:nvSpPr>
        <p:spPr/>
        <p:txBody>
          <a:bodyPr/>
          <a:lstStyle/>
          <a:p>
            <a:r>
              <a:rPr lang="fr-BE"/>
              <a:t>Le salaire mensuel est écrit dans le contrat de travail, et doit être versé par l’employeur tous les mois. En général, il est versé à la fin du mois. </a:t>
            </a:r>
          </a:p>
        </p:txBody>
      </p:sp>
      <p:sp>
        <p:nvSpPr>
          <p:cNvPr id="4" name="Espace réservé du numéro de diapositive 3">
            <a:extLst>
              <a:ext uri="{FF2B5EF4-FFF2-40B4-BE49-F238E27FC236}">
                <a16:creationId xmlns:a16="http://schemas.microsoft.com/office/drawing/2014/main" id="{0E693D5A-61A8-5BAD-588D-F4676D2CE2D8}"/>
              </a:ext>
            </a:extLst>
          </p:cNvPr>
          <p:cNvSpPr>
            <a:spLocks noGrp="1"/>
          </p:cNvSpPr>
          <p:nvPr>
            <p:ph type="sldNum" sz="quarter" idx="5"/>
          </p:nvPr>
        </p:nvSpPr>
        <p:spPr/>
        <p:txBody>
          <a:bodyPr/>
          <a:lstStyle/>
          <a:p>
            <a:fld id="{956EBCED-93BA-4561-879C-6196E1B11FD8}" type="slidenum">
              <a:rPr lang="fr-BE" smtClean="0"/>
              <a:t>49</a:t>
            </a:fld>
            <a:endParaRPr lang="fr-BE"/>
          </a:p>
        </p:txBody>
      </p:sp>
    </p:spTree>
    <p:extLst>
      <p:ext uri="{BB962C8B-B14F-4D97-AF65-F5344CB8AC3E}">
        <p14:creationId xmlns:p14="http://schemas.microsoft.com/office/powerpoint/2010/main" val="9120732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50</a:t>
            </a:fld>
            <a:endParaRPr lang="fr-BE"/>
          </a:p>
        </p:txBody>
      </p:sp>
    </p:spTree>
    <p:extLst>
      <p:ext uri="{BB962C8B-B14F-4D97-AF65-F5344CB8AC3E}">
        <p14:creationId xmlns:p14="http://schemas.microsoft.com/office/powerpoint/2010/main" val="14419810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D0551-3B38-2A4D-B9CF-5E83904ECAE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45720A5-4F42-D2F6-6B3D-BB6450DCC87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0E5E552-759C-B48A-EE81-BF04DC917543}"/>
              </a:ext>
            </a:extLst>
          </p:cNvPr>
          <p:cNvSpPr>
            <a:spLocks noGrp="1"/>
          </p:cNvSpPr>
          <p:nvPr>
            <p:ph type="body" idx="1"/>
          </p:nvPr>
        </p:nvSpPr>
        <p:spPr/>
        <p:txBody>
          <a:bodyPr/>
          <a:lstStyle/>
          <a:p>
            <a:r>
              <a:rPr lang="fr-BE"/>
              <a:t>Cette durée peut varier en fonction du </a:t>
            </a:r>
            <a:r>
              <a:rPr lang="fr-BE" b="1"/>
              <a:t>secteur d'activité</a:t>
            </a:r>
            <a:r>
              <a:rPr lang="fr-BE"/>
              <a:t> ou des </a:t>
            </a:r>
            <a:r>
              <a:rPr lang="fr-BE" b="1"/>
              <a:t>conventions collectives</a:t>
            </a:r>
            <a:r>
              <a:rPr lang="fr-BE"/>
              <a:t> applicables (certaines entreprises ou secteurs appliquent une durée de travail de 35, 36 ou 40 heures par semaine tout en gardant une équivalence ETP).</a:t>
            </a:r>
          </a:p>
          <a:p>
            <a:r>
              <a:rPr lang="fr-BE"/>
              <a:t>La </a:t>
            </a:r>
            <a:r>
              <a:rPr lang="fr-BE" b="1"/>
              <a:t>durée légale maximale</a:t>
            </a:r>
            <a:r>
              <a:rPr lang="fr-BE"/>
              <a:t> du temps de travail est de </a:t>
            </a:r>
            <a:r>
              <a:rPr lang="fr-BE" b="1"/>
              <a:t>38 heures par semaine</a:t>
            </a:r>
            <a:r>
              <a:rPr lang="fr-BE"/>
              <a:t> (ou 8 heures par jour), sauf dérogations.</a:t>
            </a:r>
          </a:p>
          <a:p>
            <a:r>
              <a:rPr lang="fr-BE"/>
              <a:t>En cas d'horaire variable ou de régime particulier (comme le travail en équipes ou le travail de nuit), des règles spécifiques s'appliquent. Voici quelques exemples de jobs à horaires décalés: livreur, boulanger de nuit, agent de nettoyage pour certaines entreprises, chauffeur, etc.</a:t>
            </a:r>
          </a:p>
          <a:p>
            <a:endParaRPr lang="fr-BE"/>
          </a:p>
        </p:txBody>
      </p:sp>
      <p:sp>
        <p:nvSpPr>
          <p:cNvPr id="4" name="Espace réservé du numéro de diapositive 3">
            <a:extLst>
              <a:ext uri="{FF2B5EF4-FFF2-40B4-BE49-F238E27FC236}">
                <a16:creationId xmlns:a16="http://schemas.microsoft.com/office/drawing/2014/main" id="{8F9E853C-298E-A426-5363-8BA1B4A02FDB}"/>
              </a:ext>
            </a:extLst>
          </p:cNvPr>
          <p:cNvSpPr>
            <a:spLocks noGrp="1"/>
          </p:cNvSpPr>
          <p:nvPr>
            <p:ph type="sldNum" sz="quarter" idx="5"/>
          </p:nvPr>
        </p:nvSpPr>
        <p:spPr/>
        <p:txBody>
          <a:bodyPr/>
          <a:lstStyle/>
          <a:p>
            <a:fld id="{956EBCED-93BA-4561-879C-6196E1B11FD8}" type="slidenum">
              <a:rPr lang="fr-BE" smtClean="0"/>
              <a:t>51</a:t>
            </a:fld>
            <a:endParaRPr lang="fr-BE"/>
          </a:p>
        </p:txBody>
      </p:sp>
    </p:spTree>
    <p:extLst>
      <p:ext uri="{BB962C8B-B14F-4D97-AF65-F5344CB8AC3E}">
        <p14:creationId xmlns:p14="http://schemas.microsoft.com/office/powerpoint/2010/main" val="10427978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52</a:t>
            </a:fld>
            <a:endParaRPr lang="fr-BE"/>
          </a:p>
        </p:txBody>
      </p:sp>
    </p:spTree>
    <p:extLst>
      <p:ext uri="{BB962C8B-B14F-4D97-AF65-F5344CB8AC3E}">
        <p14:creationId xmlns:p14="http://schemas.microsoft.com/office/powerpoint/2010/main" val="30360564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B7447-AC7E-522C-7D06-031B47B6CF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5E08C72-4008-B8B0-67FF-6D3DD0D1B18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4E88537-DFA5-5955-719F-53D514E726B7}"/>
              </a:ext>
            </a:extLst>
          </p:cNvPr>
          <p:cNvSpPr>
            <a:spLocks noGrp="1"/>
          </p:cNvSpPr>
          <p:nvPr>
            <p:ph type="body" idx="1"/>
          </p:nvPr>
        </p:nvSpPr>
        <p:spPr/>
        <p:txBody>
          <a:bodyPr/>
          <a:lstStyle/>
          <a:p>
            <a:r>
              <a:rPr lang="fr-BE"/>
              <a:t>En Belgique, les jours de congé sont payés. </a:t>
            </a:r>
          </a:p>
          <a:p>
            <a:endParaRPr lang="fr-BE"/>
          </a:p>
          <a:p>
            <a:r>
              <a:rPr lang="fr-BE"/>
              <a:t>Le nombre de </a:t>
            </a:r>
            <a:r>
              <a:rPr lang="fr-BE" b="1"/>
              <a:t>jours de congé</a:t>
            </a:r>
            <a:r>
              <a:rPr lang="fr-BE"/>
              <a:t> pour un travailleur à temps plein dépend de plusieurs facteurs, principalement du </a:t>
            </a:r>
            <a:r>
              <a:rPr lang="fr-BE" b="1"/>
              <a:t>secteur (public ou privé)</a:t>
            </a:r>
            <a:r>
              <a:rPr lang="fr-BE"/>
              <a:t>, de </a:t>
            </a:r>
            <a:r>
              <a:rPr lang="fr-BE" b="1"/>
              <a:t>l’ancienneté</a:t>
            </a:r>
            <a:r>
              <a:rPr lang="fr-BE"/>
              <a:t> et du </a:t>
            </a:r>
            <a:r>
              <a:rPr lang="fr-BE" b="1"/>
              <a:t>régime de travail</a:t>
            </a:r>
            <a:r>
              <a:rPr lang="fr-BE"/>
              <a:t>. Dans le privé, un travailleur à </a:t>
            </a:r>
            <a:r>
              <a:rPr lang="fr-BE" b="1"/>
              <a:t>temps plein</a:t>
            </a:r>
            <a:r>
              <a:rPr lang="fr-BE"/>
              <a:t> qui a travaillé </a:t>
            </a:r>
            <a:r>
              <a:rPr lang="fr-BE" b="1"/>
              <a:t>toute l’année précédente (année de référence)</a:t>
            </a:r>
            <a:r>
              <a:rPr lang="fr-BE"/>
              <a:t> a droit à </a:t>
            </a:r>
            <a:r>
              <a:rPr lang="fr-BE" b="1"/>
              <a:t>4 semaines de congés payés</a:t>
            </a:r>
            <a:r>
              <a:rPr lang="fr-BE"/>
              <a:t>. Cela équivaut généralement à </a:t>
            </a:r>
            <a:r>
              <a:rPr lang="fr-BE" b="1"/>
              <a:t>20 jours ouvrables</a:t>
            </a:r>
            <a:r>
              <a:rPr lang="fr-BE"/>
              <a:t> si l’on travaille </a:t>
            </a:r>
            <a:r>
              <a:rPr lang="fr-BE" b="1"/>
              <a:t>5 jours/semaine.</a:t>
            </a:r>
            <a:endParaRPr lang="fr-BE"/>
          </a:p>
          <a:p>
            <a:r>
              <a:rPr lang="fr-BE"/>
              <a:t>Certains secteurs ou entreprises octroient des </a:t>
            </a:r>
            <a:r>
              <a:rPr lang="fr-BE" b="1"/>
              <a:t>jours supplémentaires, </a:t>
            </a:r>
            <a:r>
              <a:rPr lang="fr-BE" b="0"/>
              <a:t>et il existe également des jours fériés. </a:t>
            </a:r>
          </a:p>
        </p:txBody>
      </p:sp>
      <p:sp>
        <p:nvSpPr>
          <p:cNvPr id="4" name="Espace réservé du numéro de diapositive 3">
            <a:extLst>
              <a:ext uri="{FF2B5EF4-FFF2-40B4-BE49-F238E27FC236}">
                <a16:creationId xmlns:a16="http://schemas.microsoft.com/office/drawing/2014/main" id="{97A4C22B-511B-5FA8-F81B-F6321F510AE0}"/>
              </a:ext>
            </a:extLst>
          </p:cNvPr>
          <p:cNvSpPr>
            <a:spLocks noGrp="1"/>
          </p:cNvSpPr>
          <p:nvPr>
            <p:ph type="sldNum" sz="quarter" idx="5"/>
          </p:nvPr>
        </p:nvSpPr>
        <p:spPr/>
        <p:txBody>
          <a:bodyPr/>
          <a:lstStyle/>
          <a:p>
            <a:fld id="{956EBCED-93BA-4561-879C-6196E1B11FD8}" type="slidenum">
              <a:rPr lang="fr-BE" smtClean="0"/>
              <a:t>53</a:t>
            </a:fld>
            <a:endParaRPr lang="fr-BE"/>
          </a:p>
        </p:txBody>
      </p:sp>
    </p:spTree>
    <p:extLst>
      <p:ext uri="{BB962C8B-B14F-4D97-AF65-F5344CB8AC3E}">
        <p14:creationId xmlns:p14="http://schemas.microsoft.com/office/powerpoint/2010/main" val="1979956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Sur base de ces informations, pensez-vous que Malika est autorisée à travailler en Belgique? </a:t>
            </a:r>
          </a:p>
          <a:p>
            <a:r>
              <a:rPr lang="fr-BE" noProof="0">
                <a:latin typeface="Calibri"/>
                <a:ea typeface="Calibri"/>
                <a:cs typeface="Calibri"/>
              </a:rPr>
              <a:t>*Cliquez sur la bonne réponse à l'aide de la souris. *</a:t>
            </a:r>
          </a:p>
          <a:p>
            <a:endParaRPr lang="fr-BE" noProof="0">
              <a:latin typeface="Calibri"/>
              <a:ea typeface="Calibri"/>
              <a:cs typeface="Calibri"/>
            </a:endParaRPr>
          </a:p>
          <a:p>
            <a:r>
              <a:rPr lang="fr-BE" noProof="0">
                <a:latin typeface="Calibri"/>
                <a:ea typeface="Calibri"/>
                <a:cs typeface="Calibri"/>
              </a:rPr>
              <a:t>OPM JPO: Oui </a:t>
            </a:r>
            <a:r>
              <a:rPr lang="fr-BE" noProof="0" err="1">
                <a:latin typeface="Calibri"/>
                <a:ea typeface="Calibri"/>
                <a:cs typeface="Calibri"/>
              </a:rPr>
              <a:t>gaat</a:t>
            </a:r>
            <a:r>
              <a:rPr lang="fr-BE" noProof="0">
                <a:latin typeface="Calibri"/>
                <a:ea typeface="Calibri"/>
                <a:cs typeface="Calibri"/>
              </a:rPr>
              <a:t> niet </a:t>
            </a:r>
            <a:r>
              <a:rPr lang="fr-BE" noProof="0" err="1">
                <a:latin typeface="Calibri"/>
                <a:ea typeface="Calibri"/>
                <a:cs typeface="Calibri"/>
              </a:rPr>
              <a:t>naar</a:t>
            </a:r>
            <a:r>
              <a:rPr lang="fr-BE" noProof="0">
                <a:latin typeface="Calibri"/>
                <a:ea typeface="Calibri"/>
                <a:cs typeface="Calibri"/>
              </a:rPr>
              <a:t> </a:t>
            </a:r>
            <a:r>
              <a:rPr lang="fr-BE" noProof="0" err="1">
                <a:latin typeface="Calibri"/>
                <a:ea typeface="Calibri"/>
                <a:cs typeface="Calibri"/>
              </a:rPr>
              <a:t>well</a:t>
            </a:r>
            <a:r>
              <a:rPr lang="fr-BE" noProof="0">
                <a:latin typeface="Calibri"/>
                <a:ea typeface="Calibri"/>
                <a:cs typeface="Calibri"/>
              </a:rPr>
              <a:t> </a:t>
            </a:r>
            <a:r>
              <a:rPr lang="fr-BE" noProof="0" err="1">
                <a:latin typeface="Calibri"/>
                <a:ea typeface="Calibri"/>
                <a:cs typeface="Calibri"/>
              </a:rPr>
              <a:t>done</a:t>
            </a:r>
            <a:endParaRPr lang="fr-BE" noProof="0">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a:t>
            </a:fld>
            <a:endParaRPr lang="fr-BE"/>
          </a:p>
        </p:txBody>
      </p:sp>
    </p:spTree>
    <p:extLst>
      <p:ext uri="{BB962C8B-B14F-4D97-AF65-F5344CB8AC3E}">
        <p14:creationId xmlns:p14="http://schemas.microsoft.com/office/powerpoint/2010/main" val="19344740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54</a:t>
            </a:fld>
            <a:endParaRPr lang="fr-BE"/>
          </a:p>
        </p:txBody>
      </p:sp>
    </p:spTree>
    <p:extLst>
      <p:ext uri="{BB962C8B-B14F-4D97-AF65-F5344CB8AC3E}">
        <p14:creationId xmlns:p14="http://schemas.microsoft.com/office/powerpoint/2010/main" val="18906638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F558E-F533-E704-D117-D0BADF53BFF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FC05936-0E12-186A-37A3-6E66B5D48E5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D6AAB59-7EE5-978F-A9B7-232463CC8D0C}"/>
              </a:ext>
            </a:extLst>
          </p:cNvPr>
          <p:cNvSpPr>
            <a:spLocks noGrp="1"/>
          </p:cNvSpPr>
          <p:nvPr>
            <p:ph type="body" idx="1"/>
          </p:nvPr>
        </p:nvSpPr>
        <p:spPr/>
        <p:txBody>
          <a:bodyPr/>
          <a:lstStyle/>
          <a:p>
            <a:r>
              <a:rPr lang="fr-BE" sz="1200" b="0" i="0" kern="1200">
                <a:solidFill>
                  <a:schemeClr val="tx1"/>
                </a:solidFill>
                <a:effectLst/>
                <a:latin typeface="+mn-lt"/>
                <a:ea typeface="+mn-ea"/>
                <a:cs typeface="+mn-cs"/>
              </a:rPr>
              <a:t>Si vous avez un accident de travail, vous ne devez rien payer pour vos frais médicaux qui y sont liés. </a:t>
            </a:r>
          </a:p>
          <a:p>
            <a:r>
              <a:rPr lang="fr-BE" sz="1200" b="0" i="0" kern="1200">
                <a:solidFill>
                  <a:schemeClr val="tx1"/>
                </a:solidFill>
                <a:effectLst/>
                <a:latin typeface="+mn-lt"/>
                <a:ea typeface="+mn-ea"/>
                <a:cs typeface="+mn-cs"/>
              </a:rPr>
              <a:t>Si une incapacité de travail est constatée par un médecin, il est possible que vous deviez arrêter de travailler pendant le temps de la convalescence. Dans ce cas, vous recevrez une indemnité pour incapacité de travail. </a:t>
            </a:r>
            <a:endParaRPr lang="fr-BE"/>
          </a:p>
        </p:txBody>
      </p:sp>
      <p:sp>
        <p:nvSpPr>
          <p:cNvPr id="4" name="Espace réservé du numéro de diapositive 3">
            <a:extLst>
              <a:ext uri="{FF2B5EF4-FFF2-40B4-BE49-F238E27FC236}">
                <a16:creationId xmlns:a16="http://schemas.microsoft.com/office/drawing/2014/main" id="{C971C2AA-8432-EFF1-5661-86AD8E9397DB}"/>
              </a:ext>
            </a:extLst>
          </p:cNvPr>
          <p:cNvSpPr>
            <a:spLocks noGrp="1"/>
          </p:cNvSpPr>
          <p:nvPr>
            <p:ph type="sldNum" sz="quarter" idx="5"/>
          </p:nvPr>
        </p:nvSpPr>
        <p:spPr/>
        <p:txBody>
          <a:bodyPr/>
          <a:lstStyle/>
          <a:p>
            <a:fld id="{956EBCED-93BA-4561-879C-6196E1B11FD8}" type="slidenum">
              <a:rPr lang="fr-BE" smtClean="0"/>
              <a:t>55</a:t>
            </a:fld>
            <a:endParaRPr lang="fr-BE"/>
          </a:p>
        </p:txBody>
      </p:sp>
    </p:spTree>
    <p:extLst>
      <p:ext uri="{BB962C8B-B14F-4D97-AF65-F5344CB8AC3E}">
        <p14:creationId xmlns:p14="http://schemas.microsoft.com/office/powerpoint/2010/main" val="24458660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56</a:t>
            </a:fld>
            <a:endParaRPr lang="fr-BE"/>
          </a:p>
        </p:txBody>
      </p:sp>
    </p:spTree>
    <p:extLst>
      <p:ext uri="{BB962C8B-B14F-4D97-AF65-F5344CB8AC3E}">
        <p14:creationId xmlns:p14="http://schemas.microsoft.com/office/powerpoint/2010/main" val="16777468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8C14E-6B88-F447-BE47-D5D65CA09DC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3B8DCE-FA5F-3D62-3B46-95DC729F918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E555CD7-727F-C828-75E8-31C9AEED226D}"/>
              </a:ext>
            </a:extLst>
          </p:cNvPr>
          <p:cNvSpPr>
            <a:spLocks noGrp="1"/>
          </p:cNvSpPr>
          <p:nvPr>
            <p:ph type="body" idx="1"/>
          </p:nvPr>
        </p:nvSpPr>
        <p:spPr/>
        <p:txBody>
          <a:bodyPr/>
          <a:lstStyle/>
          <a:p>
            <a:r>
              <a:rPr lang="fr-BE"/>
              <a:t>Jusqu’au 31 mai 2026, le travail de nuit était, en principe, interdit mais connaissait quelques exceptions admises par le législateur.</a:t>
            </a:r>
            <a:endParaRPr lang="en-US"/>
          </a:p>
          <a:p>
            <a:endParaRPr lang="fr-BE" dirty="0"/>
          </a:p>
          <a:p>
            <a:r>
              <a:rPr lang="fr-BE" dirty="0"/>
              <a:t> A partir du 1er juin, c’est un changement de paradigme qui s’opère puisque le travail de nuit devient autorisé par principe. Le travail de nuit est le travail effectué entre 20h00 et 6h00 sauf dans le secteur de la distribution, du commerce électronique et </a:t>
            </a:r>
            <a:r>
              <a:rPr lang="fr-BE"/>
              <a:t>des secteurs connexes</a:t>
            </a:r>
            <a:r>
              <a:rPr lang="fr-BE" dirty="0"/>
              <a:t> où il s’agit du travail accompli entre 23h00 et 6h00.</a:t>
            </a:r>
            <a:endParaRPr lang="en-US"/>
          </a:p>
          <a:p>
            <a:endParaRPr lang="fr-BE" b="1" dirty="0"/>
          </a:p>
          <a:p>
            <a:endParaRPr lang="fr-BE"/>
          </a:p>
        </p:txBody>
      </p:sp>
      <p:sp>
        <p:nvSpPr>
          <p:cNvPr id="4" name="Espace réservé du numéro de diapositive 3">
            <a:extLst>
              <a:ext uri="{FF2B5EF4-FFF2-40B4-BE49-F238E27FC236}">
                <a16:creationId xmlns:a16="http://schemas.microsoft.com/office/drawing/2014/main" id="{88CE405A-5253-8017-B8F5-62E57255B1F1}"/>
              </a:ext>
            </a:extLst>
          </p:cNvPr>
          <p:cNvSpPr>
            <a:spLocks noGrp="1"/>
          </p:cNvSpPr>
          <p:nvPr>
            <p:ph type="sldNum" sz="quarter" idx="5"/>
          </p:nvPr>
        </p:nvSpPr>
        <p:spPr/>
        <p:txBody>
          <a:bodyPr/>
          <a:lstStyle/>
          <a:p>
            <a:fld id="{956EBCED-93BA-4561-879C-6196E1B11FD8}" type="slidenum">
              <a:rPr lang="fr-BE" smtClean="0"/>
              <a:t>57</a:t>
            </a:fld>
            <a:endParaRPr lang="fr-BE"/>
          </a:p>
        </p:txBody>
      </p:sp>
    </p:spTree>
    <p:extLst>
      <p:ext uri="{BB962C8B-B14F-4D97-AF65-F5344CB8AC3E}">
        <p14:creationId xmlns:p14="http://schemas.microsoft.com/office/powerpoint/2010/main" val="18630925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61632-93DE-E637-B6ED-0B6BD2ACEB7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664C208-1B89-9600-1360-87AFB83EAD3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0B504A9-8942-987E-BD0C-D5450E0ED817}"/>
              </a:ext>
            </a:extLst>
          </p:cNvPr>
          <p:cNvSpPr>
            <a:spLocks noGrp="1"/>
          </p:cNvSpPr>
          <p:nvPr>
            <p:ph type="body" idx="1"/>
          </p:nvPr>
        </p:nvSpPr>
        <p:spPr/>
        <p:txBody>
          <a:bodyPr/>
          <a:lstStyle/>
          <a:p>
            <a:endParaRPr lang="fr-BE"/>
          </a:p>
        </p:txBody>
      </p:sp>
      <p:sp>
        <p:nvSpPr>
          <p:cNvPr id="4" name="Espace réservé du numéro de diapositive 3">
            <a:extLst>
              <a:ext uri="{FF2B5EF4-FFF2-40B4-BE49-F238E27FC236}">
                <a16:creationId xmlns:a16="http://schemas.microsoft.com/office/drawing/2014/main" id="{0B14F612-832F-60BD-5AEF-1EC58124DBA8}"/>
              </a:ext>
            </a:extLst>
          </p:cNvPr>
          <p:cNvSpPr>
            <a:spLocks noGrp="1"/>
          </p:cNvSpPr>
          <p:nvPr>
            <p:ph type="sldNum" sz="quarter" idx="5"/>
          </p:nvPr>
        </p:nvSpPr>
        <p:spPr/>
        <p:txBody>
          <a:bodyPr/>
          <a:lstStyle/>
          <a:p>
            <a:fld id="{956EBCED-93BA-4561-879C-6196E1B11FD8}" type="slidenum">
              <a:rPr lang="fr-BE" smtClean="0"/>
              <a:t>58</a:t>
            </a:fld>
            <a:endParaRPr lang="fr-BE"/>
          </a:p>
        </p:txBody>
      </p:sp>
    </p:spTree>
    <p:extLst>
      <p:ext uri="{BB962C8B-B14F-4D97-AF65-F5344CB8AC3E}">
        <p14:creationId xmlns:p14="http://schemas.microsoft.com/office/powerpoint/2010/main" val="10894942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Je </a:t>
            </a:r>
            <a:r>
              <a:rPr lang="en-US" err="1">
                <a:latin typeface="Calibri"/>
                <a:ea typeface="Calibri"/>
                <a:cs typeface="Calibri"/>
              </a:rPr>
              <a:t>vais</a:t>
            </a:r>
            <a:r>
              <a:rPr lang="en-US">
                <a:latin typeface="Calibri"/>
                <a:ea typeface="Calibri"/>
                <a:cs typeface="Calibri"/>
              </a:rPr>
              <a:t> </a:t>
            </a:r>
            <a:r>
              <a:rPr lang="en-US" err="1">
                <a:latin typeface="Calibri"/>
                <a:ea typeface="Calibri"/>
                <a:cs typeface="Calibri"/>
              </a:rPr>
              <a:t>maintenant</a:t>
            </a:r>
            <a:r>
              <a:rPr lang="en-US">
                <a:latin typeface="Calibri"/>
                <a:ea typeface="Calibri"/>
                <a:cs typeface="Calibri"/>
              </a:rPr>
              <a:t> </a:t>
            </a:r>
            <a:r>
              <a:rPr lang="en-US" err="1">
                <a:latin typeface="Calibri"/>
                <a:ea typeface="Calibri"/>
                <a:cs typeface="Calibri"/>
              </a:rPr>
              <a:t>récupérer</a:t>
            </a:r>
            <a:r>
              <a:rPr lang="en-US">
                <a:latin typeface="Calibri"/>
                <a:ea typeface="Calibri"/>
                <a:cs typeface="Calibri"/>
              </a:rPr>
              <a:t> la </a:t>
            </a:r>
            <a:r>
              <a:rPr lang="en-US" err="1">
                <a:latin typeface="Calibri"/>
                <a:ea typeface="Calibri"/>
                <a:cs typeface="Calibri"/>
              </a:rPr>
              <a:t>balle</a:t>
            </a:r>
            <a:r>
              <a:rPr lang="en-US">
                <a:latin typeface="Calibri"/>
                <a:ea typeface="Calibri"/>
                <a:cs typeface="Calibri"/>
              </a:rPr>
              <a:t>. </a:t>
            </a:r>
          </a:p>
          <a:p>
            <a:r>
              <a:rPr lang="en-US">
                <a:latin typeface="Calibri"/>
                <a:ea typeface="Calibri"/>
                <a:cs typeface="Calibri"/>
              </a:rPr>
              <a:t>Malika a </a:t>
            </a:r>
            <a:r>
              <a:rPr lang="en-US" err="1">
                <a:latin typeface="Calibri"/>
                <a:ea typeface="Calibri"/>
                <a:cs typeface="Calibri"/>
              </a:rPr>
              <a:t>donc</a:t>
            </a:r>
            <a:r>
              <a:rPr lang="en-US">
                <a:latin typeface="Calibri"/>
                <a:ea typeface="Calibri"/>
                <a:cs typeface="Calibri"/>
              </a:rPr>
              <a:t> passé les étapes </a:t>
            </a:r>
            <a:r>
              <a:rPr lang="en-US" err="1">
                <a:latin typeface="Calibri"/>
                <a:ea typeface="Calibri"/>
                <a:cs typeface="Calibri"/>
              </a:rPr>
              <a:t>suivantes</a:t>
            </a:r>
            <a:r>
              <a:rPr lang="en-US">
                <a:latin typeface="Calibri"/>
                <a:ea typeface="Calibri"/>
                <a:cs typeface="Calibri"/>
              </a:rPr>
              <a:t>: </a:t>
            </a:r>
          </a:p>
          <a:p>
            <a:endParaRPr lang="en-US">
              <a:latin typeface="Calibri"/>
              <a:ea typeface="Calibri"/>
              <a:cs typeface="Calibri"/>
            </a:endParaRPr>
          </a:p>
          <a:p>
            <a:pPr marL="171450" indent="-171450">
              <a:buFont typeface="Calibri,Sans-Serif"/>
              <a:buChar char="-"/>
            </a:pPr>
            <a:r>
              <a:rPr lang="en-US"/>
              <a:t>Elle a </a:t>
            </a:r>
            <a:r>
              <a:rPr lang="en-US" err="1"/>
              <a:t>vérifié</a:t>
            </a:r>
            <a:r>
              <a:rPr lang="en-US"/>
              <a:t> </a:t>
            </a:r>
            <a:r>
              <a:rPr lang="en-US" err="1"/>
              <a:t>qu'elle</a:t>
            </a:r>
            <a:r>
              <a:rPr lang="en-US"/>
              <a:t> </a:t>
            </a:r>
            <a:r>
              <a:rPr lang="en-US" err="1"/>
              <a:t>pouvait</a:t>
            </a:r>
            <a:r>
              <a:rPr lang="en-US"/>
              <a:t> bien </a:t>
            </a:r>
            <a:r>
              <a:rPr lang="en-US" err="1"/>
              <a:t>travailler</a:t>
            </a:r>
            <a:r>
              <a:rPr lang="en-US"/>
              <a:t> </a:t>
            </a:r>
            <a:r>
              <a:rPr lang="en-US" err="1"/>
              <a:t>en</a:t>
            </a:r>
            <a:r>
              <a:rPr lang="en-US"/>
              <a:t> Belgique</a:t>
            </a:r>
            <a:endParaRPr lang="en-US">
              <a:solidFill>
                <a:srgbClr val="444444"/>
              </a:solidFill>
            </a:endParaRPr>
          </a:p>
          <a:p>
            <a:pPr marL="171450" indent="-171450">
              <a:buFont typeface="Calibri,Sans-Serif"/>
              <a:buChar char="-"/>
            </a:pPr>
            <a:r>
              <a:rPr lang="en-US"/>
              <a:t>Elle </a:t>
            </a:r>
            <a:r>
              <a:rPr lang="en-US" err="1"/>
              <a:t>s'est</a:t>
            </a:r>
            <a:r>
              <a:rPr lang="en-US"/>
              <a:t> </a:t>
            </a:r>
            <a:r>
              <a:rPr lang="en-US" err="1"/>
              <a:t>inscrite</a:t>
            </a:r>
            <a:r>
              <a:rPr lang="en-US"/>
              <a:t> au </a:t>
            </a:r>
            <a:r>
              <a:rPr lang="en-US" err="1"/>
              <a:t>Forem</a:t>
            </a:r>
            <a:endParaRPr lang="en-US">
              <a:solidFill>
                <a:srgbClr val="444444"/>
              </a:solidFill>
            </a:endParaRPr>
          </a:p>
          <a:p>
            <a:pPr marL="171450" indent="-171450">
              <a:buFont typeface="Calibri,Sans-Serif"/>
              <a:buChar char="-"/>
            </a:pPr>
            <a:r>
              <a:rPr lang="en-US"/>
              <a:t>Elle a </a:t>
            </a:r>
            <a:r>
              <a:rPr lang="en-US" err="1"/>
              <a:t>lancé</a:t>
            </a:r>
            <a:r>
              <a:rPr lang="en-US"/>
              <a:t> </a:t>
            </a:r>
            <a:r>
              <a:rPr lang="en-US" err="1"/>
              <a:t>sa</a:t>
            </a:r>
            <a:r>
              <a:rPr lang="en-US"/>
              <a:t> recherche </a:t>
            </a:r>
            <a:r>
              <a:rPr lang="en-US" err="1"/>
              <a:t>d'emploi</a:t>
            </a:r>
            <a:endParaRPr lang="en-US">
              <a:solidFill>
                <a:srgbClr val="444444"/>
              </a:solidFill>
            </a:endParaRPr>
          </a:p>
          <a:p>
            <a:pPr marL="171450" indent="-171450">
              <a:buFont typeface="Calibri,Sans-Serif"/>
              <a:buChar char="-"/>
            </a:pPr>
            <a:r>
              <a:rPr lang="en-US"/>
              <a:t>Elle a </a:t>
            </a:r>
            <a:r>
              <a:rPr lang="en-US" err="1"/>
              <a:t>constitué</a:t>
            </a:r>
            <a:r>
              <a:rPr lang="en-US"/>
              <a:t> son dossier de candidature</a:t>
            </a:r>
            <a:endParaRPr lang="en-US">
              <a:solidFill>
                <a:srgbClr val="444444"/>
              </a:solidFill>
            </a:endParaRPr>
          </a:p>
          <a:p>
            <a:pPr marL="171450" indent="-171450">
              <a:buFont typeface="Calibri,Sans-Serif"/>
              <a:buChar char="-"/>
            </a:pPr>
            <a:r>
              <a:rPr lang="en-US"/>
              <a:t>Elle </a:t>
            </a:r>
            <a:r>
              <a:rPr lang="en-US" err="1"/>
              <a:t>s'est</a:t>
            </a:r>
            <a:r>
              <a:rPr lang="en-US"/>
              <a:t> </a:t>
            </a:r>
            <a:r>
              <a:rPr lang="en-US" err="1"/>
              <a:t>rendue</a:t>
            </a:r>
            <a:r>
              <a:rPr lang="en-US"/>
              <a:t> à </a:t>
            </a:r>
            <a:r>
              <a:rPr lang="en-US" err="1"/>
              <a:t>l'entretien</a:t>
            </a:r>
            <a:r>
              <a:rPr lang="en-US"/>
              <a:t> </a:t>
            </a:r>
            <a:r>
              <a:rPr lang="en-US" err="1"/>
              <a:t>d'embauche</a:t>
            </a:r>
            <a:endParaRPr lang="en-US"/>
          </a:p>
          <a:p>
            <a:pPr marL="171450" indent="-171450">
              <a:buFont typeface="Calibri,Sans-Serif"/>
              <a:buChar char="-"/>
            </a:pPr>
            <a:r>
              <a:rPr lang="en-US"/>
              <a:t>Elle a </a:t>
            </a:r>
            <a:r>
              <a:rPr lang="en-US" err="1"/>
              <a:t>lu</a:t>
            </a:r>
            <a:r>
              <a:rPr lang="en-US"/>
              <a:t> et </a:t>
            </a:r>
            <a:r>
              <a:rPr lang="en-US" err="1"/>
              <a:t>signé</a:t>
            </a:r>
            <a:r>
              <a:rPr lang="en-US"/>
              <a:t> son </a:t>
            </a:r>
            <a:r>
              <a:rPr lang="en-US" err="1"/>
              <a:t>contrat</a:t>
            </a:r>
            <a:r>
              <a:rPr lang="en-US"/>
              <a:t> de travail, </a:t>
            </a:r>
            <a:r>
              <a:rPr lang="en-US" err="1"/>
              <a:t>en</a:t>
            </a:r>
            <a:r>
              <a:rPr lang="en-US"/>
              <a:t> se </a:t>
            </a:r>
            <a:r>
              <a:rPr lang="en-US" err="1"/>
              <a:t>faisant</a:t>
            </a:r>
            <a:r>
              <a:rPr lang="en-US"/>
              <a:t> aider </a:t>
            </a:r>
            <a:r>
              <a:rPr lang="en-US" err="1"/>
              <a:t>si</a:t>
            </a:r>
            <a:r>
              <a:rPr lang="en-US"/>
              <a:t> </a:t>
            </a:r>
            <a:r>
              <a:rPr lang="en-US" err="1"/>
              <a:t>nécessaire</a:t>
            </a:r>
            <a:endParaRPr lang="en-US"/>
          </a:p>
          <a:p>
            <a:pPr marL="171450" indent="-171450">
              <a:buFont typeface="Calibri,Sans-Serif"/>
              <a:buChar char="-"/>
            </a:pPr>
            <a:endParaRPr lang="en-US"/>
          </a:p>
          <a:p>
            <a:r>
              <a:rPr lang="en-US"/>
              <a:t>Je </a:t>
            </a:r>
            <a:r>
              <a:rPr lang="en-US" err="1"/>
              <a:t>vais</a:t>
            </a:r>
            <a:r>
              <a:rPr lang="en-US"/>
              <a:t> </a:t>
            </a:r>
            <a:r>
              <a:rPr lang="en-US" err="1"/>
              <a:t>maintenant</a:t>
            </a:r>
            <a:r>
              <a:rPr lang="en-US"/>
              <a:t> lancer la </a:t>
            </a:r>
            <a:r>
              <a:rPr lang="en-US" err="1"/>
              <a:t>balle</a:t>
            </a:r>
            <a:r>
              <a:rPr lang="en-US"/>
              <a:t> à </a:t>
            </a:r>
            <a:r>
              <a:rPr lang="en-US" err="1"/>
              <a:t>une</a:t>
            </a:r>
            <a:r>
              <a:rPr lang="en-US"/>
              <a:t> nouvelle </a:t>
            </a:r>
            <a:r>
              <a:rPr lang="en-US" err="1"/>
              <a:t>personne</a:t>
            </a:r>
            <a:r>
              <a:rPr lang="en-US"/>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59</a:t>
            </a:fld>
            <a:endParaRPr lang="fr-BE"/>
          </a:p>
        </p:txBody>
      </p:sp>
    </p:spTree>
    <p:extLst>
      <p:ext uri="{BB962C8B-B14F-4D97-AF65-F5344CB8AC3E}">
        <p14:creationId xmlns:p14="http://schemas.microsoft.com/office/powerpoint/2010/main" val="17830616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60</a:t>
            </a:fld>
            <a:endParaRPr lang="fr-BE"/>
          </a:p>
        </p:txBody>
      </p:sp>
    </p:spTree>
    <p:extLst>
      <p:ext uri="{BB962C8B-B14F-4D97-AF65-F5344CB8AC3E}">
        <p14:creationId xmlns:p14="http://schemas.microsoft.com/office/powerpoint/2010/main" val="39498850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0"/>
              <a:t>Que représentent ces 4 photos selon vous? *laissez les participants deviner*</a:t>
            </a:r>
          </a:p>
          <a:p>
            <a:endParaRPr lang="fr-BE" b="1"/>
          </a:p>
          <a:p>
            <a:endParaRPr lang="fr-BE" b="1"/>
          </a:p>
          <a:p>
            <a:r>
              <a:rPr lang="fr-BE" b="1"/>
              <a:t>1. Congés légaux (congés annuels)</a:t>
            </a:r>
          </a:p>
          <a:p>
            <a:r>
              <a:rPr lang="fr-BE"/>
              <a:t>Chaque travailleur a droit à un certain nombre de jours de congé payé par an (calculé en fonction des prestations de l’année précédente).</a:t>
            </a:r>
          </a:p>
          <a:p>
            <a:r>
              <a:rPr lang="fr-BE"/>
              <a:t>En règle générale : </a:t>
            </a:r>
            <a:r>
              <a:rPr lang="fr-BE" b="1"/>
              <a:t>20 jours ouvrables</a:t>
            </a:r>
            <a:r>
              <a:rPr lang="fr-BE"/>
              <a:t> pour un temps plein (4 semaines).</a:t>
            </a:r>
          </a:p>
          <a:p>
            <a:endParaRPr lang="fr-BE" b="1"/>
          </a:p>
          <a:p>
            <a:r>
              <a:rPr lang="fr-BE" b="1"/>
              <a:t>2. Congé de maternité / paternité / naissance</a:t>
            </a:r>
          </a:p>
          <a:p>
            <a:r>
              <a:rPr lang="fr-BE" b="1"/>
              <a:t>Congé de maternité</a:t>
            </a:r>
            <a:r>
              <a:rPr lang="fr-BE"/>
              <a:t> : 15 semaines (allongé en cas de naissances multiples).</a:t>
            </a:r>
          </a:p>
          <a:p>
            <a:r>
              <a:rPr lang="fr-BE" b="1"/>
              <a:t>Congé de naissance (anciennement paternité)</a:t>
            </a:r>
            <a:r>
              <a:rPr lang="fr-BE"/>
              <a:t> : 20 jours depuis 2023, à prendre dans les 4 mois suivant la naissance.</a:t>
            </a:r>
          </a:p>
          <a:p>
            <a:endParaRPr lang="fr-BE"/>
          </a:p>
          <a:p>
            <a:r>
              <a:rPr lang="fr-BE" b="1"/>
              <a:t>3. Jours fériés légaux</a:t>
            </a:r>
          </a:p>
          <a:p>
            <a:r>
              <a:rPr lang="fr-BE"/>
              <a:t>10 jours fériés par an (ex. 1er janvier, 21 juillet, 25 décembre…).</a:t>
            </a:r>
          </a:p>
          <a:p>
            <a:endParaRPr lang="fr-BE"/>
          </a:p>
          <a:p>
            <a:r>
              <a:rPr lang="fr-BE"/>
              <a:t>=&gt; l’intrus est le congé pour aller chez le dentiste.  Il faut toujours se renseigner auprès de son employeur sur les règles pour les rendez-vous médicaux pendant les heures de travail.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61</a:t>
            </a:fld>
            <a:endParaRPr lang="fr-BE"/>
          </a:p>
        </p:txBody>
      </p:sp>
    </p:spTree>
    <p:extLst>
      <p:ext uri="{BB962C8B-B14F-4D97-AF65-F5344CB8AC3E}">
        <p14:creationId xmlns:p14="http://schemas.microsoft.com/office/powerpoint/2010/main" val="6996313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26C08-F87C-7AED-0725-31317A5F9F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744D76-66A8-BF01-BAD9-1F94CFF38BC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08253D9-5FFA-30D9-608B-31618AFE4C0B}"/>
              </a:ext>
            </a:extLst>
          </p:cNvPr>
          <p:cNvSpPr>
            <a:spLocks noGrp="1"/>
          </p:cNvSpPr>
          <p:nvPr>
            <p:ph type="body" idx="1"/>
          </p:nvPr>
        </p:nvSpPr>
        <p:spPr/>
        <p:txBody>
          <a:bodyPr/>
          <a:lstStyle/>
          <a:p>
            <a:endParaRPr lang="fr-BE"/>
          </a:p>
        </p:txBody>
      </p:sp>
      <p:sp>
        <p:nvSpPr>
          <p:cNvPr id="4" name="Espace réservé du numéro de diapositive 3">
            <a:extLst>
              <a:ext uri="{FF2B5EF4-FFF2-40B4-BE49-F238E27FC236}">
                <a16:creationId xmlns:a16="http://schemas.microsoft.com/office/drawing/2014/main" id="{1C0A3CC2-431D-47C3-9049-4EF4AF8CEE9D}"/>
              </a:ext>
            </a:extLst>
          </p:cNvPr>
          <p:cNvSpPr>
            <a:spLocks noGrp="1"/>
          </p:cNvSpPr>
          <p:nvPr>
            <p:ph type="sldNum" sz="quarter" idx="5"/>
          </p:nvPr>
        </p:nvSpPr>
        <p:spPr/>
        <p:txBody>
          <a:bodyPr/>
          <a:lstStyle/>
          <a:p>
            <a:fld id="{956EBCED-93BA-4561-879C-6196E1B11FD8}" type="slidenum">
              <a:rPr lang="fr-BE" smtClean="0"/>
              <a:t>62</a:t>
            </a:fld>
            <a:endParaRPr lang="fr-BE"/>
          </a:p>
        </p:txBody>
      </p:sp>
    </p:spTree>
    <p:extLst>
      <p:ext uri="{BB962C8B-B14F-4D97-AF65-F5344CB8AC3E}">
        <p14:creationId xmlns:p14="http://schemas.microsoft.com/office/powerpoint/2010/main" val="17479751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Peux-tu répondre à cette question? </a:t>
            </a:r>
            <a:endParaRPr lang="fr-FR" b="1"/>
          </a:p>
          <a:p>
            <a:endParaRPr lang="fr-BE"/>
          </a:p>
          <a:p>
            <a:r>
              <a:rPr lang="fr-BE"/>
              <a:t>Réponse: En Belgique, le salaire est généralement payé à la fin du mois. Il y a parfois des exceptions, mais cela doit toujours être discuté avec l’employeur lors de la signature du contrat.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63</a:t>
            </a:fld>
            <a:endParaRPr lang="fr-BE"/>
          </a:p>
        </p:txBody>
      </p:sp>
    </p:spTree>
    <p:extLst>
      <p:ext uri="{BB962C8B-B14F-4D97-AF65-F5344CB8AC3E}">
        <p14:creationId xmlns:p14="http://schemas.microsoft.com/office/powerpoint/2010/main" val="3491988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Effectivement, Malika peut travailler en Belgique car: </a:t>
            </a:r>
          </a:p>
          <a:p>
            <a:pPr marL="171450" indent="-171450">
              <a:buFont typeface="Calibri"/>
              <a:buChar char="-"/>
            </a:pPr>
            <a:r>
              <a:rPr lang="fr-BE" noProof="0">
                <a:latin typeface="Calibri"/>
                <a:ea typeface="Calibri"/>
                <a:cs typeface="Calibri"/>
              </a:rPr>
              <a:t>Elle est majeure et en dessous de l'âge de la pension</a:t>
            </a:r>
          </a:p>
          <a:p>
            <a:pPr marL="171450" indent="-171450">
              <a:buFont typeface="Calibri"/>
              <a:buChar char="-"/>
            </a:pPr>
            <a:r>
              <a:rPr lang="fr-BE" noProof="0">
                <a:latin typeface="Calibri"/>
                <a:ea typeface="Calibri"/>
                <a:cs typeface="Calibri"/>
              </a:rPr>
              <a:t>Elle est inscrite à la commune et a une carte orange avec le cachet "accès au marché du travail"</a:t>
            </a:r>
          </a:p>
          <a:p>
            <a:pPr marL="171450" indent="-171450">
              <a:buFont typeface="Calibri"/>
              <a:buChar char="-"/>
            </a:pPr>
            <a:endParaRPr lang="fr-BE" noProof="0">
              <a:latin typeface="Calibri"/>
              <a:ea typeface="Calibri"/>
              <a:cs typeface="Calibri"/>
            </a:endParaRPr>
          </a:p>
          <a:p>
            <a:r>
              <a:rPr lang="fr-BE" noProof="0">
                <a:latin typeface="Calibri"/>
                <a:ea typeface="Calibri"/>
                <a:cs typeface="Calibri"/>
              </a:rPr>
              <a:t>Savez-vous qui ne peut pas travailler légalement en Belgique? </a:t>
            </a:r>
          </a:p>
          <a:p>
            <a:pPr marL="171450" indent="-171450">
              <a:buFont typeface="Calibri"/>
              <a:buChar char="-"/>
            </a:pPr>
            <a:r>
              <a:rPr lang="fr-BE" noProof="0">
                <a:latin typeface="Calibri"/>
                <a:ea typeface="Calibri"/>
                <a:cs typeface="Calibri"/>
              </a:rPr>
              <a:t>Les enfants, même s'il est possible d'avoir un job étudiant à partir de 15 ans (sous conditions)</a:t>
            </a:r>
          </a:p>
          <a:p>
            <a:pPr marL="171450" indent="-171450">
              <a:buFont typeface="Calibri"/>
              <a:buChar char="-"/>
            </a:pPr>
            <a:r>
              <a:rPr lang="fr-BE" noProof="0">
                <a:latin typeface="Calibri"/>
                <a:ea typeface="Calibri"/>
                <a:cs typeface="Calibri"/>
              </a:rPr>
              <a:t>Les personnes sans titre de séjour valable, ou sans accès au marché du travail. </a:t>
            </a:r>
          </a:p>
          <a:p>
            <a:pPr marL="171450" indent="-171450">
              <a:buFont typeface="Calibri"/>
              <a:buChar char="-"/>
            </a:pPr>
            <a:endParaRPr lang="fr-BE" noProof="0">
              <a:latin typeface="Calibri"/>
              <a:ea typeface="Calibri"/>
              <a:cs typeface="Calibri"/>
            </a:endParaRPr>
          </a:p>
          <a:p>
            <a:r>
              <a:rPr lang="fr-BE" noProof="0">
                <a:latin typeface="Calibri"/>
                <a:ea typeface="Calibri"/>
                <a:cs typeface="Calibri"/>
              </a:rPr>
              <a:t>Lien </a:t>
            </a:r>
            <a:r>
              <a:rPr lang="fr-BE" noProof="0" err="1">
                <a:latin typeface="Calibri"/>
                <a:ea typeface="Calibri"/>
                <a:cs typeface="Calibri"/>
              </a:rPr>
              <a:t>fedasil</a:t>
            </a:r>
            <a:r>
              <a:rPr lang="fr-BE" noProof="0">
                <a:latin typeface="Calibri"/>
                <a:ea typeface="Calibri"/>
                <a:cs typeface="Calibri"/>
              </a:rPr>
              <a:t> info: </a:t>
            </a:r>
            <a:r>
              <a:rPr lang="fr-BE" noProof="0"/>
              <a:t>https://fedasilinfo.be/fr/quand-pouvez-vous-travailler</a:t>
            </a:r>
            <a:endParaRPr lang="fr-BE" noProof="0">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a:t>
            </a:fld>
            <a:endParaRPr lang="fr-BE"/>
          </a:p>
        </p:txBody>
      </p:sp>
    </p:spTree>
    <p:extLst>
      <p:ext uri="{BB962C8B-B14F-4D97-AF65-F5344CB8AC3E}">
        <p14:creationId xmlns:p14="http://schemas.microsoft.com/office/powerpoint/2010/main" val="270700281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En Belgique, le salaire indiqué sur le contrat de travail n'est pas le même que celui que vous recevez effectivement sur votre compte en banque. Comment expliquer cette différence?</a:t>
            </a:r>
          </a:p>
          <a:p>
            <a:endParaRPr lang="fr-BE" noProof="0" dirty="0"/>
          </a:p>
          <a:p>
            <a:r>
              <a:rPr lang="fr-BE" noProof="0" dirty="0"/>
              <a:t>Réponse: l’état prélève des taxes et des cotisations sociales. </a:t>
            </a:r>
          </a:p>
          <a:p>
            <a:endParaRPr lang="fr-BE" noProof="0" dirty="0"/>
          </a:p>
          <a:p>
            <a:r>
              <a:rPr lang="fr-BE" noProof="0" dirty="0"/>
              <a:t>Ces prélèvements différent selon le montant du salaire que vous recevez. </a:t>
            </a:r>
          </a:p>
          <a:p>
            <a:endParaRPr lang="fr-BE" dirty="0"/>
          </a:p>
          <a:p>
            <a:r>
              <a:rPr lang="fr-BE" dirty="0"/>
              <a:t>Chaque année, l’état belge vérifie que tout le monde a bien payé ses taxes. Pour ce faire, chaque personne qui a travaillé reçoit un mail ou une lettre qui reprend le calcul des impôts selon votre situation personnelle. </a:t>
            </a:r>
          </a:p>
        </p:txBody>
      </p:sp>
      <p:sp>
        <p:nvSpPr>
          <p:cNvPr id="4" name="Espace réservé du numéro de diapositive 3"/>
          <p:cNvSpPr>
            <a:spLocks noGrp="1"/>
          </p:cNvSpPr>
          <p:nvPr>
            <p:ph type="sldNum" sz="quarter" idx="10"/>
          </p:nvPr>
        </p:nvSpPr>
        <p:spPr/>
        <p:txBody>
          <a:bodyPr/>
          <a:lstStyle/>
          <a:p>
            <a:fld id="{B3A2F7B7-E22C-514E-8223-736E18D83488}" type="slidenum">
              <a:rPr lang="en-GB" smtClean="0"/>
              <a:t>64</a:t>
            </a:fld>
            <a:endParaRPr lang="en-GB"/>
          </a:p>
        </p:txBody>
      </p:sp>
    </p:spTree>
    <p:extLst>
      <p:ext uri="{BB962C8B-B14F-4D97-AF65-F5344CB8AC3E}">
        <p14:creationId xmlns:p14="http://schemas.microsoft.com/office/powerpoint/2010/main" val="90417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fr-FR" noProof="0"/>
              <a:t>A quoi servent les cotisations sociales selon vous? </a:t>
            </a:r>
          </a:p>
          <a:p>
            <a:pPr marL="0" indent="0">
              <a:buNone/>
            </a:pPr>
            <a:endParaRPr lang="fr-FR" noProof="0"/>
          </a:p>
          <a:p>
            <a:r>
              <a:rPr lang="fr-FR" noProof="0"/>
              <a:t>Réponse: il s’agit d’un système de solidarité par lequel l’état redistribue une partie de l’argent à ceux qui en ont besoin. Peux-tu deviner dans quoi vont les bénéfices de la sécurité sociale selon les images?</a:t>
            </a:r>
          </a:p>
          <a:p>
            <a:endParaRPr lang="fr-FR" noProof="0"/>
          </a:p>
          <a:p>
            <a:r>
              <a:rPr lang="fr-FR" noProof="0"/>
              <a:t>Réponse:</a:t>
            </a:r>
          </a:p>
          <a:p>
            <a:pPr marL="0" indent="0">
              <a:buNone/>
            </a:pPr>
            <a:endParaRPr lang="fr-FR" noProof="0"/>
          </a:p>
          <a:p>
            <a:pPr marL="0" indent="0">
              <a:buNone/>
            </a:pPr>
            <a:endParaRPr lang="fr-FR" noProof="0"/>
          </a:p>
          <a:p>
            <a:pPr marL="228600" indent="-228600">
              <a:buAutoNum type="arabicPeriod"/>
            </a:pPr>
            <a:r>
              <a:rPr lang="fr-FR" noProof="0"/>
              <a:t>Les soins de santé</a:t>
            </a:r>
          </a:p>
          <a:p>
            <a:pPr marL="228600" indent="-228600">
              <a:buAutoNum type="arabicPeriod"/>
            </a:pPr>
            <a:r>
              <a:rPr lang="fr-FR" noProof="0"/>
              <a:t>Les pensions</a:t>
            </a:r>
          </a:p>
          <a:p>
            <a:pPr marL="228600" indent="-228600">
              <a:buAutoNum type="arabicPeriod"/>
            </a:pPr>
            <a:r>
              <a:rPr lang="fr-FR" noProof="0"/>
              <a:t>Le chômage</a:t>
            </a:r>
          </a:p>
          <a:p>
            <a:pPr marL="228600" indent="-228600">
              <a:buAutoNum type="arabicPeriod"/>
            </a:pPr>
            <a:r>
              <a:rPr lang="fr-FR" noProof="0"/>
              <a:t>Les allocations familiales</a:t>
            </a:r>
          </a:p>
          <a:p>
            <a:pPr marL="228600" indent="-228600">
              <a:buAutoNum type="arabicPeriod"/>
            </a:pPr>
            <a:r>
              <a:rPr lang="fr-FR" noProof="0"/>
              <a:t>Les allocations pour personnes porteuses de handicap</a:t>
            </a:r>
          </a:p>
          <a:p>
            <a:pPr marL="228600" indent="-228600">
              <a:buAutoNum type="arabicPeriod"/>
            </a:pPr>
            <a:r>
              <a:rPr lang="fr-FR" noProof="0"/>
              <a:t>Les personnes qui ont obtenu la reconnaissance de leur statut de réfugié. Ils ont dès lors accès au système de sécurité sociale, comme les autres citoyens belges. </a:t>
            </a:r>
          </a:p>
          <a:p>
            <a:pPr marL="228600" indent="-228600">
              <a:buAutoNum type="arabicPeriod"/>
            </a:pPr>
            <a:endParaRPr lang="fr-FR" noProof="0"/>
          </a:p>
          <a:p>
            <a:pPr marL="0" indent="0">
              <a:buNone/>
            </a:pPr>
            <a:r>
              <a:rPr lang="fr-FR" noProof="0"/>
              <a:t>Il est donc primordial de travailler pour participer à votre tour au système de solidarité dont vous bénéficiez maintenant. </a:t>
            </a:r>
          </a:p>
        </p:txBody>
      </p:sp>
      <p:sp>
        <p:nvSpPr>
          <p:cNvPr id="4" name="Tijdelijke aanduiding voor dianummer 3"/>
          <p:cNvSpPr>
            <a:spLocks noGrp="1"/>
          </p:cNvSpPr>
          <p:nvPr>
            <p:ph type="sldNum" sz="quarter" idx="5"/>
          </p:nvPr>
        </p:nvSpPr>
        <p:spPr/>
        <p:txBody>
          <a:bodyPr/>
          <a:lstStyle/>
          <a:p>
            <a:fld id="{B3A2F7B7-E22C-514E-8223-736E18D83488}" type="slidenum">
              <a:rPr lang="en-GB" smtClean="0"/>
              <a:t>65</a:t>
            </a:fld>
            <a:endParaRPr lang="en-GB"/>
          </a:p>
        </p:txBody>
      </p:sp>
    </p:spTree>
    <p:extLst>
      <p:ext uri="{BB962C8B-B14F-4D97-AF65-F5344CB8AC3E}">
        <p14:creationId xmlns:p14="http://schemas.microsoft.com/office/powerpoint/2010/main" val="5842582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noProof="0" dirty="0"/>
              <a:t>Cela fait un mois que Malika travaille, elle va recevoir son premier salaire. Il y a une différence entre le salaire brut (ce que l’employeur donne comme argent) et le salaire net (ce que l’employé reçoit). </a:t>
            </a:r>
          </a:p>
          <a:p>
            <a:endParaRPr lang="fr-BE" noProof="0" dirty="0"/>
          </a:p>
          <a:p>
            <a:r>
              <a:rPr lang="fr-BE" noProof="0" dirty="0"/>
              <a:t>Voici un exemple de de fiche de salaire. Vous voyez le salaire brut en vert, et le salaire net en orange. Le salaire net est ce que vous recevez sur votre compte en banque. </a:t>
            </a:r>
          </a:p>
          <a:p>
            <a:endParaRPr lang="fr-FR" dirty="0"/>
          </a:p>
          <a:p>
            <a:r>
              <a:rPr lang="fr-FR" dirty="0"/>
              <a:t>Les taxes servent à financer de nombreux services organisés par l’état. Les centres d’accueil en font partie. </a:t>
            </a:r>
          </a:p>
          <a:p>
            <a:endParaRPr lang="fr-FR" dirty="0"/>
          </a:p>
          <a:p>
            <a:r>
              <a:rPr lang="fr-FR" dirty="0"/>
              <a:t>Il est possible de recevoir la fiche de salaire par différents moyens: en version papier, par mail, ou encore par SMS (via un lien). Pour certains emplois, la fréquence est différente. Pour le travail intérimaire par exemple, vous recevrez une fiche de salaire par prestation (et non pas une fiche de salaire par mois). </a:t>
            </a:r>
          </a:p>
        </p:txBody>
      </p:sp>
      <p:sp>
        <p:nvSpPr>
          <p:cNvPr id="4" name="Tijdelijke aanduiding voor dianummer 3"/>
          <p:cNvSpPr>
            <a:spLocks noGrp="1"/>
          </p:cNvSpPr>
          <p:nvPr>
            <p:ph type="sldNum" sz="quarter" idx="5"/>
          </p:nvPr>
        </p:nvSpPr>
        <p:spPr/>
        <p:txBody>
          <a:bodyPr/>
          <a:lstStyle/>
          <a:p>
            <a:fld id="{B3A2F7B7-E22C-514E-8223-736E18D83488}" type="slidenum">
              <a:rPr lang="en-GB" smtClean="0"/>
              <a:t>66</a:t>
            </a:fld>
            <a:endParaRPr lang="en-GB"/>
          </a:p>
        </p:txBody>
      </p:sp>
    </p:spTree>
    <p:extLst>
      <p:ext uri="{BB962C8B-B14F-4D97-AF65-F5344CB8AC3E}">
        <p14:creationId xmlns:p14="http://schemas.microsoft.com/office/powerpoint/2010/main" val="16076146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Si vous ne travaillez par légalement en Belgique, on appelle ça le « travail au noir ». </a:t>
            </a:r>
          </a:p>
          <a:p>
            <a:endParaRPr lang="fr-BE"/>
          </a:p>
          <a:p>
            <a:r>
              <a:rPr lang="fr-BE"/>
              <a:t>Cela signifie que vous ne pouvez pas bénéficier de toutes les protections liées à un contrat de travail: indemnité en cas d’accident de travail, congé maternité/parental, pension, etc. </a:t>
            </a:r>
          </a:p>
          <a:p>
            <a:endParaRPr lang="fr-BE"/>
          </a:p>
          <a:p>
            <a:r>
              <a:rPr lang="fr-BE"/>
              <a:t>Travailler au noir comporte de grands risques et est illégal en Belgique. Si vous vous trouvez dans cette situation, vous pouvez contacter l’un des organismes suivants (</a:t>
            </a:r>
            <a:r>
              <a:rPr lang="fr-BE" err="1"/>
              <a:t>cf</a:t>
            </a:r>
            <a:r>
              <a:rPr lang="fr-BE"/>
              <a:t> slide).</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67</a:t>
            </a:fld>
            <a:endParaRPr lang="fr-BE"/>
          </a:p>
        </p:txBody>
      </p:sp>
    </p:spTree>
    <p:extLst>
      <p:ext uri="{BB962C8B-B14F-4D97-AF65-F5344CB8AC3E}">
        <p14:creationId xmlns:p14="http://schemas.microsoft.com/office/powerpoint/2010/main" val="34761797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Si vous trouvez un travail, il faut savoir que ça aura un impact sur </a:t>
            </a:r>
            <a:r>
              <a:rPr lang="fr-BE" noProof="0">
                <a:solidFill>
                  <a:srgbClr val="000000"/>
                </a:solidFill>
                <a:latin typeface="Calibri"/>
                <a:ea typeface="Calibri"/>
                <a:cs typeface="Calibri"/>
              </a:rPr>
              <a:t>les</a:t>
            </a:r>
            <a:r>
              <a:rPr lang="fr-BE" noProof="0">
                <a:solidFill>
                  <a:srgbClr val="1B1B1B"/>
                </a:solidFill>
              </a:rPr>
              <a:t> frais d’hébergement dans le centre d'accueil. Découvrons ensemble comment cela fonctionne. </a:t>
            </a:r>
          </a:p>
          <a:p>
            <a:endParaRPr lang="fr-BE" noProof="0">
              <a:solidFill>
                <a:srgbClr val="1B1B1B"/>
              </a:solidFill>
            </a:endParaRPr>
          </a:p>
          <a:p>
            <a:r>
              <a:rPr lang="fr-BE" noProof="0">
                <a:solidFill>
                  <a:srgbClr val="1B1B1B"/>
                </a:solidFill>
              </a:rPr>
              <a:t>*Le trainer clique sur la langue de l’audience, qui redirige vers </a:t>
            </a:r>
            <a:r>
              <a:rPr lang="fr-BE" noProof="0" err="1">
                <a:solidFill>
                  <a:srgbClr val="1B1B1B"/>
                </a:solidFill>
              </a:rPr>
              <a:t>Fedasilinfo</a:t>
            </a:r>
            <a:r>
              <a:rPr lang="fr-BE" noProof="0">
                <a:solidFill>
                  <a:srgbClr val="1B1B1B"/>
                </a:solidFill>
              </a:rPr>
              <a:t> et la vidéo sur le cumul*</a:t>
            </a:r>
          </a:p>
          <a:p>
            <a:endParaRPr lang="fr-BE" noProof="0">
              <a:solidFill>
                <a:srgbClr val="1B1B1B"/>
              </a:solidFill>
            </a:endParaRPr>
          </a:p>
          <a:p>
            <a:r>
              <a:rPr lang="fr-BE" noProof="0">
                <a:solidFill>
                  <a:srgbClr val="1B1B1B"/>
                </a:solidFill>
              </a:rPr>
              <a:t>Parlez-en à votre assistant social.</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68</a:t>
            </a:fld>
            <a:endParaRPr lang="fr-BE"/>
          </a:p>
        </p:txBody>
      </p:sp>
    </p:spTree>
    <p:extLst>
      <p:ext uri="{BB962C8B-B14F-4D97-AF65-F5344CB8AC3E}">
        <p14:creationId xmlns:p14="http://schemas.microsoft.com/office/powerpoint/2010/main" val="33229986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Je vais maintenant récupérer la balle. </a:t>
            </a:r>
          </a:p>
          <a:p>
            <a:r>
              <a:rPr lang="fr-BE" noProof="0">
                <a:latin typeface="Calibri"/>
                <a:ea typeface="Calibri"/>
                <a:cs typeface="Calibri"/>
              </a:rPr>
              <a:t>Malika a donc passé les étapes suivantes: </a:t>
            </a:r>
          </a:p>
          <a:p>
            <a:endParaRPr lang="fr-BE" noProof="0">
              <a:latin typeface="Calibri"/>
              <a:ea typeface="Calibri"/>
              <a:cs typeface="Calibri"/>
            </a:endParaRPr>
          </a:p>
          <a:p>
            <a:pPr marL="171450" indent="-171450">
              <a:buFont typeface="Calibri,Sans-Serif"/>
              <a:buChar char="-"/>
            </a:pPr>
            <a:r>
              <a:rPr lang="fr-BE" noProof="0"/>
              <a:t>Elle a vérifié qu'elle pouvait bien travailler en Belgique</a:t>
            </a:r>
            <a:endParaRPr lang="fr-BE" noProof="0">
              <a:solidFill>
                <a:srgbClr val="444444"/>
              </a:solidFill>
            </a:endParaRPr>
          </a:p>
          <a:p>
            <a:pPr marL="171450" indent="-171450">
              <a:buFont typeface="Calibri,Sans-Serif"/>
              <a:buChar char="-"/>
            </a:pPr>
            <a:r>
              <a:rPr lang="fr-BE" noProof="0"/>
              <a:t>Elle s'est inscrite au Forem</a:t>
            </a:r>
            <a:endParaRPr lang="fr-BE" noProof="0">
              <a:solidFill>
                <a:srgbClr val="444444"/>
              </a:solidFill>
            </a:endParaRPr>
          </a:p>
          <a:p>
            <a:pPr marL="171450" indent="-171450">
              <a:buFont typeface="Calibri,Sans-Serif"/>
              <a:buChar char="-"/>
            </a:pPr>
            <a:r>
              <a:rPr lang="fr-BE" noProof="0"/>
              <a:t>Elle a lancé sa recherche d'emploi</a:t>
            </a:r>
            <a:endParaRPr lang="fr-BE" noProof="0">
              <a:solidFill>
                <a:srgbClr val="444444"/>
              </a:solidFill>
            </a:endParaRPr>
          </a:p>
          <a:p>
            <a:pPr marL="171450" indent="-171450">
              <a:buFont typeface="Calibri,Sans-Serif"/>
              <a:buChar char="-"/>
            </a:pPr>
            <a:r>
              <a:rPr lang="fr-BE" noProof="0"/>
              <a:t>Elle a constitué son dossier de candidature</a:t>
            </a:r>
            <a:endParaRPr lang="fr-BE" noProof="0">
              <a:solidFill>
                <a:srgbClr val="444444"/>
              </a:solidFill>
            </a:endParaRPr>
          </a:p>
          <a:p>
            <a:pPr marL="171450" indent="-171450">
              <a:buFont typeface="Calibri,Sans-Serif"/>
              <a:buChar char="-"/>
            </a:pPr>
            <a:r>
              <a:rPr lang="fr-BE" noProof="0"/>
              <a:t>Elle s'est rendue à l'entretien d'embauche</a:t>
            </a:r>
          </a:p>
          <a:p>
            <a:pPr marL="171450" indent="-171450">
              <a:buFont typeface="Calibri,Sans-Serif"/>
              <a:buChar char="-"/>
            </a:pPr>
            <a:r>
              <a:rPr lang="fr-BE" noProof="0"/>
              <a:t>Elle a lu et signé son contrat de travail, en se faisant aider si </a:t>
            </a:r>
            <a:r>
              <a:rPr lang="fr-BE" noProof="0" err="1"/>
              <a:t>necessaire</a:t>
            </a:r>
            <a:endParaRPr lang="fr-BE" noProof="0"/>
          </a:p>
          <a:p>
            <a:pPr marL="171450" indent="-171450">
              <a:buFont typeface="Calibri,Sans-Serif"/>
              <a:buChar char="-"/>
            </a:pPr>
            <a:r>
              <a:rPr lang="fr-BE" noProof="0"/>
              <a:t>Elle a compris la </a:t>
            </a:r>
            <a:r>
              <a:rPr lang="fr-BE" noProof="0" err="1"/>
              <a:t>difference</a:t>
            </a:r>
            <a:r>
              <a:rPr lang="fr-BE" noProof="0"/>
              <a:t> entre le salaire brut et net, et l’impact sur son droit à l’</a:t>
            </a:r>
            <a:r>
              <a:rPr lang="fr-BE" noProof="0" err="1"/>
              <a:t>hebergement</a:t>
            </a:r>
            <a:r>
              <a:rPr lang="fr-BE" noProof="0"/>
              <a:t>. </a:t>
            </a:r>
          </a:p>
          <a:p>
            <a:pPr marL="171450" indent="-171450">
              <a:buFont typeface="Calibri,Sans-Serif"/>
              <a:buChar char="-"/>
            </a:pPr>
            <a:endParaRPr lang="fr-BE" noProof="0"/>
          </a:p>
          <a:p>
            <a:r>
              <a:rPr lang="fr-BE" noProof="0"/>
              <a:t>Je vais maintenant lancer la balle à une nouvelle personne.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69</a:t>
            </a:fld>
            <a:endParaRPr lang="fr-BE"/>
          </a:p>
        </p:txBody>
      </p:sp>
    </p:spTree>
    <p:extLst>
      <p:ext uri="{BB962C8B-B14F-4D97-AF65-F5344CB8AC3E}">
        <p14:creationId xmlns:p14="http://schemas.microsoft.com/office/powerpoint/2010/main" val="25135597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Maintenant que Malika a signé son contrat de travail et reçu son premier salaire, il y a encore quelques éléments auxquels elle doit faire attention. </a:t>
            </a:r>
          </a:p>
          <a:p>
            <a:endParaRPr lang="fr-BE"/>
          </a:p>
          <a:p>
            <a:r>
              <a:rPr lang="fr-BE"/>
              <a:t>Par exemple, que doit faire Malika si elle se réveille un matin et qu’elle ne se sent pas bien? </a:t>
            </a:r>
          </a:p>
          <a:p>
            <a:endParaRPr lang="fr-BE"/>
          </a:p>
          <a:p>
            <a:r>
              <a:rPr lang="fr-BE"/>
              <a:t>Réponse: il faut toujours informer l’employeur le plus </a:t>
            </a:r>
            <a:r>
              <a:rPr lang="fr-BE" err="1"/>
              <a:t>tot</a:t>
            </a:r>
            <a:r>
              <a:rPr lang="fr-BE"/>
              <a:t> possible. Il faut ensuite se rendre chez un médecin afin qu’il puisse constater que vous êtes effectivement malade et qu’il vous donne un document appelé « certificat médical ». Ce document doit être envoyé à l’employeur, et vous permet de ne pas travailler pendant la période indiquée sur le document.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70</a:t>
            </a:fld>
            <a:endParaRPr lang="fr-BE"/>
          </a:p>
        </p:txBody>
      </p:sp>
    </p:spTree>
    <p:extLst>
      <p:ext uri="{BB962C8B-B14F-4D97-AF65-F5344CB8AC3E}">
        <p14:creationId xmlns:p14="http://schemas.microsoft.com/office/powerpoint/2010/main" val="24839909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Savez-vous à quoi sert un syndicat? </a:t>
            </a:r>
          </a:p>
          <a:p>
            <a:endParaRPr lang="fr-BE"/>
          </a:p>
          <a:p>
            <a:r>
              <a:rPr lang="fr-BE" i="1"/>
              <a:t>Réponse: </a:t>
            </a:r>
          </a:p>
          <a:p>
            <a:endParaRPr lang="fr-BE"/>
          </a:p>
          <a:p>
            <a:r>
              <a:rPr lang="fr-BE" b="0"/>
              <a:t>🔹 Représentation des travailleurs : Défend les intérêts individuels et collectifs des travailleurs auprès des employeurs, du gouvernement et d'autres instances.</a:t>
            </a:r>
          </a:p>
          <a:p>
            <a:r>
              <a:rPr lang="fr-BE" b="0"/>
              <a:t>🔹 Assistance juridique : Offre un soutien en cas de conflits au travail (licenciement, harcèlement, sanctions, etc.).</a:t>
            </a:r>
          </a:p>
          <a:p>
            <a:r>
              <a:rPr lang="fr-BE" b="0"/>
              <a:t>🔹 Paiement des allocations de chômage : Si vous êtes affilié, ce sont les syndicats versent les allocations de chômage pour le compte de l’ONEM. SI vous n’êtes pas affilié, c’est le CAPAC qui paye les allocations de chômage. </a:t>
            </a:r>
          </a:p>
          <a:p>
            <a:r>
              <a:rPr lang="fr-BE" b="0"/>
              <a:t>🔹 Conseils et informations : Donne des renseignements sur les droits du travail, les contrats, les salaires, les congés, etc.</a:t>
            </a:r>
          </a:p>
          <a:p>
            <a:r>
              <a:rPr lang="fr-BE" b="0"/>
              <a:t>🔹 Négociation collective : Participe aux négociations des conventions collectives de travail (CCT) au niveau de l’entreprise, du secteur ou national.</a:t>
            </a:r>
          </a:p>
          <a:p>
            <a:r>
              <a:rPr lang="fr-BE" b="0"/>
              <a:t>🔹 Mobilisation et actions : Organise des grèves, manifestations ou actions pour faire pression sur les décideurs lorsqu’il y a un conflit social.</a:t>
            </a:r>
          </a:p>
          <a:p>
            <a:endParaRPr lang="fr-BE" b="0"/>
          </a:p>
          <a:p>
            <a:r>
              <a:rPr lang="fr-BE" b="0"/>
              <a:t>L’affiliation à un syndicat est payante. Elle n’est pas obligatoire.</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71</a:t>
            </a:fld>
            <a:endParaRPr lang="fr-BE"/>
          </a:p>
        </p:txBody>
      </p:sp>
    </p:spTree>
    <p:extLst>
      <p:ext uri="{BB962C8B-B14F-4D97-AF65-F5344CB8AC3E}">
        <p14:creationId xmlns:p14="http://schemas.microsoft.com/office/powerpoint/2010/main" val="34038506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Que voyez vous sur cette image? Qu’est ce qu’elle représente selon vous? </a:t>
            </a:r>
          </a:p>
          <a:p>
            <a:endParaRPr lang="fr-BE"/>
          </a:p>
          <a:p>
            <a:r>
              <a:rPr lang="fr-BE" i="1"/>
              <a:t>Réponse: </a:t>
            </a:r>
          </a:p>
          <a:p>
            <a:endParaRPr lang="fr-BE" i="1"/>
          </a:p>
          <a:p>
            <a:r>
              <a:rPr lang="fr-BE"/>
              <a:t>Cette image représente la discrimination au travail. La discrimination au travail désigne un traitement injuste ou inégal d’un employé ou candidat en raison de caractéristiques personnelles comme l’âge, le sexe, l’origine, la religion, le handicap ou l’orientation sexuelle. Elle peut affecter l’embauche, la rémunération, la promotion ou les conditions de travail. </a:t>
            </a:r>
          </a:p>
          <a:p>
            <a:endParaRPr lang="fr-BE"/>
          </a:p>
          <a:p>
            <a:r>
              <a:rPr lang="fr-BE"/>
              <a:t>La discrimination est interdite en Belgique. </a:t>
            </a:r>
            <a:r>
              <a:rPr lang="fr-BE" err="1"/>
              <a:t>Unia</a:t>
            </a:r>
            <a:r>
              <a:rPr lang="fr-BE"/>
              <a:t> est l’instance publique responsable en cas de discrimination au travail.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72</a:t>
            </a:fld>
            <a:endParaRPr lang="fr-BE"/>
          </a:p>
        </p:txBody>
      </p:sp>
    </p:spTree>
    <p:extLst>
      <p:ext uri="{BB962C8B-B14F-4D97-AF65-F5344CB8AC3E}">
        <p14:creationId xmlns:p14="http://schemas.microsoft.com/office/powerpoint/2010/main" val="2084863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latin typeface="Calibri"/>
                <a:ea typeface="Calibri"/>
                <a:cs typeface="Calibri"/>
              </a:rPr>
              <a:t>Je vais maintenant récupérer la balle. </a:t>
            </a:r>
          </a:p>
          <a:p>
            <a:r>
              <a:rPr lang="fr-BE" noProof="0">
                <a:latin typeface="Calibri"/>
                <a:ea typeface="Calibri"/>
                <a:cs typeface="Calibri"/>
              </a:rPr>
              <a:t>Malika a donc passé les étapes suivantes: </a:t>
            </a:r>
          </a:p>
          <a:p>
            <a:endParaRPr lang="fr-BE" noProof="0">
              <a:latin typeface="Calibri"/>
              <a:ea typeface="Calibri"/>
              <a:cs typeface="Calibri"/>
            </a:endParaRPr>
          </a:p>
          <a:p>
            <a:pPr marL="171450" indent="-171450">
              <a:buFont typeface="Calibri,Sans-Serif"/>
              <a:buChar char="-"/>
            </a:pPr>
            <a:r>
              <a:rPr lang="fr-BE" noProof="0"/>
              <a:t>Elle a vérifié qu'elle pouvait bien travailler en Belgique</a:t>
            </a:r>
            <a:endParaRPr lang="fr-BE" noProof="0">
              <a:solidFill>
                <a:srgbClr val="444444"/>
              </a:solidFill>
            </a:endParaRPr>
          </a:p>
          <a:p>
            <a:pPr marL="171450" indent="-171450">
              <a:buFont typeface="Calibri,Sans-Serif"/>
              <a:buChar char="-"/>
            </a:pPr>
            <a:r>
              <a:rPr lang="fr-BE" noProof="0"/>
              <a:t>Elle s'est inscrite au Forem</a:t>
            </a:r>
            <a:endParaRPr lang="fr-BE" noProof="0">
              <a:solidFill>
                <a:srgbClr val="444444"/>
              </a:solidFill>
            </a:endParaRPr>
          </a:p>
          <a:p>
            <a:pPr marL="171450" indent="-171450">
              <a:buFont typeface="Calibri,Sans-Serif"/>
              <a:buChar char="-"/>
            </a:pPr>
            <a:r>
              <a:rPr lang="fr-BE" noProof="0"/>
              <a:t>Elle a lancé sa recherche d'emploi</a:t>
            </a:r>
            <a:endParaRPr lang="fr-BE" noProof="0">
              <a:solidFill>
                <a:srgbClr val="444444"/>
              </a:solidFill>
            </a:endParaRPr>
          </a:p>
          <a:p>
            <a:pPr marL="171450" indent="-171450">
              <a:buFont typeface="Calibri,Sans-Serif"/>
              <a:buChar char="-"/>
            </a:pPr>
            <a:r>
              <a:rPr lang="fr-BE" noProof="0"/>
              <a:t>Elle a constitué son dossier de candidature</a:t>
            </a:r>
            <a:endParaRPr lang="fr-BE" noProof="0">
              <a:solidFill>
                <a:srgbClr val="444444"/>
              </a:solidFill>
            </a:endParaRPr>
          </a:p>
          <a:p>
            <a:pPr marL="171450" indent="-171450">
              <a:buFont typeface="Calibri,Sans-Serif"/>
              <a:buChar char="-"/>
            </a:pPr>
            <a:r>
              <a:rPr lang="fr-BE" noProof="0"/>
              <a:t>Elle s'est rendue à l'entretien d'embauche</a:t>
            </a:r>
          </a:p>
          <a:p>
            <a:pPr marL="171450" indent="-171450">
              <a:buFont typeface="Calibri,Sans-Serif"/>
              <a:buChar char="-"/>
            </a:pPr>
            <a:r>
              <a:rPr lang="fr-BE" noProof="0"/>
              <a:t>Elle a lu et signé son contrat de travail, en se faisant aider si </a:t>
            </a:r>
            <a:r>
              <a:rPr lang="fr-BE" noProof="0" err="1"/>
              <a:t>necessaire</a:t>
            </a:r>
            <a:endParaRPr lang="fr-BE" noProof="0"/>
          </a:p>
          <a:p>
            <a:pPr marL="171450" indent="-171450">
              <a:buFont typeface="Calibri,Sans-Serif"/>
              <a:buChar char="-"/>
            </a:pPr>
            <a:r>
              <a:rPr lang="fr-BE" noProof="0"/>
              <a:t>Elle a compris comment la </a:t>
            </a:r>
            <a:r>
              <a:rPr lang="fr-BE" noProof="0" err="1"/>
              <a:t>difference</a:t>
            </a:r>
            <a:r>
              <a:rPr lang="fr-BE" noProof="0"/>
              <a:t> entre le salaire brut et net, et l’impact sur son droit à l’</a:t>
            </a:r>
            <a:r>
              <a:rPr lang="fr-BE" noProof="0" err="1"/>
              <a:t>hebergement</a:t>
            </a:r>
            <a:r>
              <a:rPr lang="fr-BE" noProof="0"/>
              <a:t> </a:t>
            </a:r>
          </a:p>
          <a:p>
            <a:pPr marL="171450" indent="-171450">
              <a:buFont typeface="Calibri,Sans-Serif"/>
              <a:buChar char="-"/>
            </a:pPr>
            <a:r>
              <a:rPr lang="fr-BE" noProof="0"/>
              <a:t>Elle est au courant de ses droits et devoirs en tant que travailleuse</a:t>
            </a:r>
          </a:p>
          <a:p>
            <a:pPr marL="171450" indent="-171450">
              <a:buFont typeface="Calibri,Sans-Serif"/>
              <a:buChar char="-"/>
            </a:pPr>
            <a:endParaRPr lang="fr-BE" noProof="0"/>
          </a:p>
          <a:p>
            <a:r>
              <a:rPr lang="fr-BE" noProof="0"/>
              <a:t>Je vais maintenant lancer la balle à une nouvelle personne.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73</a:t>
            </a:fld>
            <a:endParaRPr lang="fr-BE"/>
          </a:p>
        </p:txBody>
      </p:sp>
    </p:spTree>
    <p:extLst>
      <p:ext uri="{BB962C8B-B14F-4D97-AF65-F5344CB8AC3E}">
        <p14:creationId xmlns:p14="http://schemas.microsoft.com/office/powerpoint/2010/main" val="749900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Comme vous le voyez, le chemin vers son projet professionnel est encore long. Aidons ensemble Malika a passer les différentes étapes qui l’attendent!</a:t>
            </a:r>
          </a:p>
          <a:p>
            <a:r>
              <a:rPr lang="fr-BE"/>
              <a:t>Nous venons de passer le premier niveau, passons maintenant à l’étape suivante. </a:t>
            </a:r>
          </a:p>
          <a:p>
            <a:endParaRPr lang="fr-BE"/>
          </a:p>
          <a:p>
            <a:r>
              <a:rPr lang="fr-BE"/>
              <a:t>Pour chaque étape, je vais lancer la balle à une personne différente. La personne qui a la balle en main devra répondre pour aider Malika à passer à l'étape suivante. Elle pourra ensuite me rendre la balle.</a:t>
            </a:r>
          </a:p>
          <a:p>
            <a:endParaRPr lang="fr-BE"/>
          </a:p>
          <a:p>
            <a:r>
              <a:rPr lang="fr-BE"/>
              <a:t>**Le trainer lance alors la balle à un participant**</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a:t>
            </a:fld>
            <a:endParaRPr lang="fr-BE"/>
          </a:p>
        </p:txBody>
      </p:sp>
    </p:spTree>
    <p:extLst>
      <p:ext uri="{BB962C8B-B14F-4D97-AF65-F5344CB8AC3E}">
        <p14:creationId xmlns:p14="http://schemas.microsoft.com/office/powerpoint/2010/main" val="15286861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Analysons maintenant comment la relation de travail entre Malika et le Lidl pourrait prendre fin. Il existe 5 cas dans lesquels un contrat de travail peut prendre fin. Quels sont-ils? </a:t>
            </a:r>
          </a:p>
          <a:p>
            <a:endParaRPr lang="fr-BE" dirty="0"/>
          </a:p>
          <a:p>
            <a:r>
              <a:rPr lang="fr-BE" dirty="0"/>
              <a:t>Réponse: </a:t>
            </a:r>
          </a:p>
          <a:p>
            <a:endParaRPr lang="fr-BE" dirty="0"/>
          </a:p>
          <a:p>
            <a:pPr marL="228600" indent="-228600">
              <a:buAutoNum type="arabicPeriod"/>
            </a:pPr>
            <a:r>
              <a:rPr lang="fr-BE" dirty="0"/>
              <a:t>La pension: elle est fixée à 67 ans en Belgique</a:t>
            </a:r>
          </a:p>
          <a:p>
            <a:pPr marL="228600" indent="-228600">
              <a:buAutoNum type="arabicPeriod"/>
            </a:pPr>
            <a:r>
              <a:rPr lang="fr-BE" dirty="0"/>
              <a:t>Le licenciement: l’employeur peut décider unilatéralement de mettre fin à contrat de travail</a:t>
            </a:r>
          </a:p>
          <a:p>
            <a:pPr marL="228600" indent="-228600">
              <a:buAutoNum type="arabicPeriod"/>
            </a:pPr>
            <a:r>
              <a:rPr lang="fr-BE" dirty="0"/>
              <a:t>La démission: le travailleur peut décider unilatéralement de mettre fin à son contrat de travail. </a:t>
            </a:r>
          </a:p>
          <a:p>
            <a:pPr marL="228600" indent="-228600">
              <a:buAutoNum type="arabicPeriod"/>
            </a:pPr>
            <a:r>
              <a:rPr lang="fr-BE" dirty="0"/>
              <a:t>La fin contrat à durée déterminée, ou de la mission (pour les intérim)</a:t>
            </a:r>
          </a:p>
          <a:p>
            <a:pPr marL="228600" indent="-228600">
              <a:buAutoNum type="arabicPeriod"/>
            </a:pPr>
            <a:r>
              <a:rPr lang="fr-BE" dirty="0"/>
              <a:t>La fin de validité de la carte orange</a:t>
            </a:r>
          </a:p>
          <a:p>
            <a:pPr marL="228600" indent="-228600">
              <a:buAutoNum type="arabicPeriod"/>
            </a:pPr>
            <a:r>
              <a:rPr lang="fr-BE" dirty="0"/>
              <a:t>Le commun accord (par exemple, en cas de transfert)</a:t>
            </a:r>
          </a:p>
          <a:p>
            <a:pPr marL="228600" indent="-228600">
              <a:buAutoNum type="arabicPeriod"/>
            </a:pPr>
            <a:endParaRPr lang="fr-BE" dirty="0"/>
          </a:p>
          <a:p>
            <a:r>
              <a:rPr lang="fr-BE" dirty="0"/>
              <a:t>Pour le licenciement et la démission, il existe des règles de délais et de procédure à respecter. Cela est indiqué dans votre règlement de travail.</a:t>
            </a:r>
          </a:p>
          <a:p>
            <a:endParaRPr lang="fr-BE" dirty="0"/>
          </a:p>
          <a:p>
            <a:r>
              <a:rPr lang="fr-BE" dirty="0"/>
              <a:t>Attention: En cas de fin de titre de séjour, vous devez en informer votre employeur. Votre accès au marché du travail est directement lié à votre titre de séjour. Il est également conseillé de vider votre compte </a:t>
            </a:r>
            <a:r>
              <a:rPr lang="fr-BE" dirty="0" err="1"/>
              <a:t>banquaire</a:t>
            </a:r>
            <a:r>
              <a:rPr lang="fr-BE" dirty="0"/>
              <a:t> belge avant qu’il ne soit fermé.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74</a:t>
            </a:fld>
            <a:endParaRPr lang="fr-BE"/>
          </a:p>
        </p:txBody>
      </p:sp>
    </p:spTree>
    <p:extLst>
      <p:ext uri="{BB962C8B-B14F-4D97-AF65-F5344CB8AC3E}">
        <p14:creationId xmlns:p14="http://schemas.microsoft.com/office/powerpoint/2010/main" val="130529934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a:t>Un volontaire pourrait-il récapituler l’ensemble des étapes suivies par Malika?</a:t>
            </a:r>
          </a:p>
          <a:p>
            <a:endParaRPr lang="fr-BE" noProof="0"/>
          </a:p>
          <a:p>
            <a:endParaRPr lang="fr-BE" noProof="0">
              <a:latin typeface="Calibri"/>
              <a:ea typeface="Calibri"/>
              <a:cs typeface="Calibri"/>
            </a:endParaRPr>
          </a:p>
          <a:p>
            <a:pPr marL="171450" indent="-171450">
              <a:buFont typeface="Calibri,Sans-Serif"/>
              <a:buChar char="-"/>
            </a:pPr>
            <a:r>
              <a:rPr lang="fr-BE" noProof="0"/>
              <a:t>Elle a vérifié qu'elle pouvait bien travailler en Belgique</a:t>
            </a:r>
            <a:endParaRPr lang="fr-BE" noProof="0">
              <a:solidFill>
                <a:srgbClr val="444444"/>
              </a:solidFill>
            </a:endParaRPr>
          </a:p>
          <a:p>
            <a:pPr marL="171450" indent="-171450">
              <a:buFont typeface="Calibri,Sans-Serif"/>
              <a:buChar char="-"/>
            </a:pPr>
            <a:r>
              <a:rPr lang="fr-BE" noProof="0"/>
              <a:t>Elle s'est inscrite au Forem</a:t>
            </a:r>
            <a:endParaRPr lang="fr-BE" noProof="0">
              <a:solidFill>
                <a:srgbClr val="444444"/>
              </a:solidFill>
            </a:endParaRPr>
          </a:p>
          <a:p>
            <a:pPr marL="171450" indent="-171450">
              <a:buFont typeface="Calibri,Sans-Serif"/>
              <a:buChar char="-"/>
            </a:pPr>
            <a:r>
              <a:rPr lang="fr-BE" noProof="0"/>
              <a:t>Elle a lancé sa recherche d'emploi</a:t>
            </a:r>
            <a:endParaRPr lang="fr-BE" noProof="0">
              <a:solidFill>
                <a:srgbClr val="444444"/>
              </a:solidFill>
            </a:endParaRPr>
          </a:p>
          <a:p>
            <a:pPr marL="171450" indent="-171450">
              <a:buFont typeface="Calibri,Sans-Serif"/>
              <a:buChar char="-"/>
            </a:pPr>
            <a:r>
              <a:rPr lang="fr-BE" noProof="0"/>
              <a:t>Elle a constitué son dossier de candidature</a:t>
            </a:r>
            <a:endParaRPr lang="fr-BE" noProof="0">
              <a:solidFill>
                <a:srgbClr val="444444"/>
              </a:solidFill>
            </a:endParaRPr>
          </a:p>
          <a:p>
            <a:pPr marL="171450" indent="-171450">
              <a:buFont typeface="Calibri,Sans-Serif"/>
              <a:buChar char="-"/>
            </a:pPr>
            <a:r>
              <a:rPr lang="fr-BE" noProof="0"/>
              <a:t>Elle s'est rendue à l'entretien d'embauche</a:t>
            </a:r>
          </a:p>
          <a:p>
            <a:pPr marL="171450" indent="-171450">
              <a:buFont typeface="Calibri,Sans-Serif"/>
              <a:buChar char="-"/>
            </a:pPr>
            <a:r>
              <a:rPr lang="fr-BE" noProof="0"/>
              <a:t>Elle a lu et signé son contrat de travail, en se faisant aider si </a:t>
            </a:r>
            <a:r>
              <a:rPr lang="fr-BE" noProof="0" err="1"/>
              <a:t>necessaire</a:t>
            </a:r>
            <a:endParaRPr lang="fr-BE" noProof="0"/>
          </a:p>
          <a:p>
            <a:pPr marL="171450" indent="-171450">
              <a:buFont typeface="Calibri,Sans-Serif"/>
              <a:buChar char="-"/>
            </a:pPr>
            <a:r>
              <a:rPr lang="fr-BE" noProof="0"/>
              <a:t>Elle a compris comment la </a:t>
            </a:r>
            <a:r>
              <a:rPr lang="fr-BE" noProof="0" err="1"/>
              <a:t>difference</a:t>
            </a:r>
            <a:r>
              <a:rPr lang="fr-BE" noProof="0"/>
              <a:t> entre le salaire brut et net, et l’impact sur son droit à l’</a:t>
            </a:r>
            <a:r>
              <a:rPr lang="fr-BE" noProof="0" err="1"/>
              <a:t>hebergement</a:t>
            </a:r>
            <a:endParaRPr lang="fr-BE" noProof="0"/>
          </a:p>
          <a:p>
            <a:pPr marL="171450" indent="-171450">
              <a:buFont typeface="Calibri,Sans-Serif"/>
              <a:buChar char="-"/>
              <a:defRPr/>
            </a:pPr>
            <a:r>
              <a:rPr lang="fr-BE" noProof="0"/>
              <a:t>Elle est au courant de ses droits et ses devoirs en tant que travailleuse</a:t>
            </a:r>
          </a:p>
          <a:p>
            <a:pPr marL="171450" marR="0" lvl="0" indent="-171450" algn="l" defTabSz="914400" rtl="0" eaLnBrk="1" fontAlgn="auto" latinLnBrk="0" hangingPunct="1">
              <a:lnSpc>
                <a:spcPct val="100000"/>
              </a:lnSpc>
              <a:spcBef>
                <a:spcPts val="0"/>
              </a:spcBef>
              <a:spcAft>
                <a:spcPts val="0"/>
              </a:spcAft>
              <a:buClrTx/>
              <a:buSzTx/>
              <a:buFont typeface="Calibri,Sans-Serif"/>
              <a:buChar char="-"/>
              <a:tabLst/>
              <a:defRPr/>
            </a:pPr>
            <a:r>
              <a:rPr lang="fr-BE" noProof="0"/>
              <a:t>Elle sait comment son contrat de travail peut prendre fin</a:t>
            </a:r>
          </a:p>
          <a:p>
            <a:pPr marL="171450" indent="-171450">
              <a:buFont typeface="Calibri,Sans-Serif"/>
              <a:buChar char="-"/>
            </a:pPr>
            <a:endParaRPr lang="en-US"/>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75</a:t>
            </a:fld>
            <a:endParaRPr lang="fr-BE"/>
          </a:p>
        </p:txBody>
      </p:sp>
    </p:spTree>
    <p:extLst>
      <p:ext uri="{BB962C8B-B14F-4D97-AF65-F5344CB8AC3E}">
        <p14:creationId xmlns:p14="http://schemas.microsoft.com/office/powerpoint/2010/main" val="8785281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Nous arrivons maintenant à la fin de la session interactive.  </a:t>
            </a:r>
          </a:p>
          <a:p>
            <a:endParaRPr lang="fr-BE"/>
          </a:p>
          <a:p>
            <a:r>
              <a:rPr lang="fr-BE"/>
              <a:t>Afin d’améliorer cette session à l’avenir pour toutes les autres personnes qui la suivront, nous aimerions vous poser quelques questions sur comment vous avez vécu ce moment.</a:t>
            </a:r>
          </a:p>
          <a:p>
            <a:r>
              <a:rPr lang="fr-BE"/>
              <a:t>Vos réponses n’auront aucun impact sur la procédure d’asile, et elles sont anonymes (votre nom n’est pas indiqué sur le formulaire). Le but est uniquement de nous aider à améliorer cette session interactive si nécessaire. </a:t>
            </a:r>
          </a:p>
          <a:p>
            <a:endParaRPr lang="fr-BE"/>
          </a:p>
          <a:p>
            <a:r>
              <a:rPr lang="fr-BE"/>
              <a:t>Sur la slide suivante, il y a un QR code qui vous permettra de répondre aux quelques questions dans différentes langues. Il vous suffit de scanner le QR code, pour y avoir accès. </a:t>
            </a:r>
          </a:p>
          <a:p>
            <a:endParaRPr lang="fr-BE"/>
          </a:p>
          <a:p>
            <a:r>
              <a:rPr lang="fr-BE"/>
              <a:t>Si vous avez besoin d’assistance pour remplir le formulaire, je peux vous aider avec l’aide de l’interprète. </a:t>
            </a:r>
          </a:p>
          <a:p>
            <a:endParaRPr lang="fr-BE"/>
          </a:p>
          <a:p>
            <a:r>
              <a:rPr lang="fr-BE"/>
              <a:t>Pour les personnes qui n’ont pas de GSM, il est possible de remplir plusieurs formulaires avec le même GSM.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76</a:t>
            </a:fld>
            <a:endParaRPr lang="fr-BE"/>
          </a:p>
        </p:txBody>
      </p:sp>
    </p:spTree>
    <p:extLst>
      <p:ext uri="{BB962C8B-B14F-4D97-AF65-F5344CB8AC3E}">
        <p14:creationId xmlns:p14="http://schemas.microsoft.com/office/powerpoint/2010/main" val="12580373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Pour retrouver les informations essentielles dont nous avons discuté aujourd’hui, vous pouvez scanner le QR code vers </a:t>
            </a:r>
            <a:r>
              <a:rPr lang="fr-BE" err="1"/>
              <a:t>Fedasilinfo</a:t>
            </a:r>
            <a:r>
              <a:rPr lang="fr-BE"/>
              <a:t>. Vous y retrouverez ces informations, traduites dans votre langue maternelle.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78</a:t>
            </a:fld>
            <a:endParaRPr lang="fr-BE"/>
          </a:p>
        </p:txBody>
      </p:sp>
    </p:spTree>
    <p:extLst>
      <p:ext uri="{BB962C8B-B14F-4D97-AF65-F5344CB8AC3E}">
        <p14:creationId xmlns:p14="http://schemas.microsoft.com/office/powerpoint/2010/main" val="275441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Nous allons maintenant parler des agences de l’emploi. </a:t>
            </a:r>
          </a:p>
          <a:p>
            <a:r>
              <a:rPr lang="fr-BE"/>
              <a:t>Elles sont réparties selon les régions en Belgique, comme indiqué sur cette carte: le VDAB en Flandre, </a:t>
            </a:r>
            <a:r>
              <a:rPr lang="fr-BE" err="1"/>
              <a:t>Actiris</a:t>
            </a:r>
            <a:r>
              <a:rPr lang="fr-BE"/>
              <a:t> à Bruxelles, </a:t>
            </a:r>
            <a:r>
              <a:rPr lang="fr-BE" err="1"/>
              <a:t>Arbeitsamt</a:t>
            </a:r>
            <a:r>
              <a:rPr lang="fr-BE"/>
              <a:t> en communauté germanophone et le Forem en Wallonie.</a:t>
            </a:r>
          </a:p>
          <a:p>
            <a:endParaRPr lang="fr-BE"/>
          </a:p>
          <a:p>
            <a:r>
              <a:rPr lang="fr-BE"/>
              <a:t>Savez-vous à quoi servent les agences de l’emploi? </a:t>
            </a:r>
          </a:p>
          <a:p>
            <a:endParaRPr lang="fr-BE"/>
          </a:p>
          <a:p>
            <a:pPr marL="171450" indent="-171450">
              <a:buFont typeface="Arial" panose="020B0604020202020204" pitchFamily="34" charset="0"/>
              <a:buChar char="•"/>
            </a:pPr>
            <a:r>
              <a:rPr lang="fr-BE" b="1"/>
              <a:t>Accompagne les chercheurs d'emploi</a:t>
            </a:r>
            <a:r>
              <a:rPr lang="fr-BE"/>
              <a:t> : orientation professionnelle, aide à la rédaction de CV et lettres de motivation, préparation aux entretiens d'embauche, suivi personnalisé et coaching.</a:t>
            </a:r>
          </a:p>
          <a:p>
            <a:pPr marL="171450" indent="-171450">
              <a:buFont typeface="Arial" panose="020B0604020202020204" pitchFamily="34" charset="0"/>
              <a:buChar char="•"/>
            </a:pPr>
            <a:r>
              <a:rPr lang="fr-BE" b="1"/>
              <a:t>Propose des offres d'emploi</a:t>
            </a:r>
            <a:r>
              <a:rPr lang="fr-BE"/>
              <a:t> via son site et ses bureaux.</a:t>
            </a:r>
          </a:p>
          <a:p>
            <a:pPr marL="171450" indent="-171450">
              <a:buFont typeface="Arial" panose="020B0604020202020204" pitchFamily="34" charset="0"/>
              <a:buChar char="•"/>
            </a:pPr>
            <a:r>
              <a:rPr lang="fr-BE" b="1"/>
              <a:t>Met en relation les employeurs et les candidats.</a:t>
            </a:r>
            <a:endParaRPr lang="fr-BE"/>
          </a:p>
          <a:p>
            <a:pPr marL="171450" indent="-171450">
              <a:buFont typeface="Arial" panose="020B0604020202020204" pitchFamily="34" charset="0"/>
              <a:buChar char="•"/>
            </a:pPr>
            <a:r>
              <a:rPr lang="fr-BE" b="1"/>
              <a:t>Organise des formations.</a:t>
            </a:r>
            <a:endParaRPr lang="fr-BE"/>
          </a:p>
          <a:p>
            <a:pPr marL="171450" indent="-171450">
              <a:buFont typeface="Arial" panose="020B0604020202020204" pitchFamily="34" charset="0"/>
              <a:buChar char="•"/>
            </a:pPr>
            <a:r>
              <a:rPr lang="fr-BE" b="1"/>
              <a:t>Informe sur les métiers et secteurs</a:t>
            </a:r>
            <a:r>
              <a:rPr lang="fr-BE"/>
              <a:t> porteurs d’emploi.</a:t>
            </a:r>
          </a:p>
          <a:p>
            <a:endParaRPr lang="fr-BE"/>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8</a:t>
            </a:fld>
            <a:endParaRPr lang="fr-BE"/>
          </a:p>
        </p:txBody>
      </p:sp>
    </p:spTree>
    <p:extLst>
      <p:ext uri="{BB962C8B-B14F-4D97-AF65-F5344CB8AC3E}">
        <p14:creationId xmlns:p14="http://schemas.microsoft.com/office/powerpoint/2010/main" val="2744474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Ce </a:t>
            </a:r>
            <a:r>
              <a:rPr lang="en-US" err="1">
                <a:latin typeface="Calibri"/>
                <a:ea typeface="Calibri"/>
                <a:cs typeface="Calibri"/>
              </a:rPr>
              <a:t>n'est</a:t>
            </a:r>
            <a:r>
              <a:rPr lang="en-US">
                <a:latin typeface="Calibri"/>
                <a:ea typeface="Calibri"/>
                <a:cs typeface="Calibri"/>
              </a:rPr>
              <a:t> pas la bonne </a:t>
            </a:r>
            <a:r>
              <a:rPr lang="en-US" err="1">
                <a:latin typeface="Calibri"/>
                <a:ea typeface="Calibri"/>
                <a:cs typeface="Calibri"/>
              </a:rPr>
              <a:t>réponse</a:t>
            </a:r>
            <a:r>
              <a:rPr lang="en-US">
                <a:latin typeface="Calibri"/>
                <a:ea typeface="Calibri"/>
                <a:cs typeface="Calibri"/>
              </a:rPr>
              <a:t>. </a:t>
            </a:r>
          </a:p>
          <a:p>
            <a:r>
              <a:rPr lang="en-US" err="1">
                <a:latin typeface="Calibri"/>
                <a:ea typeface="Calibri"/>
                <a:cs typeface="Calibri"/>
              </a:rPr>
              <a:t>Souviens</a:t>
            </a:r>
            <a:r>
              <a:rPr lang="en-US">
                <a:latin typeface="Calibri"/>
                <a:ea typeface="Calibri"/>
                <a:cs typeface="Calibri"/>
              </a:rPr>
              <a:t> </a:t>
            </a:r>
            <a:r>
              <a:rPr lang="en-US" err="1">
                <a:latin typeface="Calibri"/>
                <a:ea typeface="Calibri"/>
                <a:cs typeface="Calibri"/>
              </a:rPr>
              <a:t>toi</a:t>
            </a:r>
            <a:r>
              <a:rPr lang="en-US">
                <a:latin typeface="Calibri"/>
                <a:ea typeface="Calibri"/>
                <a:cs typeface="Calibri"/>
              </a:rPr>
              <a:t> </a:t>
            </a:r>
            <a:r>
              <a:rPr lang="en-US" err="1">
                <a:latin typeface="Calibri"/>
                <a:ea typeface="Calibri"/>
                <a:cs typeface="Calibri"/>
              </a:rPr>
              <a:t>que</a:t>
            </a:r>
            <a:r>
              <a:rPr lang="en-US">
                <a:latin typeface="Calibri"/>
                <a:ea typeface="Calibri"/>
                <a:cs typeface="Calibri"/>
              </a:rPr>
              <a:t> Malika </a:t>
            </a:r>
            <a:r>
              <a:rPr lang="en-US" err="1">
                <a:latin typeface="Calibri"/>
                <a:ea typeface="Calibri"/>
                <a:cs typeface="Calibri"/>
              </a:rPr>
              <a:t>habite</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Wallonie</a:t>
            </a:r>
            <a:r>
              <a:rPr lang="en-US">
                <a:latin typeface="Calibri"/>
                <a:ea typeface="Calibri"/>
                <a:cs typeface="Calibri"/>
              </a:rPr>
              <a:t>. Sais-</a:t>
            </a:r>
            <a:r>
              <a:rPr lang="en-US" err="1">
                <a:latin typeface="Calibri"/>
                <a:ea typeface="Calibri"/>
                <a:cs typeface="Calibri"/>
              </a:rPr>
              <a:t>tu</a:t>
            </a:r>
            <a:r>
              <a:rPr lang="en-US">
                <a:latin typeface="Calibri"/>
                <a:ea typeface="Calibri"/>
                <a:cs typeface="Calibri"/>
              </a:rPr>
              <a:t> </a:t>
            </a:r>
            <a:r>
              <a:rPr lang="en-US" err="1">
                <a:latin typeface="Calibri"/>
                <a:ea typeface="Calibri"/>
                <a:cs typeface="Calibri"/>
              </a:rPr>
              <a:t>où</a:t>
            </a:r>
            <a:r>
              <a:rPr lang="en-US">
                <a:latin typeface="Calibri"/>
                <a:ea typeface="Calibri"/>
                <a:cs typeface="Calibri"/>
              </a:rPr>
              <a:t> se </a:t>
            </a:r>
            <a:r>
              <a:rPr lang="en-US" err="1">
                <a:latin typeface="Calibri"/>
                <a:ea typeface="Calibri"/>
                <a:cs typeface="Calibri"/>
              </a:rPr>
              <a:t>situe</a:t>
            </a:r>
            <a:r>
              <a:rPr lang="en-US">
                <a:latin typeface="Calibri"/>
                <a:ea typeface="Calibri"/>
                <a:cs typeface="Calibri"/>
              </a:rPr>
              <a:t> la </a:t>
            </a:r>
            <a:r>
              <a:rPr lang="en-US" err="1">
                <a:latin typeface="Calibri"/>
                <a:ea typeface="Calibri"/>
                <a:cs typeface="Calibri"/>
              </a:rPr>
              <a:t>Wallonie</a:t>
            </a:r>
            <a:r>
              <a:rPr lang="en-US">
                <a:latin typeface="Calibri"/>
                <a:ea typeface="Calibri"/>
                <a:cs typeface="Calibri"/>
              </a:rPr>
              <a:t> sur la carte?</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9</a:t>
            </a:fld>
            <a:endParaRPr lang="fr-BE"/>
          </a:p>
        </p:txBody>
      </p:sp>
    </p:spTree>
    <p:extLst>
      <p:ext uri="{BB962C8B-B14F-4D97-AF65-F5344CB8AC3E}">
        <p14:creationId xmlns:p14="http://schemas.microsoft.com/office/powerpoint/2010/main" val="667441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51DF2E-5FB8-92B2-D955-2FD3B254B81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220DB7B2-EB81-3047-3694-D1DED7A4BC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258D86AB-8387-E01D-78FD-D1A505DF8F75}"/>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DD6A6170-E167-706C-90CD-DBBA6E5F62A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BCD4B30-1C0B-23DB-0061-F833FA1872EC}"/>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3252109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6116AB-39C2-C148-3318-213556239EAD}"/>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A18558E8-9FF2-0E78-8F45-68E162FCE1D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E71DAE3E-FC35-8EFF-9AC7-2D5011BB6290}"/>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734FC255-D758-3CF8-563F-C6E096B1B33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FB27DDB-2927-0731-98B3-5ECC976AE267}"/>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3876240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3B5F862-D443-268F-DAF0-486FFE4C36B6}"/>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E42CB50D-9A19-9537-0848-8C082DA1EC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4F9DC73-5F1D-48DC-0829-C0E235D2522D}"/>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CB380B40-83ED-FC4F-9886-47C642B5C837}"/>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67CCB77-8A16-A8C2-0CB8-0A6E70647F21}"/>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134754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ON'T USE 2">
    <p:bg>
      <p:bgPr>
        <a:solidFill>
          <a:srgbClr val="EFE553"/>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37390" y="2025548"/>
            <a:ext cx="5240503" cy="1440000"/>
          </a:xfrm>
        </p:spPr>
        <p:txBody>
          <a:bodyPr>
            <a:normAutofit/>
          </a:bodyPr>
          <a:lstStyle>
            <a:lvl1pPr>
              <a:defRPr sz="1875"/>
            </a:lvl1pPr>
          </a:lstStyle>
          <a:p>
            <a:r>
              <a:rPr lang="nl-BE"/>
              <a:t>TITELSTIJL VAN MODEL BEWERKEN</a:t>
            </a:r>
            <a:endParaRPr lang="nl-NL"/>
          </a:p>
        </p:txBody>
      </p:sp>
      <p:sp>
        <p:nvSpPr>
          <p:cNvPr id="4" name="Tijdelijke aanduiding voor inhoud 3"/>
          <p:cNvSpPr>
            <a:spLocks noGrp="1"/>
          </p:cNvSpPr>
          <p:nvPr>
            <p:ph sz="half" idx="2"/>
          </p:nvPr>
        </p:nvSpPr>
        <p:spPr>
          <a:xfrm>
            <a:off x="6037390" y="3580642"/>
            <a:ext cx="5240503" cy="2047006"/>
          </a:xfrm>
        </p:spPr>
        <p:txBody>
          <a:bodyPr>
            <a:normAutofit/>
          </a:bodyPr>
          <a:lstStyle>
            <a:lvl1pPr>
              <a:defRPr sz="1350"/>
            </a:lvl1pPr>
            <a:lvl2pPr>
              <a:defRPr sz="1350"/>
            </a:lvl2pPr>
            <a:lvl3pPr>
              <a:defRPr sz="1200"/>
            </a:lvl3pPr>
            <a:lvl4pPr>
              <a:defRPr sz="1200"/>
            </a:lvl4pPr>
            <a:lvl5pPr>
              <a:defRPr sz="9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A7864C04-540A-4F47-BB97-D2DF1ECEC762}" type="datetimeFigureOut">
              <a:rPr lang="fr-FR" smtClean="0"/>
              <a:t>16/07/2026</a:t>
            </a:fld>
            <a:endParaRPr lang="fr-FR"/>
          </a:p>
        </p:txBody>
      </p:sp>
      <p:sp>
        <p:nvSpPr>
          <p:cNvPr id="8" name="Tijdelijke aanduiding voor voettekst 7"/>
          <p:cNvSpPr>
            <a:spLocks noGrp="1"/>
          </p:cNvSpPr>
          <p:nvPr>
            <p:ph type="ftr" sz="quarter" idx="11"/>
          </p:nvPr>
        </p:nvSpPr>
        <p:spPr/>
        <p:txBody>
          <a:bodyPr/>
          <a:lstStyle/>
          <a:p>
            <a:endParaRPr lang="fr-FR"/>
          </a:p>
        </p:txBody>
      </p:sp>
      <p:sp>
        <p:nvSpPr>
          <p:cNvPr id="9" name="Tijdelijke aanduiding voor dianummer 8"/>
          <p:cNvSpPr>
            <a:spLocks noGrp="1"/>
          </p:cNvSpPr>
          <p:nvPr>
            <p:ph type="sldNum" sz="quarter" idx="12"/>
          </p:nvPr>
        </p:nvSpPr>
        <p:spPr/>
        <p:txBody>
          <a:bodyPr/>
          <a:lstStyle/>
          <a:p>
            <a:fld id="{FB36CEB1-AFB9-4FF0-A96E-C9B725955488}" type="slidenum">
              <a:rPr lang="fr-FR" smtClean="0"/>
              <a:t>‹#›</a:t>
            </a:fld>
            <a:endParaRPr lang="fr-FR"/>
          </a:p>
        </p:txBody>
      </p:sp>
      <p:sp>
        <p:nvSpPr>
          <p:cNvPr id="15" name="Tijdelijke aanduiding voor afbeelding 13"/>
          <p:cNvSpPr>
            <a:spLocks noGrp="1"/>
          </p:cNvSpPr>
          <p:nvPr>
            <p:ph type="pic" sz="quarter" idx="13"/>
          </p:nvPr>
        </p:nvSpPr>
        <p:spPr>
          <a:xfrm>
            <a:off x="0" y="0"/>
            <a:ext cx="5401733" cy="6858000"/>
          </a:xfrm>
        </p:spPr>
        <p:txBody>
          <a:bodyPr/>
          <a:lstStyle/>
          <a:p>
            <a:r>
              <a:rPr lang="nl-NL"/>
              <a:t>Klik op het pictogram als u een afbeelding wilt toevoegen</a:t>
            </a:r>
            <a:endParaRPr lang="en-GB"/>
          </a:p>
        </p:txBody>
      </p:sp>
    </p:spTree>
    <p:extLst>
      <p:ext uri="{BB962C8B-B14F-4D97-AF65-F5344CB8AC3E}">
        <p14:creationId xmlns:p14="http://schemas.microsoft.com/office/powerpoint/2010/main" val="1186044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Vergelijk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440000" y="0"/>
            <a:ext cx="9600000" cy="1440000"/>
          </a:xfrm>
        </p:spPr>
        <p:txBody>
          <a:bodyPr/>
          <a:lstStyle>
            <a:lvl1pPr>
              <a:defRPr/>
            </a:lvl1pPr>
          </a:lstStyle>
          <a:p>
            <a:r>
              <a:rPr lang="nl-BE"/>
              <a:t>TITELSTIJL VAN MODEL BEWERKEN</a:t>
            </a:r>
            <a:endParaRPr lang="nl-NL"/>
          </a:p>
        </p:txBody>
      </p:sp>
      <p:sp>
        <p:nvSpPr>
          <p:cNvPr id="3" name="Tijdelijke aanduiding voor tekst 2"/>
          <p:cNvSpPr>
            <a:spLocks noGrp="1"/>
          </p:cNvSpPr>
          <p:nvPr>
            <p:ph type="body" idx="1"/>
          </p:nvPr>
        </p:nvSpPr>
        <p:spPr>
          <a:xfrm>
            <a:off x="1439997" y="1620002"/>
            <a:ext cx="4560000" cy="639763"/>
          </a:xfrm>
        </p:spPr>
        <p:txBody>
          <a:bodyPr anchor="t">
            <a:normAutofit/>
          </a:bodyPr>
          <a:lstStyle>
            <a:lvl1pPr marL="0" indent="0">
              <a:buNone/>
              <a:defRPr sz="1500" b="0" i="0">
                <a:solidFill>
                  <a:schemeClr val="accent1"/>
                </a:solidFill>
                <a:latin typeface="Roboto Slab" charset="0"/>
                <a:ea typeface="Roboto Slab" charset="0"/>
                <a:cs typeface="Roboto Slab"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Tijdelijke aanduiding voor inhoud 3"/>
          <p:cNvSpPr>
            <a:spLocks noGrp="1"/>
          </p:cNvSpPr>
          <p:nvPr>
            <p:ph sz="half" idx="2"/>
          </p:nvPr>
        </p:nvSpPr>
        <p:spPr>
          <a:xfrm>
            <a:off x="1439997" y="2376311"/>
            <a:ext cx="4560000" cy="3749852"/>
          </a:xfrm>
        </p:spPr>
        <p:txBody>
          <a:bodyPr>
            <a:normAutofit/>
          </a:bodyPr>
          <a:lstStyle>
            <a:lvl1pPr>
              <a:defRPr sz="1200"/>
            </a:lvl1pPr>
            <a:lvl2pPr>
              <a:defRPr sz="1200"/>
            </a:lvl2pPr>
            <a:lvl3pPr>
              <a:defRPr sz="1200"/>
            </a:lvl3pPr>
            <a:lvl4pPr>
              <a:defRPr sz="1200"/>
            </a:lvl4pPr>
            <a:lvl5pPr>
              <a:defRPr sz="9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A7864C04-540A-4F47-BB97-D2DF1ECEC762}" type="datetimeFigureOut">
              <a:rPr lang="fr-FR" smtClean="0"/>
              <a:t>16/07/2026</a:t>
            </a:fld>
            <a:endParaRPr lang="fr-FR"/>
          </a:p>
        </p:txBody>
      </p:sp>
      <p:sp>
        <p:nvSpPr>
          <p:cNvPr id="8" name="Tijdelijke aanduiding voor voettekst 7"/>
          <p:cNvSpPr>
            <a:spLocks noGrp="1"/>
          </p:cNvSpPr>
          <p:nvPr>
            <p:ph type="ftr" sz="quarter" idx="11"/>
          </p:nvPr>
        </p:nvSpPr>
        <p:spPr/>
        <p:txBody>
          <a:bodyPr/>
          <a:lstStyle/>
          <a:p>
            <a:endParaRPr lang="fr-FR"/>
          </a:p>
        </p:txBody>
      </p:sp>
      <p:sp>
        <p:nvSpPr>
          <p:cNvPr id="9" name="Tijdelijke aanduiding voor dianummer 8"/>
          <p:cNvSpPr>
            <a:spLocks noGrp="1"/>
          </p:cNvSpPr>
          <p:nvPr>
            <p:ph type="sldNum" sz="quarter" idx="12"/>
          </p:nvPr>
        </p:nvSpPr>
        <p:spPr/>
        <p:txBody>
          <a:bodyPr/>
          <a:lstStyle/>
          <a:p>
            <a:fld id="{FB36CEB1-AFB9-4FF0-A96E-C9B725955488}" type="slidenum">
              <a:rPr lang="fr-FR" smtClean="0"/>
              <a:t>‹#›</a:t>
            </a:fld>
            <a:endParaRPr lang="fr-FR"/>
          </a:p>
        </p:txBody>
      </p:sp>
      <p:sp>
        <p:nvSpPr>
          <p:cNvPr id="12" name="Tijdelijke aanduiding voor tekst 2"/>
          <p:cNvSpPr>
            <a:spLocks noGrp="1"/>
          </p:cNvSpPr>
          <p:nvPr>
            <p:ph type="body" idx="13"/>
          </p:nvPr>
        </p:nvSpPr>
        <p:spPr>
          <a:xfrm>
            <a:off x="6480000" y="1620002"/>
            <a:ext cx="4560000" cy="639763"/>
          </a:xfrm>
        </p:spPr>
        <p:txBody>
          <a:bodyPr anchor="t">
            <a:normAutofit/>
          </a:bodyPr>
          <a:lstStyle>
            <a:lvl1pPr marL="0" indent="0">
              <a:buNone/>
              <a:defRPr sz="1500" b="0" i="0">
                <a:solidFill>
                  <a:schemeClr val="accent1"/>
                </a:solidFill>
                <a:latin typeface="Roboto Slab" charset="0"/>
                <a:ea typeface="Roboto Slab" charset="0"/>
                <a:cs typeface="Roboto Slab"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13" name="Tijdelijke aanduiding voor inhoud 3"/>
          <p:cNvSpPr>
            <a:spLocks noGrp="1"/>
          </p:cNvSpPr>
          <p:nvPr>
            <p:ph sz="half" idx="14"/>
          </p:nvPr>
        </p:nvSpPr>
        <p:spPr>
          <a:xfrm>
            <a:off x="6480000" y="2376311"/>
            <a:ext cx="4560000" cy="3749852"/>
          </a:xfrm>
        </p:spPr>
        <p:txBody>
          <a:bodyPr>
            <a:normAutofit/>
          </a:bodyPr>
          <a:lstStyle>
            <a:lvl1pPr>
              <a:defRPr sz="1200"/>
            </a:lvl1pPr>
            <a:lvl2pPr>
              <a:defRPr sz="1200"/>
            </a:lvl2pPr>
            <a:lvl3pPr>
              <a:defRPr sz="1200"/>
            </a:lvl3pPr>
            <a:lvl4pPr>
              <a:defRPr sz="1200"/>
            </a:lvl4pPr>
            <a:lvl5pPr>
              <a:defRPr sz="9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34405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C54750-B8DA-D014-A596-76128146F674}"/>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CB836C2E-1F36-8137-9180-0B33A75210B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D3AD1848-595D-CC3B-A19A-D544541B746E}"/>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445C3A15-16B4-846E-CCE9-EA8DC6785B7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72AC0737-2058-DB15-C861-B4FE7973453D}"/>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284679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137AB5-8579-71AD-4189-572BD816079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345D6A3B-43E4-89CE-D1AB-8B9BDDB7451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6232769-0EE9-058B-46A2-5ED462A55B40}"/>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234BE82D-77D5-9FA6-9B23-89468C38B76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644F3B46-6FD7-E12F-D6B7-EEE147391CEA}"/>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2046651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37733B-DAFD-49FA-72BA-3B69CD108CFD}"/>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C3F899EA-6F98-68F4-612D-305D519FED0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E9BAE342-0196-240E-AA2C-4CAD4E61A78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0BF6945D-7E3B-D580-F872-D5CD02433B1B}"/>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6" name="Espace réservé du pied de page 5">
            <a:extLst>
              <a:ext uri="{FF2B5EF4-FFF2-40B4-BE49-F238E27FC236}">
                <a16:creationId xmlns:a16="http://schemas.microsoft.com/office/drawing/2014/main" id="{ABC47A79-9BC0-0B69-C4D2-8AF1DE2E5C1E}"/>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E8DE2308-046E-11B4-535C-C6426FCFDF51}"/>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1464915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5A01BD-BD13-6EBF-E2ED-FF7478660466}"/>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B87D13FD-4D7A-4FAF-1304-A686ECC92A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42E4A0E-6796-7B49-AE94-E39F16EDF0A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8965900B-8EA2-3215-510E-C7ADB320E0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FCC6876-5438-3E1B-DCCB-AAD293EA6B0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7F94FB50-95EC-8363-2C7C-4D49CDDCACFB}"/>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8" name="Espace réservé du pied de page 7">
            <a:extLst>
              <a:ext uri="{FF2B5EF4-FFF2-40B4-BE49-F238E27FC236}">
                <a16:creationId xmlns:a16="http://schemas.microsoft.com/office/drawing/2014/main" id="{67C6773B-A9DF-986D-10D5-A7BFC2757D68}"/>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52C4DAE1-3817-5AC6-39FF-E35D56ED5177}"/>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2033772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A00AD5-A879-B866-7633-FCB2E61D6683}"/>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3AB6FE46-91C6-E9F9-AD0B-383A9F8810F8}"/>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4" name="Espace réservé du pied de page 3">
            <a:extLst>
              <a:ext uri="{FF2B5EF4-FFF2-40B4-BE49-F238E27FC236}">
                <a16:creationId xmlns:a16="http://schemas.microsoft.com/office/drawing/2014/main" id="{D06F2BA0-D423-2191-0EE9-6188D2F7DBBC}"/>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5E95E283-AA5C-02C6-0BCD-54367FDD89D5}"/>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3921490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C33860-01BA-38AF-F097-3AB22442FAE6}"/>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3" name="Espace réservé du pied de page 2">
            <a:extLst>
              <a:ext uri="{FF2B5EF4-FFF2-40B4-BE49-F238E27FC236}">
                <a16:creationId xmlns:a16="http://schemas.microsoft.com/office/drawing/2014/main" id="{58D720B2-5D08-2CE1-14E1-6A7C7599E7D6}"/>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95D63734-926E-EE61-8085-3F39BE487689}"/>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2003068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DA4613-E505-0ED9-91BE-C40366D9AF6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D4424508-E55A-BE27-8102-0E0462EE6F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0CC8944E-3212-51F4-36C2-9D96252F53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0B43138-865C-1C10-A8FC-D5B9B500BE0D}"/>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6" name="Espace réservé du pied de page 5">
            <a:extLst>
              <a:ext uri="{FF2B5EF4-FFF2-40B4-BE49-F238E27FC236}">
                <a16:creationId xmlns:a16="http://schemas.microsoft.com/office/drawing/2014/main" id="{1C75F19E-4222-731A-BCBD-9319EE17971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5DFA7A2D-4BBE-02A2-9500-421C41F8333E}"/>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1602313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982F50-51B5-B9B6-4590-4F7081CE10B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225ADE2A-FEED-6B31-B1E8-B6BB1EFF5C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A782C79E-1689-E9E8-F109-3CE47CB80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27A91BE-7129-FC9E-F516-9EE8C066CED6}"/>
              </a:ext>
            </a:extLst>
          </p:cNvPr>
          <p:cNvSpPr>
            <a:spLocks noGrp="1"/>
          </p:cNvSpPr>
          <p:nvPr>
            <p:ph type="dt" sz="half" idx="10"/>
          </p:nvPr>
        </p:nvSpPr>
        <p:spPr/>
        <p:txBody>
          <a:bodyPr/>
          <a:lstStyle/>
          <a:p>
            <a:fld id="{C2F7C7D3-9F47-476C-9DC7-D8F3926A1D40}" type="datetimeFigureOut">
              <a:rPr lang="fr-BE" smtClean="0"/>
              <a:t>16-07-26</a:t>
            </a:fld>
            <a:endParaRPr lang="fr-BE"/>
          </a:p>
        </p:txBody>
      </p:sp>
      <p:sp>
        <p:nvSpPr>
          <p:cNvPr id="6" name="Espace réservé du pied de page 5">
            <a:extLst>
              <a:ext uri="{FF2B5EF4-FFF2-40B4-BE49-F238E27FC236}">
                <a16:creationId xmlns:a16="http://schemas.microsoft.com/office/drawing/2014/main" id="{CCB6B7D8-3AED-DC9D-2CB9-2974A4889816}"/>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81ADA233-3B93-2966-112A-8B875DD4D6BE}"/>
              </a:ext>
            </a:extLst>
          </p:cNvPr>
          <p:cNvSpPr>
            <a:spLocks noGrp="1"/>
          </p:cNvSpPr>
          <p:nvPr>
            <p:ph type="sldNum" sz="quarter" idx="12"/>
          </p:nvPr>
        </p:nvSpPr>
        <p:spPr/>
        <p:txBody>
          <a:bodyPr/>
          <a:lstStyle/>
          <a:p>
            <a:fld id="{9B02A2A4-141D-4E3B-AD62-4D68945EF6C6}" type="slidenum">
              <a:rPr lang="fr-BE" smtClean="0"/>
              <a:t>‹#›</a:t>
            </a:fld>
            <a:endParaRPr lang="fr-BE"/>
          </a:p>
        </p:txBody>
      </p:sp>
    </p:spTree>
    <p:extLst>
      <p:ext uri="{BB962C8B-B14F-4D97-AF65-F5344CB8AC3E}">
        <p14:creationId xmlns:p14="http://schemas.microsoft.com/office/powerpoint/2010/main" val="1106638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D63877F-30A5-5551-11E8-EFE6BCD0A9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070DFE9E-B362-CD11-4711-53290CB00F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2192EA6-2845-9120-6240-644723782E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F7C7D3-9F47-476C-9DC7-D8F3926A1D40}" type="datetimeFigureOut">
              <a:rPr lang="fr-BE" smtClean="0"/>
              <a:t>16-07-26</a:t>
            </a:fld>
            <a:endParaRPr lang="fr-BE"/>
          </a:p>
        </p:txBody>
      </p:sp>
      <p:sp>
        <p:nvSpPr>
          <p:cNvPr id="5" name="Espace réservé du pied de page 4">
            <a:extLst>
              <a:ext uri="{FF2B5EF4-FFF2-40B4-BE49-F238E27FC236}">
                <a16:creationId xmlns:a16="http://schemas.microsoft.com/office/drawing/2014/main" id="{F763359E-ACF3-8772-209F-B587460A35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32278BD2-0A40-C07D-AB71-02BE748B8A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02A2A4-141D-4E3B-AD62-4D68945EF6C6}" type="slidenum">
              <a:rPr lang="fr-BE" smtClean="0"/>
              <a:t>‹#›</a:t>
            </a:fld>
            <a:endParaRPr lang="fr-BE"/>
          </a:p>
        </p:txBody>
      </p:sp>
    </p:spTree>
    <p:extLst>
      <p:ext uri="{BB962C8B-B14F-4D97-AF65-F5344CB8AC3E}">
        <p14:creationId xmlns:p14="http://schemas.microsoft.com/office/powerpoint/2010/main" val="131418986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jpe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image" Target="../media/image2.png"/><Relationship Id="rId5" Type="http://schemas.openxmlformats.org/officeDocument/2006/relationships/image" Target="../media/image27.png"/><Relationship Id="rId10" Type="http://schemas.openxmlformats.org/officeDocument/2006/relationships/image" Target="../media/image31.svg"/><Relationship Id="rId4" Type="http://schemas.openxmlformats.org/officeDocument/2006/relationships/slide" Target="slide11.xml"/><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293_373F5B73.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8.png"/><Relationship Id="rId7"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4.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6.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7.png"/><Relationship Id="rId7" Type="http://schemas.openxmlformats.org/officeDocument/2006/relationships/image" Target="../media/image33.png"/><Relationship Id="rId12"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2.png"/><Relationship Id="rId11" Type="http://schemas.microsoft.com/office/2007/relationships/hdphoto" Target="../media/hdphoto2.wdp"/><Relationship Id="rId5" Type="http://schemas.openxmlformats.org/officeDocument/2006/relationships/image" Target="../media/image39.png"/><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5.svg"/><Relationship Id="rId11" Type="http://schemas.openxmlformats.org/officeDocument/2006/relationships/image" Target="../media/image25.pn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pn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4.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25.png"/><Relationship Id="rId10" Type="http://schemas.openxmlformats.org/officeDocument/2006/relationships/image" Target="../media/image55.jpeg"/><Relationship Id="rId4" Type="http://schemas.openxmlformats.org/officeDocument/2006/relationships/image" Target="../media/image48.png"/><Relationship Id="rId9" Type="http://schemas.openxmlformats.org/officeDocument/2006/relationships/image" Target="../media/image54.png"/><Relationship Id="rId1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3.svg"/><Relationship Id="rId5" Type="http://schemas.openxmlformats.org/officeDocument/2006/relationships/image" Target="../media/image62.jpeg"/><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8.png"/><Relationship Id="rId7"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25.png"/><Relationship Id="rId4" Type="http://schemas.openxmlformats.org/officeDocument/2006/relationships/image" Target="../media/image14.png"/><Relationship Id="rId9" Type="http://schemas.openxmlformats.org/officeDocument/2006/relationships/image" Target="../media/image24.sv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76.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8" Type="http://schemas.openxmlformats.org/officeDocument/2006/relationships/image" Target="../media/image80.png"/><Relationship Id="rId3" Type="http://schemas.microsoft.com/office/2018/10/relationships/comments" Target="../comments/modernComment_238_2BC25EC9.xml"/><Relationship Id="rId7" Type="http://schemas.openxmlformats.org/officeDocument/2006/relationships/image" Target="../media/image74.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2.jpeg"/><Relationship Id="rId11" Type="http://schemas.openxmlformats.org/officeDocument/2006/relationships/image" Target="../media/image2.png"/><Relationship Id="rId5" Type="http://schemas.openxmlformats.org/officeDocument/2006/relationships/image" Target="../media/image71.png"/><Relationship Id="rId10" Type="http://schemas.openxmlformats.org/officeDocument/2006/relationships/image" Target="../media/image82.svg"/><Relationship Id="rId4" Type="http://schemas.openxmlformats.org/officeDocument/2006/relationships/image" Target="../media/image70.png"/><Relationship Id="rId9" Type="http://schemas.openxmlformats.org/officeDocument/2006/relationships/image" Target="../media/image81.png"/></Relationships>
</file>

<file path=ppt/slides/_rels/slide3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77.png"/><Relationship Id="rId7" Type="http://schemas.openxmlformats.org/officeDocument/2006/relationships/image" Target="../media/image80.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73.jpeg"/><Relationship Id="rId4" Type="http://schemas.openxmlformats.org/officeDocument/2006/relationships/image" Target="../media/image79.png"/><Relationship Id="rId9"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8.png"/><Relationship Id="rId7"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25.png"/><Relationship Id="rId5" Type="http://schemas.openxmlformats.org/officeDocument/2006/relationships/image" Target="../media/image14.png"/><Relationship Id="rId10" Type="http://schemas.openxmlformats.org/officeDocument/2006/relationships/image" Target="../media/image24.svg"/><Relationship Id="rId4" Type="http://schemas.openxmlformats.org/officeDocument/2006/relationships/image" Target="../media/image66.png"/><Relationship Id="rId9"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5.png"/></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6.jpeg"/><Relationship Id="rId4" Type="http://schemas.openxmlformats.org/officeDocument/2006/relationships/image" Target="../media/image85.png"/></Relationships>
</file>

<file path=ppt/slides/_rels/slide3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7.jpeg"/><Relationship Id="rId4" Type="http://schemas.openxmlformats.org/officeDocument/2006/relationships/image" Target="../media/image85.png"/></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8.png"/><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9.jpeg"/><Relationship Id="rId4" Type="http://schemas.openxmlformats.org/officeDocument/2006/relationships/image" Target="../media/image85.png"/></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0.png"/><Relationship Id="rId4" Type="http://schemas.openxmlformats.org/officeDocument/2006/relationships/image" Target="../media/image85.png"/></Relationships>
</file>

<file path=ppt/slides/_rels/slide4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8.png"/><Relationship Id="rId7" Type="http://schemas.openxmlformats.org/officeDocument/2006/relationships/image" Target="../media/image33.png"/><Relationship Id="rId12"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24.svg"/><Relationship Id="rId5" Type="http://schemas.openxmlformats.org/officeDocument/2006/relationships/image" Target="../media/image14.png"/><Relationship Id="rId10" Type="http://schemas.openxmlformats.org/officeDocument/2006/relationships/image" Target="../media/image91.png"/><Relationship Id="rId4" Type="http://schemas.openxmlformats.org/officeDocument/2006/relationships/image" Target="../media/image66.png"/><Relationship Id="rId9" Type="http://schemas.openxmlformats.org/officeDocument/2006/relationships/image" Target="../media/image37.png"/></Relationships>
</file>

<file path=ppt/slides/_rels/slide4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93.jpeg"/><Relationship Id="rId7" Type="http://schemas.openxmlformats.org/officeDocument/2006/relationships/image" Target="../media/image96.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slide" Target="slide44.xml"/><Relationship Id="rId4" Type="http://schemas.openxmlformats.org/officeDocument/2006/relationships/image" Target="../media/image94.svg"/><Relationship Id="rId9"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97.jpeg"/><Relationship Id="rId7" Type="http://schemas.openxmlformats.org/officeDocument/2006/relationships/image" Target="../media/image96.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94.svg"/><Relationship Id="rId4" Type="http://schemas.openxmlformats.org/officeDocument/2006/relationships/slide" Target="slide46.xml"/><Relationship Id="rId9" Type="http://schemas.openxmlformats.org/officeDocument/2006/relationships/image" Target="../media/image2.png"/></Relationships>
</file>

<file path=ppt/slides/_rels/slide48.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98.jpeg"/><Relationship Id="rId7" Type="http://schemas.openxmlformats.org/officeDocument/2006/relationships/image" Target="../media/image96.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94.svg"/><Relationship Id="rId4" Type="http://schemas.openxmlformats.org/officeDocument/2006/relationships/slide" Target="slide48.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slide" Target="slide6.xml"/><Relationship Id="rId7"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svg"/><Relationship Id="rId5" Type="http://schemas.openxmlformats.org/officeDocument/2006/relationships/image" Target="../media/image14.png"/><Relationship Id="rId4" Type="http://schemas.openxmlformats.org/officeDocument/2006/relationships/slide" Target="slide3.xml"/><Relationship Id="rId9"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99.jpeg"/><Relationship Id="rId7" Type="http://schemas.openxmlformats.org/officeDocument/2006/relationships/image" Target="../media/image96.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slide" Target="slide50.xml"/><Relationship Id="rId4" Type="http://schemas.openxmlformats.org/officeDocument/2006/relationships/image" Target="../media/image94.svg"/><Relationship Id="rId9"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00.jpeg"/><Relationship Id="rId7" Type="http://schemas.openxmlformats.org/officeDocument/2006/relationships/image" Target="../media/image96.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slide" Target="slide52.xml"/><Relationship Id="rId4" Type="http://schemas.openxmlformats.org/officeDocument/2006/relationships/image" Target="../media/image94.svg"/><Relationship Id="rId9"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01.jpeg"/><Relationship Id="rId7" Type="http://schemas.openxmlformats.org/officeDocument/2006/relationships/image" Target="../media/image96.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slide" Target="slide54.xml"/><Relationship Id="rId4" Type="http://schemas.openxmlformats.org/officeDocument/2006/relationships/image" Target="../media/image94.svg"/><Relationship Id="rId9"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02.jpeg"/><Relationship Id="rId7" Type="http://schemas.openxmlformats.org/officeDocument/2006/relationships/image" Target="../media/image96.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slide" Target="slide56.xml"/><Relationship Id="rId4" Type="http://schemas.openxmlformats.org/officeDocument/2006/relationships/image" Target="../media/image94.svg"/><Relationship Id="rId9"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25.png"/><Relationship Id="rId3" Type="http://schemas.openxmlformats.org/officeDocument/2006/relationships/image" Target="../media/image18.png"/><Relationship Id="rId7" Type="http://schemas.openxmlformats.org/officeDocument/2006/relationships/image" Target="../media/image33.png"/><Relationship Id="rId12" Type="http://schemas.openxmlformats.org/officeDocument/2006/relationships/image" Target="../media/image24.sv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66.png"/><Relationship Id="rId5" Type="http://schemas.openxmlformats.org/officeDocument/2006/relationships/image" Target="../media/image92.jpeg"/><Relationship Id="rId10" Type="http://schemas.openxmlformats.org/officeDocument/2006/relationships/image" Target="../media/image91.png"/><Relationship Id="rId4" Type="http://schemas.openxmlformats.org/officeDocument/2006/relationships/image" Target="../media/image14.png"/><Relationship Id="rId9"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slide" Target="slide60.xml"/><Relationship Id="rId7" Type="http://schemas.openxmlformats.org/officeDocument/2006/relationships/slide" Target="slide62.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media/image104.jpeg"/><Relationship Id="rId10" Type="http://schemas.openxmlformats.org/officeDocument/2006/relationships/image" Target="../media/image25.png"/><Relationship Id="rId4" Type="http://schemas.openxmlformats.org/officeDocument/2006/relationships/image" Target="../media/image103.jpeg"/><Relationship Id="rId9" Type="http://schemas.openxmlformats.org/officeDocument/2006/relationships/image" Target="../media/image31.svg"/></Relationships>
</file>

<file path=ppt/slides/_rels/slide6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8.png"/><Relationship Id="rId7" Type="http://schemas.openxmlformats.org/officeDocument/2006/relationships/image" Target="../media/image111.svg"/><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image" Target="../media/image110.png"/><Relationship Id="rId5" Type="http://schemas.microsoft.com/office/2007/relationships/hdphoto" Target="../media/hdphoto3.wdp"/><Relationship Id="rId4" Type="http://schemas.openxmlformats.org/officeDocument/2006/relationships/image" Target="../media/image109.png"/><Relationship Id="rId9" Type="http://schemas.openxmlformats.org/officeDocument/2006/relationships/image" Target="../media/image2.png"/></Relationships>
</file>

<file path=ppt/slides/_rels/slide65.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notesSlide" Target="../notesSlides/notesSlide61.xml"/><Relationship Id="rId1" Type="http://schemas.openxmlformats.org/officeDocument/2006/relationships/slideLayout" Target="../slideLayouts/slideLayout6.xml"/><Relationship Id="rId6" Type="http://schemas.openxmlformats.org/officeDocument/2006/relationships/image" Target="../media/image116.png"/><Relationship Id="rId11" Type="http://schemas.openxmlformats.org/officeDocument/2006/relationships/image" Target="../media/image25.png"/><Relationship Id="rId5" Type="http://schemas.openxmlformats.org/officeDocument/2006/relationships/image" Target="../media/image115.png"/><Relationship Id="rId10" Type="http://schemas.openxmlformats.org/officeDocument/2006/relationships/image" Target="../media/image120.png"/><Relationship Id="rId4" Type="http://schemas.openxmlformats.org/officeDocument/2006/relationships/image" Target="../media/image114.png"/><Relationship Id="rId9" Type="http://schemas.openxmlformats.org/officeDocument/2006/relationships/image" Target="../media/image119.png"/></Relationships>
</file>

<file path=ppt/slides/_rels/slide6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62.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23.png"/><Relationship Id="rId4" Type="http://schemas.openxmlformats.org/officeDocument/2006/relationships/image" Target="../media/image122.png"/></Relationships>
</file>

<file path=ppt/slides/_rels/slide67.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25.png"/><Relationship Id="rId3" Type="http://schemas.openxmlformats.org/officeDocument/2006/relationships/image" Target="../media/image124.png"/><Relationship Id="rId7" Type="http://schemas.openxmlformats.org/officeDocument/2006/relationships/image" Target="../media/image128.png"/><Relationship Id="rId12" Type="http://schemas.openxmlformats.org/officeDocument/2006/relationships/image" Target="../media/image133.png"/><Relationship Id="rId2" Type="http://schemas.openxmlformats.org/officeDocument/2006/relationships/notesSlide" Target="../notesSlides/notesSlide63.xml"/><Relationship Id="rId1" Type="http://schemas.openxmlformats.org/officeDocument/2006/relationships/slideLayout" Target="../slideLayouts/slideLayout12.xml"/><Relationship Id="rId6" Type="http://schemas.openxmlformats.org/officeDocument/2006/relationships/image" Target="../media/image127.png"/><Relationship Id="rId11" Type="http://schemas.openxmlformats.org/officeDocument/2006/relationships/image" Target="../media/image132.png"/><Relationship Id="rId5" Type="http://schemas.openxmlformats.org/officeDocument/2006/relationships/image" Target="../media/image126.pn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png"/></Relationships>
</file>

<file path=ppt/slides/_rels/slide68.xml.rels><?xml version="1.0" encoding="UTF-8" standalone="yes"?>
<Relationships xmlns="http://schemas.openxmlformats.org/package/2006/relationships"><Relationship Id="rId8" Type="http://schemas.openxmlformats.org/officeDocument/2006/relationships/hyperlink" Target="https://fedasilinfo.be/es/trabajo-remunerado-y-contribucion-para-la-acogida" TargetMode="External"/><Relationship Id="rId13" Type="http://schemas.openxmlformats.org/officeDocument/2006/relationships/hyperlink" Target="https://fedasilinfo.be/ti/ganezabe-zekxefalo-seraahhene-nemaaekale-meqhebaale-aagaayeshe-zegebare-ganezabaawi-aabareketone" TargetMode="External"/><Relationship Id="rId18" Type="http://schemas.openxmlformats.org/officeDocument/2006/relationships/image" Target="../media/image22.svg"/><Relationship Id="rId3" Type="http://schemas.openxmlformats.org/officeDocument/2006/relationships/image" Target="../media/image134.jpeg"/><Relationship Id="rId7" Type="http://schemas.openxmlformats.org/officeDocument/2006/relationships/hyperlink" Target="https://fedasilinfo.be/ar/alml-mdfw-alajr-walmsahmt-fy-df-tkalyf-alaqamt-fy-mrkz-alastqbal" TargetMode="External"/><Relationship Id="rId12" Type="http://schemas.openxmlformats.org/officeDocument/2006/relationships/hyperlink" Target="https://fedasilinfo.be/fa/kar-ba-hqwq-w-prdakht-shm-hzynhhay-pdhyrsh" TargetMode="External"/><Relationship Id="rId17" Type="http://schemas.openxmlformats.org/officeDocument/2006/relationships/hyperlink" Target="https://fedasilinfo.be/so/shaqada-mushaarka-iyo-tabaruucada-qaabilaadasoo-dhaweynta" TargetMode="External"/><Relationship Id="rId2" Type="http://schemas.openxmlformats.org/officeDocument/2006/relationships/notesSlide" Target="../notesSlides/notesSlide64.xml"/><Relationship Id="rId16" Type="http://schemas.openxmlformats.org/officeDocument/2006/relationships/hyperlink" Target="https://fedasilinfo.be/de/bezahlte-arbeit-und-ihr-beitrag-zur-aufnahme" TargetMode="External"/><Relationship Id="rId1" Type="http://schemas.openxmlformats.org/officeDocument/2006/relationships/slideLayout" Target="../slideLayouts/slideLayout12.xml"/><Relationship Id="rId6" Type="http://schemas.openxmlformats.org/officeDocument/2006/relationships/hyperlink" Target="https://fedasilinfo.be/nl/betaald-werk-en-bijdrage-voor-opvang" TargetMode="External"/><Relationship Id="rId11" Type="http://schemas.openxmlformats.org/officeDocument/2006/relationships/hyperlink" Target="https://fedasilinfo.be/ps/tnkhwa-lrwnky-kar-aw-d-hrkly-lparh-kdwn" TargetMode="External"/><Relationship Id="rId5" Type="http://schemas.openxmlformats.org/officeDocument/2006/relationships/hyperlink" Target="https://fedasilinfo.be/fr/emploi-remunere-et-contribution-au-logement" TargetMode="External"/><Relationship Id="rId15" Type="http://schemas.openxmlformats.org/officeDocument/2006/relationships/hyperlink" Target="https://fedasilinfo.be/pt-br/trabalho-remunerado-e-contribuicao-para-viver-no-centro-de-acolhimento" TargetMode="External"/><Relationship Id="rId10" Type="http://schemas.openxmlformats.org/officeDocument/2006/relationships/hyperlink" Target="https://fedasilinfo.be/ru/oplachivaemaya-rabota-i-vznosy-za-priyom" TargetMode="External"/><Relationship Id="rId19" Type="http://schemas.openxmlformats.org/officeDocument/2006/relationships/image" Target="../media/image2.png"/><Relationship Id="rId4" Type="http://schemas.openxmlformats.org/officeDocument/2006/relationships/hyperlink" Target="https://fedasilinfo.be/en/paid-work-and-contribution-reception" TargetMode="External"/><Relationship Id="rId9" Type="http://schemas.openxmlformats.org/officeDocument/2006/relationships/hyperlink" Target="https://fedasilinfo.be/tr/maasli-ve-agirlama-merkezi-katki-payi" TargetMode="External"/><Relationship Id="rId14" Type="http://schemas.openxmlformats.org/officeDocument/2006/relationships/hyperlink" Target="https://fedasilinfo.be/sq/puna-me-pagese-dhe-kontributi-pritjen" TargetMode="External"/></Relationships>
</file>

<file path=ppt/slides/_rels/slide6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24.svg"/><Relationship Id="rId3" Type="http://schemas.openxmlformats.org/officeDocument/2006/relationships/image" Target="../media/image18.png"/><Relationship Id="rId7" Type="http://schemas.openxmlformats.org/officeDocument/2006/relationships/image" Target="../media/image32.png"/><Relationship Id="rId12" Type="http://schemas.openxmlformats.org/officeDocument/2006/relationships/image" Target="../media/image66.png"/><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image" Target="../media/image92.jpeg"/><Relationship Id="rId11" Type="http://schemas.openxmlformats.org/officeDocument/2006/relationships/image" Target="../media/image91.png"/><Relationship Id="rId5" Type="http://schemas.openxmlformats.org/officeDocument/2006/relationships/image" Target="../media/image135.png"/><Relationship Id="rId10" Type="http://schemas.openxmlformats.org/officeDocument/2006/relationships/image" Target="../media/image37.png"/><Relationship Id="rId4" Type="http://schemas.openxmlformats.org/officeDocument/2006/relationships/image" Target="../media/image14.png"/><Relationship Id="rId9" Type="http://schemas.openxmlformats.org/officeDocument/2006/relationships/image" Target="../media/image34.png"/><Relationship Id="rId1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72.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39.png"/></Relationships>
</file>

<file path=ppt/slides/_rels/slide7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66.png"/><Relationship Id="rId3" Type="http://schemas.openxmlformats.org/officeDocument/2006/relationships/image" Target="../media/image18.png"/><Relationship Id="rId7" Type="http://schemas.openxmlformats.org/officeDocument/2006/relationships/image" Target="../media/image92.jpeg"/><Relationship Id="rId12" Type="http://schemas.openxmlformats.org/officeDocument/2006/relationships/image" Target="../media/image91.pn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135.png"/><Relationship Id="rId11" Type="http://schemas.openxmlformats.org/officeDocument/2006/relationships/image" Target="../media/image37.png"/><Relationship Id="rId5" Type="http://schemas.openxmlformats.org/officeDocument/2006/relationships/image" Target="../media/image140.png"/><Relationship Id="rId15" Type="http://schemas.openxmlformats.org/officeDocument/2006/relationships/image" Target="../media/image25.png"/><Relationship Id="rId10" Type="http://schemas.openxmlformats.org/officeDocument/2006/relationships/image" Target="../media/image34.png"/><Relationship Id="rId4" Type="http://schemas.openxmlformats.org/officeDocument/2006/relationships/image" Target="../media/image14.png"/><Relationship Id="rId9" Type="http://schemas.openxmlformats.org/officeDocument/2006/relationships/image" Target="../media/image33.png"/><Relationship Id="rId14" Type="http://schemas.openxmlformats.org/officeDocument/2006/relationships/image" Target="../media/image24.svg"/></Relationships>
</file>

<file path=ppt/slides/_rels/slide7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1.png"/><Relationship Id="rId7" Type="http://schemas.openxmlformats.org/officeDocument/2006/relationships/image" Target="../media/image145.pn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10" Type="http://schemas.openxmlformats.org/officeDocument/2006/relationships/image" Target="../media/image146.png"/><Relationship Id="rId4" Type="http://schemas.openxmlformats.org/officeDocument/2006/relationships/image" Target="../media/image142.png"/><Relationship Id="rId9" Type="http://schemas.openxmlformats.org/officeDocument/2006/relationships/image" Target="../media/image25.png"/></Relationships>
</file>

<file path=ppt/slides/_rels/slide75.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34.png"/><Relationship Id="rId3" Type="http://schemas.openxmlformats.org/officeDocument/2006/relationships/image" Target="../media/image18.png"/><Relationship Id="rId7" Type="http://schemas.openxmlformats.org/officeDocument/2006/relationships/image" Target="../media/image92.jpeg"/><Relationship Id="rId12" Type="http://schemas.openxmlformats.org/officeDocument/2006/relationships/image" Target="../media/image33.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91.png"/><Relationship Id="rId11" Type="http://schemas.openxmlformats.org/officeDocument/2006/relationships/image" Target="../media/image32.png"/><Relationship Id="rId5" Type="http://schemas.openxmlformats.org/officeDocument/2006/relationships/image" Target="../media/image66.png"/><Relationship Id="rId15" Type="http://schemas.openxmlformats.org/officeDocument/2006/relationships/image" Target="../media/image25.png"/><Relationship Id="rId10" Type="http://schemas.openxmlformats.org/officeDocument/2006/relationships/image" Target="../media/image148.png"/><Relationship Id="rId4" Type="http://schemas.openxmlformats.org/officeDocument/2006/relationships/image" Target="../media/image147.png"/><Relationship Id="rId9" Type="http://schemas.openxmlformats.org/officeDocument/2006/relationships/image" Target="../media/image140.png"/><Relationship Id="rId14" Type="http://schemas.openxmlformats.org/officeDocument/2006/relationships/image" Target="../media/image24.svg"/></Relationships>
</file>

<file path=ppt/slides/_rels/slide7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60.png"/><Relationship Id="rId3" Type="http://schemas.openxmlformats.org/officeDocument/2006/relationships/image" Target="../media/image150.png"/><Relationship Id="rId7" Type="http://schemas.openxmlformats.org/officeDocument/2006/relationships/image" Target="../media/image154.png"/><Relationship Id="rId12" Type="http://schemas.openxmlformats.org/officeDocument/2006/relationships/image" Target="../media/image159.png"/><Relationship Id="rId17" Type="http://schemas.openxmlformats.org/officeDocument/2006/relationships/image" Target="../media/image164.png"/><Relationship Id="rId2" Type="http://schemas.openxmlformats.org/officeDocument/2006/relationships/image" Target="../media/image149.png"/><Relationship Id="rId16" Type="http://schemas.openxmlformats.org/officeDocument/2006/relationships/image" Target="../media/image163.png"/><Relationship Id="rId1" Type="http://schemas.openxmlformats.org/officeDocument/2006/relationships/slideLayout" Target="../slideLayouts/slideLayout2.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png"/><Relationship Id="rId15" Type="http://schemas.openxmlformats.org/officeDocument/2006/relationships/image" Target="../media/image162.png"/><Relationship Id="rId10" Type="http://schemas.openxmlformats.org/officeDocument/2006/relationships/image" Target="../media/image157.png"/><Relationship Id="rId4" Type="http://schemas.openxmlformats.org/officeDocument/2006/relationships/image" Target="../media/image151.png"/><Relationship Id="rId9" Type="http://schemas.openxmlformats.org/officeDocument/2006/relationships/image" Target="../media/image156.png"/><Relationship Id="rId14" Type="http://schemas.openxmlformats.org/officeDocument/2006/relationships/image" Target="../media/image161.png"/></Relationships>
</file>

<file path=ppt/slides/_rels/slide78.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A8C6D35-2233-79E9-EABE-DF4D476322E4}"/>
              </a:ext>
            </a:extLst>
          </p:cNvPr>
          <p:cNvPicPr>
            <a:picLocks noChangeAspect="1"/>
          </p:cNvPicPr>
          <p:nvPr/>
        </p:nvPicPr>
        <p:blipFill>
          <a:blip r:embed="rId3">
            <a:alphaModFix amt="54000"/>
          </a:blip>
          <a:srcRect l="7165" t="22529" r="24818" b="3693"/>
          <a:stretch>
            <a:fillRect/>
          </a:stretch>
        </p:blipFill>
        <p:spPr>
          <a:xfrm>
            <a:off x="2771868" y="-3433"/>
            <a:ext cx="9418411" cy="6869788"/>
          </a:xfrm>
          <a:prstGeom prst="rect">
            <a:avLst/>
          </a:prstGeom>
        </p:spPr>
      </p:pic>
      <p:sp>
        <p:nvSpPr>
          <p:cNvPr id="4" name="Rectangle 3">
            <a:extLst>
              <a:ext uri="{FF2B5EF4-FFF2-40B4-BE49-F238E27FC236}">
                <a16:creationId xmlns:a16="http://schemas.microsoft.com/office/drawing/2014/main" id="{3D03B664-982F-93C9-69DD-99AE7162748F}"/>
              </a:ext>
            </a:extLst>
          </p:cNvPr>
          <p:cNvSpPr/>
          <p:nvPr/>
        </p:nvSpPr>
        <p:spPr>
          <a:xfrm>
            <a:off x="-2140" y="-3767"/>
            <a:ext cx="2784771" cy="6858127"/>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a:latin typeface="Aptos Display"/>
            </a:endParaRPr>
          </a:p>
        </p:txBody>
      </p:sp>
      <p:sp>
        <p:nvSpPr>
          <p:cNvPr id="6" name="TextBox 5">
            <a:extLst>
              <a:ext uri="{FF2B5EF4-FFF2-40B4-BE49-F238E27FC236}">
                <a16:creationId xmlns:a16="http://schemas.microsoft.com/office/drawing/2014/main" id="{B48E95AF-4A66-3E42-7E0D-90F4D65E4855}"/>
              </a:ext>
            </a:extLst>
          </p:cNvPr>
          <p:cNvSpPr txBox="1"/>
          <p:nvPr/>
        </p:nvSpPr>
        <p:spPr>
          <a:xfrm>
            <a:off x="2931790" y="5406361"/>
            <a:ext cx="942534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a:solidFill>
                  <a:srgbClr val="544F98"/>
                </a:solidFill>
                <a:latin typeface="Aptos Display"/>
              </a:rPr>
              <a:t>L'EMPLOI</a:t>
            </a:r>
            <a:endParaRPr lang="en-US" sz="9600">
              <a:solidFill>
                <a:srgbClr val="544F98"/>
              </a:solidFill>
            </a:endParaRPr>
          </a:p>
        </p:txBody>
      </p:sp>
      <p:pic>
        <p:nvPicPr>
          <p:cNvPr id="8" name="Picture 7">
            <a:extLst>
              <a:ext uri="{FF2B5EF4-FFF2-40B4-BE49-F238E27FC236}">
                <a16:creationId xmlns:a16="http://schemas.microsoft.com/office/drawing/2014/main" id="{8B163D03-1958-3D97-2223-462CA192FDD7}"/>
              </a:ext>
            </a:extLst>
          </p:cNvPr>
          <p:cNvPicPr>
            <a:picLocks noChangeAspect="1"/>
          </p:cNvPicPr>
          <p:nvPr/>
        </p:nvPicPr>
        <p:blipFill>
          <a:blip r:embed="rId4"/>
          <a:stretch>
            <a:fillRect/>
          </a:stretch>
        </p:blipFill>
        <p:spPr>
          <a:xfrm rot="16200000">
            <a:off x="-2142476" y="2531399"/>
            <a:ext cx="6534495" cy="1785766"/>
          </a:xfrm>
          <a:prstGeom prst="rect">
            <a:avLst/>
          </a:prstGeom>
        </p:spPr>
      </p:pic>
      <p:pic>
        <p:nvPicPr>
          <p:cNvPr id="1028" name="Picture 4">
            <a:extLst>
              <a:ext uri="{FF2B5EF4-FFF2-40B4-BE49-F238E27FC236}">
                <a16:creationId xmlns:a16="http://schemas.microsoft.com/office/drawing/2014/main" id="{364BF88D-CA59-4770-D220-90FFC22B2A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0090" y="6050327"/>
            <a:ext cx="3890189" cy="816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31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F62A74FF-ACCA-3D6A-50B2-9D96B025E26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A090FB9-8520-62CA-91C3-78AA243F4F21}"/>
              </a:ext>
            </a:extLst>
          </p:cNvPr>
          <p:cNvSpPr/>
          <p:nvPr/>
        </p:nvSpPr>
        <p:spPr>
          <a:xfrm>
            <a:off x="739250" y="213006"/>
            <a:ext cx="10439400" cy="63318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 name="Image 1">
            <a:extLst>
              <a:ext uri="{FF2B5EF4-FFF2-40B4-BE49-F238E27FC236}">
                <a16:creationId xmlns:a16="http://schemas.microsoft.com/office/drawing/2014/main" id="{9C6181DB-AF1A-1BD1-0F23-287B410295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335" y="1784837"/>
            <a:ext cx="4912493" cy="4198712"/>
          </a:xfrm>
          <a:prstGeom prst="rect">
            <a:avLst/>
          </a:prstGeom>
        </p:spPr>
      </p:pic>
      <p:pic>
        <p:nvPicPr>
          <p:cNvPr id="3" name="Image 2">
            <a:hlinkClick r:id="rId4" action="ppaction://hlinksldjump"/>
            <a:extLst>
              <a:ext uri="{FF2B5EF4-FFF2-40B4-BE49-F238E27FC236}">
                <a16:creationId xmlns:a16="http://schemas.microsoft.com/office/drawing/2014/main" id="{D651C8E7-99AC-7AD8-7AFD-4FEC0F590E42}"/>
              </a:ext>
            </a:extLst>
          </p:cNvPr>
          <p:cNvPicPr>
            <a:picLocks noChangeAspect="1"/>
          </p:cNvPicPr>
          <p:nvPr/>
        </p:nvPicPr>
        <p:blipFill>
          <a:blip r:embed="rId5"/>
          <a:stretch>
            <a:fillRect/>
          </a:stretch>
        </p:blipFill>
        <p:spPr>
          <a:xfrm>
            <a:off x="7860584" y="4886795"/>
            <a:ext cx="1251116" cy="1251116"/>
          </a:xfrm>
          <a:prstGeom prst="rect">
            <a:avLst/>
          </a:prstGeom>
        </p:spPr>
      </p:pic>
      <p:pic>
        <p:nvPicPr>
          <p:cNvPr id="4" name="Image 3">
            <a:hlinkClick r:id="rId6" action="ppaction://hlinksldjump"/>
            <a:extLst>
              <a:ext uri="{FF2B5EF4-FFF2-40B4-BE49-F238E27FC236}">
                <a16:creationId xmlns:a16="http://schemas.microsoft.com/office/drawing/2014/main" id="{DE0CEF57-008F-3158-E01F-72F830B3AAF5}"/>
              </a:ext>
            </a:extLst>
          </p:cNvPr>
          <p:cNvPicPr>
            <a:picLocks noChangeAspect="1"/>
          </p:cNvPicPr>
          <p:nvPr/>
        </p:nvPicPr>
        <p:blipFill>
          <a:blip r:embed="rId7"/>
          <a:stretch>
            <a:fillRect/>
          </a:stretch>
        </p:blipFill>
        <p:spPr>
          <a:xfrm>
            <a:off x="8266126" y="2911778"/>
            <a:ext cx="950710" cy="950710"/>
          </a:xfrm>
          <a:prstGeom prst="rect">
            <a:avLst/>
          </a:prstGeom>
          <a:ln>
            <a:noFill/>
          </a:ln>
        </p:spPr>
      </p:pic>
      <p:pic>
        <p:nvPicPr>
          <p:cNvPr id="5" name="Image 4">
            <a:hlinkClick r:id="rId6" action="ppaction://hlinksldjump"/>
            <a:extLst>
              <a:ext uri="{FF2B5EF4-FFF2-40B4-BE49-F238E27FC236}">
                <a16:creationId xmlns:a16="http://schemas.microsoft.com/office/drawing/2014/main" id="{A7D362EB-A513-B55B-CB93-24D12BC3BB51}"/>
              </a:ext>
            </a:extLst>
          </p:cNvPr>
          <p:cNvPicPr>
            <a:picLocks noChangeAspect="1"/>
          </p:cNvPicPr>
          <p:nvPr/>
        </p:nvPicPr>
        <p:blipFill>
          <a:blip r:embed="rId8"/>
          <a:stretch>
            <a:fillRect/>
          </a:stretch>
        </p:blipFill>
        <p:spPr>
          <a:xfrm>
            <a:off x="8106088" y="2122972"/>
            <a:ext cx="1251616" cy="715209"/>
          </a:xfrm>
          <a:prstGeom prst="rect">
            <a:avLst/>
          </a:prstGeom>
          <a:ln>
            <a:noFill/>
          </a:ln>
        </p:spPr>
      </p:pic>
      <p:cxnSp>
        <p:nvCxnSpPr>
          <p:cNvPr id="7" name="Connecteur droit avec flèche 6">
            <a:extLst>
              <a:ext uri="{FF2B5EF4-FFF2-40B4-BE49-F238E27FC236}">
                <a16:creationId xmlns:a16="http://schemas.microsoft.com/office/drawing/2014/main" id="{B00DB870-67D8-97A2-880B-70DDF87E6FDD}"/>
              </a:ext>
            </a:extLst>
          </p:cNvPr>
          <p:cNvCxnSpPr>
            <a:cxnSpLocks/>
          </p:cNvCxnSpPr>
          <p:nvPr/>
        </p:nvCxnSpPr>
        <p:spPr>
          <a:xfrm>
            <a:off x="5869073" y="2519623"/>
            <a:ext cx="1327593" cy="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6B5BA4E9-714B-86AA-319B-173C1E4247E7}"/>
              </a:ext>
            </a:extLst>
          </p:cNvPr>
          <p:cNvCxnSpPr>
            <a:cxnSpLocks/>
          </p:cNvCxnSpPr>
          <p:nvPr/>
        </p:nvCxnSpPr>
        <p:spPr>
          <a:xfrm>
            <a:off x="4366581" y="3188216"/>
            <a:ext cx="3562460" cy="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FF3A0217-6FDB-DCB2-51C2-7776346F3B33}"/>
              </a:ext>
            </a:extLst>
          </p:cNvPr>
          <p:cNvSpPr txBox="1"/>
          <p:nvPr/>
        </p:nvSpPr>
        <p:spPr>
          <a:xfrm>
            <a:off x="1323046" y="776184"/>
            <a:ext cx="9536670" cy="1200329"/>
          </a:xfrm>
          <a:prstGeom prst="rect">
            <a:avLst/>
          </a:prstGeom>
          <a:noFill/>
        </p:spPr>
        <p:txBody>
          <a:bodyPr wrap="square" lIns="91440" tIns="45720" rIns="91440" bIns="45720" rtlCol="0" anchor="t">
            <a:spAutoFit/>
          </a:bodyPr>
          <a:lstStyle/>
          <a:p>
            <a:pPr algn="ctr"/>
            <a:r>
              <a:rPr lang="fr-BE" sz="3600">
                <a:solidFill>
                  <a:srgbClr val="544F98"/>
                </a:solidFill>
                <a:latin typeface="Aptos Display"/>
                <a:cs typeface="Arial"/>
              </a:rPr>
              <a:t>Dans </a:t>
            </a:r>
            <a:r>
              <a:rPr lang="fr-BE" sz="3600" b="1">
                <a:solidFill>
                  <a:srgbClr val="544F98"/>
                </a:solidFill>
                <a:latin typeface="Aptos Display"/>
                <a:cs typeface="Arial"/>
              </a:rPr>
              <a:t>quelle agence</a:t>
            </a:r>
            <a:r>
              <a:rPr lang="fr-BE" sz="3600">
                <a:solidFill>
                  <a:srgbClr val="544F98"/>
                </a:solidFill>
                <a:latin typeface="Aptos Display"/>
                <a:cs typeface="Arial"/>
              </a:rPr>
              <a:t> Malika </a:t>
            </a:r>
            <a:r>
              <a:rPr lang="fr-FR" sz="3600">
                <a:solidFill>
                  <a:srgbClr val="544F98"/>
                </a:solidFill>
                <a:latin typeface="Aptos Display"/>
                <a:cs typeface="Arial"/>
              </a:rPr>
              <a:t>peut-elle se tourner pour chercher du travail </a:t>
            </a:r>
            <a:r>
              <a:rPr lang="fr-BE" sz="3600" b="1">
                <a:solidFill>
                  <a:srgbClr val="544F98"/>
                </a:solidFill>
                <a:latin typeface="Aptos Display"/>
                <a:cs typeface="Arial"/>
              </a:rPr>
              <a:t>?</a:t>
            </a:r>
            <a:endParaRPr lang="fr-BE" b="1">
              <a:solidFill>
                <a:srgbClr val="544F98"/>
              </a:solidFill>
              <a:latin typeface="Aptos Display"/>
              <a:cs typeface="Arial"/>
            </a:endParaRPr>
          </a:p>
        </p:txBody>
      </p:sp>
      <p:pic>
        <p:nvPicPr>
          <p:cNvPr id="11" name="Image 10">
            <a:hlinkClick r:id="rId6" action="ppaction://hlinksldjump"/>
            <a:extLst>
              <a:ext uri="{FF2B5EF4-FFF2-40B4-BE49-F238E27FC236}">
                <a16:creationId xmlns:a16="http://schemas.microsoft.com/office/drawing/2014/main" id="{5FEF7C5D-83E3-E069-D873-DF7FD4565E1C}"/>
              </a:ext>
            </a:extLst>
          </p:cNvPr>
          <p:cNvPicPr>
            <a:picLocks noChangeAspect="1"/>
          </p:cNvPicPr>
          <p:nvPr/>
        </p:nvPicPr>
        <p:blipFill>
          <a:blip r:embed="rId9"/>
          <a:stretch>
            <a:fillRect/>
          </a:stretch>
        </p:blipFill>
        <p:spPr>
          <a:xfrm>
            <a:off x="8266126" y="3852678"/>
            <a:ext cx="1251117" cy="572856"/>
          </a:xfrm>
          <a:prstGeom prst="rect">
            <a:avLst/>
          </a:prstGeom>
          <a:ln>
            <a:noFill/>
          </a:ln>
        </p:spPr>
      </p:pic>
      <p:cxnSp>
        <p:nvCxnSpPr>
          <p:cNvPr id="16" name="Connecteur droit avec flèche 15">
            <a:extLst>
              <a:ext uri="{FF2B5EF4-FFF2-40B4-BE49-F238E27FC236}">
                <a16:creationId xmlns:a16="http://schemas.microsoft.com/office/drawing/2014/main" id="{D319990A-7027-A342-A25F-800AC2360ECC}"/>
              </a:ext>
            </a:extLst>
          </p:cNvPr>
          <p:cNvCxnSpPr>
            <a:cxnSpLocks/>
          </p:cNvCxnSpPr>
          <p:nvPr/>
        </p:nvCxnSpPr>
        <p:spPr>
          <a:xfrm>
            <a:off x="6577324" y="3588859"/>
            <a:ext cx="1351717" cy="295334"/>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6">
            <a:extLst>
              <a:ext uri="{FF2B5EF4-FFF2-40B4-BE49-F238E27FC236}">
                <a16:creationId xmlns:a16="http://schemas.microsoft.com/office/drawing/2014/main" id="{F42EFB82-2C70-07FA-E468-3DC2A61F260E}"/>
              </a:ext>
            </a:extLst>
          </p:cNvPr>
          <p:cNvCxnSpPr>
            <a:cxnSpLocks/>
          </p:cNvCxnSpPr>
          <p:nvPr/>
        </p:nvCxnSpPr>
        <p:spPr>
          <a:xfrm>
            <a:off x="5990993" y="5455863"/>
            <a:ext cx="1683193" cy="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pic>
        <p:nvPicPr>
          <p:cNvPr id="18" name="Graphic 17" descr="Curseur avec un remplissage uni">
            <a:extLst>
              <a:ext uri="{FF2B5EF4-FFF2-40B4-BE49-F238E27FC236}">
                <a16:creationId xmlns:a16="http://schemas.microsoft.com/office/drawing/2014/main" id="{6B5AE2CF-A44A-D72F-9E2C-62D2E0D440C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269465" y="2604444"/>
            <a:ext cx="497840" cy="528320"/>
          </a:xfrm>
          <a:prstGeom prst="rect">
            <a:avLst/>
          </a:prstGeom>
        </p:spPr>
      </p:pic>
      <p:pic>
        <p:nvPicPr>
          <p:cNvPr id="19" name="Graphic 18" descr="Curseur avec un remplissage uni">
            <a:extLst>
              <a:ext uri="{FF2B5EF4-FFF2-40B4-BE49-F238E27FC236}">
                <a16:creationId xmlns:a16="http://schemas.microsoft.com/office/drawing/2014/main" id="{1BD88688-08D3-067A-5EF8-AB826AD9265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20940000">
            <a:off x="9218665" y="3315643"/>
            <a:ext cx="497840" cy="528320"/>
          </a:xfrm>
          <a:prstGeom prst="rect">
            <a:avLst/>
          </a:prstGeom>
        </p:spPr>
      </p:pic>
      <p:pic>
        <p:nvPicPr>
          <p:cNvPr id="21" name="Graphic 20" descr="Curseur avec un remplissage uni">
            <a:extLst>
              <a:ext uri="{FF2B5EF4-FFF2-40B4-BE49-F238E27FC236}">
                <a16:creationId xmlns:a16="http://schemas.microsoft.com/office/drawing/2014/main" id="{A68FB63C-DAB9-30FC-8629-C15B76332C2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350745" y="4169083"/>
            <a:ext cx="497840" cy="528320"/>
          </a:xfrm>
          <a:prstGeom prst="rect">
            <a:avLst/>
          </a:prstGeom>
        </p:spPr>
      </p:pic>
      <p:pic>
        <p:nvPicPr>
          <p:cNvPr id="22" name="Graphic 21" descr="Curseur avec un remplissage uni">
            <a:extLst>
              <a:ext uri="{FF2B5EF4-FFF2-40B4-BE49-F238E27FC236}">
                <a16:creationId xmlns:a16="http://schemas.microsoft.com/office/drawing/2014/main" id="{0ACAF134-140F-CE1A-8D04-E879EA17993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21420000">
            <a:off x="9015465" y="5845483"/>
            <a:ext cx="497840" cy="528320"/>
          </a:xfrm>
          <a:prstGeom prst="rect">
            <a:avLst/>
          </a:prstGeom>
        </p:spPr>
      </p:pic>
      <p:pic>
        <p:nvPicPr>
          <p:cNvPr id="13" name="Picture 12">
            <a:extLst>
              <a:ext uri="{FF2B5EF4-FFF2-40B4-BE49-F238E27FC236}">
                <a16:creationId xmlns:a16="http://schemas.microsoft.com/office/drawing/2014/main" id="{E959C4B3-46E4-FDA0-6026-464135D7F8A1}"/>
              </a:ext>
            </a:extLst>
          </p:cNvPr>
          <p:cNvPicPr>
            <a:picLocks noChangeAspect="1"/>
          </p:cNvPicPr>
          <p:nvPr/>
        </p:nvPicPr>
        <p:blipFill>
          <a:blip r:embed="rId11"/>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997334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A15BC520-C763-EC80-6C72-9EFFC44B814C}"/>
            </a:ext>
          </a:extLst>
        </p:cNvPr>
        <p:cNvGrpSpPr/>
        <p:nvPr/>
      </p:nvGrpSpPr>
      <p:grpSpPr>
        <a:xfrm>
          <a:off x="0" y="0"/>
          <a:ext cx="0" cy="0"/>
          <a:chOff x="0" y="0"/>
          <a:chExt cx="0" cy="0"/>
        </a:xfrm>
      </p:grpSpPr>
      <p:pic>
        <p:nvPicPr>
          <p:cNvPr id="2" name="Picture 2" descr="Well done Detailed Rounded Lineal color icon">
            <a:extLst>
              <a:ext uri="{FF2B5EF4-FFF2-40B4-BE49-F238E27FC236}">
                <a16:creationId xmlns:a16="http://schemas.microsoft.com/office/drawing/2014/main" id="{B830AFB6-7987-9922-4A20-B9CEA8A86F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661" y="82923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7D483A2-FB4B-4D1A-4DF1-7B8978BEA48A}"/>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0834330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7EBF87E-C7A4-28E5-3F75-9563882C30DB}"/>
              </a:ext>
            </a:extLst>
          </p:cNvPr>
          <p:cNvSpPr/>
          <p:nvPr/>
        </p:nvSpPr>
        <p:spPr>
          <a:xfrm>
            <a:off x="1776549" y="274320"/>
            <a:ext cx="8843554" cy="1410789"/>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err="1">
                <a:latin typeface="Aptos Display"/>
              </a:rPr>
              <a:t>Exemples</a:t>
            </a:r>
            <a:r>
              <a:rPr lang="en-US" sz="2800">
                <a:latin typeface="Aptos Display"/>
              </a:rPr>
              <a:t> </a:t>
            </a:r>
            <a:r>
              <a:rPr lang="en-US" sz="2800" err="1">
                <a:latin typeface="Aptos Display"/>
              </a:rPr>
              <a:t>d’</a:t>
            </a:r>
            <a:r>
              <a:rPr lang="en-US" sz="2800" b="1" err="1">
                <a:latin typeface="Aptos Display"/>
              </a:rPr>
              <a:t>autres</a:t>
            </a:r>
            <a:r>
              <a:rPr lang="en-US" sz="2800" b="1">
                <a:latin typeface="Aptos Display"/>
              </a:rPr>
              <a:t> </a:t>
            </a:r>
            <a:r>
              <a:rPr lang="en-US" sz="2800" b="1" err="1">
                <a:latin typeface="Aptos Display"/>
              </a:rPr>
              <a:t>agences</a:t>
            </a:r>
            <a:r>
              <a:rPr lang="en-US" sz="2800" b="1">
                <a:latin typeface="Aptos Display"/>
              </a:rPr>
              <a:t> locales</a:t>
            </a:r>
            <a:r>
              <a:rPr lang="en-US" sz="2800">
                <a:latin typeface="Aptos Display"/>
              </a:rPr>
              <a:t> </a:t>
            </a:r>
            <a:endParaRPr lang="fr-BE" sz="2800">
              <a:latin typeface="Aptos Display"/>
            </a:endParaRPr>
          </a:p>
          <a:p>
            <a:pPr algn="ctr"/>
            <a:r>
              <a:rPr lang="en-US" sz="2800">
                <a:latin typeface="Aptos Display"/>
              </a:rPr>
              <a:t>qui </a:t>
            </a:r>
            <a:r>
              <a:rPr lang="en-US" sz="2800" err="1">
                <a:latin typeface="Aptos Display"/>
              </a:rPr>
              <a:t>peuvent</a:t>
            </a:r>
            <a:r>
              <a:rPr lang="en-US" sz="2800">
                <a:latin typeface="Aptos Display"/>
              </a:rPr>
              <a:t> vous aider dans </a:t>
            </a:r>
            <a:r>
              <a:rPr lang="en-US" sz="2800" err="1">
                <a:latin typeface="Aptos Display"/>
              </a:rPr>
              <a:t>votre</a:t>
            </a:r>
            <a:r>
              <a:rPr lang="en-US" sz="2800">
                <a:latin typeface="Aptos Display"/>
              </a:rPr>
              <a:t> </a:t>
            </a:r>
            <a:r>
              <a:rPr lang="en-US" sz="2800" b="1">
                <a:latin typeface="Aptos Display"/>
              </a:rPr>
              <a:t>recherche </a:t>
            </a:r>
            <a:r>
              <a:rPr lang="en-US" sz="2800" b="1" err="1">
                <a:latin typeface="Aptos Display"/>
              </a:rPr>
              <a:t>d’emploi</a:t>
            </a:r>
            <a:r>
              <a:rPr lang="en-US" sz="2800" b="1">
                <a:latin typeface="Aptos Display"/>
              </a:rPr>
              <a:t> :</a:t>
            </a:r>
            <a:endParaRPr lang="fr-BE" sz="2800" b="1">
              <a:latin typeface="Aptos Display"/>
            </a:endParaRPr>
          </a:p>
        </p:txBody>
      </p:sp>
      <p:pic>
        <p:nvPicPr>
          <p:cNvPr id="3" name="Picture 2">
            <a:extLst>
              <a:ext uri="{FF2B5EF4-FFF2-40B4-BE49-F238E27FC236}">
                <a16:creationId xmlns:a16="http://schemas.microsoft.com/office/drawing/2014/main" id="{1AE9DDB4-9A81-A583-B003-071DF0CCE539}"/>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926899059"/>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D26D5F-9754-0568-095F-191A59F4F9C5}"/>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3E655CA4-BCA8-B26D-3EED-B43D27B9097B}"/>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74A0649B-3F3C-114B-AD6D-A04C79911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471529"/>
            <a:ext cx="1405527" cy="1405527"/>
          </a:xfrm>
          <a:prstGeom prst="rect">
            <a:avLst/>
          </a:prstGeom>
        </p:spPr>
      </p:pic>
      <p:sp>
        <p:nvSpPr>
          <p:cNvPr id="14" name="Ellipse 13">
            <a:extLst>
              <a:ext uri="{FF2B5EF4-FFF2-40B4-BE49-F238E27FC236}">
                <a16:creationId xmlns:a16="http://schemas.microsoft.com/office/drawing/2014/main" id="{130BB09E-CE01-3901-947C-5B25C0D23A0A}"/>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7C7EE6C9-63B9-5868-F92E-63FD7BBEC6A2}"/>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6A87087C-3FFC-9337-AC90-C91C66B2FCEE}"/>
              </a:ext>
            </a:extLst>
          </p:cNvPr>
          <p:cNvSpPr/>
          <p:nvPr/>
        </p:nvSpPr>
        <p:spPr>
          <a:xfrm>
            <a:off x="3049543"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757FCFD1-5CF4-283E-0826-A1A564AE11E0}"/>
              </a:ext>
            </a:extLst>
          </p:cNvPr>
          <p:cNvSpPr/>
          <p:nvPr/>
        </p:nvSpPr>
        <p:spPr>
          <a:xfrm>
            <a:off x="432234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F8F5D0E7-0AB4-D578-6C78-13EE8942A796}"/>
              </a:ext>
            </a:extLst>
          </p:cNvPr>
          <p:cNvSpPr/>
          <p:nvPr/>
        </p:nvSpPr>
        <p:spPr>
          <a:xfrm>
            <a:off x="56275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9AD64C1A-E899-701B-9600-AEDAF8058252}"/>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D94DC6AF-B5B7-6E60-BB57-6F47228F9EF9}"/>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1F56C5BF-0D18-C12A-8167-DE455D50F74B}"/>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C3EAF392-ECA4-D73B-9787-B4178D08A023}"/>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Image 2" descr="Une image contenant clipart, dessin humoristique, Dessin animé&#10;&#10;Le contenu généré par l’IA peut être incorrect.">
            <a:extLst>
              <a:ext uri="{FF2B5EF4-FFF2-40B4-BE49-F238E27FC236}">
                <a16:creationId xmlns:a16="http://schemas.microsoft.com/office/drawing/2014/main" id="{16870BF2-6380-2BE9-3762-6615F3F971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069" y="2180968"/>
            <a:ext cx="1453647" cy="1453647"/>
          </a:xfrm>
          <a:prstGeom prst="rect">
            <a:avLst/>
          </a:prstGeom>
        </p:spPr>
      </p:pic>
      <p:pic>
        <p:nvPicPr>
          <p:cNvPr id="1032" name="Picture 8" descr="Vdab - Vdab Gif Clipart - Large Size Png Image - PikPng">
            <a:extLst>
              <a:ext uri="{FF2B5EF4-FFF2-40B4-BE49-F238E27FC236}">
                <a16:creationId xmlns:a16="http://schemas.microsoft.com/office/drawing/2014/main" id="{5C9C2F6E-62EB-9695-EEE8-1AFD0610BCC7}"/>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43578" y="4439372"/>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ortes déc'ouvertes Carrefour des Métiers de Verviers - Cité des ...">
            <a:extLst>
              <a:ext uri="{FF2B5EF4-FFF2-40B4-BE49-F238E27FC236}">
                <a16:creationId xmlns:a16="http://schemas.microsoft.com/office/drawing/2014/main" id="{7600C554-916C-0059-0035-9DA7C9B0327D}"/>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69061" y="5193601"/>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ctiris Coordination Platform | IOM Belgium and Luxembourg">
            <a:extLst>
              <a:ext uri="{FF2B5EF4-FFF2-40B4-BE49-F238E27FC236}">
                <a16:creationId xmlns:a16="http://schemas.microsoft.com/office/drawing/2014/main" id="{E9446E82-DBAF-46EC-F5BE-67DE55447ECE}"/>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43578" y="5681705"/>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Badge Tick1 contour">
            <a:extLst>
              <a:ext uri="{FF2B5EF4-FFF2-40B4-BE49-F238E27FC236}">
                <a16:creationId xmlns:a16="http://schemas.microsoft.com/office/drawing/2014/main" id="{86662A5D-B852-6C14-92CC-D1E398C84D0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64160" y="4385807"/>
            <a:ext cx="629920" cy="619760"/>
          </a:xfrm>
          <a:prstGeom prst="rect">
            <a:avLst/>
          </a:prstGeom>
        </p:spPr>
      </p:pic>
      <p:pic>
        <p:nvPicPr>
          <p:cNvPr id="6" name="Picture 5">
            <a:extLst>
              <a:ext uri="{FF2B5EF4-FFF2-40B4-BE49-F238E27FC236}">
                <a16:creationId xmlns:a16="http://schemas.microsoft.com/office/drawing/2014/main" id="{D11A6C08-4D67-3C67-8C9D-DBDD69A296D5}"/>
              </a:ext>
            </a:extLst>
          </p:cNvPr>
          <p:cNvPicPr>
            <a:picLocks noChangeAspect="1"/>
          </p:cNvPicPr>
          <p:nvPr/>
        </p:nvPicPr>
        <p:blipFill>
          <a:blip r:embed="rId9"/>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62989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36"/>
                                        </p:tgtEl>
                                        <p:attrNameLst>
                                          <p:attrName>style.visibility</p:attrName>
                                        </p:attrNameLst>
                                      </p:cBhvr>
                                      <p:to>
                                        <p:strVal val="visible"/>
                                      </p:to>
                                    </p:set>
                                  </p:childTnLst>
                                </p:cTn>
                              </p:par>
                              <p:par>
                                <p:cTn id="11" presetID="21" presetClass="emph" presetSubtype="0" fill="hold" grpId="0" nodeType="withEffect">
                                  <p:stCondLst>
                                    <p:cond delay="0"/>
                                  </p:stCondLst>
                                  <p:childTnLst>
                                    <p:animClr clrSpc="hsl" dir="cw">
                                      <p:cBhvr override="childStyle">
                                        <p:cTn id="12" dur="500" fill="hold"/>
                                        <p:tgtEl>
                                          <p:spTgt spid="16"/>
                                        </p:tgtEl>
                                        <p:attrNameLst>
                                          <p:attrName>style.color</p:attrName>
                                        </p:attrNameLst>
                                      </p:cBhvr>
                                      <p:by>
                                        <p:hsl h="7200000" s="0" l="0"/>
                                      </p:by>
                                    </p:animClr>
                                    <p:animClr clrSpc="hsl" dir="cw">
                                      <p:cBhvr>
                                        <p:cTn id="13" dur="500" fill="hold"/>
                                        <p:tgtEl>
                                          <p:spTgt spid="16"/>
                                        </p:tgtEl>
                                        <p:attrNameLst>
                                          <p:attrName>fillcolor</p:attrName>
                                        </p:attrNameLst>
                                      </p:cBhvr>
                                      <p:by>
                                        <p:hsl h="7200000" s="0" l="0"/>
                                      </p:by>
                                    </p:animClr>
                                    <p:animClr clrSpc="hsl" dir="cw">
                                      <p:cBhvr>
                                        <p:cTn id="14" dur="500" fill="hold"/>
                                        <p:tgtEl>
                                          <p:spTgt spid="16"/>
                                        </p:tgtEl>
                                        <p:attrNameLst>
                                          <p:attrName>stroke.color</p:attrName>
                                        </p:attrNameLst>
                                      </p:cBhvr>
                                      <p:by>
                                        <p:hsl h="7200000" s="0" l="0"/>
                                      </p:by>
                                    </p:animClr>
                                    <p:set>
                                      <p:cBhvr>
                                        <p:cTn id="15" dur="500" fill="hold"/>
                                        <p:tgtEl>
                                          <p:spTgt spid="16"/>
                                        </p:tgtEl>
                                        <p:attrNameLst>
                                          <p:attrName>fill.type</p:attrName>
                                        </p:attrNameLst>
                                      </p:cBhvr>
                                      <p:to>
                                        <p:strVal val="solid"/>
                                      </p:to>
                                    </p:set>
                                  </p:childTnLst>
                                </p:cTn>
                              </p:par>
                              <p:par>
                                <p:cTn id="16" presetID="37" presetClass="path" presetSubtype="0" accel="50000" decel="50000" fill="hold" nodeType="withEffect">
                                  <p:stCondLst>
                                    <p:cond delay="0"/>
                                  </p:stCondLst>
                                  <p:childTnLst>
                                    <p:animMotion origin="layout" path="M -8.33333E-7 -3.33333E-6 L 0.02813 -0.10625 C 0.03399 -0.12986 0.04284 -0.14259 0.05208 -0.14259 C 0.06263 -0.14259 0.07109 -0.12986 0.07695 -0.10625 L 0.10534 -3.33333E-6 " pathEditMode="relative" rAng="0" ptsTypes="AAAAA">
                                      <p:cBhvr>
                                        <p:cTn id="17" dur="2000" fill="hold"/>
                                        <p:tgtEl>
                                          <p:spTgt spid="3"/>
                                        </p:tgtEl>
                                        <p:attrNameLst>
                                          <p:attrName>ppt_x</p:attrName>
                                          <p:attrName>ppt_y</p:attrName>
                                        </p:attrNameLst>
                                      </p:cBhvr>
                                      <p:rCtr x="5260" y="-713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F3FE2654-07C5-9C14-4418-24754A1C61AD}"/>
              </a:ext>
            </a:extLst>
          </p:cNvPr>
          <p:cNvSpPr/>
          <p:nvPr/>
        </p:nvSpPr>
        <p:spPr>
          <a:xfrm>
            <a:off x="1101379" y="718073"/>
            <a:ext cx="2932739" cy="533848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Espace réservé du contenu 4">
            <a:extLst>
              <a:ext uri="{FF2B5EF4-FFF2-40B4-BE49-F238E27FC236}">
                <a16:creationId xmlns:a16="http://schemas.microsoft.com/office/drawing/2014/main" id="{99BF1198-2449-6F28-AD49-A18693C4DACB}"/>
              </a:ext>
            </a:extLst>
          </p:cNvPr>
          <p:cNvPicPr>
            <a:picLocks noGrp="1" noChangeAspect="1"/>
          </p:cNvPicPr>
          <p:nvPr>
            <p:ph idx="1"/>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392021" y="1253331"/>
            <a:ext cx="4351338" cy="4351338"/>
          </a:xfrm>
          <a:ln>
            <a:noFill/>
          </a:ln>
        </p:spPr>
      </p:pic>
      <p:sp>
        <p:nvSpPr>
          <p:cNvPr id="4" name="Bulle narrative : ronde 3">
            <a:extLst>
              <a:ext uri="{FF2B5EF4-FFF2-40B4-BE49-F238E27FC236}">
                <a16:creationId xmlns:a16="http://schemas.microsoft.com/office/drawing/2014/main" id="{3B62DC5E-8F9C-295C-C614-33C93FBF60C8}"/>
              </a:ext>
            </a:extLst>
          </p:cNvPr>
          <p:cNvSpPr/>
          <p:nvPr/>
        </p:nvSpPr>
        <p:spPr>
          <a:xfrm>
            <a:off x="5289754" y="460762"/>
            <a:ext cx="4921046" cy="3255832"/>
          </a:xfrm>
          <a:prstGeom prst="wedgeEllipseCallout">
            <a:avLst>
              <a:gd name="adj1" fmla="val -68517"/>
              <a:gd name="adj2" fmla="val 12447"/>
            </a:avLst>
          </a:prstGeom>
          <a:ln>
            <a:no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fr-BE" sz="2800" b="1">
                <a:solidFill>
                  <a:srgbClr val="544F98"/>
                </a:solidFill>
                <a:latin typeface="Aptos Display"/>
              </a:rPr>
              <a:t>Question ouverte :</a:t>
            </a:r>
            <a:endParaRPr lang="en-US"/>
          </a:p>
          <a:p>
            <a:pPr algn="ctr"/>
            <a:r>
              <a:rPr lang="fr-BE" sz="2800">
                <a:solidFill>
                  <a:srgbClr val="544F98"/>
                </a:solidFill>
                <a:latin typeface="Aptos Display"/>
              </a:rPr>
              <a:t>Par quels moyens Malika peut- elle chercher un job en tant que caissière? </a:t>
            </a:r>
          </a:p>
        </p:txBody>
      </p:sp>
      <p:pic>
        <p:nvPicPr>
          <p:cNvPr id="4098" name="Picture 2" descr="Clip Art Transparent Library Jobs Job Announcement - Find A Job Cartoon ...">
            <a:extLst>
              <a:ext uri="{FF2B5EF4-FFF2-40B4-BE49-F238E27FC236}">
                <a16:creationId xmlns:a16="http://schemas.microsoft.com/office/drawing/2014/main" id="{E2C56E2D-8231-E661-F33C-13D676B45A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6086" y="3938003"/>
            <a:ext cx="3134956" cy="24592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90F9988-ED20-BED4-D029-98627A8A56E1}"/>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693224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32D73882-3C76-8884-8606-05A1BE12E1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3DDEEC2-9140-E46E-A7AD-1971B1830E20}"/>
              </a:ext>
            </a:extLst>
          </p:cNvPr>
          <p:cNvSpPr/>
          <p:nvPr/>
        </p:nvSpPr>
        <p:spPr>
          <a:xfrm>
            <a:off x="579603" y="839604"/>
            <a:ext cx="2932739" cy="533848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 coins arrondis 9">
            <a:extLst>
              <a:ext uri="{FF2B5EF4-FFF2-40B4-BE49-F238E27FC236}">
                <a16:creationId xmlns:a16="http://schemas.microsoft.com/office/drawing/2014/main" id="{CA78B686-B286-6655-AEAF-1B3032E06AA3}"/>
              </a:ext>
            </a:extLst>
          </p:cNvPr>
          <p:cNvSpPr/>
          <p:nvPr/>
        </p:nvSpPr>
        <p:spPr>
          <a:xfrm>
            <a:off x="3915784" y="838654"/>
            <a:ext cx="8123816" cy="54317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4338" name="Picture 2" descr="Businessman, creative, idea icon - Download on Iconfinder">
            <a:extLst>
              <a:ext uri="{FF2B5EF4-FFF2-40B4-BE49-F238E27FC236}">
                <a16:creationId xmlns:a16="http://schemas.microsoft.com/office/drawing/2014/main" id="{9DDD25D3-E09A-6A4E-1F16-1F1B88FBCB0E}"/>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7" y="1670520"/>
            <a:ext cx="3676650" cy="3676650"/>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Computer Research Icon">
            <a:extLst>
              <a:ext uri="{FF2B5EF4-FFF2-40B4-BE49-F238E27FC236}">
                <a16:creationId xmlns:a16="http://schemas.microsoft.com/office/drawing/2014/main" id="{48BA9232-B317-B3FF-9C31-7CA00B94561F}"/>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89929" y="102665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4DB3E0B2-591C-5DFA-FECF-3131C0DDC43E}"/>
              </a:ext>
            </a:extLst>
          </p:cNvPr>
          <p:cNvPicPr>
            <a:picLocks noChangeAspect="1"/>
          </p:cNvPicPr>
          <p:nvPr/>
        </p:nvPicPr>
        <p:blipFill>
          <a:blip r:embed="rId5">
            <a:duotone>
              <a:schemeClr val="accent1">
                <a:shade val="45000"/>
                <a:satMod val="135000"/>
              </a:schemeClr>
              <a:prstClr val="white"/>
            </a:duotone>
          </a:blip>
          <a:stretch>
            <a:fillRect/>
          </a:stretch>
        </p:blipFill>
        <p:spPr>
          <a:xfrm>
            <a:off x="9556069" y="1359942"/>
            <a:ext cx="1571625" cy="1571625"/>
          </a:xfrm>
          <a:prstGeom prst="rect">
            <a:avLst/>
          </a:prstGeom>
        </p:spPr>
      </p:pic>
      <p:pic>
        <p:nvPicPr>
          <p:cNvPr id="7" name="Picture 8" descr="Vdab - Vdab Gif Clipart - Large Size Png Image - PikPng">
            <a:extLst>
              <a:ext uri="{FF2B5EF4-FFF2-40B4-BE49-F238E27FC236}">
                <a16:creationId xmlns:a16="http://schemas.microsoft.com/office/drawing/2014/main" id="{376A25E0-5D15-C40E-A089-31C06AF9E4D1}"/>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09947" y="3769995"/>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AABC0A09-7E5A-E2B4-4503-701A0E7595ED}"/>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35430" y="4524224"/>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Actiris Coordination Platform | IOM Belgium and Luxembourg">
            <a:extLst>
              <a:ext uri="{FF2B5EF4-FFF2-40B4-BE49-F238E27FC236}">
                <a16:creationId xmlns:a16="http://schemas.microsoft.com/office/drawing/2014/main" id="{718F6112-8E2C-CD69-FA88-5A347AC90254}"/>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09947" y="5012328"/>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FB58D5F9-8970-5B64-295C-925DC0B505E1}"/>
              </a:ext>
            </a:extLst>
          </p:cNvPr>
          <p:cNvPicPr>
            <a:picLocks noChangeAspect="1"/>
          </p:cNvPicPr>
          <p:nvPr/>
        </p:nvPicPr>
        <p:blipFill>
          <a:blip r:embed="rId9">
            <a:duotone>
              <a:schemeClr val="accent1">
                <a:shade val="45000"/>
                <a:satMod val="135000"/>
              </a:schemeClr>
              <a:prstClr val="white"/>
            </a:duotone>
          </a:blip>
          <a:stretch>
            <a:fillRect/>
          </a:stretch>
        </p:blipFill>
        <p:spPr>
          <a:xfrm>
            <a:off x="4886750" y="3968115"/>
            <a:ext cx="1508760" cy="1508760"/>
          </a:xfrm>
          <a:prstGeom prst="rect">
            <a:avLst/>
          </a:prstGeom>
        </p:spPr>
      </p:pic>
      <p:pic>
        <p:nvPicPr>
          <p:cNvPr id="4" name="Picture 16" descr="Free Store Front Clipart">
            <a:extLst>
              <a:ext uri="{FF2B5EF4-FFF2-40B4-BE49-F238E27FC236}">
                <a16:creationId xmlns:a16="http://schemas.microsoft.com/office/drawing/2014/main" id="{41294450-7224-A92F-F299-1D3B2FF7C4AF}"/>
              </a:ext>
            </a:extLst>
          </p:cNvPr>
          <p:cNvPicPr>
            <a:picLocks noChangeAspect="1" noChangeArrowheads="1"/>
          </p:cNvPicPr>
          <p:nvPr/>
        </p:nvPicPr>
        <p:blipFill>
          <a:blip r:embed="rId10">
            <a:duotone>
              <a:prstClr val="black"/>
              <a:schemeClr val="accent1">
                <a:tint val="45000"/>
                <a:satMod val="400000"/>
              </a:schemeClr>
            </a:duotone>
            <a:extLst>
              <a:ext uri="{BEBA8EAE-BF5A-486C-A8C5-ECC9F3942E4B}">
                <a14:imgProps xmlns:a14="http://schemas.microsoft.com/office/drawing/2010/main">
                  <a14:imgLayer r:embed="rId11">
                    <a14:imgEffect>
                      <a14:brightnessContrast contrast="-3000"/>
                    </a14:imgEffect>
                  </a14:imgLayer>
                </a14:imgProps>
              </a:ext>
              <a:ext uri="{28A0092B-C50C-407E-A947-70E740481C1C}">
                <a14:useLocalDpi xmlns:a14="http://schemas.microsoft.com/office/drawing/2010/main" val="0"/>
              </a:ext>
            </a:extLst>
          </a:blip>
          <a:srcRect/>
          <a:stretch>
            <a:fillRect/>
          </a:stretch>
        </p:blipFill>
        <p:spPr bwMode="auto">
          <a:xfrm>
            <a:off x="7014057" y="2668587"/>
            <a:ext cx="1921173" cy="14240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320A3A2-51E9-1668-E56D-91B435069031}"/>
              </a:ext>
            </a:extLst>
          </p:cNvPr>
          <p:cNvSpPr/>
          <p:nvPr/>
        </p:nvSpPr>
        <p:spPr>
          <a:xfrm>
            <a:off x="7593900" y="2723449"/>
            <a:ext cx="763093" cy="134581"/>
          </a:xfrm>
          <a:prstGeom prst="rect">
            <a:avLst/>
          </a:prstGeom>
          <a:solidFill>
            <a:srgbClr val="7A90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050"/>
              <a:t>INTERIM</a:t>
            </a:r>
            <a:endParaRPr lang="fr-BE"/>
          </a:p>
        </p:txBody>
      </p:sp>
      <p:pic>
        <p:nvPicPr>
          <p:cNvPr id="11" name="Picture 10">
            <a:extLst>
              <a:ext uri="{FF2B5EF4-FFF2-40B4-BE49-F238E27FC236}">
                <a16:creationId xmlns:a16="http://schemas.microsoft.com/office/drawing/2014/main" id="{B0C5E7DD-E779-B654-1451-1E712D7F7329}"/>
              </a:ext>
            </a:extLst>
          </p:cNvPr>
          <p:cNvPicPr>
            <a:picLocks noChangeAspect="1"/>
          </p:cNvPicPr>
          <p:nvPr/>
        </p:nvPicPr>
        <p:blipFill>
          <a:blip r:embed="rId12"/>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221313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 coins arrondis 34">
            <a:extLst>
              <a:ext uri="{FF2B5EF4-FFF2-40B4-BE49-F238E27FC236}">
                <a16:creationId xmlns:a16="http://schemas.microsoft.com/office/drawing/2014/main" id="{D5C24CCF-122F-A2B0-D508-989324D49C40}"/>
              </a:ext>
            </a:extLst>
          </p:cNvPr>
          <p:cNvSpPr/>
          <p:nvPr/>
        </p:nvSpPr>
        <p:spPr>
          <a:xfrm>
            <a:off x="1702111" y="1523214"/>
            <a:ext cx="3276600" cy="1566737"/>
          </a:xfrm>
          <a:prstGeom prst="roundRect">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llipse 5">
            <a:extLst>
              <a:ext uri="{FF2B5EF4-FFF2-40B4-BE49-F238E27FC236}">
                <a16:creationId xmlns:a16="http://schemas.microsoft.com/office/drawing/2014/main" id="{757A2737-0D85-1574-9D2B-CCD6AD3492A3}"/>
              </a:ext>
            </a:extLst>
          </p:cNvPr>
          <p:cNvSpPr/>
          <p:nvPr/>
        </p:nvSpPr>
        <p:spPr>
          <a:xfrm>
            <a:off x="8589835" y="3313031"/>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Ellipse 4">
            <a:extLst>
              <a:ext uri="{FF2B5EF4-FFF2-40B4-BE49-F238E27FC236}">
                <a16:creationId xmlns:a16="http://schemas.microsoft.com/office/drawing/2014/main" id="{BB5057DB-6F2B-C77B-1559-1179B194529E}"/>
              </a:ext>
            </a:extLst>
          </p:cNvPr>
          <p:cNvSpPr/>
          <p:nvPr/>
        </p:nvSpPr>
        <p:spPr>
          <a:xfrm>
            <a:off x="4407407" y="3313031"/>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Ellipse 3">
            <a:extLst>
              <a:ext uri="{FF2B5EF4-FFF2-40B4-BE49-F238E27FC236}">
                <a16:creationId xmlns:a16="http://schemas.microsoft.com/office/drawing/2014/main" id="{1691373F-4630-FE3A-0C51-92A08333A4A3}"/>
              </a:ext>
            </a:extLst>
          </p:cNvPr>
          <p:cNvSpPr/>
          <p:nvPr/>
        </p:nvSpPr>
        <p:spPr>
          <a:xfrm>
            <a:off x="234124" y="3313031"/>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029AF6F5-BB47-AA2D-FA40-381D3ED302BB}"/>
              </a:ext>
            </a:extLst>
          </p:cNvPr>
          <p:cNvSpPr>
            <a:spLocks noGrp="1"/>
          </p:cNvSpPr>
          <p:nvPr>
            <p:ph type="title"/>
          </p:nvPr>
        </p:nvSpPr>
        <p:spPr>
          <a:xfrm>
            <a:off x="4803816" y="1824"/>
            <a:ext cx="2387600" cy="1325563"/>
          </a:xfrm>
        </p:spPr>
        <p:txBody>
          <a:bodyPr>
            <a:normAutofit fontScale="90000"/>
          </a:bodyPr>
          <a:lstStyle/>
          <a:p>
            <a:r>
              <a:rPr lang="fr-BE" sz="6000" b="1" err="1">
                <a:solidFill>
                  <a:srgbClr val="544F98"/>
                </a:solidFill>
              </a:rPr>
              <a:t>Interim</a:t>
            </a:r>
            <a:endParaRPr lang="fr-BE" sz="6000" b="1">
              <a:solidFill>
                <a:srgbClr val="544F98"/>
              </a:solidFill>
            </a:endParaRPr>
          </a:p>
        </p:txBody>
      </p:sp>
      <p:pic>
        <p:nvPicPr>
          <p:cNvPr id="2060" name="Picture 12" descr="Lipstick, ceo, boss, female, woman, power icon - Download on Iconfinder">
            <a:extLst>
              <a:ext uri="{FF2B5EF4-FFF2-40B4-BE49-F238E27FC236}">
                <a16:creationId xmlns:a16="http://schemas.microsoft.com/office/drawing/2014/main" id="{4121829D-C757-86AA-8926-D00723FA54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6152" y="3207256"/>
            <a:ext cx="3006710" cy="300671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onstruction Worker Mixing Cement Illustration - Free Download Services ...">
            <a:extLst>
              <a:ext uri="{FF2B5EF4-FFF2-40B4-BE49-F238E27FC236}">
                <a16:creationId xmlns:a16="http://schemas.microsoft.com/office/drawing/2014/main" id="{D610A4A9-DB4D-40C6-F4CC-6559B6958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31" y="3128675"/>
            <a:ext cx="3710368" cy="37103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64" name="Picture 16" descr="Free Store Front Clipart">
            <a:extLst>
              <a:ext uri="{FF2B5EF4-FFF2-40B4-BE49-F238E27FC236}">
                <a16:creationId xmlns:a16="http://schemas.microsoft.com/office/drawing/2014/main" id="{878485EB-ECA4-9BAB-6609-C06ACA0ECF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7932" y="3855790"/>
            <a:ext cx="2876133" cy="213193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CB77C2E-5F32-6EF2-4E0F-522686A9CD4B}"/>
              </a:ext>
            </a:extLst>
          </p:cNvPr>
          <p:cNvSpPr/>
          <p:nvPr/>
        </p:nvSpPr>
        <p:spPr>
          <a:xfrm>
            <a:off x="3611308" y="4921755"/>
            <a:ext cx="805244" cy="63249"/>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7">
            <a:extLst>
              <a:ext uri="{FF2B5EF4-FFF2-40B4-BE49-F238E27FC236}">
                <a16:creationId xmlns:a16="http://schemas.microsoft.com/office/drawing/2014/main" id="{3D3E4120-0013-828A-9913-C5AEFDD65DB4}"/>
              </a:ext>
            </a:extLst>
          </p:cNvPr>
          <p:cNvSpPr/>
          <p:nvPr/>
        </p:nvSpPr>
        <p:spPr>
          <a:xfrm>
            <a:off x="7793736" y="4952235"/>
            <a:ext cx="805244" cy="63249"/>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a:extLst>
              <a:ext uri="{FF2B5EF4-FFF2-40B4-BE49-F238E27FC236}">
                <a16:creationId xmlns:a16="http://schemas.microsoft.com/office/drawing/2014/main" id="{C1300FA8-848B-E158-1435-A17C938DE00D}"/>
              </a:ext>
            </a:extLst>
          </p:cNvPr>
          <p:cNvSpPr/>
          <p:nvPr/>
        </p:nvSpPr>
        <p:spPr>
          <a:xfrm>
            <a:off x="5540644" y="3924300"/>
            <a:ext cx="1263112" cy="201478"/>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a:t>INTERIM</a:t>
            </a:r>
          </a:p>
        </p:txBody>
      </p:sp>
      <p:pic>
        <p:nvPicPr>
          <p:cNvPr id="33" name="Graphique 32" descr="Retour contour">
            <a:extLst>
              <a:ext uri="{FF2B5EF4-FFF2-40B4-BE49-F238E27FC236}">
                <a16:creationId xmlns:a16="http://schemas.microsoft.com/office/drawing/2014/main" id="{860755F5-F009-14FE-45DD-14426B6554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771704">
            <a:off x="4892161" y="2217390"/>
            <a:ext cx="1143359" cy="922625"/>
          </a:xfrm>
          <a:prstGeom prst="rect">
            <a:avLst/>
          </a:prstGeom>
        </p:spPr>
      </p:pic>
      <p:pic>
        <p:nvPicPr>
          <p:cNvPr id="2066" name="Picture 18" descr="illustration money euro 53756913 PNG">
            <a:extLst>
              <a:ext uri="{FF2B5EF4-FFF2-40B4-BE49-F238E27FC236}">
                <a16:creationId xmlns:a16="http://schemas.microsoft.com/office/drawing/2014/main" id="{1F3DDE0A-5D00-B3B1-5C9D-1211358101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6782" y="1854836"/>
            <a:ext cx="1105119" cy="1065888"/>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signature du contrat. poignée de main sur le fond d'un contrat signé ...">
            <a:extLst>
              <a:ext uri="{FF2B5EF4-FFF2-40B4-BE49-F238E27FC236}">
                <a16:creationId xmlns:a16="http://schemas.microsoft.com/office/drawing/2014/main" id="{9A391BB9-4B42-BE64-FB99-A88CA6E11B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82761" y="1715810"/>
            <a:ext cx="1327150" cy="1154276"/>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 coins arrondis 35">
            <a:extLst>
              <a:ext uri="{FF2B5EF4-FFF2-40B4-BE49-F238E27FC236}">
                <a16:creationId xmlns:a16="http://schemas.microsoft.com/office/drawing/2014/main" id="{8DE4E7B4-DCAB-9D08-59F3-2F30BD143DC6}"/>
              </a:ext>
            </a:extLst>
          </p:cNvPr>
          <p:cNvSpPr/>
          <p:nvPr/>
        </p:nvSpPr>
        <p:spPr>
          <a:xfrm>
            <a:off x="6015768" y="1561938"/>
            <a:ext cx="3276600" cy="1566737"/>
          </a:xfrm>
          <a:prstGeom prst="roundRect">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072" name="Picture 24" descr="Construction Illustrations - Free Download in SVG, PNG">
            <a:extLst>
              <a:ext uri="{FF2B5EF4-FFF2-40B4-BE49-F238E27FC236}">
                <a16:creationId xmlns:a16="http://schemas.microsoft.com/office/drawing/2014/main" id="{234F2FFE-3E1A-A34F-89F6-03C5365B72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17490" y="1550598"/>
            <a:ext cx="2218662" cy="1479108"/>
          </a:xfrm>
          <a:prstGeom prst="rect">
            <a:avLst/>
          </a:prstGeom>
          <a:noFill/>
          <a:extLst>
            <a:ext uri="{909E8E84-426E-40DD-AFC4-6F175D3DCCD1}">
              <a14:hiddenFill xmlns:a14="http://schemas.microsoft.com/office/drawing/2010/main">
                <a:solidFill>
                  <a:srgbClr val="FFFFFF"/>
                </a:solidFill>
              </a14:hiddenFill>
            </a:ext>
          </a:extLst>
        </p:spPr>
      </p:pic>
      <p:pic>
        <p:nvPicPr>
          <p:cNvPr id="38" name="Graphique 37" descr="Retour contour">
            <a:extLst>
              <a:ext uri="{FF2B5EF4-FFF2-40B4-BE49-F238E27FC236}">
                <a16:creationId xmlns:a16="http://schemas.microsoft.com/office/drawing/2014/main" id="{0C5763E0-C494-9B01-BDF8-1C3000819F5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3296691">
            <a:off x="9340452" y="2175280"/>
            <a:ext cx="1532981" cy="864273"/>
          </a:xfrm>
          <a:prstGeom prst="rect">
            <a:avLst/>
          </a:prstGeom>
        </p:spPr>
      </p:pic>
      <p:pic>
        <p:nvPicPr>
          <p:cNvPr id="39" name="Graphique 38" descr="Retour contour">
            <a:extLst>
              <a:ext uri="{FF2B5EF4-FFF2-40B4-BE49-F238E27FC236}">
                <a16:creationId xmlns:a16="http://schemas.microsoft.com/office/drawing/2014/main" id="{81C3FF44-A567-7CD4-BF87-9C87E34C7F5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454336" y="2628919"/>
            <a:ext cx="3707231" cy="914400"/>
          </a:xfrm>
          <a:prstGeom prst="rect">
            <a:avLst/>
          </a:prstGeom>
        </p:spPr>
      </p:pic>
      <p:pic>
        <p:nvPicPr>
          <p:cNvPr id="40" name="Graphique 39" descr="Retour contour">
            <a:extLst>
              <a:ext uri="{FF2B5EF4-FFF2-40B4-BE49-F238E27FC236}">
                <a16:creationId xmlns:a16="http://schemas.microsoft.com/office/drawing/2014/main" id="{376F7C10-0BC4-1EC7-AE4E-A979632BD11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7785466">
            <a:off x="407172" y="2256996"/>
            <a:ext cx="1143359" cy="922625"/>
          </a:xfrm>
          <a:prstGeom prst="rect">
            <a:avLst/>
          </a:prstGeom>
        </p:spPr>
      </p:pic>
      <p:pic>
        <p:nvPicPr>
          <p:cNvPr id="10" name="Picture 9">
            <a:extLst>
              <a:ext uri="{FF2B5EF4-FFF2-40B4-BE49-F238E27FC236}">
                <a16:creationId xmlns:a16="http://schemas.microsoft.com/office/drawing/2014/main" id="{C7665CB4-6614-9C46-AB7A-0AC621B1B03E}"/>
              </a:ext>
            </a:extLst>
          </p:cNvPr>
          <p:cNvPicPr>
            <a:picLocks noChangeAspect="1"/>
          </p:cNvPicPr>
          <p:nvPr/>
        </p:nvPicPr>
        <p:blipFill>
          <a:blip r:embed="rId11"/>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60949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64"/>
                                        </p:tgtEl>
                                        <p:attrNameLst>
                                          <p:attrName>style.visibility</p:attrName>
                                        </p:attrNameLst>
                                      </p:cBhvr>
                                      <p:to>
                                        <p:strVal val="visible"/>
                                      </p:to>
                                    </p:set>
                                    <p:anim calcmode="lin" valueType="num">
                                      <p:cBhvr additive="base">
                                        <p:cTn id="19" dur="500" fill="hold"/>
                                        <p:tgtEl>
                                          <p:spTgt spid="2064"/>
                                        </p:tgtEl>
                                        <p:attrNameLst>
                                          <p:attrName>ppt_x</p:attrName>
                                        </p:attrNameLst>
                                      </p:cBhvr>
                                      <p:tavLst>
                                        <p:tav tm="0">
                                          <p:val>
                                            <p:strVal val="#ppt_x"/>
                                          </p:val>
                                        </p:tav>
                                        <p:tav tm="100000">
                                          <p:val>
                                            <p:strVal val="#ppt_x"/>
                                          </p:val>
                                        </p:tav>
                                      </p:tavLst>
                                    </p:anim>
                                    <p:anim calcmode="lin" valueType="num">
                                      <p:cBhvr additive="base">
                                        <p:cTn id="20" dur="500" fill="hold"/>
                                        <p:tgtEl>
                                          <p:spTgt spid="206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7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39"/>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72"/>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3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06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07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5" grpId="0" animBg="1"/>
      <p:bldP spid="7" grpId="0" animBg="1"/>
      <p:bldP spid="8" grpId="0" animBg="1"/>
      <p:bldP spid="9" grpId="0" animBg="1"/>
      <p:bldP spid="36" grpId="0" animBg="1"/>
      <p:bldP spid="36"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llipse 14">
            <a:extLst>
              <a:ext uri="{FF2B5EF4-FFF2-40B4-BE49-F238E27FC236}">
                <a16:creationId xmlns:a16="http://schemas.microsoft.com/office/drawing/2014/main" id="{99F5C7E0-EBC5-A83B-2A8A-7507F7AF3B65}"/>
              </a:ext>
            </a:extLst>
          </p:cNvPr>
          <p:cNvSpPr/>
          <p:nvPr/>
        </p:nvSpPr>
        <p:spPr>
          <a:xfrm>
            <a:off x="9390346" y="2953857"/>
            <a:ext cx="2803357" cy="2773179"/>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Ellipse 13">
            <a:extLst>
              <a:ext uri="{FF2B5EF4-FFF2-40B4-BE49-F238E27FC236}">
                <a16:creationId xmlns:a16="http://schemas.microsoft.com/office/drawing/2014/main" id="{9C224AAF-8B52-B24A-8D61-F52E943FB163}"/>
              </a:ext>
            </a:extLst>
          </p:cNvPr>
          <p:cNvSpPr/>
          <p:nvPr/>
        </p:nvSpPr>
        <p:spPr>
          <a:xfrm>
            <a:off x="6336647" y="2953857"/>
            <a:ext cx="2794337" cy="2769450"/>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Ellipse 12">
            <a:extLst>
              <a:ext uri="{FF2B5EF4-FFF2-40B4-BE49-F238E27FC236}">
                <a16:creationId xmlns:a16="http://schemas.microsoft.com/office/drawing/2014/main" id="{5B479DAA-E7C5-C300-DE02-1485F9E4625B}"/>
              </a:ext>
            </a:extLst>
          </p:cNvPr>
          <p:cNvSpPr/>
          <p:nvPr/>
        </p:nvSpPr>
        <p:spPr>
          <a:xfrm>
            <a:off x="3125577" y="2943831"/>
            <a:ext cx="2949712" cy="2721531"/>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0034555C-8994-4B12-1940-96DC1197E9B0}"/>
              </a:ext>
            </a:extLst>
          </p:cNvPr>
          <p:cNvSpPr/>
          <p:nvPr/>
        </p:nvSpPr>
        <p:spPr>
          <a:xfrm>
            <a:off x="0" y="2943831"/>
            <a:ext cx="2836489" cy="2721531"/>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Picture 16" descr="Free Store Front Clipart">
            <a:extLst>
              <a:ext uri="{FF2B5EF4-FFF2-40B4-BE49-F238E27FC236}">
                <a16:creationId xmlns:a16="http://schemas.microsoft.com/office/drawing/2014/main" id="{DB41608C-CBB5-6B6F-AD81-17D0D8F2E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341" y="83380"/>
            <a:ext cx="3413577" cy="253031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C27386F-FF7E-1752-0272-FBA8FAF7D3ED}"/>
              </a:ext>
            </a:extLst>
          </p:cNvPr>
          <p:cNvSpPr/>
          <p:nvPr/>
        </p:nvSpPr>
        <p:spPr>
          <a:xfrm>
            <a:off x="5405497" y="143545"/>
            <a:ext cx="1381006" cy="240530"/>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t>INTERIM</a:t>
            </a:r>
          </a:p>
        </p:txBody>
      </p:sp>
      <p:pic>
        <p:nvPicPr>
          <p:cNvPr id="4098" name="Picture 2" descr="Construction Illustrations - Free Download in SVG, PNG">
            <a:extLst>
              <a:ext uri="{FF2B5EF4-FFF2-40B4-BE49-F238E27FC236}">
                <a16:creationId xmlns:a16="http://schemas.microsoft.com/office/drawing/2014/main" id="{DCC5C8AC-4CD8-6640-6CF7-A3F6CC19BF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46" y="3139191"/>
            <a:ext cx="2950979" cy="1967319"/>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Nettoyage PNG pour téléchargement gratuit">
            <a:extLst>
              <a:ext uri="{FF2B5EF4-FFF2-40B4-BE49-F238E27FC236}">
                <a16:creationId xmlns:a16="http://schemas.microsoft.com/office/drawing/2014/main" id="{DB48167F-7457-6068-9A39-9C0BBF8934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0318" y="3129350"/>
            <a:ext cx="2054612" cy="1995026"/>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Waiter PNGs for Free Download">
            <a:extLst>
              <a:ext uri="{FF2B5EF4-FFF2-40B4-BE49-F238E27FC236}">
                <a16:creationId xmlns:a16="http://schemas.microsoft.com/office/drawing/2014/main" id="{F8022D3B-D9F6-B1B3-C267-1D37A83573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0557" y="3307431"/>
            <a:ext cx="918394" cy="2027320"/>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Évoluer lorsque l'on est déjà aide-soignant | IFSO">
            <a:extLst>
              <a:ext uri="{FF2B5EF4-FFF2-40B4-BE49-F238E27FC236}">
                <a16:creationId xmlns:a16="http://schemas.microsoft.com/office/drawing/2014/main" id="{C2A7F5AD-688A-822F-B1E0-4CCC3EE7B7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15307" y="3288710"/>
            <a:ext cx="2552700" cy="23766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Randstad Logo - LogoDix">
            <a:extLst>
              <a:ext uri="{FF2B5EF4-FFF2-40B4-BE49-F238E27FC236}">
                <a16:creationId xmlns:a16="http://schemas.microsoft.com/office/drawing/2014/main" id="{15735FC5-FEBF-BD6C-2A26-63DC6D2CEF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88294" y="5838187"/>
            <a:ext cx="1450064" cy="76128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Adecco Logo, symbol, meaning, history, PNG, brand">
            <a:extLst>
              <a:ext uri="{FF2B5EF4-FFF2-40B4-BE49-F238E27FC236}">
                <a16:creationId xmlns:a16="http://schemas.microsoft.com/office/drawing/2014/main" id="{F426B28C-8ECD-0B58-00EF-E52CC5362B0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0729" y="5750239"/>
            <a:ext cx="1450064" cy="814936"/>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Manpower logo histoire et signification, evolution, symbole Manpower">
            <a:extLst>
              <a:ext uri="{FF2B5EF4-FFF2-40B4-BE49-F238E27FC236}">
                <a16:creationId xmlns:a16="http://schemas.microsoft.com/office/drawing/2014/main" id="{B4FE5101-0764-12AC-AF67-28CA5A72725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42332" y="5888542"/>
            <a:ext cx="1485063" cy="83534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124" name="Picture 4" descr="Tempo Team logo, Vector Logo of Tempo Team brand free download (eps, ai ...">
            <a:extLst>
              <a:ext uri="{FF2B5EF4-FFF2-40B4-BE49-F238E27FC236}">
                <a16:creationId xmlns:a16="http://schemas.microsoft.com/office/drawing/2014/main" id="{3C7756FC-1393-F7FF-0C87-2F361D216DB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6703" y="5859210"/>
            <a:ext cx="864680" cy="86468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132" name="Picture 12" descr="Jobs &amp; internships at Daoust | Student.be">
            <a:extLst>
              <a:ext uri="{FF2B5EF4-FFF2-40B4-BE49-F238E27FC236}">
                <a16:creationId xmlns:a16="http://schemas.microsoft.com/office/drawing/2014/main" id="{1BB2A6EB-B9A5-97B5-76BF-73B9131D288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01337" y="5928174"/>
            <a:ext cx="1107029" cy="58130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128" name="Picture 8" descr="start-people Download png">
            <a:extLst>
              <a:ext uri="{FF2B5EF4-FFF2-40B4-BE49-F238E27FC236}">
                <a16:creationId xmlns:a16="http://schemas.microsoft.com/office/drawing/2014/main" id="{6970282E-B84A-2FBB-04C7-A035AFFE983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12255" y="5416262"/>
            <a:ext cx="1482890" cy="148289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Accent.jobs Logo Download png">
            <a:extLst>
              <a:ext uri="{FF2B5EF4-FFF2-40B4-BE49-F238E27FC236}">
                <a16:creationId xmlns:a16="http://schemas.microsoft.com/office/drawing/2014/main" id="{09327749-2D41-D9F5-A900-F116198F679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3731" y="5341034"/>
            <a:ext cx="1516966" cy="15169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9483B3C-FDD7-6986-DEFC-E6001B4A5EED}"/>
              </a:ext>
            </a:extLst>
          </p:cNvPr>
          <p:cNvPicPr>
            <a:picLocks noChangeAspect="1"/>
          </p:cNvPicPr>
          <p:nvPr/>
        </p:nvPicPr>
        <p:blipFill>
          <a:blip r:embed="rId1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9420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0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124"/>
                                        </p:tgtEl>
                                        <p:attrNameLst>
                                          <p:attrName>style.visibility</p:attrName>
                                        </p:attrNameLst>
                                      </p:cBhvr>
                                      <p:to>
                                        <p:strVal val="visible"/>
                                      </p:to>
                                    </p:set>
                                    <p:anim calcmode="lin" valueType="num">
                                      <p:cBhvr additive="base">
                                        <p:cTn id="31" dur="500" fill="hold"/>
                                        <p:tgtEl>
                                          <p:spTgt spid="5124"/>
                                        </p:tgtEl>
                                        <p:attrNameLst>
                                          <p:attrName>ppt_x</p:attrName>
                                        </p:attrNameLst>
                                      </p:cBhvr>
                                      <p:tavLst>
                                        <p:tav tm="0">
                                          <p:val>
                                            <p:strVal val="#ppt_x"/>
                                          </p:val>
                                        </p:tav>
                                        <p:tav tm="100000">
                                          <p:val>
                                            <p:strVal val="#ppt_x"/>
                                          </p:val>
                                        </p:tav>
                                      </p:tavLst>
                                    </p:anim>
                                    <p:anim calcmode="lin" valueType="num">
                                      <p:cBhvr additive="base">
                                        <p:cTn id="32" dur="500" fill="hold"/>
                                        <p:tgtEl>
                                          <p:spTgt spid="512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130"/>
                                        </p:tgtEl>
                                        <p:attrNameLst>
                                          <p:attrName>style.visibility</p:attrName>
                                        </p:attrNameLst>
                                      </p:cBhvr>
                                      <p:to>
                                        <p:strVal val="visible"/>
                                      </p:to>
                                    </p:set>
                                    <p:anim calcmode="lin" valueType="num">
                                      <p:cBhvr additive="base">
                                        <p:cTn id="35" dur="500" fill="hold"/>
                                        <p:tgtEl>
                                          <p:spTgt spid="5130"/>
                                        </p:tgtEl>
                                        <p:attrNameLst>
                                          <p:attrName>ppt_x</p:attrName>
                                        </p:attrNameLst>
                                      </p:cBhvr>
                                      <p:tavLst>
                                        <p:tav tm="0">
                                          <p:val>
                                            <p:strVal val="#ppt_x"/>
                                          </p:val>
                                        </p:tav>
                                        <p:tav tm="100000">
                                          <p:val>
                                            <p:strVal val="#ppt_x"/>
                                          </p:val>
                                        </p:tav>
                                      </p:tavLst>
                                    </p:anim>
                                    <p:anim calcmode="lin" valueType="num">
                                      <p:cBhvr additive="base">
                                        <p:cTn id="36" dur="500" fill="hold"/>
                                        <p:tgtEl>
                                          <p:spTgt spid="513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132"/>
                                        </p:tgtEl>
                                        <p:attrNameLst>
                                          <p:attrName>style.visibility</p:attrName>
                                        </p:attrNameLst>
                                      </p:cBhvr>
                                      <p:to>
                                        <p:strVal val="visible"/>
                                      </p:to>
                                    </p:set>
                                    <p:anim calcmode="lin" valueType="num">
                                      <p:cBhvr additive="base">
                                        <p:cTn id="39" dur="500" fill="hold"/>
                                        <p:tgtEl>
                                          <p:spTgt spid="5132"/>
                                        </p:tgtEl>
                                        <p:attrNameLst>
                                          <p:attrName>ppt_x</p:attrName>
                                        </p:attrNameLst>
                                      </p:cBhvr>
                                      <p:tavLst>
                                        <p:tav tm="0">
                                          <p:val>
                                            <p:strVal val="#ppt_x"/>
                                          </p:val>
                                        </p:tav>
                                        <p:tav tm="100000">
                                          <p:val>
                                            <p:strVal val="#ppt_x"/>
                                          </p:val>
                                        </p:tav>
                                      </p:tavLst>
                                    </p:anim>
                                    <p:anim calcmode="lin" valueType="num">
                                      <p:cBhvr additive="base">
                                        <p:cTn id="40" dur="500" fill="hold"/>
                                        <p:tgtEl>
                                          <p:spTgt spid="513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128"/>
                                        </p:tgtEl>
                                        <p:attrNameLst>
                                          <p:attrName>style.visibility</p:attrName>
                                        </p:attrNameLst>
                                      </p:cBhvr>
                                      <p:to>
                                        <p:strVal val="visible"/>
                                      </p:to>
                                    </p:set>
                                    <p:anim calcmode="lin" valueType="num">
                                      <p:cBhvr additive="base">
                                        <p:cTn id="43" dur="500" fill="hold"/>
                                        <p:tgtEl>
                                          <p:spTgt spid="5128"/>
                                        </p:tgtEl>
                                        <p:attrNameLst>
                                          <p:attrName>ppt_x</p:attrName>
                                        </p:attrNameLst>
                                      </p:cBhvr>
                                      <p:tavLst>
                                        <p:tav tm="0">
                                          <p:val>
                                            <p:strVal val="#ppt_x"/>
                                          </p:val>
                                        </p:tav>
                                        <p:tav tm="100000">
                                          <p:val>
                                            <p:strVal val="#ppt_x"/>
                                          </p:val>
                                        </p:tav>
                                      </p:tavLst>
                                    </p:anim>
                                    <p:anim calcmode="lin" valueType="num">
                                      <p:cBhvr additive="base">
                                        <p:cTn id="44" dur="500" fill="hold"/>
                                        <p:tgtEl>
                                          <p:spTgt spid="5128"/>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5126"/>
                                        </p:tgtEl>
                                        <p:attrNameLst>
                                          <p:attrName>style.visibility</p:attrName>
                                        </p:attrNameLst>
                                      </p:cBhvr>
                                      <p:to>
                                        <p:strVal val="visible"/>
                                      </p:to>
                                    </p:set>
                                    <p:anim calcmode="lin" valueType="num">
                                      <p:cBhvr additive="base">
                                        <p:cTn id="51" dur="500" fill="hold"/>
                                        <p:tgtEl>
                                          <p:spTgt spid="5126"/>
                                        </p:tgtEl>
                                        <p:attrNameLst>
                                          <p:attrName>ppt_x</p:attrName>
                                        </p:attrNameLst>
                                      </p:cBhvr>
                                      <p:tavLst>
                                        <p:tav tm="0">
                                          <p:val>
                                            <p:strVal val="#ppt_x"/>
                                          </p:val>
                                        </p:tav>
                                        <p:tav tm="100000">
                                          <p:val>
                                            <p:strVal val="#ppt_x"/>
                                          </p:val>
                                        </p:tav>
                                      </p:tavLst>
                                    </p:anim>
                                    <p:anim calcmode="lin" valueType="num">
                                      <p:cBhvr additive="base">
                                        <p:cTn id="52" dur="500" fill="hold"/>
                                        <p:tgtEl>
                                          <p:spTgt spid="5126"/>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5134"/>
                                        </p:tgtEl>
                                        <p:attrNameLst>
                                          <p:attrName>style.visibility</p:attrName>
                                        </p:attrNameLst>
                                      </p:cBhvr>
                                      <p:to>
                                        <p:strVal val="visible"/>
                                      </p:to>
                                    </p:set>
                                    <p:anim calcmode="lin" valueType="num">
                                      <p:cBhvr additive="base">
                                        <p:cTn id="55" dur="500" fill="hold"/>
                                        <p:tgtEl>
                                          <p:spTgt spid="5134"/>
                                        </p:tgtEl>
                                        <p:attrNameLst>
                                          <p:attrName>ppt_x</p:attrName>
                                        </p:attrNameLst>
                                      </p:cBhvr>
                                      <p:tavLst>
                                        <p:tav tm="0">
                                          <p:val>
                                            <p:strVal val="#ppt_x"/>
                                          </p:val>
                                        </p:tav>
                                        <p:tav tm="100000">
                                          <p:val>
                                            <p:strVal val="#ppt_x"/>
                                          </p:val>
                                        </p:tav>
                                      </p:tavLst>
                                    </p:anim>
                                    <p:anim calcmode="lin" valueType="num">
                                      <p:cBhvr additive="base">
                                        <p:cTn id="56" dur="500" fill="hold"/>
                                        <p:tgtEl>
                                          <p:spTgt spid="5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 coins arrondis 10">
            <a:extLst>
              <a:ext uri="{FF2B5EF4-FFF2-40B4-BE49-F238E27FC236}">
                <a16:creationId xmlns:a16="http://schemas.microsoft.com/office/drawing/2014/main" id="{A5EF71A8-FBA8-B8EA-0D25-9AF99AB53DF1}"/>
              </a:ext>
            </a:extLst>
          </p:cNvPr>
          <p:cNvSpPr/>
          <p:nvPr/>
        </p:nvSpPr>
        <p:spPr>
          <a:xfrm>
            <a:off x="7104215" y="4309908"/>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 coins arrondis 9">
            <a:extLst>
              <a:ext uri="{FF2B5EF4-FFF2-40B4-BE49-F238E27FC236}">
                <a16:creationId xmlns:a16="http://schemas.microsoft.com/office/drawing/2014/main" id="{428FFB2F-D632-FE8A-EA57-556C7DDE8B63}"/>
              </a:ext>
            </a:extLst>
          </p:cNvPr>
          <p:cNvSpPr/>
          <p:nvPr/>
        </p:nvSpPr>
        <p:spPr>
          <a:xfrm>
            <a:off x="4974952" y="312892"/>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 coins arrondis 8">
            <a:extLst>
              <a:ext uri="{FF2B5EF4-FFF2-40B4-BE49-F238E27FC236}">
                <a16:creationId xmlns:a16="http://schemas.microsoft.com/office/drawing/2014/main" id="{83FEF2B0-A893-A120-95C5-594DBA75D7D8}"/>
              </a:ext>
            </a:extLst>
          </p:cNvPr>
          <p:cNvSpPr/>
          <p:nvPr/>
        </p:nvSpPr>
        <p:spPr>
          <a:xfrm>
            <a:off x="2423951" y="4216400"/>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138" name="Picture 18" descr="main tenant un chronomètre 12067332 PNG">
            <a:extLst>
              <a:ext uri="{FF2B5EF4-FFF2-40B4-BE49-F238E27FC236}">
                <a16:creationId xmlns:a16="http://schemas.microsoft.com/office/drawing/2014/main" id="{AD1E0431-0C3D-2E77-096C-5246D0204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491" y="386562"/>
            <a:ext cx="2117724" cy="1895290"/>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Poor, Underprivileged, Needy, Disadvantaged, Low-Income PNG">
            <a:extLst>
              <a:ext uri="{FF2B5EF4-FFF2-40B4-BE49-F238E27FC236}">
                <a16:creationId xmlns:a16="http://schemas.microsoft.com/office/drawing/2014/main" id="{7F36E8B8-0F0F-1CFD-826D-FC254BC029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9849" y="4556996"/>
            <a:ext cx="1110828" cy="1554008"/>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Young woman speak on old corded phone at home. Female have conversation ...">
            <a:extLst>
              <a:ext uri="{FF2B5EF4-FFF2-40B4-BE49-F238E27FC236}">
                <a16:creationId xmlns:a16="http://schemas.microsoft.com/office/drawing/2014/main" id="{97C627DC-A1EF-F0F3-AD5C-487CC649D0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5551" y="4309908"/>
            <a:ext cx="1862291" cy="1862291"/>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Avertissement avec un remplissage uni">
            <a:extLst>
              <a:ext uri="{FF2B5EF4-FFF2-40B4-BE49-F238E27FC236}">
                <a16:creationId xmlns:a16="http://schemas.microsoft.com/office/drawing/2014/main" id="{7A6632D5-D6FA-473B-3B6F-DE82D89C6FE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75221" y="1658353"/>
            <a:ext cx="3531268" cy="3531268"/>
          </a:xfrm>
          <a:prstGeom prst="rect">
            <a:avLst/>
          </a:prstGeom>
        </p:spPr>
      </p:pic>
      <p:pic>
        <p:nvPicPr>
          <p:cNvPr id="4" name="Picture 3">
            <a:extLst>
              <a:ext uri="{FF2B5EF4-FFF2-40B4-BE49-F238E27FC236}">
                <a16:creationId xmlns:a16="http://schemas.microsoft.com/office/drawing/2014/main" id="{C64168BF-D9F2-899D-48D9-85C51A066DE5}"/>
              </a:ext>
            </a:extLst>
          </p:cNvPr>
          <p:cNvPicPr>
            <a:picLocks noChangeAspect="1"/>
          </p:cNvPicPr>
          <p:nvPr/>
        </p:nvPicPr>
        <p:blipFill>
          <a:blip r:embed="rId7"/>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85791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38"/>
                                        </p:tgtEl>
                                        <p:attrNameLst>
                                          <p:attrName>style.visibility</p:attrName>
                                        </p:attrNameLst>
                                      </p:cBhvr>
                                      <p:to>
                                        <p:strVal val="visible"/>
                                      </p:to>
                                    </p:set>
                                    <p:animEffect transition="in" filter="fade">
                                      <p:cBhvr>
                                        <p:cTn id="7" dur="1000"/>
                                        <p:tgtEl>
                                          <p:spTgt spid="5138"/>
                                        </p:tgtEl>
                                      </p:cBhvr>
                                    </p:animEffect>
                                    <p:anim calcmode="lin" valueType="num">
                                      <p:cBhvr>
                                        <p:cTn id="8" dur="1000" fill="hold"/>
                                        <p:tgtEl>
                                          <p:spTgt spid="5138"/>
                                        </p:tgtEl>
                                        <p:attrNameLst>
                                          <p:attrName>ppt_x</p:attrName>
                                        </p:attrNameLst>
                                      </p:cBhvr>
                                      <p:tavLst>
                                        <p:tav tm="0">
                                          <p:val>
                                            <p:strVal val="#ppt_x"/>
                                          </p:val>
                                        </p:tav>
                                        <p:tav tm="100000">
                                          <p:val>
                                            <p:strVal val="#ppt_x"/>
                                          </p:val>
                                        </p:tav>
                                      </p:tavLst>
                                    </p:anim>
                                    <p:anim calcmode="lin" valueType="num">
                                      <p:cBhvr>
                                        <p:cTn id="9" dur="1000" fill="hold"/>
                                        <p:tgtEl>
                                          <p:spTgt spid="513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140"/>
                                        </p:tgtEl>
                                        <p:attrNameLst>
                                          <p:attrName>style.visibility</p:attrName>
                                        </p:attrNameLst>
                                      </p:cBhvr>
                                      <p:to>
                                        <p:strVal val="visible"/>
                                      </p:to>
                                    </p:set>
                                    <p:animEffect transition="in" filter="fade">
                                      <p:cBhvr>
                                        <p:cTn id="19" dur="1000"/>
                                        <p:tgtEl>
                                          <p:spTgt spid="5140"/>
                                        </p:tgtEl>
                                      </p:cBhvr>
                                    </p:animEffect>
                                    <p:anim calcmode="lin" valueType="num">
                                      <p:cBhvr>
                                        <p:cTn id="20" dur="1000" fill="hold"/>
                                        <p:tgtEl>
                                          <p:spTgt spid="5140"/>
                                        </p:tgtEl>
                                        <p:attrNameLst>
                                          <p:attrName>ppt_x</p:attrName>
                                        </p:attrNameLst>
                                      </p:cBhvr>
                                      <p:tavLst>
                                        <p:tav tm="0">
                                          <p:val>
                                            <p:strVal val="#ppt_x"/>
                                          </p:val>
                                        </p:tav>
                                        <p:tav tm="100000">
                                          <p:val>
                                            <p:strVal val="#ppt_x"/>
                                          </p:val>
                                        </p:tav>
                                      </p:tavLst>
                                    </p:anim>
                                    <p:anim calcmode="lin" valueType="num">
                                      <p:cBhvr>
                                        <p:cTn id="21" dur="1000" fill="hold"/>
                                        <p:tgtEl>
                                          <p:spTgt spid="514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144"/>
                                        </p:tgtEl>
                                        <p:attrNameLst>
                                          <p:attrName>style.visibility</p:attrName>
                                        </p:attrNameLst>
                                      </p:cBhvr>
                                      <p:to>
                                        <p:strVal val="visible"/>
                                      </p:to>
                                    </p:set>
                                    <p:animEffect transition="in" filter="fade">
                                      <p:cBhvr>
                                        <p:cTn id="31" dur="1000"/>
                                        <p:tgtEl>
                                          <p:spTgt spid="5144"/>
                                        </p:tgtEl>
                                      </p:cBhvr>
                                    </p:animEffect>
                                    <p:anim calcmode="lin" valueType="num">
                                      <p:cBhvr>
                                        <p:cTn id="32" dur="1000" fill="hold"/>
                                        <p:tgtEl>
                                          <p:spTgt spid="5144"/>
                                        </p:tgtEl>
                                        <p:attrNameLst>
                                          <p:attrName>ppt_x</p:attrName>
                                        </p:attrNameLst>
                                      </p:cBhvr>
                                      <p:tavLst>
                                        <p:tav tm="0">
                                          <p:val>
                                            <p:strVal val="#ppt_x"/>
                                          </p:val>
                                        </p:tav>
                                        <p:tav tm="100000">
                                          <p:val>
                                            <p:strVal val="#ppt_x"/>
                                          </p:val>
                                        </p:tav>
                                      </p:tavLst>
                                    </p:anim>
                                    <p:anim calcmode="lin" valueType="num">
                                      <p:cBhvr>
                                        <p:cTn id="33" dur="1000" fill="hold"/>
                                        <p:tgtEl>
                                          <p:spTgt spid="514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7174" name="Picture 6" descr="Computer icons design in blue circle. 14179564 PNG">
            <a:extLst>
              <a:ext uri="{FF2B5EF4-FFF2-40B4-BE49-F238E27FC236}">
                <a16:creationId xmlns:a16="http://schemas.microsoft.com/office/drawing/2014/main" id="{CCC4C5C5-4903-70DC-2EAE-D7AD00D14379}"/>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96567" y="199292"/>
            <a:ext cx="6459416" cy="6459416"/>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Lidl Job Opportunities - aJoboo">
            <a:extLst>
              <a:ext uri="{FF2B5EF4-FFF2-40B4-BE49-F238E27FC236}">
                <a16:creationId xmlns:a16="http://schemas.microsoft.com/office/drawing/2014/main" id="{14E9FBE0-221B-14C2-B69D-C3D7AA11BC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7984" y="2454212"/>
            <a:ext cx="2331063" cy="1434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FCF51C0-3B63-9F92-FD9F-25F3A02A4058}"/>
              </a:ext>
            </a:extLst>
          </p:cNvPr>
          <p:cNvPicPr>
            <a:picLocks noChangeAspect="1"/>
          </p:cNvPicPr>
          <p:nvPr/>
        </p:nvPicPr>
        <p:blipFill>
          <a:blip r:embed="rId5"/>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3955488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5" name="Image 4" descr="Une image contenant personne, Visage humain, habits, mur&#10;&#10;Le contenu généré par l’IA peut être incorrect.">
            <a:extLst>
              <a:ext uri="{FF2B5EF4-FFF2-40B4-BE49-F238E27FC236}">
                <a16:creationId xmlns:a16="http://schemas.microsoft.com/office/drawing/2014/main" id="{6422E954-B2A4-27EB-3C89-3992EA3C9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95" y="2524262"/>
            <a:ext cx="2965585" cy="1860759"/>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descr="Une image contenant personne, habits, Boucher, intérieur&#10;&#10;Le contenu généré par l’IA peut être incorrect.">
            <a:extLst>
              <a:ext uri="{FF2B5EF4-FFF2-40B4-BE49-F238E27FC236}">
                <a16:creationId xmlns:a16="http://schemas.microsoft.com/office/drawing/2014/main" id="{371F8C91-B9A2-4632-1BB6-4E28D66D3D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5520" y="2479583"/>
            <a:ext cx="2880000" cy="1916853"/>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Image 8" descr="Une image contenant personne, Salon de beauté, Coiffeur, habits&#10;&#10;Le contenu généré par l’IA peut être incorrect.">
            <a:extLst>
              <a:ext uri="{FF2B5EF4-FFF2-40B4-BE49-F238E27FC236}">
                <a16:creationId xmlns:a16="http://schemas.microsoft.com/office/drawing/2014/main" id="{3BFC5593-E7D7-5700-3D33-06DA0437B17D}"/>
              </a:ext>
            </a:extLst>
          </p:cNvPr>
          <p:cNvPicPr>
            <a:picLocks noChangeAspect="1"/>
          </p:cNvPicPr>
          <p:nvPr/>
        </p:nvPicPr>
        <p:blipFill>
          <a:blip r:embed="rId5">
            <a:extLst>
              <a:ext uri="{28A0092B-C50C-407E-A947-70E740481C1C}">
                <a14:useLocalDpi xmlns:a14="http://schemas.microsoft.com/office/drawing/2010/main" val="0"/>
              </a:ext>
            </a:extLst>
          </a:blip>
          <a:srcRect r="21032"/>
          <a:stretch>
            <a:fillRect/>
          </a:stretch>
        </p:blipFill>
        <p:spPr>
          <a:xfrm>
            <a:off x="8193697" y="2516142"/>
            <a:ext cx="2768943" cy="1916852"/>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 10" descr="Une image contenant plein air, véhicule, Visage humain, voiture&#10;&#10;Le contenu généré par l’IA peut être incorrect.">
            <a:extLst>
              <a:ext uri="{FF2B5EF4-FFF2-40B4-BE49-F238E27FC236}">
                <a16:creationId xmlns:a16="http://schemas.microsoft.com/office/drawing/2014/main" id="{B8C44BEA-DACD-F2E7-40CE-B4416A729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696" y="4684182"/>
            <a:ext cx="2903832" cy="1939669"/>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descr="Free Photo | Man cleaning his home">
            <a:extLst>
              <a:ext uri="{FF2B5EF4-FFF2-40B4-BE49-F238E27FC236}">
                <a16:creationId xmlns:a16="http://schemas.microsoft.com/office/drawing/2014/main" id="{C4B79AE0-1187-E1B4-6DEC-FA987A3313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9376" y="4684182"/>
            <a:ext cx="2851760" cy="1904211"/>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Le métier d'Infirmier(e) Anesthésiste Diplômé(e) d'Etat | CH Perpignan">
            <a:extLst>
              <a:ext uri="{FF2B5EF4-FFF2-40B4-BE49-F238E27FC236}">
                <a16:creationId xmlns:a16="http://schemas.microsoft.com/office/drawing/2014/main" id="{83CE0705-B545-F2FE-2B72-4BEF1FFD74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3425" y="4728860"/>
            <a:ext cx="2759215" cy="1839476"/>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189 900+ Maçon Photos, taleaux et images libre de droits - iStock">
            <a:extLst>
              <a:ext uri="{FF2B5EF4-FFF2-40B4-BE49-F238E27FC236}">
                <a16:creationId xmlns:a16="http://schemas.microsoft.com/office/drawing/2014/main" id="{2CA2DC99-0684-3053-B099-7B1C3019F8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115" y="234149"/>
            <a:ext cx="2987165" cy="1991443"/>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0" name="Picture 2" descr="Fiche Métier Caissier / caissière (H/F) | Ouest-France Emploi">
            <a:extLst>
              <a:ext uri="{FF2B5EF4-FFF2-40B4-BE49-F238E27FC236}">
                <a16:creationId xmlns:a16="http://schemas.microsoft.com/office/drawing/2014/main" id="{B192BE00-5894-A810-8D03-46957F31A13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6863" t="712" r="442" b="-1805"/>
          <a:stretch>
            <a:fillRect/>
          </a:stretch>
        </p:blipFill>
        <p:spPr bwMode="auto">
          <a:xfrm>
            <a:off x="4562452" y="283231"/>
            <a:ext cx="2858557" cy="1946233"/>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Réussir son métier de livreur de colis auto-entrepreneur">
            <a:extLst>
              <a:ext uri="{FF2B5EF4-FFF2-40B4-BE49-F238E27FC236}">
                <a16:creationId xmlns:a16="http://schemas.microsoft.com/office/drawing/2014/main" id="{E2CAC98B-147A-988D-1EF9-9035060F01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70849" y="289664"/>
            <a:ext cx="2987165" cy="1993904"/>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DC2BEA7-2707-8789-E44C-353A267D01E1}"/>
              </a:ext>
            </a:extLst>
          </p:cNvPr>
          <p:cNvPicPr>
            <a:picLocks noChangeAspect="1"/>
          </p:cNvPicPr>
          <p:nvPr/>
        </p:nvPicPr>
        <p:blipFill>
          <a:blip r:embed="rId12"/>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48069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050"/>
                                        </p:tgtEl>
                                      </p:cBhvr>
                                    </p:animEffect>
                                    <p:animScale>
                                      <p:cBhvr>
                                        <p:cTn id="7" dur="250" autoRev="1" fill="hold"/>
                                        <p:tgtEl>
                                          <p:spTgt spid="205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E298EE-A134-BB9C-B4E4-2EED1A4A4F71}"/>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7AAF4781-C18E-233F-A839-D4DE90894297}"/>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F18F5FA6-E56F-A0A3-B4EB-A32617560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99323"/>
            <a:ext cx="1405527" cy="1405527"/>
          </a:xfrm>
          <a:prstGeom prst="rect">
            <a:avLst/>
          </a:prstGeom>
        </p:spPr>
      </p:pic>
      <p:sp>
        <p:nvSpPr>
          <p:cNvPr id="14" name="Ellipse 13">
            <a:extLst>
              <a:ext uri="{FF2B5EF4-FFF2-40B4-BE49-F238E27FC236}">
                <a16:creationId xmlns:a16="http://schemas.microsoft.com/office/drawing/2014/main" id="{513DD6F7-9E02-FC38-EF43-78690F35E78F}"/>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06664029-1DF5-7FE2-2143-06DEECB6B758}"/>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7837E0DA-4AD9-6A4B-DD70-48A52FA3DD11}"/>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D2773569-39C4-AE60-3A11-7EC43896D050}"/>
              </a:ext>
            </a:extLst>
          </p:cNvPr>
          <p:cNvSpPr/>
          <p:nvPr/>
        </p:nvSpPr>
        <p:spPr>
          <a:xfrm>
            <a:off x="432234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76918226-0C59-1176-F0E4-37B09283D48C}"/>
              </a:ext>
            </a:extLst>
          </p:cNvPr>
          <p:cNvSpPr/>
          <p:nvPr/>
        </p:nvSpPr>
        <p:spPr>
          <a:xfrm>
            <a:off x="56275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D771B974-329F-CB79-053E-B6A2370DB24E}"/>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32837035-1C85-CF61-274C-B10885D8BB96}"/>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AE85CDB4-9DFF-A3B3-D0AB-ADCA18DFAEBE}"/>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320FE952-A3F8-4433-0360-28E9E438D877}"/>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 name="Image 6" descr="Une image contenant clipart, dessin humoristique, Dessin animé&#10;&#10;Le contenu généré par l’IA peut être incorrect.">
            <a:extLst>
              <a:ext uri="{FF2B5EF4-FFF2-40B4-BE49-F238E27FC236}">
                <a16:creationId xmlns:a16="http://schemas.microsoft.com/office/drawing/2014/main" id="{C05CDA9D-DB45-5351-434D-2BA8175D63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3009" y="2249270"/>
            <a:ext cx="1453647" cy="1453647"/>
          </a:xfrm>
          <a:prstGeom prst="rect">
            <a:avLst/>
          </a:prstGeom>
        </p:spPr>
      </p:pic>
      <p:pic>
        <p:nvPicPr>
          <p:cNvPr id="8" name="Picture 8" descr="Vdab - Vdab Gif Clipart - Large Size Png Image - PikPng">
            <a:extLst>
              <a:ext uri="{FF2B5EF4-FFF2-40B4-BE49-F238E27FC236}">
                <a16:creationId xmlns:a16="http://schemas.microsoft.com/office/drawing/2014/main" id="{7C9B613F-286C-01FF-D696-7129C8AE5997}"/>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Portes déc'ouvertes Carrefour des Métiers de Verviers - Cité des ...">
            <a:extLst>
              <a:ext uri="{FF2B5EF4-FFF2-40B4-BE49-F238E27FC236}">
                <a16:creationId xmlns:a16="http://schemas.microsoft.com/office/drawing/2014/main" id="{F6FD20CC-441B-DCE0-3C9F-4D83C3134B0D}"/>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Actiris Coordination Platform | IOM Belgium and Luxembourg">
            <a:extLst>
              <a:ext uri="{FF2B5EF4-FFF2-40B4-BE49-F238E27FC236}">
                <a16:creationId xmlns:a16="http://schemas.microsoft.com/office/drawing/2014/main" id="{90AC1474-F852-F157-5E66-CCCADA15637F}"/>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Businessman, creative, idea icon - Download on Iconfinder">
            <a:extLst>
              <a:ext uri="{FF2B5EF4-FFF2-40B4-BE49-F238E27FC236}">
                <a16:creationId xmlns:a16="http://schemas.microsoft.com/office/drawing/2014/main" id="{5AA62B61-5003-E793-8DE0-DE61637E409D}"/>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13741" y="4381289"/>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Badge Tick1 contour">
            <a:extLst>
              <a:ext uri="{FF2B5EF4-FFF2-40B4-BE49-F238E27FC236}">
                <a16:creationId xmlns:a16="http://schemas.microsoft.com/office/drawing/2014/main" id="{6E5F2147-E7C3-07FA-3ECE-ACA47A45E80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4160" y="4385807"/>
            <a:ext cx="629920" cy="619760"/>
          </a:xfrm>
          <a:prstGeom prst="rect">
            <a:avLst/>
          </a:prstGeom>
        </p:spPr>
      </p:pic>
      <p:pic>
        <p:nvPicPr>
          <p:cNvPr id="5" name="Picture 4">
            <a:extLst>
              <a:ext uri="{FF2B5EF4-FFF2-40B4-BE49-F238E27FC236}">
                <a16:creationId xmlns:a16="http://schemas.microsoft.com/office/drawing/2014/main" id="{7A9E9CE1-A3F9-B601-3A2B-EE96768E647A}"/>
              </a:ext>
            </a:extLst>
          </p:cNvPr>
          <p:cNvPicPr>
            <a:picLocks noChangeAspect="1"/>
          </p:cNvPicPr>
          <p:nvPr/>
        </p:nvPicPr>
        <p:blipFill>
          <a:blip r:embed="rId10"/>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96341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7"/>
                                        </p:tgtEl>
                                        <p:attrNameLst>
                                          <p:attrName>style.color</p:attrName>
                                        </p:attrNameLst>
                                      </p:cBhvr>
                                      <p:by>
                                        <p:hsl h="7200000" s="0" l="0"/>
                                      </p:by>
                                    </p:animClr>
                                    <p:animClr clrSpc="hsl" dir="cw">
                                      <p:cBhvr>
                                        <p:cTn id="9" dur="500" fill="hold"/>
                                        <p:tgtEl>
                                          <p:spTgt spid="17"/>
                                        </p:tgtEl>
                                        <p:attrNameLst>
                                          <p:attrName>fillcolor</p:attrName>
                                        </p:attrNameLst>
                                      </p:cBhvr>
                                      <p:by>
                                        <p:hsl h="7200000" s="0" l="0"/>
                                      </p:by>
                                    </p:animClr>
                                    <p:animClr clrSpc="hsl" dir="cw">
                                      <p:cBhvr>
                                        <p:cTn id="10" dur="500" fill="hold"/>
                                        <p:tgtEl>
                                          <p:spTgt spid="17"/>
                                        </p:tgtEl>
                                        <p:attrNameLst>
                                          <p:attrName>stroke.color</p:attrName>
                                        </p:attrNameLst>
                                      </p:cBhvr>
                                      <p:by>
                                        <p:hsl h="7200000" s="0" l="0"/>
                                      </p:by>
                                    </p:animClr>
                                    <p:set>
                                      <p:cBhvr>
                                        <p:cTn id="11" dur="500" fill="hold"/>
                                        <p:tgtEl>
                                          <p:spTgt spid="17"/>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1.875E-6 0.00393 L 0.02748 -0.06459 C 0.03321 -0.08009 0.0418 -0.0882 0.05078 -0.0882 C 0.06107 -0.0882 0.06927 -0.08009 0.075 -0.06459 L 0.10261 0.00393 " pathEditMode="relative" rAng="0" ptsTypes="AAAAA">
                                      <p:cBhvr>
                                        <p:cTn id="13" dur="2000" fill="hold"/>
                                        <p:tgtEl>
                                          <p:spTgt spid="7"/>
                                        </p:tgtEl>
                                        <p:attrNameLst>
                                          <p:attrName>ppt_x</p:attrName>
                                          <p:attrName>ppt_y</p:attrName>
                                        </p:attrNameLst>
                                      </p:cBhvr>
                                      <p:rCtr x="5130" y="-46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557F0798-80DD-356D-3DCF-4D0AAD7AFC17}"/>
              </a:ext>
            </a:extLst>
          </p:cNvPr>
          <p:cNvSpPr/>
          <p:nvPr/>
        </p:nvSpPr>
        <p:spPr>
          <a:xfrm>
            <a:off x="3427979" y="1000332"/>
            <a:ext cx="5070999" cy="4852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Espace réservé du contenu 4">
            <a:extLst>
              <a:ext uri="{FF2B5EF4-FFF2-40B4-BE49-F238E27FC236}">
                <a16:creationId xmlns:a16="http://schemas.microsoft.com/office/drawing/2014/main" id="{3269FFC1-3475-5CE6-112B-0B6A70381D03}"/>
              </a:ext>
            </a:extLst>
          </p:cNvPr>
          <p:cNvPicPr>
            <a:picLocks noGrp="1" noChangeAspect="1"/>
          </p:cNvPicPr>
          <p:nvPr>
            <p:ph idx="1"/>
          </p:nvPr>
        </p:nvPicPr>
        <p:blipFill>
          <a:blip r:embed="rId3"/>
          <a:stretch>
            <a:fillRect/>
          </a:stretch>
        </p:blipFill>
        <p:spPr>
          <a:xfrm>
            <a:off x="4410750" y="1871766"/>
            <a:ext cx="3114469" cy="3103425"/>
          </a:xfrm>
        </p:spPr>
      </p:pic>
      <p:pic>
        <p:nvPicPr>
          <p:cNvPr id="4" name="Picture 3">
            <a:extLst>
              <a:ext uri="{FF2B5EF4-FFF2-40B4-BE49-F238E27FC236}">
                <a16:creationId xmlns:a16="http://schemas.microsoft.com/office/drawing/2014/main" id="{48623708-F2DE-7861-380D-BC606248BDFC}"/>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833728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9A1389E-A30E-05B4-937C-D0D42052FC96}"/>
              </a:ext>
            </a:extLst>
          </p:cNvPr>
          <p:cNvSpPr>
            <a:spLocks noGrp="1"/>
          </p:cNvSpPr>
          <p:nvPr>
            <p:ph idx="1"/>
          </p:nvPr>
        </p:nvSpPr>
        <p:spPr>
          <a:xfrm>
            <a:off x="562791" y="4705323"/>
            <a:ext cx="11124290" cy="1162139"/>
          </a:xfrm>
        </p:spPr>
        <p:txBody>
          <a:bodyPr vert="horz" lIns="91440" tIns="45720" rIns="91440" bIns="45720" rtlCol="0" anchor="t">
            <a:normAutofit/>
          </a:bodyPr>
          <a:lstStyle/>
          <a:p>
            <a:pPr marL="0" indent="0">
              <a:buNone/>
            </a:pPr>
            <a:r>
              <a:rPr lang="fr-BE" dirty="0">
                <a:solidFill>
                  <a:srgbClr val="544F98"/>
                </a:solidFill>
                <a:latin typeface="Aptos Display"/>
              </a:rPr>
              <a:t>Malika n’a </a:t>
            </a:r>
            <a:r>
              <a:rPr lang="fr-BE" b="1" dirty="0">
                <a:solidFill>
                  <a:srgbClr val="544F98"/>
                </a:solidFill>
                <a:latin typeface="Aptos Display"/>
              </a:rPr>
              <a:t>pas de numéro belge</a:t>
            </a:r>
            <a:r>
              <a:rPr lang="fr-BE" dirty="0">
                <a:solidFill>
                  <a:srgbClr val="544F98"/>
                </a:solidFill>
                <a:latin typeface="Aptos Display"/>
              </a:rPr>
              <a:t>. </a:t>
            </a:r>
            <a:endParaRPr lang="en-US" dirty="0"/>
          </a:p>
          <a:p>
            <a:pPr marL="0" indent="0">
              <a:buNone/>
            </a:pPr>
            <a:r>
              <a:rPr lang="fr-BE" dirty="0">
                <a:solidFill>
                  <a:srgbClr val="544F98"/>
                </a:solidFill>
                <a:latin typeface="Aptos Display"/>
              </a:rPr>
              <a:t>Elle communique seulement via </a:t>
            </a:r>
            <a:r>
              <a:rPr lang="fr-BE" b="1" dirty="0" err="1">
                <a:solidFill>
                  <a:srgbClr val="544F98"/>
                </a:solidFill>
                <a:latin typeface="Aptos Display"/>
              </a:rPr>
              <a:t>whatsapp</a:t>
            </a:r>
            <a:r>
              <a:rPr lang="fr-BE" dirty="0">
                <a:solidFill>
                  <a:srgbClr val="544F98"/>
                </a:solidFill>
                <a:latin typeface="Aptos Display"/>
              </a:rPr>
              <a:t>, quand elle a </a:t>
            </a:r>
            <a:r>
              <a:rPr lang="fr-BE" b="1" dirty="0">
                <a:solidFill>
                  <a:srgbClr val="544F98"/>
                </a:solidFill>
                <a:latin typeface="Aptos Display"/>
              </a:rPr>
              <a:t>accès au wifi</a:t>
            </a:r>
            <a:r>
              <a:rPr lang="fr-BE" dirty="0">
                <a:solidFill>
                  <a:srgbClr val="544F98"/>
                </a:solidFill>
                <a:latin typeface="Aptos Display"/>
              </a:rPr>
              <a:t>. </a:t>
            </a:r>
            <a:endParaRPr lang="fr-BE" dirty="0"/>
          </a:p>
        </p:txBody>
      </p:sp>
      <p:pic>
        <p:nvPicPr>
          <p:cNvPr id="1026" name="Picture 2" descr="WhatsApp : toutes nos astuces pour utiliser au mieux la messagerie ...">
            <a:extLst>
              <a:ext uri="{FF2B5EF4-FFF2-40B4-BE49-F238E27FC236}">
                <a16:creationId xmlns:a16="http://schemas.microsoft.com/office/drawing/2014/main" id="{8CFBC2A3-8AB2-D204-8A15-C641BD2B5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808" y="568380"/>
            <a:ext cx="6908536" cy="39033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i-Fi logo PNG transparent image download, size: 1600x1600px">
            <a:extLst>
              <a:ext uri="{FF2B5EF4-FFF2-40B4-BE49-F238E27FC236}">
                <a16:creationId xmlns:a16="http://schemas.microsoft.com/office/drawing/2014/main" id="{BDCCEC30-AC78-CF64-CA91-611A86F69D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5834" y="692331"/>
            <a:ext cx="3655423" cy="36554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 coins arrondis 5">
            <a:extLst>
              <a:ext uri="{FF2B5EF4-FFF2-40B4-BE49-F238E27FC236}">
                <a16:creationId xmlns:a16="http://schemas.microsoft.com/office/drawing/2014/main" id="{45E92AA1-1486-6B3E-65FC-3A8473F2BC44}"/>
              </a:ext>
            </a:extLst>
          </p:cNvPr>
          <p:cNvSpPr/>
          <p:nvPr/>
        </p:nvSpPr>
        <p:spPr>
          <a:xfrm>
            <a:off x="562677" y="5762964"/>
            <a:ext cx="4293135" cy="582023"/>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800" b="1"/>
              <a:t>Que lui conseillez-vous ?</a:t>
            </a:r>
            <a:endParaRPr lang="en-US" sz="2800"/>
          </a:p>
        </p:txBody>
      </p:sp>
      <p:pic>
        <p:nvPicPr>
          <p:cNvPr id="5" name="Picture 4">
            <a:extLst>
              <a:ext uri="{FF2B5EF4-FFF2-40B4-BE49-F238E27FC236}">
                <a16:creationId xmlns:a16="http://schemas.microsoft.com/office/drawing/2014/main" id="{9364C2B3-71FA-49BE-4873-253835CD0B8E}"/>
              </a:ext>
            </a:extLst>
          </p:cNvPr>
          <p:cNvPicPr>
            <a:picLocks noChangeAspect="1"/>
          </p:cNvPicPr>
          <p:nvPr/>
        </p:nvPicPr>
        <p:blipFill>
          <a:blip r:embed="rId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663963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FCEE7C-23B0-39BB-D126-7756EB6F7B59}"/>
              </a:ext>
            </a:extLst>
          </p:cNvPr>
          <p:cNvSpPr/>
          <p:nvPr/>
        </p:nvSpPr>
        <p:spPr>
          <a:xfrm>
            <a:off x="6488826" y="383231"/>
            <a:ext cx="5185954" cy="549626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D68C78D4-CEE7-F1B2-88AD-47F65E36DEDA}"/>
              </a:ext>
            </a:extLst>
          </p:cNvPr>
          <p:cNvSpPr>
            <a:spLocks noGrp="1"/>
          </p:cNvSpPr>
          <p:nvPr>
            <p:ph type="title"/>
          </p:nvPr>
        </p:nvSpPr>
        <p:spPr>
          <a:xfrm>
            <a:off x="6687097" y="248194"/>
            <a:ext cx="4770120" cy="5388626"/>
          </a:xfrm>
        </p:spPr>
        <p:txBody>
          <a:bodyPr>
            <a:normAutofit fontScale="90000"/>
          </a:bodyPr>
          <a:lstStyle/>
          <a:p>
            <a:pPr algn="ctr"/>
            <a:br>
              <a:rPr lang="fr-BE" dirty="0"/>
            </a:br>
            <a:br>
              <a:rPr lang="fr-BE" dirty="0"/>
            </a:br>
            <a:r>
              <a:rPr lang="fr-BE" sz="3600" dirty="0">
                <a:solidFill>
                  <a:srgbClr val="544F98"/>
                </a:solidFill>
              </a:rPr>
              <a:t>Malika a une </a:t>
            </a:r>
            <a:r>
              <a:rPr lang="fr-BE" sz="3600" b="1" dirty="0">
                <a:solidFill>
                  <a:srgbClr val="544F98"/>
                </a:solidFill>
              </a:rPr>
              <a:t>adresse mail</a:t>
            </a:r>
            <a:r>
              <a:rPr lang="fr-BE" sz="3600" dirty="0">
                <a:solidFill>
                  <a:srgbClr val="544F98"/>
                </a:solidFill>
              </a:rPr>
              <a:t>, mais elle ne consulte jamais sa boite mail. Il a même oublié son mot de passe. </a:t>
            </a:r>
            <a:br>
              <a:rPr lang="fr-BE" sz="3600" dirty="0"/>
            </a:br>
            <a:br>
              <a:rPr lang="fr-BE" sz="3600" dirty="0"/>
            </a:br>
            <a:r>
              <a:rPr lang="fr-BE" sz="3600" b="1" dirty="0">
                <a:solidFill>
                  <a:srgbClr val="544F98"/>
                </a:solidFill>
              </a:rPr>
              <a:t>Que lui conseillez-vous?</a:t>
            </a:r>
            <a:r>
              <a:rPr lang="fr-BE" sz="3600" dirty="0">
                <a:solidFill>
                  <a:srgbClr val="544F98"/>
                </a:solidFill>
              </a:rPr>
              <a:t> </a:t>
            </a:r>
            <a:br>
              <a:rPr lang="fr-BE" dirty="0"/>
            </a:br>
            <a:endParaRPr lang="fr-BE" dirty="0"/>
          </a:p>
        </p:txBody>
      </p:sp>
      <p:pic>
        <p:nvPicPr>
          <p:cNvPr id="2050" name="Picture 2" descr="How to Change Your Gmail Password (On Desktop and iPhone App)">
            <a:extLst>
              <a:ext uri="{FF2B5EF4-FFF2-40B4-BE49-F238E27FC236}">
                <a16:creationId xmlns:a16="http://schemas.microsoft.com/office/drawing/2014/main" id="{B2B1CEE7-582D-83FD-E6BC-DACFB4AE3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8" y="457200"/>
            <a:ext cx="4874623" cy="535291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1AF951-087C-24FC-DE77-863E6F437D6E}"/>
              </a:ext>
            </a:extLst>
          </p:cNvPr>
          <p:cNvSpPr/>
          <p:nvPr/>
        </p:nvSpPr>
        <p:spPr>
          <a:xfrm>
            <a:off x="3082834" y="2103119"/>
            <a:ext cx="927463" cy="378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solidFill>
                  <a:schemeClr val="tx1"/>
                </a:solidFill>
              </a:rPr>
              <a:t>Malika</a:t>
            </a:r>
          </a:p>
        </p:txBody>
      </p:sp>
      <p:pic>
        <p:nvPicPr>
          <p:cNvPr id="6" name="Picture 5">
            <a:extLst>
              <a:ext uri="{FF2B5EF4-FFF2-40B4-BE49-F238E27FC236}">
                <a16:creationId xmlns:a16="http://schemas.microsoft.com/office/drawing/2014/main" id="{6E740A64-8C05-A770-7C15-673EC0C5688D}"/>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644440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36869D5-C55D-7EE1-1B2D-1EBCAC2D98E9}"/>
              </a:ext>
            </a:extLst>
          </p:cNvPr>
          <p:cNvPicPr>
            <a:picLocks noChangeAspect="1"/>
          </p:cNvPicPr>
          <p:nvPr/>
        </p:nvPicPr>
        <p:blipFill>
          <a:blip r:embed="rId3"/>
          <a:stretch>
            <a:fillRect/>
          </a:stretch>
        </p:blipFill>
        <p:spPr>
          <a:xfrm>
            <a:off x="3784055" y="121478"/>
            <a:ext cx="4844484" cy="6572250"/>
          </a:xfrm>
          <a:prstGeom prst="rect">
            <a:avLst/>
          </a:prstGeom>
        </p:spPr>
      </p:pic>
      <p:sp>
        <p:nvSpPr>
          <p:cNvPr id="10" name="Ellipse 9">
            <a:extLst>
              <a:ext uri="{FF2B5EF4-FFF2-40B4-BE49-F238E27FC236}">
                <a16:creationId xmlns:a16="http://schemas.microsoft.com/office/drawing/2014/main" id="{F1C7CECC-710A-C2CC-6C92-97559ADDCFDD}"/>
              </a:ext>
            </a:extLst>
          </p:cNvPr>
          <p:cNvSpPr/>
          <p:nvPr/>
        </p:nvSpPr>
        <p:spPr>
          <a:xfrm>
            <a:off x="3948872" y="2121728"/>
            <a:ext cx="1409700" cy="1428750"/>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A86AE43E-DE13-3861-4837-0C60D8986C5E}"/>
              </a:ext>
            </a:extLst>
          </p:cNvPr>
          <p:cNvSpPr/>
          <p:nvPr/>
        </p:nvSpPr>
        <p:spPr>
          <a:xfrm>
            <a:off x="3993046" y="4257675"/>
            <a:ext cx="1333500" cy="101917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B3126730-0117-B659-8794-1E0E777C9B4D}"/>
              </a:ext>
            </a:extLst>
          </p:cNvPr>
          <p:cNvSpPr/>
          <p:nvPr/>
        </p:nvSpPr>
        <p:spPr>
          <a:xfrm>
            <a:off x="5669580" y="2331278"/>
            <a:ext cx="1870217" cy="1028700"/>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AF29A198-6419-9276-64D6-FEBF5F700B46}"/>
              </a:ext>
            </a:extLst>
          </p:cNvPr>
          <p:cNvSpPr/>
          <p:nvPr/>
        </p:nvSpPr>
        <p:spPr>
          <a:xfrm>
            <a:off x="5614362" y="3164508"/>
            <a:ext cx="1980651" cy="1035188"/>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F14B4E5C-184D-DF41-CD0F-CF71ACCA965C}"/>
              </a:ext>
            </a:extLst>
          </p:cNvPr>
          <p:cNvSpPr/>
          <p:nvPr/>
        </p:nvSpPr>
        <p:spPr>
          <a:xfrm>
            <a:off x="5599799" y="4188653"/>
            <a:ext cx="2016197" cy="115252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2">
            <a:extLst>
              <a:ext uri="{FF2B5EF4-FFF2-40B4-BE49-F238E27FC236}">
                <a16:creationId xmlns:a16="http://schemas.microsoft.com/office/drawing/2014/main" id="{2FAA877E-05FD-A3F4-8FF0-DEEE5787C4C3}"/>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2790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7" grpId="0" animBg="1"/>
      <p:bldP spid="18" grpId="0" animBg="1"/>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16386" name="Picture 2" descr="Motivation Letter for Job Application Sample with Examples">
            <a:extLst>
              <a:ext uri="{FF2B5EF4-FFF2-40B4-BE49-F238E27FC236}">
                <a16:creationId xmlns:a16="http://schemas.microsoft.com/office/drawing/2014/main" id="{61B08609-82B0-6583-169B-09725667294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39463" y="815975"/>
            <a:ext cx="4551213" cy="506095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Motivation Letter for Job Application Sample with Examples">
            <a:extLst>
              <a:ext uri="{FF2B5EF4-FFF2-40B4-BE49-F238E27FC236}">
                <a16:creationId xmlns:a16="http://schemas.microsoft.com/office/drawing/2014/main" id="{264BE025-4B63-B0A5-43A2-B03DFCD4F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1314" y="209826"/>
            <a:ext cx="5758829" cy="64383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DB93DD6-7493-4172-E881-48F9E0F640C5}"/>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4247484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17410" name="Picture 2" descr="acheter permis de conduire belge - echt-rijbewijs">
            <a:extLst>
              <a:ext uri="{FF2B5EF4-FFF2-40B4-BE49-F238E27FC236}">
                <a16:creationId xmlns:a16="http://schemas.microsoft.com/office/drawing/2014/main" id="{C34D6B71-59ED-B467-0806-FC3BBD50F2D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01189" y="1425575"/>
            <a:ext cx="6989622"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FC3F114-429D-3899-670B-F406D53B2F52}"/>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956465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19458" name="Picture 2" descr="Accès au casier judiciaire ? - RTBF Actus">
            <a:extLst>
              <a:ext uri="{FF2B5EF4-FFF2-40B4-BE49-F238E27FC236}">
                <a16:creationId xmlns:a16="http://schemas.microsoft.com/office/drawing/2014/main" id="{04BDFEC1-E1B7-6EA1-E32F-A8DE86CE4B5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76959" y="1397000"/>
            <a:ext cx="7742881"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4967963-3DDF-8275-4BDE-1A5379C39C2D}"/>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665021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18436" name="Picture 4" descr="Marcos Para Diploma Png Png Transparent Stock Clip Art Png Image Images">
            <a:extLst>
              <a:ext uri="{FF2B5EF4-FFF2-40B4-BE49-F238E27FC236}">
                <a16:creationId xmlns:a16="http://schemas.microsoft.com/office/drawing/2014/main" id="{E588029C-D616-4782-99A1-9D562DF735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60406"/>
            <a:ext cx="5486400" cy="3737188"/>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Online diploma laten erkennen | Tracé Brussel">
            <a:extLst>
              <a:ext uri="{FF2B5EF4-FFF2-40B4-BE49-F238E27FC236}">
                <a16:creationId xmlns:a16="http://schemas.microsoft.com/office/drawing/2014/main" id="{7DD6A357-A3CE-DA25-AE9C-D6DA958EE8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4325" y="1417531"/>
            <a:ext cx="2286000" cy="11049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082F714B-7F14-8827-E60A-743DF55B198A}"/>
              </a:ext>
            </a:extLst>
          </p:cNvPr>
          <p:cNvPicPr>
            <a:picLocks noChangeAspect="1"/>
          </p:cNvPicPr>
          <p:nvPr/>
        </p:nvPicPr>
        <p:blipFill>
          <a:blip r:embed="rId5"/>
          <a:stretch>
            <a:fillRect/>
          </a:stretch>
        </p:blipFill>
        <p:spPr>
          <a:xfrm>
            <a:off x="6571866" y="3662306"/>
            <a:ext cx="5506218" cy="809738"/>
          </a:xfrm>
          <a:prstGeom prst="rect">
            <a:avLst/>
          </a:prstGeom>
        </p:spPr>
      </p:pic>
      <p:pic>
        <p:nvPicPr>
          <p:cNvPr id="3" name="Picture 2">
            <a:extLst>
              <a:ext uri="{FF2B5EF4-FFF2-40B4-BE49-F238E27FC236}">
                <a16:creationId xmlns:a16="http://schemas.microsoft.com/office/drawing/2014/main" id="{2DEA3BB2-FB10-DCF5-63CB-75CF634BE199}"/>
              </a:ext>
            </a:extLst>
          </p:cNvPr>
          <p:cNvPicPr>
            <a:picLocks noChangeAspect="1"/>
          </p:cNvPicPr>
          <p:nvPr/>
        </p:nvPicPr>
        <p:blipFill>
          <a:blip r:embed="rId6"/>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347960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2050" name="Picture 2" descr="Tarjeta de crédito PNG">
            <a:extLst>
              <a:ext uri="{FF2B5EF4-FFF2-40B4-BE49-F238E27FC236}">
                <a16:creationId xmlns:a16="http://schemas.microsoft.com/office/drawing/2014/main" id="{4D5DF5BA-F369-F98A-CC50-6275914BD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4100" y="490220"/>
            <a:ext cx="5570220" cy="55702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0C06B59-4C93-27A4-B2E6-09670FB657B8}"/>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4083691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8A80EE8-4423-1DC9-5533-253CFBF32172}"/>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2" name="Graphic 1" descr="Actualiser avec un remplissage uni">
            <a:extLst>
              <a:ext uri="{FF2B5EF4-FFF2-40B4-BE49-F238E27FC236}">
                <a16:creationId xmlns:a16="http://schemas.microsoft.com/office/drawing/2014/main" id="{68DFE424-D298-BF07-B2E4-1BB736730C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5" name="Picture 4">
            <a:extLst>
              <a:ext uri="{FF2B5EF4-FFF2-40B4-BE49-F238E27FC236}">
                <a16:creationId xmlns:a16="http://schemas.microsoft.com/office/drawing/2014/main" id="{5C008D15-507D-7F55-C1FF-49D52BCBD737}"/>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51541339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A5DB082-C760-8189-87F1-2E1F112325A7}"/>
              </a:ext>
            </a:extLst>
          </p:cNvPr>
          <p:cNvPicPr>
            <a:picLocks noChangeAspect="1"/>
          </p:cNvPicPr>
          <p:nvPr/>
        </p:nvPicPr>
        <p:blipFill>
          <a:blip r:embed="rId3"/>
          <a:stretch>
            <a:fillRect/>
          </a:stretch>
        </p:blipFill>
        <p:spPr>
          <a:xfrm rot="5400000">
            <a:off x="2881282" y="813579"/>
            <a:ext cx="6429434" cy="5230843"/>
          </a:xfrm>
          <a:prstGeom prst="rect">
            <a:avLst/>
          </a:prstGeom>
        </p:spPr>
      </p:pic>
      <p:sp>
        <p:nvSpPr>
          <p:cNvPr id="6" name="Ellipse 5">
            <a:extLst>
              <a:ext uri="{FF2B5EF4-FFF2-40B4-BE49-F238E27FC236}">
                <a16:creationId xmlns:a16="http://schemas.microsoft.com/office/drawing/2014/main" id="{E8C104A0-D224-28C3-D904-935E5F5E6454}"/>
              </a:ext>
            </a:extLst>
          </p:cNvPr>
          <p:cNvSpPr/>
          <p:nvPr/>
        </p:nvSpPr>
        <p:spPr>
          <a:xfrm>
            <a:off x="5265174" y="1892709"/>
            <a:ext cx="1986116" cy="491613"/>
          </a:xfrm>
          <a:prstGeom prst="ellipse">
            <a:avLst/>
          </a:prstGeom>
          <a:noFill/>
          <a:ln w="7620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Picture 3">
            <a:extLst>
              <a:ext uri="{FF2B5EF4-FFF2-40B4-BE49-F238E27FC236}">
                <a16:creationId xmlns:a16="http://schemas.microsoft.com/office/drawing/2014/main" id="{B23C3703-2E7C-73D0-76F5-08EF8D02F38B}"/>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2233593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5E4E2"/>
        </a:solidFill>
        <a:effectLst/>
      </p:bgPr>
    </p:bg>
    <p:spTree>
      <p:nvGrpSpPr>
        <p:cNvPr id="1" name=""/>
        <p:cNvGrpSpPr/>
        <p:nvPr/>
      </p:nvGrpSpPr>
      <p:grpSpPr>
        <a:xfrm>
          <a:off x="0" y="0"/>
          <a:ext cx="0" cy="0"/>
          <a:chOff x="0" y="0"/>
          <a:chExt cx="0" cy="0"/>
        </a:xfrm>
      </p:grpSpPr>
      <p:pic>
        <p:nvPicPr>
          <p:cNvPr id="4098" name="Picture 2" descr="Best Premium Foreign Language Translation Illustration download in PNG ...">
            <a:extLst>
              <a:ext uri="{FF2B5EF4-FFF2-40B4-BE49-F238E27FC236}">
                <a16:creationId xmlns:a16="http://schemas.microsoft.com/office/drawing/2014/main" id="{D3387A04-6DCA-4B7C-82F9-01CCF8EB95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7513" y="594994"/>
            <a:ext cx="6666277" cy="532828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5A3A654-CC6E-87BB-75E6-910E258E0B2C}"/>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25497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E260E3B6-87BD-9FFE-DA58-41561E8200A7}"/>
              </a:ext>
            </a:extLst>
          </p:cNvPr>
          <p:cNvPicPr>
            <a:picLocks noChangeAspect="1"/>
          </p:cNvPicPr>
          <p:nvPr/>
        </p:nvPicPr>
        <p:blipFill>
          <a:blip r:embed="rId4"/>
          <a:stretch>
            <a:fillRect/>
          </a:stretch>
        </p:blipFill>
        <p:spPr>
          <a:xfrm>
            <a:off x="205625" y="2339271"/>
            <a:ext cx="2408007" cy="3266813"/>
          </a:xfrm>
          <a:prstGeom prst="rect">
            <a:avLst/>
          </a:prstGeom>
        </p:spPr>
      </p:pic>
      <p:sp>
        <p:nvSpPr>
          <p:cNvPr id="5" name="Rectangle : coins arrondis 2">
            <a:extLst>
              <a:ext uri="{FF2B5EF4-FFF2-40B4-BE49-F238E27FC236}">
                <a16:creationId xmlns:a16="http://schemas.microsoft.com/office/drawing/2014/main" id="{D8031783-14C5-8611-02A0-1E6C172858C9}"/>
              </a:ext>
            </a:extLst>
          </p:cNvPr>
          <p:cNvSpPr/>
          <p:nvPr/>
        </p:nvSpPr>
        <p:spPr>
          <a:xfrm>
            <a:off x="2256144" y="364232"/>
            <a:ext cx="7564270"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53278250-493D-2B3D-0FD1-7AED8FCA4FB7}"/>
              </a:ext>
            </a:extLst>
          </p:cNvPr>
          <p:cNvSpPr>
            <a:spLocks noGrp="1"/>
          </p:cNvSpPr>
          <p:nvPr>
            <p:ph type="title"/>
          </p:nvPr>
        </p:nvSpPr>
        <p:spPr>
          <a:xfrm>
            <a:off x="2431473" y="434398"/>
            <a:ext cx="7225146" cy="1417925"/>
          </a:xfrm>
          <a:ln>
            <a:noFill/>
          </a:ln>
        </p:spPr>
        <p:txBody>
          <a:bodyPr>
            <a:normAutofit fontScale="90000"/>
          </a:bodyPr>
          <a:lstStyle/>
          <a:p>
            <a:pPr algn="ctr"/>
            <a:r>
              <a:rPr lang="fr-BE">
                <a:solidFill>
                  <a:srgbClr val="544F98"/>
                </a:solidFill>
              </a:rPr>
              <a:t>De </a:t>
            </a:r>
            <a:r>
              <a:rPr lang="fr-BE" b="1">
                <a:solidFill>
                  <a:srgbClr val="544F98"/>
                </a:solidFill>
              </a:rPr>
              <a:t>quels éléments</a:t>
            </a:r>
            <a:r>
              <a:rPr lang="fr-BE">
                <a:solidFill>
                  <a:srgbClr val="544F98"/>
                </a:solidFill>
              </a:rPr>
              <a:t> Malika a-telle besoin pour </a:t>
            </a:r>
            <a:r>
              <a:rPr lang="fr-BE" b="1">
                <a:solidFill>
                  <a:srgbClr val="544F98"/>
                </a:solidFill>
              </a:rPr>
              <a:t>postuler chez Lidl ?</a:t>
            </a:r>
            <a:r>
              <a:rPr lang="fr-BE">
                <a:solidFill>
                  <a:srgbClr val="544F98"/>
                </a:solidFill>
              </a:rPr>
              <a:t> </a:t>
            </a:r>
            <a:endParaRPr lang="en-US"/>
          </a:p>
        </p:txBody>
      </p:sp>
      <p:pic>
        <p:nvPicPr>
          <p:cNvPr id="7" name="Picture 4" descr="Motivation Letter for Job Application Sample with Examples">
            <a:extLst>
              <a:ext uri="{FF2B5EF4-FFF2-40B4-BE49-F238E27FC236}">
                <a16:creationId xmlns:a16="http://schemas.microsoft.com/office/drawing/2014/main" id="{9E1A1592-145E-642A-A327-F424F3B114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1647" y="2339363"/>
            <a:ext cx="2938873" cy="3269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cheter permis de conduire belge - echt-rijbewijs">
            <a:extLst>
              <a:ext uri="{FF2B5EF4-FFF2-40B4-BE49-F238E27FC236}">
                <a16:creationId xmlns:a16="http://schemas.microsoft.com/office/drawing/2014/main" id="{B0927865-7FBB-6B8C-600C-A7989DC3CC00}"/>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8759063" y="2776666"/>
            <a:ext cx="3218133" cy="20034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Marcos Para Diploma Png Png Transparent Stock Clip Art Png Image Images">
            <a:extLst>
              <a:ext uri="{FF2B5EF4-FFF2-40B4-BE49-F238E27FC236}">
                <a16:creationId xmlns:a16="http://schemas.microsoft.com/office/drawing/2014/main" id="{765A8807-0DD0-0450-DDA0-08FCE68980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9371" y="3117252"/>
            <a:ext cx="2677023" cy="18235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DE084F69-C846-E4C1-A699-6FC65AF937C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8049" y="2980394"/>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49D6A25F-F72E-AB70-1C3E-2FD421C157E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34497" y="3049667"/>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Blocked PNG Images Transparent Background | PNG Play">
            <a:extLst>
              <a:ext uri="{FF2B5EF4-FFF2-40B4-BE49-F238E27FC236}">
                <a16:creationId xmlns:a16="http://schemas.microsoft.com/office/drawing/2014/main" id="{DE0520CC-41DA-1165-83FF-90D9C89536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55359" y="2949702"/>
            <a:ext cx="1855839" cy="18558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Blocked PNG Images Transparent Background | PNG Play">
            <a:extLst>
              <a:ext uri="{FF2B5EF4-FFF2-40B4-BE49-F238E27FC236}">
                <a16:creationId xmlns:a16="http://schemas.microsoft.com/office/drawing/2014/main" id="{2303C05B-5B06-EA88-CBD4-22751E5868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98529" y="2924252"/>
            <a:ext cx="1855839" cy="1855839"/>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Curseur avec un remplissage uni">
            <a:extLst>
              <a:ext uri="{FF2B5EF4-FFF2-40B4-BE49-F238E27FC236}">
                <a16:creationId xmlns:a16="http://schemas.microsoft.com/office/drawing/2014/main" id="{BBD20798-1EDE-3026-F7D6-8E0241977D9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420000">
            <a:off x="1290552" y="5680835"/>
            <a:ext cx="497840" cy="528320"/>
          </a:xfrm>
          <a:prstGeom prst="rect">
            <a:avLst/>
          </a:prstGeom>
        </p:spPr>
      </p:pic>
      <p:pic>
        <p:nvPicPr>
          <p:cNvPr id="3" name="Graphic 2" descr="Curseur avec un remplissage uni">
            <a:extLst>
              <a:ext uri="{FF2B5EF4-FFF2-40B4-BE49-F238E27FC236}">
                <a16:creationId xmlns:a16="http://schemas.microsoft.com/office/drawing/2014/main" id="{C534482B-B6FD-3DDE-8A35-3241A7CB962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420000">
            <a:off x="4007247" y="5680835"/>
            <a:ext cx="497840" cy="528320"/>
          </a:xfrm>
          <a:prstGeom prst="rect">
            <a:avLst/>
          </a:prstGeom>
        </p:spPr>
      </p:pic>
      <p:pic>
        <p:nvPicPr>
          <p:cNvPr id="4" name="Graphic 3" descr="Curseur avec un remplissage uni">
            <a:extLst>
              <a:ext uri="{FF2B5EF4-FFF2-40B4-BE49-F238E27FC236}">
                <a16:creationId xmlns:a16="http://schemas.microsoft.com/office/drawing/2014/main" id="{E725BBB6-469F-49F0-4D66-B071D4E2E7D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420000">
            <a:off x="7298204" y="4963008"/>
            <a:ext cx="497840" cy="528320"/>
          </a:xfrm>
          <a:prstGeom prst="rect">
            <a:avLst/>
          </a:prstGeom>
        </p:spPr>
      </p:pic>
      <p:pic>
        <p:nvPicPr>
          <p:cNvPr id="6" name="Graphic 5" descr="Curseur avec un remplissage uni">
            <a:extLst>
              <a:ext uri="{FF2B5EF4-FFF2-40B4-BE49-F238E27FC236}">
                <a16:creationId xmlns:a16="http://schemas.microsoft.com/office/drawing/2014/main" id="{724B4B94-F3D0-9248-8952-63215084F95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420000">
            <a:off x="9981769" y="4907791"/>
            <a:ext cx="497840" cy="528320"/>
          </a:xfrm>
          <a:prstGeom prst="rect">
            <a:avLst/>
          </a:prstGeom>
        </p:spPr>
      </p:pic>
      <p:pic>
        <p:nvPicPr>
          <p:cNvPr id="16" name="Picture 15">
            <a:extLst>
              <a:ext uri="{FF2B5EF4-FFF2-40B4-BE49-F238E27FC236}">
                <a16:creationId xmlns:a16="http://schemas.microsoft.com/office/drawing/2014/main" id="{FBF7C00A-2650-59A7-0A5C-66EB85334E9C}"/>
              </a:ext>
            </a:extLst>
          </p:cNvPr>
          <p:cNvPicPr>
            <a:picLocks noChangeAspect="1"/>
          </p:cNvPicPr>
          <p:nvPr/>
        </p:nvPicPr>
        <p:blipFill>
          <a:blip r:embed="rId11"/>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7341585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195"/>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timing>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36752685-4E40-BCCC-4941-38FAF66391E0}"/>
              </a:ext>
            </a:extLst>
          </p:cNvPr>
          <p:cNvPicPr>
            <a:picLocks noChangeAspect="1"/>
          </p:cNvPicPr>
          <p:nvPr/>
        </p:nvPicPr>
        <p:blipFill>
          <a:blip r:embed="rId2"/>
          <a:stretch>
            <a:fillRect/>
          </a:stretch>
        </p:blipFill>
        <p:spPr>
          <a:xfrm>
            <a:off x="7675028" y="4675776"/>
            <a:ext cx="2272618" cy="1848951"/>
          </a:xfrm>
          <a:prstGeom prst="rect">
            <a:avLst/>
          </a:prstGeom>
        </p:spPr>
      </p:pic>
      <p:pic>
        <p:nvPicPr>
          <p:cNvPr id="4" name="Picture 2" descr="Tarjeta de crédito PNG">
            <a:extLst>
              <a:ext uri="{FF2B5EF4-FFF2-40B4-BE49-F238E27FC236}">
                <a16:creationId xmlns:a16="http://schemas.microsoft.com/office/drawing/2014/main" id="{4ABDF35E-3E9F-880E-97A7-196655F911E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71750" y="1861447"/>
            <a:ext cx="2821217" cy="28212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est Premium Foreign Language Translation Illustration download in PNG ...">
            <a:extLst>
              <a:ext uri="{FF2B5EF4-FFF2-40B4-BE49-F238E27FC236}">
                <a16:creationId xmlns:a16="http://schemas.microsoft.com/office/drawing/2014/main" id="{546F864A-BB62-2221-20CF-F686B341ED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2114" y="2114812"/>
            <a:ext cx="2992912" cy="23879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ccès au casier judiciaire ? - RTBF Actus">
            <a:extLst>
              <a:ext uri="{FF2B5EF4-FFF2-40B4-BE49-F238E27FC236}">
                <a16:creationId xmlns:a16="http://schemas.microsoft.com/office/drawing/2014/main" id="{77D34B72-F629-4A4D-5D13-59079AA1F7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5269" y="4679635"/>
            <a:ext cx="3289598" cy="18486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Blocked PNG Images Transparent Background | PNG Play">
            <a:extLst>
              <a:ext uri="{FF2B5EF4-FFF2-40B4-BE49-F238E27FC236}">
                <a16:creationId xmlns:a16="http://schemas.microsoft.com/office/drawing/2014/main" id="{1D009996-BD18-E552-73B9-329DCEA3E8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3132" y="4824710"/>
            <a:ext cx="1510445" cy="15104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04B61C2B-C926-92D9-B45B-2372FAB000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6360" y="2641744"/>
            <a:ext cx="1304070" cy="130407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DC6C057E-D494-DDB3-FED6-7D422E030B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4088" y="2646717"/>
            <a:ext cx="1334498" cy="133449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Validate Vector Icon Isolated On Transparent Backgrou - vrogue.co">
            <a:extLst>
              <a:ext uri="{FF2B5EF4-FFF2-40B4-BE49-F238E27FC236}">
                <a16:creationId xmlns:a16="http://schemas.microsoft.com/office/drawing/2014/main" id="{01C08172-9878-9DA5-B9E6-EC2EFFCD50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30699" y="5140498"/>
            <a:ext cx="1157572" cy="115757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 coins arrondis 2">
            <a:extLst>
              <a:ext uri="{FF2B5EF4-FFF2-40B4-BE49-F238E27FC236}">
                <a16:creationId xmlns:a16="http://schemas.microsoft.com/office/drawing/2014/main" id="{D1119E0B-CA6F-0092-54F8-964F8A9308AA}"/>
              </a:ext>
            </a:extLst>
          </p:cNvPr>
          <p:cNvSpPr/>
          <p:nvPr/>
        </p:nvSpPr>
        <p:spPr>
          <a:xfrm>
            <a:off x="2256144" y="364232"/>
            <a:ext cx="7564270"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Titre 1">
            <a:extLst>
              <a:ext uri="{FF2B5EF4-FFF2-40B4-BE49-F238E27FC236}">
                <a16:creationId xmlns:a16="http://schemas.microsoft.com/office/drawing/2014/main" id="{E2C9833F-CA36-1037-93DC-E11D61D989D9}"/>
              </a:ext>
            </a:extLst>
          </p:cNvPr>
          <p:cNvSpPr>
            <a:spLocks noGrp="1"/>
          </p:cNvSpPr>
          <p:nvPr>
            <p:ph type="title"/>
          </p:nvPr>
        </p:nvSpPr>
        <p:spPr>
          <a:xfrm>
            <a:off x="2431473" y="434398"/>
            <a:ext cx="7225146" cy="1417925"/>
          </a:xfrm>
          <a:ln>
            <a:noFill/>
          </a:ln>
        </p:spPr>
        <p:txBody>
          <a:bodyPr>
            <a:normAutofit fontScale="90000"/>
          </a:bodyPr>
          <a:lstStyle/>
          <a:p>
            <a:pPr algn="ctr"/>
            <a:r>
              <a:rPr lang="fr-BE">
                <a:solidFill>
                  <a:srgbClr val="544F98"/>
                </a:solidFill>
              </a:rPr>
              <a:t>De </a:t>
            </a:r>
            <a:r>
              <a:rPr lang="fr-BE" b="1">
                <a:solidFill>
                  <a:srgbClr val="544F98"/>
                </a:solidFill>
              </a:rPr>
              <a:t>quels éléments</a:t>
            </a:r>
            <a:r>
              <a:rPr lang="fr-BE">
                <a:solidFill>
                  <a:srgbClr val="544F98"/>
                </a:solidFill>
              </a:rPr>
              <a:t> Malika a-telle besoin pour </a:t>
            </a:r>
            <a:r>
              <a:rPr lang="fr-BE" b="1">
                <a:solidFill>
                  <a:srgbClr val="544F98"/>
                </a:solidFill>
              </a:rPr>
              <a:t>postuler chez Lidl ?</a:t>
            </a:r>
            <a:r>
              <a:rPr lang="fr-BE">
                <a:solidFill>
                  <a:srgbClr val="544F98"/>
                </a:solidFill>
              </a:rPr>
              <a:t> </a:t>
            </a:r>
            <a:endParaRPr lang="en-US"/>
          </a:p>
        </p:txBody>
      </p:sp>
      <p:pic>
        <p:nvPicPr>
          <p:cNvPr id="23" name="Graphic 22" descr="Curseur avec un remplissage uni">
            <a:extLst>
              <a:ext uri="{FF2B5EF4-FFF2-40B4-BE49-F238E27FC236}">
                <a16:creationId xmlns:a16="http://schemas.microsoft.com/office/drawing/2014/main" id="{48E5006E-2311-6797-83B0-A2EBB8501C7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1420000">
            <a:off x="4712705" y="3166014"/>
            <a:ext cx="497840" cy="528320"/>
          </a:xfrm>
          <a:prstGeom prst="rect">
            <a:avLst/>
          </a:prstGeom>
        </p:spPr>
      </p:pic>
      <p:pic>
        <p:nvPicPr>
          <p:cNvPr id="25" name="Graphic 24" descr="Curseur avec un remplissage uni">
            <a:extLst>
              <a:ext uri="{FF2B5EF4-FFF2-40B4-BE49-F238E27FC236}">
                <a16:creationId xmlns:a16="http://schemas.microsoft.com/office/drawing/2014/main" id="{D85358AB-2244-ACCF-6406-199965E9CD8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1420000">
            <a:off x="4844785" y="5594254"/>
            <a:ext cx="497840" cy="528320"/>
          </a:xfrm>
          <a:prstGeom prst="rect">
            <a:avLst/>
          </a:prstGeom>
        </p:spPr>
      </p:pic>
      <p:pic>
        <p:nvPicPr>
          <p:cNvPr id="27" name="Graphic 26" descr="Curseur avec un remplissage uni">
            <a:extLst>
              <a:ext uri="{FF2B5EF4-FFF2-40B4-BE49-F238E27FC236}">
                <a16:creationId xmlns:a16="http://schemas.microsoft.com/office/drawing/2014/main" id="{8CA74A77-33E8-B18C-E1EE-42964839EE1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1420000">
            <a:off x="10209265" y="3013614"/>
            <a:ext cx="497840" cy="528320"/>
          </a:xfrm>
          <a:prstGeom prst="rect">
            <a:avLst/>
          </a:prstGeom>
        </p:spPr>
      </p:pic>
      <p:pic>
        <p:nvPicPr>
          <p:cNvPr id="29" name="Graphic 28" descr="Curseur avec un remplissage uni">
            <a:extLst>
              <a:ext uri="{FF2B5EF4-FFF2-40B4-BE49-F238E27FC236}">
                <a16:creationId xmlns:a16="http://schemas.microsoft.com/office/drawing/2014/main" id="{17925ED6-25CD-A5B3-8C86-72D4238B1BB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1420000">
            <a:off x="10300705" y="5594254"/>
            <a:ext cx="497840" cy="528320"/>
          </a:xfrm>
          <a:prstGeom prst="rect">
            <a:avLst/>
          </a:prstGeom>
        </p:spPr>
      </p:pic>
      <p:pic>
        <p:nvPicPr>
          <p:cNvPr id="3" name="Picture 2">
            <a:extLst>
              <a:ext uri="{FF2B5EF4-FFF2-40B4-BE49-F238E27FC236}">
                <a16:creationId xmlns:a16="http://schemas.microsoft.com/office/drawing/2014/main" id="{9665AC34-2B17-7718-FF87-37C3B2F4EF57}"/>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5855318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A70466-B4DC-84A5-74C1-8C2A4F80B8E2}"/>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847269C0-1BC0-929C-F135-0EF8FE5514C8}"/>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8332A49C-E79C-12F7-7478-6B6B9EF72F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463331"/>
            <a:ext cx="1405527" cy="1405527"/>
          </a:xfrm>
          <a:prstGeom prst="rect">
            <a:avLst/>
          </a:prstGeom>
        </p:spPr>
      </p:pic>
      <p:sp>
        <p:nvSpPr>
          <p:cNvPr id="14" name="Ellipse 13">
            <a:extLst>
              <a:ext uri="{FF2B5EF4-FFF2-40B4-BE49-F238E27FC236}">
                <a16:creationId xmlns:a16="http://schemas.microsoft.com/office/drawing/2014/main" id="{368EC59B-92B1-4C91-26F3-768AC409C0CF}"/>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CC6D322A-73E8-DFAD-5A88-927973277CFD}"/>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69B4B6F3-4A36-649A-DC90-B93537CC40F6}"/>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FEA7F894-F7D1-3BAE-347A-601C9AA50445}"/>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9CF8BB6F-5BF3-3650-1D90-0CE808D8EA9A}"/>
              </a:ext>
            </a:extLst>
          </p:cNvPr>
          <p:cNvSpPr/>
          <p:nvPr/>
        </p:nvSpPr>
        <p:spPr>
          <a:xfrm>
            <a:off x="56275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F30D72A0-702E-22D3-3715-32B72E2170F7}"/>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2208B7BF-EE4A-6595-8ED1-35A1CA2C32F7}"/>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3AD65022-79AC-8A58-6238-79C5FD6E4893}"/>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D7B513DB-619B-EBB3-A7BE-B296C91CFC8F}"/>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Image 4">
            <a:extLst>
              <a:ext uri="{FF2B5EF4-FFF2-40B4-BE49-F238E27FC236}">
                <a16:creationId xmlns:a16="http://schemas.microsoft.com/office/drawing/2014/main" id="{D1A1F6E1-FBC9-003A-205B-8295D01C7863}"/>
              </a:ext>
            </a:extLst>
          </p:cNvPr>
          <p:cNvPicPr>
            <a:picLocks noChangeAspect="1"/>
          </p:cNvPicPr>
          <p:nvPr/>
        </p:nvPicPr>
        <p:blipFill>
          <a:blip r:embed="rId4">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6" name="Image 5" descr="Une image contenant clipart, dessin humoristique, Dessin animé&#10;&#10;Le contenu généré par l’IA peut être incorrect.">
            <a:extLst>
              <a:ext uri="{FF2B5EF4-FFF2-40B4-BE49-F238E27FC236}">
                <a16:creationId xmlns:a16="http://schemas.microsoft.com/office/drawing/2014/main" id="{E5CCC94A-8129-2CF0-46B0-B1837629A1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1591" y="2261161"/>
            <a:ext cx="1453647" cy="1453647"/>
          </a:xfrm>
          <a:prstGeom prst="rect">
            <a:avLst/>
          </a:prstGeom>
        </p:spPr>
      </p:pic>
      <p:pic>
        <p:nvPicPr>
          <p:cNvPr id="7" name="Picture 8" descr="Vdab - Vdab Gif Clipart - Large Size Png Image - PikPng">
            <a:extLst>
              <a:ext uri="{FF2B5EF4-FFF2-40B4-BE49-F238E27FC236}">
                <a16:creationId xmlns:a16="http://schemas.microsoft.com/office/drawing/2014/main" id="{880FED17-C0DE-EB80-5DD2-2AF463B1EE39}"/>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AF267B9A-8293-1522-1F38-7303958E6304}"/>
              </a:ext>
            </a:extLst>
          </p:cNvPr>
          <p:cNvPicPr>
            <a:picLocks noChangeAspect="1" noChangeArrowheads="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Actiris Coordination Platform | IOM Belgium and Luxembourg">
            <a:extLst>
              <a:ext uri="{FF2B5EF4-FFF2-40B4-BE49-F238E27FC236}">
                <a16:creationId xmlns:a16="http://schemas.microsoft.com/office/drawing/2014/main" id="{48ECAEA1-9DA6-497B-2F60-7D8CCDB8B704}"/>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usinessman, creative, idea icon - Download on Iconfinder">
            <a:extLst>
              <a:ext uri="{FF2B5EF4-FFF2-40B4-BE49-F238E27FC236}">
                <a16:creationId xmlns:a16="http://schemas.microsoft.com/office/drawing/2014/main" id="{EAFA6A9D-7A04-032F-66F2-0213C3DB576D}"/>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Badge Tick1 contour">
            <a:extLst>
              <a:ext uri="{FF2B5EF4-FFF2-40B4-BE49-F238E27FC236}">
                <a16:creationId xmlns:a16="http://schemas.microsoft.com/office/drawing/2014/main" id="{4ABAD2A4-7B54-7D50-A12E-8866A5E621D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64160" y="4385807"/>
            <a:ext cx="629920" cy="619760"/>
          </a:xfrm>
          <a:prstGeom prst="rect">
            <a:avLst/>
          </a:prstGeom>
        </p:spPr>
      </p:pic>
      <p:pic>
        <p:nvPicPr>
          <p:cNvPr id="13" name="Picture 12">
            <a:extLst>
              <a:ext uri="{FF2B5EF4-FFF2-40B4-BE49-F238E27FC236}">
                <a16:creationId xmlns:a16="http://schemas.microsoft.com/office/drawing/2014/main" id="{995E430B-710A-7955-F417-0A0BC2812AC9}"/>
              </a:ext>
            </a:extLst>
          </p:cNvPr>
          <p:cNvPicPr>
            <a:picLocks noChangeAspect="1"/>
          </p:cNvPicPr>
          <p:nvPr/>
        </p:nvPicPr>
        <p:blipFill>
          <a:blip r:embed="rId11"/>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60129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8"/>
                                        </p:tgtEl>
                                        <p:attrNameLst>
                                          <p:attrName>style.color</p:attrName>
                                        </p:attrNameLst>
                                      </p:cBhvr>
                                      <p:by>
                                        <p:hsl h="7200000" s="0" l="0"/>
                                      </p:by>
                                    </p:animClr>
                                    <p:animClr clrSpc="hsl" dir="cw">
                                      <p:cBhvr>
                                        <p:cTn id="9" dur="500" fill="hold"/>
                                        <p:tgtEl>
                                          <p:spTgt spid="18"/>
                                        </p:tgtEl>
                                        <p:attrNameLst>
                                          <p:attrName>fillcolor</p:attrName>
                                        </p:attrNameLst>
                                      </p:cBhvr>
                                      <p:by>
                                        <p:hsl h="7200000" s="0" l="0"/>
                                      </p:by>
                                    </p:animClr>
                                    <p:animClr clrSpc="hsl" dir="cw">
                                      <p:cBhvr>
                                        <p:cTn id="10" dur="500" fill="hold"/>
                                        <p:tgtEl>
                                          <p:spTgt spid="18"/>
                                        </p:tgtEl>
                                        <p:attrNameLst>
                                          <p:attrName>stroke.color</p:attrName>
                                        </p:attrNameLst>
                                      </p:cBhvr>
                                      <p:by>
                                        <p:hsl h="7200000" s="0" l="0"/>
                                      </p:by>
                                    </p:animClr>
                                    <p:set>
                                      <p:cBhvr>
                                        <p:cTn id="11" dur="500" fill="hold"/>
                                        <p:tgtEl>
                                          <p:spTgt spid="18"/>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4.16667E-6 0.00278 L 0.02812 -0.08611 C 0.03398 -0.10602 0.04283 -0.11667 0.05208 -0.11667 C 0.0625 -0.11667 0.07096 -0.10602 0.07682 -0.08611 L 0.10507 0.00278 " pathEditMode="relative" rAng="0" ptsTypes="AAAAA">
                                      <p:cBhvr>
                                        <p:cTn id="13" dur="2000" fill="hold"/>
                                        <p:tgtEl>
                                          <p:spTgt spid="6"/>
                                        </p:tgtEl>
                                        <p:attrNameLst>
                                          <p:attrName>ppt_x</p:attrName>
                                          <p:attrName>ppt_y</p:attrName>
                                        </p:attrNameLst>
                                      </p:cBhvr>
                                      <p:rCtr x="5247" y="-5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39" name="Image 38">
            <a:extLst>
              <a:ext uri="{FF2B5EF4-FFF2-40B4-BE49-F238E27FC236}">
                <a16:creationId xmlns:a16="http://schemas.microsoft.com/office/drawing/2014/main" id="{626C91F9-C2BC-91CC-4B2E-6F3250B8B57B}"/>
              </a:ext>
            </a:extLst>
          </p:cNvPr>
          <p:cNvPicPr>
            <a:picLocks noChangeAspect="1"/>
          </p:cNvPicPr>
          <p:nvPr/>
        </p:nvPicPr>
        <p:blipFill>
          <a:blip r:embed="rId3"/>
          <a:stretch>
            <a:fillRect/>
          </a:stretch>
        </p:blipFill>
        <p:spPr>
          <a:xfrm>
            <a:off x="1297481" y="811060"/>
            <a:ext cx="2512519" cy="5235880"/>
          </a:xfrm>
          <a:prstGeom prst="rect">
            <a:avLst/>
          </a:prstGeom>
        </p:spPr>
      </p:pic>
      <p:sp>
        <p:nvSpPr>
          <p:cNvPr id="4" name="Rectangle : coins arrondis 2">
            <a:extLst>
              <a:ext uri="{FF2B5EF4-FFF2-40B4-BE49-F238E27FC236}">
                <a16:creationId xmlns:a16="http://schemas.microsoft.com/office/drawing/2014/main" id="{404212A3-FF75-102C-B196-3C8E533AE6D6}"/>
              </a:ext>
            </a:extLst>
          </p:cNvPr>
          <p:cNvSpPr/>
          <p:nvPr/>
        </p:nvSpPr>
        <p:spPr>
          <a:xfrm>
            <a:off x="5714383" y="1983883"/>
            <a:ext cx="6151256" cy="310187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9">
            <a:extLst>
              <a:ext uri="{FF2B5EF4-FFF2-40B4-BE49-F238E27FC236}">
                <a16:creationId xmlns:a16="http://schemas.microsoft.com/office/drawing/2014/main" id="{284ACDA8-974A-826E-E7EA-4E0EAFE99B8E}"/>
              </a:ext>
            </a:extLst>
          </p:cNvPr>
          <p:cNvSpPr txBox="1"/>
          <p:nvPr/>
        </p:nvSpPr>
        <p:spPr>
          <a:xfrm>
            <a:off x="5847088" y="2244851"/>
            <a:ext cx="5885846" cy="4031873"/>
          </a:xfrm>
          <a:prstGeom prst="rect">
            <a:avLst/>
          </a:prstGeom>
          <a:noFill/>
          <a:ln>
            <a:noFill/>
          </a:ln>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3200" dirty="0">
                <a:solidFill>
                  <a:srgbClr val="544F98"/>
                </a:solidFill>
                <a:latin typeface="Aptos Display"/>
              </a:rPr>
              <a:t>Question ouverte: </a:t>
            </a:r>
          </a:p>
          <a:p>
            <a:pPr algn="ctr"/>
            <a:endParaRPr lang="fr-BE" sz="3200" b="1" dirty="0">
              <a:solidFill>
                <a:srgbClr val="544F98"/>
              </a:solidFill>
              <a:latin typeface="Aptos Display"/>
            </a:endParaRPr>
          </a:p>
          <a:p>
            <a:pPr algn="ctr"/>
            <a:r>
              <a:rPr lang="fr-BE" sz="3200" b="1" dirty="0">
                <a:solidFill>
                  <a:srgbClr val="544F98"/>
                </a:solidFill>
                <a:latin typeface="Aptos Display"/>
              </a:rPr>
              <a:t>A quoi faut-il faire attention lors d’un entretien d’embauche? </a:t>
            </a:r>
          </a:p>
          <a:p>
            <a:br>
              <a:rPr lang="fr-BE" sz="3200" dirty="0"/>
            </a:br>
            <a:endParaRPr lang="fr-BE" sz="3200" dirty="0"/>
          </a:p>
          <a:p>
            <a:pPr algn="ctr"/>
            <a:endParaRPr lang="fr-BE" sz="3200" b="1" dirty="0">
              <a:solidFill>
                <a:srgbClr val="544F98"/>
              </a:solidFill>
              <a:latin typeface="Aptos Display"/>
            </a:endParaRPr>
          </a:p>
          <a:p>
            <a:pPr algn="ctr"/>
            <a:endParaRPr lang="fr-BE" sz="3200" dirty="0">
              <a:solidFill>
                <a:srgbClr val="544F98"/>
              </a:solidFill>
            </a:endParaRPr>
          </a:p>
        </p:txBody>
      </p:sp>
      <p:pic>
        <p:nvPicPr>
          <p:cNvPr id="3" name="Picture 2">
            <a:extLst>
              <a:ext uri="{FF2B5EF4-FFF2-40B4-BE49-F238E27FC236}">
                <a16:creationId xmlns:a16="http://schemas.microsoft.com/office/drawing/2014/main" id="{AA47A2A1-858F-FC08-F6E1-72C054492837}"/>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767850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888E7BDD-FD3B-7767-C482-2054A9148446}"/>
              </a:ext>
            </a:extLst>
          </p:cNvPr>
          <p:cNvSpPr/>
          <p:nvPr/>
        </p:nvSpPr>
        <p:spPr>
          <a:xfrm>
            <a:off x="2335264" y="334297"/>
            <a:ext cx="7246374" cy="1237277"/>
          </a:xfrm>
          <a:prstGeom prst="round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3E63140E-6B46-8D50-040C-AE262AF33C8D}"/>
              </a:ext>
            </a:extLst>
          </p:cNvPr>
          <p:cNvSpPr>
            <a:spLocks noGrp="1"/>
          </p:cNvSpPr>
          <p:nvPr>
            <p:ph type="title"/>
          </p:nvPr>
        </p:nvSpPr>
        <p:spPr>
          <a:xfrm>
            <a:off x="2632914" y="246011"/>
            <a:ext cx="6641388" cy="1325563"/>
          </a:xfrm>
        </p:spPr>
        <p:txBody>
          <a:bodyPr/>
          <a:lstStyle/>
          <a:p>
            <a:r>
              <a:rPr lang="fr-BE">
                <a:solidFill>
                  <a:srgbClr val="544F98"/>
                </a:solidFill>
              </a:rPr>
              <a:t>Le </a:t>
            </a:r>
            <a:r>
              <a:rPr lang="fr-BE" b="1">
                <a:solidFill>
                  <a:srgbClr val="544F98"/>
                </a:solidFill>
              </a:rPr>
              <a:t>comportement</a:t>
            </a:r>
            <a:r>
              <a:rPr lang="fr-BE">
                <a:solidFill>
                  <a:srgbClr val="544F98"/>
                </a:solidFill>
              </a:rPr>
              <a:t> au travail</a:t>
            </a:r>
          </a:p>
        </p:txBody>
      </p:sp>
      <p:pic>
        <p:nvPicPr>
          <p:cNvPr id="5" name="Image 4">
            <a:extLst>
              <a:ext uri="{FF2B5EF4-FFF2-40B4-BE49-F238E27FC236}">
                <a16:creationId xmlns:a16="http://schemas.microsoft.com/office/drawing/2014/main" id="{202FCC03-8FBB-4E9E-58E5-1CED1BCFD90A}"/>
              </a:ext>
            </a:extLst>
          </p:cNvPr>
          <p:cNvPicPr>
            <a:picLocks noChangeAspect="1"/>
          </p:cNvPicPr>
          <p:nvPr/>
        </p:nvPicPr>
        <p:blipFill>
          <a:blip r:embed="rId3"/>
          <a:stretch>
            <a:fillRect/>
          </a:stretch>
        </p:blipFill>
        <p:spPr>
          <a:xfrm>
            <a:off x="1774005" y="1863850"/>
            <a:ext cx="2921613" cy="31303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D88647F1-36F3-A09A-7677-613529DE89D2}"/>
              </a:ext>
            </a:extLst>
          </p:cNvPr>
          <p:cNvPicPr>
            <a:picLocks noChangeAspect="1"/>
          </p:cNvPicPr>
          <p:nvPr/>
        </p:nvPicPr>
        <p:blipFill>
          <a:blip r:embed="rId4"/>
          <a:stretch>
            <a:fillRect/>
          </a:stretch>
        </p:blipFill>
        <p:spPr>
          <a:xfrm>
            <a:off x="6751725" y="2059633"/>
            <a:ext cx="2909202" cy="293677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Rectangle : coins arrondis 8">
            <a:extLst>
              <a:ext uri="{FF2B5EF4-FFF2-40B4-BE49-F238E27FC236}">
                <a16:creationId xmlns:a16="http://schemas.microsoft.com/office/drawing/2014/main" id="{7459A6D2-D536-5E97-77BA-8AD20370EE0F}"/>
              </a:ext>
            </a:extLst>
          </p:cNvPr>
          <p:cNvSpPr/>
          <p:nvPr/>
        </p:nvSpPr>
        <p:spPr>
          <a:xfrm>
            <a:off x="1966451" y="5286426"/>
            <a:ext cx="2536723" cy="986556"/>
          </a:xfrm>
          <a:prstGeom prst="round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lIns="91440" tIns="45720" rIns="91440" bIns="45720" rtlCol="0" anchor="ctr"/>
          <a:lstStyle/>
          <a:p>
            <a:pPr algn="ctr"/>
            <a:r>
              <a:rPr lang="fr-BE" b="1">
                <a:solidFill>
                  <a:srgbClr val="544F98"/>
                </a:solidFill>
              </a:rPr>
              <a:t>Je suis d’accord</a:t>
            </a:r>
          </a:p>
        </p:txBody>
      </p:sp>
      <p:sp>
        <p:nvSpPr>
          <p:cNvPr id="10" name="Rectangle : coins arrondis 9">
            <a:extLst>
              <a:ext uri="{FF2B5EF4-FFF2-40B4-BE49-F238E27FC236}">
                <a16:creationId xmlns:a16="http://schemas.microsoft.com/office/drawing/2014/main" id="{20EE51A8-DE34-8573-B78D-9B982DEDB23D}"/>
              </a:ext>
            </a:extLst>
          </p:cNvPr>
          <p:cNvSpPr/>
          <p:nvPr/>
        </p:nvSpPr>
        <p:spPr>
          <a:xfrm>
            <a:off x="7128732" y="5286426"/>
            <a:ext cx="2152920" cy="1011958"/>
          </a:xfrm>
          <a:prstGeom prst="round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lIns="91440" tIns="45720" rIns="91440" bIns="45720" rtlCol="0" anchor="ctr"/>
          <a:lstStyle/>
          <a:p>
            <a:pPr algn="ctr"/>
            <a:r>
              <a:rPr lang="fr-BE" b="1">
                <a:solidFill>
                  <a:srgbClr val="544F98"/>
                </a:solidFill>
              </a:rPr>
              <a:t>Je ne suis pas d’accord</a:t>
            </a:r>
          </a:p>
        </p:txBody>
      </p:sp>
      <p:pic>
        <p:nvPicPr>
          <p:cNvPr id="4" name="Picture 3">
            <a:extLst>
              <a:ext uri="{FF2B5EF4-FFF2-40B4-BE49-F238E27FC236}">
                <a16:creationId xmlns:a16="http://schemas.microsoft.com/office/drawing/2014/main" id="{47FABF24-360C-A876-3224-F6CBC07D311F}"/>
              </a:ext>
            </a:extLst>
          </p:cNvPr>
          <p:cNvPicPr>
            <a:picLocks noChangeAspect="1"/>
          </p:cNvPicPr>
          <p:nvPr/>
        </p:nvPicPr>
        <p:blipFill>
          <a:blip r:embed="rId5"/>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5878055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01C43F39-BD19-E065-6713-3FC5F633847F}"/>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E11230E8-3CCB-9CF4-5B67-A8AE8282839D}"/>
              </a:ext>
            </a:extLst>
          </p:cNvPr>
          <p:cNvSpPr/>
          <p:nvPr/>
        </p:nvSpPr>
        <p:spPr>
          <a:xfrm>
            <a:off x="6816331" y="814986"/>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tLang="fr-FR" sz="2000">
                <a:solidFill>
                  <a:srgbClr val="544F98"/>
                </a:solidFill>
                <a:latin typeface="Arial"/>
                <a:cs typeface="Arial"/>
              </a:rPr>
              <a:t>C’est important de </a:t>
            </a:r>
            <a:r>
              <a:rPr lang="fr-FR" altLang="fr-FR" sz="2000" b="1">
                <a:solidFill>
                  <a:srgbClr val="544F98"/>
                </a:solidFill>
                <a:latin typeface="Arial"/>
                <a:cs typeface="Arial"/>
              </a:rPr>
              <a:t>dire bonjour</a:t>
            </a:r>
            <a:r>
              <a:rPr lang="fr-FR" altLang="fr-FR" sz="2000">
                <a:solidFill>
                  <a:srgbClr val="544F98"/>
                </a:solidFill>
                <a:latin typeface="Arial"/>
                <a:cs typeface="Arial"/>
              </a:rPr>
              <a:t> à mes collègues quand j’arrive au travail. Quand je pars, je veille à leur </a:t>
            </a:r>
            <a:r>
              <a:rPr lang="fr-FR" altLang="fr-FR" sz="2000" b="1">
                <a:solidFill>
                  <a:srgbClr val="544F98"/>
                </a:solidFill>
                <a:latin typeface="Arial"/>
                <a:cs typeface="Arial"/>
              </a:rPr>
              <a:t>dire aurevoir</a:t>
            </a:r>
            <a:r>
              <a:rPr lang="fr-FR" altLang="fr-FR" sz="2000">
                <a:solidFill>
                  <a:srgbClr val="544F98"/>
                </a:solidFill>
                <a:latin typeface="Arial"/>
                <a:cs typeface="Arial"/>
              </a:rPr>
              <a:t>. </a:t>
            </a:r>
            <a:endParaRPr lang="fr-BE" sz="2000">
              <a:solidFill>
                <a:srgbClr val="544F98"/>
              </a:solidFill>
              <a:latin typeface="Arial"/>
              <a:cs typeface="Arial"/>
            </a:endParaRPr>
          </a:p>
        </p:txBody>
      </p:sp>
      <p:pic>
        <p:nvPicPr>
          <p:cNvPr id="6" name="Image 5">
            <a:extLst>
              <a:ext uri="{FF2B5EF4-FFF2-40B4-BE49-F238E27FC236}">
                <a16:creationId xmlns:a16="http://schemas.microsoft.com/office/drawing/2014/main" id="{55D9792C-6E29-531D-30E1-375B23CC639E}"/>
              </a:ext>
            </a:extLst>
          </p:cNvPr>
          <p:cNvPicPr>
            <a:picLocks noChangeAspect="1"/>
          </p:cNvPicPr>
          <p:nvPr/>
        </p:nvPicPr>
        <p:blipFill>
          <a:blip r:embed="rId3"/>
          <a:stretch>
            <a:fillRect/>
          </a:stretch>
        </p:blipFill>
        <p:spPr>
          <a:xfrm>
            <a:off x="7158110" y="3044382"/>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5C4A74D4-8983-FD62-67B3-35DE3FDA6D04}"/>
              </a:ext>
            </a:extLst>
          </p:cNvPr>
          <p:cNvPicPr>
            <a:picLocks noChangeAspect="1"/>
          </p:cNvPicPr>
          <p:nvPr/>
        </p:nvPicPr>
        <p:blipFill>
          <a:blip r:embed="rId4"/>
          <a:stretch>
            <a:fillRect/>
          </a:stretch>
        </p:blipFill>
        <p:spPr>
          <a:xfrm>
            <a:off x="9693822" y="3044835"/>
            <a:ext cx="1672374"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13F56438-7F45-C39A-E3B3-41433A07DCAA}"/>
              </a:ext>
            </a:extLst>
          </p:cNvPr>
          <p:cNvSpPr/>
          <p:nvPr/>
        </p:nvSpPr>
        <p:spPr>
          <a:xfrm>
            <a:off x="6897611" y="4826088"/>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suis d’accord</a:t>
            </a:r>
          </a:p>
        </p:txBody>
      </p:sp>
      <p:sp>
        <p:nvSpPr>
          <p:cNvPr id="9" name="Rectangle : coins arrondis 8">
            <a:extLst>
              <a:ext uri="{FF2B5EF4-FFF2-40B4-BE49-F238E27FC236}">
                <a16:creationId xmlns:a16="http://schemas.microsoft.com/office/drawing/2014/main" id="{D29C08F9-270F-FC01-E294-952363DDD269}"/>
              </a:ext>
            </a:extLst>
          </p:cNvPr>
          <p:cNvSpPr/>
          <p:nvPr/>
        </p:nvSpPr>
        <p:spPr>
          <a:xfrm>
            <a:off x="9433833" y="4833986"/>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ne suis pas d’accord</a:t>
            </a:r>
          </a:p>
        </p:txBody>
      </p:sp>
      <p:pic>
        <p:nvPicPr>
          <p:cNvPr id="4098" name="Picture 2" descr="10,000+ Best Waving Photos · 100% Free Download · Pexels Stock Photos">
            <a:extLst>
              <a:ext uri="{FF2B5EF4-FFF2-40B4-BE49-F238E27FC236}">
                <a16:creationId xmlns:a16="http://schemas.microsoft.com/office/drawing/2014/main" id="{7755F1B0-0C9A-ABBD-D8C0-8D8AC75582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1449" y="-20534"/>
            <a:ext cx="10287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E7D2EE4-5C81-5EA3-D038-6B45D31A34F5}"/>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168542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9D1AA08C-C4C0-F49F-158D-67F2A084C936}"/>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4F77EBBF-355F-E89E-82CE-B73D7E96552D}"/>
              </a:ext>
            </a:extLst>
          </p:cNvPr>
          <p:cNvSpPr/>
          <p:nvPr/>
        </p:nvSpPr>
        <p:spPr>
          <a:xfrm>
            <a:off x="6401572" y="882505"/>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tLang="fr-FR" sz="2400">
                <a:solidFill>
                  <a:srgbClr val="544F98"/>
                </a:solidFill>
                <a:latin typeface="Arial"/>
                <a:cs typeface="Arial"/>
              </a:rPr>
              <a:t>Pour aller au travail, je peux </a:t>
            </a:r>
            <a:r>
              <a:rPr lang="fr-FR" altLang="fr-FR" sz="2400" b="1">
                <a:solidFill>
                  <a:srgbClr val="544F98"/>
                </a:solidFill>
                <a:latin typeface="Arial"/>
                <a:cs typeface="Arial"/>
              </a:rPr>
              <a:t>porter des tongs </a:t>
            </a:r>
            <a:endParaRPr lang="fr-BE" sz="2400" b="1">
              <a:solidFill>
                <a:srgbClr val="544F98"/>
              </a:solidFill>
              <a:latin typeface="Arial"/>
              <a:cs typeface="Arial"/>
            </a:endParaRPr>
          </a:p>
        </p:txBody>
      </p:sp>
      <p:pic>
        <p:nvPicPr>
          <p:cNvPr id="6" name="Image 5">
            <a:extLst>
              <a:ext uri="{FF2B5EF4-FFF2-40B4-BE49-F238E27FC236}">
                <a16:creationId xmlns:a16="http://schemas.microsoft.com/office/drawing/2014/main" id="{637E8E3C-7140-54F4-D1DD-0493DB8B6B54}"/>
              </a:ext>
            </a:extLst>
          </p:cNvPr>
          <p:cNvPicPr>
            <a:picLocks noChangeAspect="1"/>
          </p:cNvPicPr>
          <p:nvPr/>
        </p:nvPicPr>
        <p:blipFill>
          <a:blip r:embed="rId3"/>
          <a:stretch>
            <a:fillRect/>
          </a:stretch>
        </p:blipFill>
        <p:spPr>
          <a:xfrm>
            <a:off x="6743351" y="3111901"/>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20B0467D-69DA-9103-7986-EC0BEDEEC2EF}"/>
              </a:ext>
            </a:extLst>
          </p:cNvPr>
          <p:cNvPicPr>
            <a:picLocks noChangeAspect="1"/>
          </p:cNvPicPr>
          <p:nvPr/>
        </p:nvPicPr>
        <p:blipFill>
          <a:blip r:embed="rId4"/>
          <a:stretch>
            <a:fillRect/>
          </a:stretch>
        </p:blipFill>
        <p:spPr>
          <a:xfrm>
            <a:off x="9279063" y="3112354"/>
            <a:ext cx="1672374"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6782C593-B4A9-6158-E9FC-54B2A646439D}"/>
              </a:ext>
            </a:extLst>
          </p:cNvPr>
          <p:cNvSpPr/>
          <p:nvPr/>
        </p:nvSpPr>
        <p:spPr>
          <a:xfrm>
            <a:off x="6482852" y="4893607"/>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suis d’accord</a:t>
            </a:r>
          </a:p>
        </p:txBody>
      </p:sp>
      <p:sp>
        <p:nvSpPr>
          <p:cNvPr id="9" name="Rectangle : coins arrondis 8">
            <a:extLst>
              <a:ext uri="{FF2B5EF4-FFF2-40B4-BE49-F238E27FC236}">
                <a16:creationId xmlns:a16="http://schemas.microsoft.com/office/drawing/2014/main" id="{D40E2175-BCBC-0DC8-BDAB-94B5D79DC0C9}"/>
              </a:ext>
            </a:extLst>
          </p:cNvPr>
          <p:cNvSpPr/>
          <p:nvPr/>
        </p:nvSpPr>
        <p:spPr>
          <a:xfrm>
            <a:off x="9019074" y="4901505"/>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ne suis pas d’accord</a:t>
            </a:r>
          </a:p>
        </p:txBody>
      </p:sp>
      <p:pic>
        <p:nvPicPr>
          <p:cNvPr id="3074" name="Picture 2" descr="Lyst - Lanvin Leather Flip-flops in Black for Men">
            <a:extLst>
              <a:ext uri="{FF2B5EF4-FFF2-40B4-BE49-F238E27FC236}">
                <a16:creationId xmlns:a16="http://schemas.microsoft.com/office/drawing/2014/main" id="{2AEA9FB7-6D94-07BC-360D-011FAA760A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140960" cy="68546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5D01F30-099B-185C-4041-C3C825D59F67}"/>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1359946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DF4844BE-4D43-8222-735C-4404C0D06A7C}"/>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70BCF235-D2B7-E3B8-7866-2461D07814E5}"/>
              </a:ext>
            </a:extLst>
          </p:cNvPr>
          <p:cNvSpPr/>
          <p:nvPr/>
        </p:nvSpPr>
        <p:spPr>
          <a:xfrm>
            <a:off x="6842397" y="837837"/>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a:solidFill>
                  <a:srgbClr val="544F98"/>
                </a:solidFill>
                <a:latin typeface="Aptos Display"/>
                <a:cs typeface="Arial"/>
              </a:rPr>
              <a:t>Si j’arrive</a:t>
            </a:r>
            <a:r>
              <a:rPr lang="fr-FR" sz="2800" b="1">
                <a:solidFill>
                  <a:srgbClr val="544F98"/>
                </a:solidFill>
                <a:latin typeface="Aptos Display"/>
                <a:cs typeface="Arial"/>
              </a:rPr>
              <a:t> en retard</a:t>
            </a:r>
            <a:r>
              <a:rPr lang="fr-FR" sz="2800">
                <a:solidFill>
                  <a:srgbClr val="544F98"/>
                </a:solidFill>
                <a:latin typeface="Aptos Display"/>
                <a:cs typeface="Arial"/>
              </a:rPr>
              <a:t> au travail, je peux être </a:t>
            </a:r>
            <a:r>
              <a:rPr lang="fr-FR" sz="2800" b="1">
                <a:solidFill>
                  <a:srgbClr val="544F98"/>
                </a:solidFill>
                <a:latin typeface="Aptos Display"/>
                <a:cs typeface="Arial"/>
              </a:rPr>
              <a:t>renvoyé</a:t>
            </a:r>
            <a:r>
              <a:rPr lang="fr-FR" sz="2800">
                <a:solidFill>
                  <a:srgbClr val="544F98"/>
                </a:solidFill>
                <a:latin typeface="Aptos Display"/>
                <a:cs typeface="Arial"/>
              </a:rPr>
              <a:t>. </a:t>
            </a:r>
            <a:endParaRPr lang="fr-BE" sz="2800">
              <a:solidFill>
                <a:srgbClr val="544F98"/>
              </a:solidFill>
              <a:latin typeface="Aptos Display"/>
              <a:cs typeface="Arial"/>
            </a:endParaRPr>
          </a:p>
        </p:txBody>
      </p:sp>
      <p:pic>
        <p:nvPicPr>
          <p:cNvPr id="6" name="Image 5">
            <a:extLst>
              <a:ext uri="{FF2B5EF4-FFF2-40B4-BE49-F238E27FC236}">
                <a16:creationId xmlns:a16="http://schemas.microsoft.com/office/drawing/2014/main" id="{BC2D55DC-CE51-5F64-3C55-B1EA3785B306}"/>
              </a:ext>
            </a:extLst>
          </p:cNvPr>
          <p:cNvPicPr>
            <a:picLocks noChangeAspect="1"/>
          </p:cNvPicPr>
          <p:nvPr/>
        </p:nvPicPr>
        <p:blipFill>
          <a:blip r:embed="rId3"/>
          <a:stretch>
            <a:fillRect/>
          </a:stretch>
        </p:blipFill>
        <p:spPr>
          <a:xfrm>
            <a:off x="7184176" y="3067233"/>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2B560F17-5C07-D222-2905-E30DDAE7FB39}"/>
              </a:ext>
            </a:extLst>
          </p:cNvPr>
          <p:cNvPicPr>
            <a:picLocks noChangeAspect="1"/>
          </p:cNvPicPr>
          <p:nvPr/>
        </p:nvPicPr>
        <p:blipFill>
          <a:blip r:embed="rId4"/>
          <a:stretch>
            <a:fillRect/>
          </a:stretch>
        </p:blipFill>
        <p:spPr>
          <a:xfrm>
            <a:off x="9719888" y="3113043"/>
            <a:ext cx="1663303"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99B4C0B5-81EA-7FC0-1499-371A9F0CCBC3}"/>
              </a:ext>
            </a:extLst>
          </p:cNvPr>
          <p:cNvSpPr/>
          <p:nvPr/>
        </p:nvSpPr>
        <p:spPr>
          <a:xfrm>
            <a:off x="6923677" y="4848939"/>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suis d’accord</a:t>
            </a:r>
          </a:p>
        </p:txBody>
      </p:sp>
      <p:sp>
        <p:nvSpPr>
          <p:cNvPr id="9" name="Rectangle : coins arrondis 8">
            <a:extLst>
              <a:ext uri="{FF2B5EF4-FFF2-40B4-BE49-F238E27FC236}">
                <a16:creationId xmlns:a16="http://schemas.microsoft.com/office/drawing/2014/main" id="{F4226B48-5C54-6689-32DD-BE542776DFD6}"/>
              </a:ext>
            </a:extLst>
          </p:cNvPr>
          <p:cNvSpPr/>
          <p:nvPr/>
        </p:nvSpPr>
        <p:spPr>
          <a:xfrm>
            <a:off x="9459899" y="4856837"/>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ne suis pas d’accord</a:t>
            </a:r>
          </a:p>
        </p:txBody>
      </p:sp>
      <p:pic>
        <p:nvPicPr>
          <p:cNvPr id="10" name="Image 9">
            <a:extLst>
              <a:ext uri="{FF2B5EF4-FFF2-40B4-BE49-F238E27FC236}">
                <a16:creationId xmlns:a16="http://schemas.microsoft.com/office/drawing/2014/main" id="{B82F50F8-E740-5327-7EB0-D1229036649D}"/>
              </a:ext>
            </a:extLst>
          </p:cNvPr>
          <p:cNvPicPr>
            <a:picLocks noChangeAspect="1"/>
          </p:cNvPicPr>
          <p:nvPr/>
        </p:nvPicPr>
        <p:blipFill>
          <a:blip r:embed="rId5"/>
          <a:stretch>
            <a:fillRect/>
          </a:stretch>
        </p:blipFill>
        <p:spPr>
          <a:xfrm>
            <a:off x="0" y="20695"/>
            <a:ext cx="6277429" cy="6858000"/>
          </a:xfrm>
          <a:prstGeom prst="rect">
            <a:avLst/>
          </a:prstGeom>
        </p:spPr>
      </p:pic>
      <p:pic>
        <p:nvPicPr>
          <p:cNvPr id="3" name="Picture 2">
            <a:extLst>
              <a:ext uri="{FF2B5EF4-FFF2-40B4-BE49-F238E27FC236}">
                <a16:creationId xmlns:a16="http://schemas.microsoft.com/office/drawing/2014/main" id="{F75FD6EE-F906-6664-2183-F8DD4BB5446D}"/>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535219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2F494E7-2685-A97B-C3B7-02419D83216A}"/>
            </a:ext>
          </a:extLst>
        </p:cNvPr>
        <p:cNvGrpSpPr/>
        <p:nvPr/>
      </p:nvGrpSpPr>
      <p:grpSpPr>
        <a:xfrm>
          <a:off x="0" y="0"/>
          <a:ext cx="0" cy="0"/>
          <a:chOff x="0" y="0"/>
          <a:chExt cx="0" cy="0"/>
        </a:xfrm>
      </p:grpSpPr>
      <p:sp>
        <p:nvSpPr>
          <p:cNvPr id="11" name="Bulle narrative : ronde 10">
            <a:extLst>
              <a:ext uri="{FF2B5EF4-FFF2-40B4-BE49-F238E27FC236}">
                <a16:creationId xmlns:a16="http://schemas.microsoft.com/office/drawing/2014/main" id="{537773C5-F000-A9E1-F10C-88CB10F4E806}"/>
              </a:ext>
            </a:extLst>
          </p:cNvPr>
          <p:cNvSpPr/>
          <p:nvPr/>
        </p:nvSpPr>
        <p:spPr>
          <a:xfrm rot="780000">
            <a:off x="7841308" y="1871983"/>
            <a:ext cx="1945128" cy="1654685"/>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a:solidFill>
                <a:schemeClr val="tx1"/>
              </a:solidFill>
            </a:endParaRPr>
          </a:p>
          <a:p>
            <a:pPr algn="ctr"/>
            <a:endParaRPr lang="fr-BE">
              <a:solidFill>
                <a:schemeClr val="tx1"/>
              </a:solidFill>
            </a:endParaRPr>
          </a:p>
          <a:p>
            <a:pPr algn="ctr"/>
            <a:endParaRPr lang="fr-BE" sz="2400" b="1">
              <a:solidFill>
                <a:srgbClr val="544F98"/>
              </a:solidFill>
              <a:latin typeface="Aptos Display"/>
            </a:endParaRPr>
          </a:p>
          <a:p>
            <a:pPr algn="ctr"/>
            <a:r>
              <a:rPr lang="fr-BE" sz="2400" b="1">
                <a:solidFill>
                  <a:srgbClr val="544F98"/>
                </a:solidFill>
                <a:latin typeface="Aptos Display"/>
              </a:rPr>
              <a:t>6 mois</a:t>
            </a:r>
            <a:endParaRPr lang="fr-BE"/>
          </a:p>
        </p:txBody>
      </p:sp>
      <p:sp>
        <p:nvSpPr>
          <p:cNvPr id="12" name="Bulle narrative : ronde 11">
            <a:extLst>
              <a:ext uri="{FF2B5EF4-FFF2-40B4-BE49-F238E27FC236}">
                <a16:creationId xmlns:a16="http://schemas.microsoft.com/office/drawing/2014/main" id="{54B1F10B-B136-6BC5-A3C8-2FEA4810CBD3}"/>
              </a:ext>
            </a:extLst>
          </p:cNvPr>
          <p:cNvSpPr/>
          <p:nvPr/>
        </p:nvSpPr>
        <p:spPr>
          <a:xfrm>
            <a:off x="1852795" y="4573174"/>
            <a:ext cx="1900555" cy="1649686"/>
          </a:xfrm>
          <a:prstGeom prst="wedgeEllipseCallout">
            <a:avLst>
              <a:gd name="adj1" fmla="val 72066"/>
              <a:gd name="adj2" fmla="val -97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a:p>
          <a:p>
            <a:pPr algn="ctr"/>
            <a:endParaRPr lang="fr-BE"/>
          </a:p>
          <a:p>
            <a:pPr algn="ctr"/>
            <a:r>
              <a:rPr lang="fr-BE" sz="2400" b="1">
                <a:solidFill>
                  <a:srgbClr val="544F98"/>
                </a:solidFill>
                <a:latin typeface="Aptos Display"/>
              </a:rPr>
              <a:t>Wallonie</a:t>
            </a:r>
          </a:p>
        </p:txBody>
      </p:sp>
      <p:sp>
        <p:nvSpPr>
          <p:cNvPr id="10" name="Bulle narrative : ronde 9">
            <a:extLst>
              <a:ext uri="{FF2B5EF4-FFF2-40B4-BE49-F238E27FC236}">
                <a16:creationId xmlns:a16="http://schemas.microsoft.com/office/drawing/2014/main" id="{1BDB88C2-FDAA-35B3-DDB4-112D9A41BCBA}"/>
              </a:ext>
            </a:extLst>
          </p:cNvPr>
          <p:cNvSpPr/>
          <p:nvPr/>
        </p:nvSpPr>
        <p:spPr>
          <a:xfrm rot="20640000">
            <a:off x="2925197" y="1087659"/>
            <a:ext cx="1937984" cy="1514475"/>
          </a:xfrm>
          <a:prstGeom prst="wedgeEllipseCallout">
            <a:avLst>
              <a:gd name="adj1" fmla="val 33231"/>
              <a:gd name="adj2" fmla="val 5746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Image 2" descr="Une image contenant clipart, dessin humoristique, Dessin animé&#10;&#10;Le contenu généré par l’IA peut être incorrect.">
            <a:extLst>
              <a:ext uri="{FF2B5EF4-FFF2-40B4-BE49-F238E27FC236}">
                <a16:creationId xmlns:a16="http://schemas.microsoft.com/office/drawing/2014/main" id="{F2303D25-E028-E598-E70A-EB234721A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6549" y="2418798"/>
            <a:ext cx="3005669" cy="3005669"/>
          </a:xfrm>
          <a:prstGeom prst="rect">
            <a:avLst/>
          </a:prstGeom>
        </p:spPr>
      </p:pic>
      <p:sp>
        <p:nvSpPr>
          <p:cNvPr id="4" name="Bulle narrative : ronde 3">
            <a:extLst>
              <a:ext uri="{FF2B5EF4-FFF2-40B4-BE49-F238E27FC236}">
                <a16:creationId xmlns:a16="http://schemas.microsoft.com/office/drawing/2014/main" id="{A2DE8DA0-5261-9AC7-73C1-8574D6298360}"/>
              </a:ext>
            </a:extLst>
          </p:cNvPr>
          <p:cNvSpPr/>
          <p:nvPr/>
        </p:nvSpPr>
        <p:spPr>
          <a:xfrm>
            <a:off x="7003436" y="1084192"/>
            <a:ext cx="1118616" cy="781496"/>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400" b="1">
                <a:solidFill>
                  <a:srgbClr val="544F98"/>
                </a:solidFill>
                <a:latin typeface="Aptos Display"/>
              </a:rPr>
              <a:t>20</a:t>
            </a:r>
          </a:p>
        </p:txBody>
      </p:sp>
      <p:sp>
        <p:nvSpPr>
          <p:cNvPr id="6" name="Bulle narrative : ronde 5">
            <a:extLst>
              <a:ext uri="{FF2B5EF4-FFF2-40B4-BE49-F238E27FC236}">
                <a16:creationId xmlns:a16="http://schemas.microsoft.com/office/drawing/2014/main" id="{17669B27-315C-5204-D25A-51BB058F8A6F}"/>
              </a:ext>
            </a:extLst>
          </p:cNvPr>
          <p:cNvSpPr/>
          <p:nvPr/>
        </p:nvSpPr>
        <p:spPr>
          <a:xfrm>
            <a:off x="5155454" y="407200"/>
            <a:ext cx="1457146" cy="1251396"/>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Bulle narrative : ronde 6">
            <a:extLst>
              <a:ext uri="{FF2B5EF4-FFF2-40B4-BE49-F238E27FC236}">
                <a16:creationId xmlns:a16="http://schemas.microsoft.com/office/drawing/2014/main" id="{BE72B8E1-8113-CED8-9BD2-39CDB64AE063}"/>
              </a:ext>
            </a:extLst>
          </p:cNvPr>
          <p:cNvSpPr/>
          <p:nvPr/>
        </p:nvSpPr>
        <p:spPr>
          <a:xfrm rot="21360000">
            <a:off x="2937504" y="3176849"/>
            <a:ext cx="1909231" cy="993775"/>
          </a:xfrm>
          <a:prstGeom prst="wedgeEllipseCallout">
            <a:avLst>
              <a:gd name="adj1" fmla="val 47228"/>
              <a:gd name="adj2" fmla="val 40601"/>
            </a:avLst>
          </a:prstGeom>
          <a:solidFill>
            <a:schemeClr val="bg1"/>
          </a:solidFill>
          <a:ln>
            <a:noFill/>
          </a:ln>
          <a:scene3d>
            <a:camera prst="orthographicFront">
              <a:rot lat="300000" lon="20999996"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400" b="1">
                <a:solidFill>
                  <a:srgbClr val="544F98"/>
                </a:solidFill>
                <a:latin typeface="Aptos Display"/>
              </a:rPr>
              <a:t>Bonjour !</a:t>
            </a:r>
          </a:p>
        </p:txBody>
      </p:sp>
      <p:pic>
        <p:nvPicPr>
          <p:cNvPr id="9" name="Image 8">
            <a:extLst>
              <a:ext uri="{FF2B5EF4-FFF2-40B4-BE49-F238E27FC236}">
                <a16:creationId xmlns:a16="http://schemas.microsoft.com/office/drawing/2014/main" id="{59157FD5-8912-7E1C-1201-F8FF8217C741}"/>
              </a:ext>
            </a:extLst>
          </p:cNvPr>
          <p:cNvPicPr>
            <a:picLocks noChangeAspect="1"/>
          </p:cNvPicPr>
          <p:nvPr/>
        </p:nvPicPr>
        <p:blipFill>
          <a:blip r:embed="rId4"/>
          <a:stretch>
            <a:fillRect/>
          </a:stretch>
        </p:blipFill>
        <p:spPr>
          <a:xfrm>
            <a:off x="3458419" y="1401984"/>
            <a:ext cx="923925" cy="923925"/>
          </a:xfrm>
          <a:prstGeom prst="rect">
            <a:avLst/>
          </a:prstGeom>
        </p:spPr>
      </p:pic>
      <p:pic>
        <p:nvPicPr>
          <p:cNvPr id="3076" name="Picture 4">
            <a:extLst>
              <a:ext uri="{FF2B5EF4-FFF2-40B4-BE49-F238E27FC236}">
                <a16:creationId xmlns:a16="http://schemas.microsoft.com/office/drawing/2014/main" id="{198174D9-AB22-38C8-BBDA-75C215C39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20000">
            <a:off x="8420959" y="2225285"/>
            <a:ext cx="818978" cy="62315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ccueil | Fedasil">
            <a:extLst>
              <a:ext uri="{FF2B5EF4-FFF2-40B4-BE49-F238E27FC236}">
                <a16:creationId xmlns:a16="http://schemas.microsoft.com/office/drawing/2014/main" id="{26AFD5F9-E93E-80C6-D069-A6776B0ABC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1147" y="4929166"/>
            <a:ext cx="1122837" cy="490560"/>
          </a:xfrm>
          <a:prstGeom prst="rect">
            <a:avLst/>
          </a:prstGeom>
          <a:noFill/>
          <a:extLst>
            <a:ext uri="{909E8E84-426E-40DD-AFC4-6F175D3DCCD1}">
              <a14:hiddenFill xmlns:a14="http://schemas.microsoft.com/office/drawing/2010/main">
                <a:solidFill>
                  <a:srgbClr val="FFFFFF"/>
                </a:solidFill>
              </a14:hiddenFill>
            </a:ext>
          </a:extLst>
        </p:spPr>
      </p:pic>
      <p:sp>
        <p:nvSpPr>
          <p:cNvPr id="13" name="Phylactère : pensées 12">
            <a:extLst>
              <a:ext uri="{FF2B5EF4-FFF2-40B4-BE49-F238E27FC236}">
                <a16:creationId xmlns:a16="http://schemas.microsoft.com/office/drawing/2014/main" id="{3AA7B543-E859-9E07-6086-009A1CDE024D}"/>
              </a:ext>
            </a:extLst>
          </p:cNvPr>
          <p:cNvSpPr/>
          <p:nvPr/>
        </p:nvSpPr>
        <p:spPr>
          <a:xfrm>
            <a:off x="8330472" y="4520406"/>
            <a:ext cx="3105150" cy="1885950"/>
          </a:xfrm>
          <a:prstGeom prst="cloudCallout">
            <a:avLst>
              <a:gd name="adj1" fmla="val -53916"/>
              <a:gd name="adj2" fmla="val -6209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4" name="Image 13" descr="Une image contenant Dessin animé, Animation, illustration, dessin humoristique&#10;&#10;Le contenu généré par l’IA peut être incorrect.">
            <a:extLst>
              <a:ext uri="{FF2B5EF4-FFF2-40B4-BE49-F238E27FC236}">
                <a16:creationId xmlns:a16="http://schemas.microsoft.com/office/drawing/2014/main" id="{DCB5E69C-D306-1175-71AA-C4848F3325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0784" y="4939591"/>
            <a:ext cx="1037227" cy="1037227"/>
          </a:xfrm>
          <a:prstGeom prst="rect">
            <a:avLst/>
          </a:prstGeom>
        </p:spPr>
      </p:pic>
      <p:pic>
        <p:nvPicPr>
          <p:cNvPr id="8" name="Graphic 7" descr="Femme avec un remplissage uni">
            <a:extLst>
              <a:ext uri="{FF2B5EF4-FFF2-40B4-BE49-F238E27FC236}">
                <a16:creationId xmlns:a16="http://schemas.microsoft.com/office/drawing/2014/main" id="{B02CB245-E142-9A44-12A7-EBBD6363A20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74825" y="618282"/>
            <a:ext cx="827590" cy="827590"/>
          </a:xfrm>
          <a:prstGeom prst="rect">
            <a:avLst/>
          </a:prstGeom>
        </p:spPr>
      </p:pic>
      <p:pic>
        <p:nvPicPr>
          <p:cNvPr id="5" name="Picture 4">
            <a:extLst>
              <a:ext uri="{FF2B5EF4-FFF2-40B4-BE49-F238E27FC236}">
                <a16:creationId xmlns:a16="http://schemas.microsoft.com/office/drawing/2014/main" id="{F4ACE3CA-AEB0-9745-B7A2-7ACEAEA3E6C6}"/>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71106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0" grpId="0" animBg="1"/>
      <p:bldP spid="4" grpId="0" animBg="1"/>
      <p:bldP spid="6" grpId="0" animBg="1"/>
      <p:bldP spid="7" grpId="0" animBg="1"/>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4C3A9791-6287-2465-387D-4E0DA18225A0}"/>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DEAF938D-D508-46F7-B1C1-021B28DD4240}"/>
              </a:ext>
            </a:extLst>
          </p:cNvPr>
          <p:cNvSpPr/>
          <p:nvPr/>
        </p:nvSpPr>
        <p:spPr>
          <a:xfrm>
            <a:off x="6987540" y="805849"/>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tLang="fr-FR" sz="2400">
                <a:solidFill>
                  <a:srgbClr val="544F98"/>
                </a:solidFill>
                <a:latin typeface="Arial"/>
                <a:cs typeface="Arial"/>
              </a:rPr>
              <a:t>Je peux rester </a:t>
            </a:r>
            <a:r>
              <a:rPr lang="fr-FR" altLang="fr-FR" sz="2400" b="1">
                <a:solidFill>
                  <a:srgbClr val="544F98"/>
                </a:solidFill>
                <a:latin typeface="Arial"/>
                <a:cs typeface="Arial"/>
              </a:rPr>
              <a:t>sur mon GSM</a:t>
            </a:r>
            <a:r>
              <a:rPr lang="fr-FR" altLang="fr-FR" sz="2400">
                <a:solidFill>
                  <a:srgbClr val="544F98"/>
                </a:solidFill>
                <a:latin typeface="Arial"/>
                <a:cs typeface="Arial"/>
              </a:rPr>
              <a:t> pendant mes heures de travail</a:t>
            </a:r>
            <a:r>
              <a:rPr lang="fr-FR" altLang="fr-FR" sz="2400">
                <a:solidFill>
                  <a:schemeClr val="tx1"/>
                </a:solidFill>
                <a:latin typeface="Arial"/>
                <a:cs typeface="Arial"/>
              </a:rPr>
              <a:t> </a:t>
            </a:r>
            <a:endParaRPr lang="fr-BE" sz="2400">
              <a:solidFill>
                <a:schemeClr val="tx1"/>
              </a:solidFill>
              <a:latin typeface="Arial"/>
              <a:cs typeface="Arial"/>
            </a:endParaRPr>
          </a:p>
        </p:txBody>
      </p:sp>
      <p:pic>
        <p:nvPicPr>
          <p:cNvPr id="6" name="Image 5">
            <a:extLst>
              <a:ext uri="{FF2B5EF4-FFF2-40B4-BE49-F238E27FC236}">
                <a16:creationId xmlns:a16="http://schemas.microsoft.com/office/drawing/2014/main" id="{E3A6AB28-3B9D-BCE1-875F-B463CADCEE25}"/>
              </a:ext>
            </a:extLst>
          </p:cNvPr>
          <p:cNvPicPr>
            <a:picLocks noChangeAspect="1"/>
          </p:cNvPicPr>
          <p:nvPr/>
        </p:nvPicPr>
        <p:blipFill>
          <a:blip r:embed="rId3"/>
          <a:stretch>
            <a:fillRect/>
          </a:stretch>
        </p:blipFill>
        <p:spPr>
          <a:xfrm>
            <a:off x="7219029" y="3035245"/>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CD719F12-A92C-25E1-BCAF-60EE93B1DE73}"/>
              </a:ext>
            </a:extLst>
          </p:cNvPr>
          <p:cNvPicPr>
            <a:picLocks noChangeAspect="1"/>
          </p:cNvPicPr>
          <p:nvPr/>
        </p:nvPicPr>
        <p:blipFill>
          <a:blip r:embed="rId4"/>
          <a:stretch>
            <a:fillRect/>
          </a:stretch>
        </p:blipFill>
        <p:spPr>
          <a:xfrm>
            <a:off x="9754741" y="3044769"/>
            <a:ext cx="1663303"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6804FD09-4B7A-D6BC-1763-6EEAAE598EF3}"/>
              </a:ext>
            </a:extLst>
          </p:cNvPr>
          <p:cNvSpPr/>
          <p:nvPr/>
        </p:nvSpPr>
        <p:spPr>
          <a:xfrm>
            <a:off x="6958531" y="4816951"/>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suis d’accord</a:t>
            </a:r>
          </a:p>
        </p:txBody>
      </p:sp>
      <p:sp>
        <p:nvSpPr>
          <p:cNvPr id="9" name="Rectangle : coins arrondis 8">
            <a:extLst>
              <a:ext uri="{FF2B5EF4-FFF2-40B4-BE49-F238E27FC236}">
                <a16:creationId xmlns:a16="http://schemas.microsoft.com/office/drawing/2014/main" id="{5E3402FB-FF39-C15F-A7F4-003884DBB4B1}"/>
              </a:ext>
            </a:extLst>
          </p:cNvPr>
          <p:cNvSpPr/>
          <p:nvPr/>
        </p:nvSpPr>
        <p:spPr>
          <a:xfrm>
            <a:off x="9494753" y="4824849"/>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ne suis pas d’accord </a:t>
            </a:r>
          </a:p>
        </p:txBody>
      </p:sp>
      <p:pic>
        <p:nvPicPr>
          <p:cNvPr id="7170" name="Picture 2" descr="Incoming call on phone screen. Hand holding smartphone with call app ...">
            <a:extLst>
              <a:ext uri="{FF2B5EF4-FFF2-40B4-BE49-F238E27FC236}">
                <a16:creationId xmlns:a16="http://schemas.microsoft.com/office/drawing/2014/main" id="{7F7A5C01-AA45-9C4E-DA78-4E12728D5B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137" y="0"/>
            <a:ext cx="6842877" cy="68428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9E68E26-59DA-63F1-B9B3-DA0B910FD9F4}"/>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473569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A166EA98-2A48-FBC2-10EB-F8639143510E}"/>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83237809-9D02-2F89-5B7F-7997B9534720}"/>
              </a:ext>
            </a:extLst>
          </p:cNvPr>
          <p:cNvSpPr/>
          <p:nvPr/>
        </p:nvSpPr>
        <p:spPr>
          <a:xfrm>
            <a:off x="6797040" y="845954"/>
            <a:ext cx="4744720" cy="16764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tLang="fr-FR" sz="2800">
                <a:solidFill>
                  <a:srgbClr val="544F98"/>
                </a:solidFill>
                <a:latin typeface="Aptos Display"/>
                <a:cs typeface="Arial"/>
              </a:rPr>
              <a:t>C’est normal de </a:t>
            </a:r>
            <a:r>
              <a:rPr lang="fr-FR" altLang="fr-FR" sz="2800" b="1">
                <a:solidFill>
                  <a:srgbClr val="544F98"/>
                </a:solidFill>
                <a:latin typeface="Aptos Display"/>
                <a:cs typeface="Arial"/>
              </a:rPr>
              <a:t>parler dans le dos</a:t>
            </a:r>
            <a:r>
              <a:rPr lang="fr-FR" altLang="fr-FR" sz="2800">
                <a:solidFill>
                  <a:srgbClr val="544F98"/>
                </a:solidFill>
                <a:latin typeface="Aptos Display"/>
                <a:cs typeface="Arial"/>
              </a:rPr>
              <a:t> de ses collègues</a:t>
            </a:r>
            <a:endParaRPr lang="fr-BE" sz="2800">
              <a:solidFill>
                <a:srgbClr val="544F98"/>
              </a:solidFill>
              <a:latin typeface="Aptos Display"/>
              <a:cs typeface="Arial"/>
            </a:endParaRPr>
          </a:p>
        </p:txBody>
      </p:sp>
      <p:pic>
        <p:nvPicPr>
          <p:cNvPr id="6" name="Image 5">
            <a:extLst>
              <a:ext uri="{FF2B5EF4-FFF2-40B4-BE49-F238E27FC236}">
                <a16:creationId xmlns:a16="http://schemas.microsoft.com/office/drawing/2014/main" id="{107C3AB0-622C-ECEC-E02C-4347D4175E72}"/>
              </a:ext>
            </a:extLst>
          </p:cNvPr>
          <p:cNvPicPr>
            <a:picLocks noChangeAspect="1"/>
          </p:cNvPicPr>
          <p:nvPr/>
        </p:nvPicPr>
        <p:blipFill>
          <a:blip r:embed="rId3"/>
          <a:stretch>
            <a:fillRect/>
          </a:stretch>
        </p:blipFill>
        <p:spPr>
          <a:xfrm>
            <a:off x="7138819" y="3075350"/>
            <a:ext cx="1669901" cy="178918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A08BC709-677C-374D-6567-B11607F80259}"/>
              </a:ext>
            </a:extLst>
          </p:cNvPr>
          <p:cNvPicPr>
            <a:picLocks noChangeAspect="1"/>
          </p:cNvPicPr>
          <p:nvPr/>
        </p:nvPicPr>
        <p:blipFill>
          <a:blip r:embed="rId4"/>
          <a:stretch>
            <a:fillRect/>
          </a:stretch>
        </p:blipFill>
        <p:spPr>
          <a:xfrm>
            <a:off x="9674531" y="3093945"/>
            <a:ext cx="1663303" cy="178909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 coins arrondis 7">
            <a:extLst>
              <a:ext uri="{FF2B5EF4-FFF2-40B4-BE49-F238E27FC236}">
                <a16:creationId xmlns:a16="http://schemas.microsoft.com/office/drawing/2014/main" id="{FBCE21BF-2128-DCD0-18BA-6C9DD8D029B9}"/>
              </a:ext>
            </a:extLst>
          </p:cNvPr>
          <p:cNvSpPr/>
          <p:nvPr/>
        </p:nvSpPr>
        <p:spPr>
          <a:xfrm>
            <a:off x="6878320" y="4857056"/>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suis d’accord</a:t>
            </a:r>
          </a:p>
        </p:txBody>
      </p:sp>
      <p:sp>
        <p:nvSpPr>
          <p:cNvPr id="9" name="Rectangle : coins arrondis 8">
            <a:extLst>
              <a:ext uri="{FF2B5EF4-FFF2-40B4-BE49-F238E27FC236}">
                <a16:creationId xmlns:a16="http://schemas.microsoft.com/office/drawing/2014/main" id="{14435683-FA72-A096-4091-A53E3E328D68}"/>
              </a:ext>
            </a:extLst>
          </p:cNvPr>
          <p:cNvSpPr/>
          <p:nvPr/>
        </p:nvSpPr>
        <p:spPr>
          <a:xfrm>
            <a:off x="9414542" y="4864954"/>
            <a:ext cx="2189480" cy="75620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Je ne suis pas d’accord</a:t>
            </a:r>
          </a:p>
        </p:txBody>
      </p:sp>
      <p:pic>
        <p:nvPicPr>
          <p:cNvPr id="3" name="Image 2">
            <a:extLst>
              <a:ext uri="{FF2B5EF4-FFF2-40B4-BE49-F238E27FC236}">
                <a16:creationId xmlns:a16="http://schemas.microsoft.com/office/drawing/2014/main" id="{B4886F3D-E27E-6A83-F90B-6C94FFEFA0EA}"/>
              </a:ext>
            </a:extLst>
          </p:cNvPr>
          <p:cNvPicPr>
            <a:picLocks noChangeAspect="1"/>
          </p:cNvPicPr>
          <p:nvPr/>
        </p:nvPicPr>
        <p:blipFill>
          <a:blip r:embed="rId5"/>
          <a:stretch>
            <a:fillRect/>
          </a:stretch>
        </p:blipFill>
        <p:spPr>
          <a:xfrm>
            <a:off x="-11538" y="0"/>
            <a:ext cx="6133795" cy="6858000"/>
          </a:xfrm>
          <a:prstGeom prst="rect">
            <a:avLst/>
          </a:prstGeom>
        </p:spPr>
      </p:pic>
      <p:pic>
        <p:nvPicPr>
          <p:cNvPr id="4" name="Picture 3">
            <a:extLst>
              <a:ext uri="{FF2B5EF4-FFF2-40B4-BE49-F238E27FC236}">
                <a16:creationId xmlns:a16="http://schemas.microsoft.com/office/drawing/2014/main" id="{E686CDC5-C5DF-7FCC-4812-36B6E19833D4}"/>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4232690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D9B73F-D061-E1C5-DA86-7DA33D3BE88A}"/>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D207D120-DD42-C9A6-AC8F-21C31BA9112B}"/>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94DE5B13-AF94-1463-527B-F7E1364E75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84814"/>
            <a:ext cx="1405527" cy="1405527"/>
          </a:xfrm>
          <a:prstGeom prst="rect">
            <a:avLst/>
          </a:prstGeom>
        </p:spPr>
      </p:pic>
      <p:sp>
        <p:nvSpPr>
          <p:cNvPr id="14" name="Ellipse 13">
            <a:extLst>
              <a:ext uri="{FF2B5EF4-FFF2-40B4-BE49-F238E27FC236}">
                <a16:creationId xmlns:a16="http://schemas.microsoft.com/office/drawing/2014/main" id="{FAC6E90D-F881-FA92-6354-3385A859B0E8}"/>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0F4A1EE9-8D0C-807C-4F7F-2CE1F2DE3A32}"/>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914CDF80-507B-8291-634E-2536C26398AA}"/>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47693DE7-6A5A-FB8F-2FE4-CC591DD3CE86}"/>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6495097B-83CD-2524-B12D-EA620215632A}"/>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1EEB5931-90FD-0AEA-EA64-C2C2FC461613}"/>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4137D9CD-FA5E-CCA7-36E9-F0F50C418925}"/>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4BBFAE56-2EB9-19D9-EE9D-059909EE0A63}"/>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C7096300-6EEC-7E31-5CE8-F05D99334A6A}"/>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Image 4">
            <a:extLst>
              <a:ext uri="{FF2B5EF4-FFF2-40B4-BE49-F238E27FC236}">
                <a16:creationId xmlns:a16="http://schemas.microsoft.com/office/drawing/2014/main" id="{EBFFD37F-8C20-8596-4BED-E2999B926759}"/>
              </a:ext>
            </a:extLst>
          </p:cNvPr>
          <p:cNvPicPr>
            <a:picLocks noChangeAspect="1"/>
          </p:cNvPicPr>
          <p:nvPr/>
        </p:nvPicPr>
        <p:blipFill>
          <a:blip r:embed="rId4">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6" name="Image 5" descr="Une image contenant clipart, dessin humoristique, Dessin animé&#10;&#10;Le contenu généré par l’IA peut être incorrect.">
            <a:extLst>
              <a:ext uri="{FF2B5EF4-FFF2-40B4-BE49-F238E27FC236}">
                <a16:creationId xmlns:a16="http://schemas.microsoft.com/office/drawing/2014/main" id="{EA89F39A-A5E6-8965-7B5D-9135F38675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4396" y="2384814"/>
            <a:ext cx="1453647" cy="1453647"/>
          </a:xfrm>
          <a:prstGeom prst="rect">
            <a:avLst/>
          </a:prstGeom>
        </p:spPr>
      </p:pic>
      <p:pic>
        <p:nvPicPr>
          <p:cNvPr id="7" name="Picture 8" descr="Vdab - Vdab Gif Clipart - Large Size Png Image - PikPng">
            <a:extLst>
              <a:ext uri="{FF2B5EF4-FFF2-40B4-BE49-F238E27FC236}">
                <a16:creationId xmlns:a16="http://schemas.microsoft.com/office/drawing/2014/main" id="{0ECE8C35-0F32-D3D1-ABA0-A006F4C7AFE2}"/>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0405BB6C-7DC0-576B-5A0B-7966C543B762}"/>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Actiris Coordination Platform | IOM Belgium and Luxembourg">
            <a:extLst>
              <a:ext uri="{FF2B5EF4-FFF2-40B4-BE49-F238E27FC236}">
                <a16:creationId xmlns:a16="http://schemas.microsoft.com/office/drawing/2014/main" id="{48BD72D7-6D6C-37DE-9F48-8E7C85C2201C}"/>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usinessman, creative, idea icon - Download on Iconfinder">
            <a:extLst>
              <a:ext uri="{FF2B5EF4-FFF2-40B4-BE49-F238E27FC236}">
                <a16:creationId xmlns:a16="http://schemas.microsoft.com/office/drawing/2014/main" id="{C46D27AD-E15B-619A-91F1-23CF021A7837}"/>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Job interview, meeting, teamwork icon - Download on Iconfinder">
            <a:extLst>
              <a:ext uri="{FF2B5EF4-FFF2-40B4-BE49-F238E27FC236}">
                <a16:creationId xmlns:a16="http://schemas.microsoft.com/office/drawing/2014/main" id="{00956B2C-D040-952F-1241-7170EDB978A8}"/>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373656" y="4444408"/>
            <a:ext cx="983341" cy="98334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FB217545-775B-8CF1-99ED-08784E42286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64160" y="4385807"/>
            <a:ext cx="629920" cy="619760"/>
          </a:xfrm>
          <a:prstGeom prst="rect">
            <a:avLst/>
          </a:prstGeom>
        </p:spPr>
      </p:pic>
      <p:pic>
        <p:nvPicPr>
          <p:cNvPr id="23" name="Picture 22">
            <a:extLst>
              <a:ext uri="{FF2B5EF4-FFF2-40B4-BE49-F238E27FC236}">
                <a16:creationId xmlns:a16="http://schemas.microsoft.com/office/drawing/2014/main" id="{D453C000-8F76-9D2B-A77D-23B89F34F721}"/>
              </a:ext>
            </a:extLst>
          </p:cNvPr>
          <p:cNvPicPr>
            <a:picLocks noChangeAspect="1"/>
          </p:cNvPicPr>
          <p:nvPr/>
        </p:nvPicPr>
        <p:blipFill>
          <a:blip r:embed="rId12"/>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46555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9"/>
                                        </p:tgtEl>
                                        <p:attrNameLst>
                                          <p:attrName>style.color</p:attrName>
                                        </p:attrNameLst>
                                      </p:cBhvr>
                                      <p:by>
                                        <p:hsl h="7200000" s="0" l="0"/>
                                      </p:by>
                                    </p:animClr>
                                    <p:animClr clrSpc="hsl" dir="cw">
                                      <p:cBhvr>
                                        <p:cTn id="7" dur="500" fill="hold"/>
                                        <p:tgtEl>
                                          <p:spTgt spid="19"/>
                                        </p:tgtEl>
                                        <p:attrNameLst>
                                          <p:attrName>fillcolor</p:attrName>
                                        </p:attrNameLst>
                                      </p:cBhvr>
                                      <p:by>
                                        <p:hsl h="7200000" s="0" l="0"/>
                                      </p:by>
                                    </p:animClr>
                                    <p:animClr clrSpc="hsl" dir="cw">
                                      <p:cBhvr>
                                        <p:cTn id="8" dur="500" fill="hold"/>
                                        <p:tgtEl>
                                          <p:spTgt spid="19"/>
                                        </p:tgtEl>
                                        <p:attrNameLst>
                                          <p:attrName>stroke.color</p:attrName>
                                        </p:attrNameLst>
                                      </p:cBhvr>
                                      <p:by>
                                        <p:hsl h="7200000" s="0" l="0"/>
                                      </p:by>
                                    </p:animClr>
                                    <p:set>
                                      <p:cBhvr>
                                        <p:cTn id="9" dur="500" fill="hold"/>
                                        <p:tgtEl>
                                          <p:spTgt spid="19"/>
                                        </p:tgtEl>
                                        <p:attrNameLst>
                                          <p:attrName>fill.type</p:attrName>
                                        </p:attrNameLst>
                                      </p:cBhvr>
                                      <p:to>
                                        <p:strVal val="solid"/>
                                      </p:to>
                                    </p:set>
                                  </p:childTnLst>
                                </p:cTn>
                              </p:par>
                              <p:par>
                                <p:cTn id="10" presetID="1"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37" presetClass="path" presetSubtype="0" accel="50000" decel="50000" fill="hold" nodeType="withEffect">
                                  <p:stCondLst>
                                    <p:cond delay="0"/>
                                  </p:stCondLst>
                                  <p:childTnLst>
                                    <p:animMotion origin="layout" path="M -2.70833E-6 -3.7037E-6 L 0.03086 -0.03495 C 0.03724 -0.04259 0.04688 -0.04699 0.05703 -0.04699 C 0.06862 -0.04699 0.07787 -0.04259 0.08425 -0.03495 L 0.11524 -3.7037E-6 " pathEditMode="relative" rAng="0" ptsTypes="AAAAA">
                                      <p:cBhvr>
                                        <p:cTn id="13" dur="2000" fill="hold"/>
                                        <p:tgtEl>
                                          <p:spTgt spid="6"/>
                                        </p:tgtEl>
                                        <p:attrNameLst>
                                          <p:attrName>ppt_x</p:attrName>
                                          <p:attrName>ppt_y</p:attrName>
                                        </p:attrNameLst>
                                      </p:cBhvr>
                                      <p:rCtr x="5755" y="-23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BF5A9"/>
        </a:solidFill>
        <a:effectLst/>
      </p:bgPr>
    </p:bg>
    <p:spTree>
      <p:nvGrpSpPr>
        <p:cNvPr id="1" name=""/>
        <p:cNvGrpSpPr/>
        <p:nvPr/>
      </p:nvGrpSpPr>
      <p:grpSpPr>
        <a:xfrm>
          <a:off x="0" y="0"/>
          <a:ext cx="0" cy="0"/>
          <a:chOff x="0" y="0"/>
          <a:chExt cx="0" cy="0"/>
        </a:xfrm>
      </p:grpSpPr>
      <p:pic>
        <p:nvPicPr>
          <p:cNvPr id="5122" name="Picture 2" descr="Tout comprendre sur le contrat de travail">
            <a:extLst>
              <a:ext uri="{FF2B5EF4-FFF2-40B4-BE49-F238E27FC236}">
                <a16:creationId xmlns:a16="http://schemas.microsoft.com/office/drawing/2014/main" id="{D50F8F10-B813-9B43-297E-6FC1CA98D37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7357" b="-2643"/>
          <a:stretch>
            <a:fillRect/>
          </a:stretch>
        </p:blipFill>
        <p:spPr bwMode="auto">
          <a:xfrm>
            <a:off x="0" y="-548641"/>
            <a:ext cx="12392809" cy="7920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 coins arrondis 2">
            <a:extLst>
              <a:ext uri="{FF2B5EF4-FFF2-40B4-BE49-F238E27FC236}">
                <a16:creationId xmlns:a16="http://schemas.microsoft.com/office/drawing/2014/main" id="{75D9FC05-0CC5-5CEF-D90D-6B2DC0C079F1}"/>
              </a:ext>
            </a:extLst>
          </p:cNvPr>
          <p:cNvSpPr/>
          <p:nvPr/>
        </p:nvSpPr>
        <p:spPr>
          <a:xfrm>
            <a:off x="1951344" y="4964062"/>
            <a:ext cx="8275470" cy="166019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39">
            <a:extLst>
              <a:ext uri="{FF2B5EF4-FFF2-40B4-BE49-F238E27FC236}">
                <a16:creationId xmlns:a16="http://schemas.microsoft.com/office/drawing/2014/main" id="{EECBFDF8-DF15-B69B-15F2-5BC69903B928}"/>
              </a:ext>
            </a:extLst>
          </p:cNvPr>
          <p:cNvSpPr txBox="1"/>
          <p:nvPr/>
        </p:nvSpPr>
        <p:spPr>
          <a:xfrm>
            <a:off x="1801929" y="4959017"/>
            <a:ext cx="8588142" cy="1754326"/>
          </a:xfrm>
          <a:prstGeom prst="rect">
            <a:avLst/>
          </a:prstGeom>
          <a:noFill/>
          <a:ln>
            <a:noFill/>
          </a:ln>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3600" b="1">
                <a:solidFill>
                  <a:srgbClr val="544F98"/>
                </a:solidFill>
                <a:latin typeface="Aptos Display"/>
              </a:rPr>
              <a:t>Question ouverte: </a:t>
            </a:r>
            <a:endParaRPr lang="en-US" sz="3600" b="1">
              <a:solidFill>
                <a:srgbClr val="544F98"/>
              </a:solidFill>
              <a:latin typeface="Aptos Display"/>
            </a:endParaRPr>
          </a:p>
          <a:p>
            <a:pPr algn="ctr"/>
            <a:r>
              <a:rPr lang="fr-BE" sz="3600">
                <a:solidFill>
                  <a:srgbClr val="544F98"/>
                </a:solidFill>
                <a:latin typeface="Aptos Display"/>
              </a:rPr>
              <a:t>Quelles </a:t>
            </a:r>
            <a:r>
              <a:rPr lang="fr-BE" sz="3600" b="1">
                <a:solidFill>
                  <a:srgbClr val="544F98"/>
                </a:solidFill>
                <a:latin typeface="Aptos Display"/>
              </a:rPr>
              <a:t>informations</a:t>
            </a:r>
            <a:r>
              <a:rPr lang="fr-BE" sz="3600">
                <a:solidFill>
                  <a:srgbClr val="544F98"/>
                </a:solidFill>
                <a:latin typeface="Aptos Display"/>
              </a:rPr>
              <a:t> se trouvent dans un </a:t>
            </a:r>
            <a:r>
              <a:rPr lang="fr-BE" sz="3600" b="1">
                <a:solidFill>
                  <a:srgbClr val="544F98"/>
                </a:solidFill>
                <a:latin typeface="Aptos Display"/>
              </a:rPr>
              <a:t>contrat de travail ?</a:t>
            </a:r>
            <a:r>
              <a:rPr lang="fr-BE" sz="3600">
                <a:solidFill>
                  <a:srgbClr val="544F98"/>
                </a:solidFill>
                <a:latin typeface="Aptos Display"/>
              </a:rPr>
              <a:t> </a:t>
            </a:r>
            <a:r>
              <a:rPr lang="fr-BE" sz="3200">
                <a:solidFill>
                  <a:srgbClr val="544F98"/>
                </a:solidFill>
                <a:latin typeface="Aptos Display"/>
              </a:rPr>
              <a:t> </a:t>
            </a:r>
            <a:endParaRPr lang="fr-BE">
              <a:latin typeface="Aptos Display"/>
            </a:endParaRPr>
          </a:p>
        </p:txBody>
      </p:sp>
      <p:pic>
        <p:nvPicPr>
          <p:cNvPr id="3" name="Picture 2">
            <a:extLst>
              <a:ext uri="{FF2B5EF4-FFF2-40B4-BE49-F238E27FC236}">
                <a16:creationId xmlns:a16="http://schemas.microsoft.com/office/drawing/2014/main" id="{9904CEC3-C67A-D20B-A5A3-947276B0D304}"/>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29731189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9D74B56B-A032-9413-66EE-8952673C72F1}"/>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1505486C-FF3C-68E1-80AD-AB44363303D0}"/>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10F9C284-58BC-0A63-ED82-FD190321EA1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CFFF420B-07A2-B19F-1CE6-C4DEE4A6B5C7}"/>
              </a:ext>
            </a:extLst>
          </p:cNvPr>
          <p:cNvPicPr>
            <a:picLocks noChangeAspect="1"/>
          </p:cNvPicPr>
          <p:nvPr/>
        </p:nvPicPr>
        <p:blipFill>
          <a:blip r:embed="rId3"/>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8425683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16" name="Rectangle : coins arrondis 15">
            <a:extLst>
              <a:ext uri="{FF2B5EF4-FFF2-40B4-BE49-F238E27FC236}">
                <a16:creationId xmlns:a16="http://schemas.microsoft.com/office/drawing/2014/main" id="{6917CFDD-5CF9-8C45-1E30-C3F4BED80BE5}"/>
              </a:ext>
            </a:extLst>
          </p:cNvPr>
          <p:cNvSpPr/>
          <p:nvPr/>
        </p:nvSpPr>
        <p:spPr>
          <a:xfrm>
            <a:off x="7151829" y="667216"/>
            <a:ext cx="4383144" cy="204724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647FF338-E2C8-924E-78F0-C25F55DCAA1C}"/>
              </a:ext>
            </a:extLst>
          </p:cNvPr>
          <p:cNvSpPr>
            <a:spLocks noGrp="1"/>
          </p:cNvSpPr>
          <p:nvPr>
            <p:ph type="title"/>
          </p:nvPr>
        </p:nvSpPr>
        <p:spPr>
          <a:xfrm>
            <a:off x="7281262" y="907621"/>
            <a:ext cx="4099560" cy="1605915"/>
          </a:xfrm>
        </p:spPr>
        <p:txBody>
          <a:bodyPr>
            <a:normAutofit/>
          </a:bodyPr>
          <a:lstStyle/>
          <a:p>
            <a:pPr algn="ctr"/>
            <a:r>
              <a:rPr lang="fr-BE" sz="3200">
                <a:solidFill>
                  <a:srgbClr val="544F98"/>
                </a:solidFill>
              </a:rPr>
              <a:t>Il existe un </a:t>
            </a:r>
            <a:r>
              <a:rPr lang="fr-BE" sz="3200" b="1">
                <a:solidFill>
                  <a:srgbClr val="544F98"/>
                </a:solidFill>
              </a:rPr>
              <a:t>salaire minimum </a:t>
            </a:r>
            <a:r>
              <a:rPr lang="fr-BE" sz="3200">
                <a:solidFill>
                  <a:srgbClr val="544F98"/>
                </a:solidFill>
              </a:rPr>
              <a:t>en Belgique</a:t>
            </a:r>
          </a:p>
        </p:txBody>
      </p:sp>
      <p:pic>
        <p:nvPicPr>
          <p:cNvPr id="16387" name="Picture 3" descr="Comprendre la différence entre salaire brut et salaire net : un guide ...">
            <a:extLst>
              <a:ext uri="{FF2B5EF4-FFF2-40B4-BE49-F238E27FC236}">
                <a16:creationId xmlns:a16="http://schemas.microsoft.com/office/drawing/2014/main" id="{261B6CFA-6AE2-B5FA-5882-B736F003FF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6992"/>
          <a:stretch>
            <a:fillRect/>
          </a:stretch>
        </p:blipFill>
        <p:spPr bwMode="auto">
          <a:xfrm>
            <a:off x="-13459" y="0"/>
            <a:ext cx="6480000" cy="6856359"/>
          </a:xfrm>
          <a:prstGeom prst="rect">
            <a:avLst/>
          </a:prstGeom>
          <a:noFill/>
          <a:effectLst>
            <a:glow rad="88900">
              <a:schemeClr val="accent1">
                <a:alpha val="40000"/>
              </a:schemeClr>
            </a:glow>
            <a:softEdge rad="127000"/>
          </a:effectLst>
          <a:scene3d>
            <a:camera prst="perspectiveFront"/>
            <a:lightRig rig="threePt" dir="t"/>
          </a:scene3d>
          <a:sp3d contourW="12700" prstMaterial="plastic">
            <a:bevelT w="6350"/>
            <a:contourClr>
              <a:schemeClr val="bg1"/>
            </a:contourClr>
          </a:sp3d>
          <a:extLst>
            <a:ext uri="{909E8E84-426E-40DD-AFC4-6F175D3DCCD1}">
              <a14:hiddenFill xmlns:a14="http://schemas.microsoft.com/office/drawing/2010/main">
                <a:solidFill>
                  <a:srgbClr val="FFFFFF"/>
                </a:solidFill>
              </a14:hiddenFill>
            </a:ext>
          </a:extLst>
        </p:spPr>
      </p:pic>
      <p:grpSp>
        <p:nvGrpSpPr>
          <p:cNvPr id="14" name="Groupe 13">
            <a:extLst>
              <a:ext uri="{FF2B5EF4-FFF2-40B4-BE49-F238E27FC236}">
                <a16:creationId xmlns:a16="http://schemas.microsoft.com/office/drawing/2014/main" id="{5D946B31-39DB-6951-8246-B0E1998142DA}"/>
              </a:ext>
            </a:extLst>
          </p:cNvPr>
          <p:cNvGrpSpPr/>
          <p:nvPr/>
        </p:nvGrpSpPr>
        <p:grpSpPr>
          <a:xfrm>
            <a:off x="8299515" y="3261151"/>
            <a:ext cx="2209784" cy="1226701"/>
            <a:chOff x="8617819" y="2751194"/>
            <a:chExt cx="2209784" cy="1226701"/>
          </a:xfrm>
        </p:grpSpPr>
        <p:sp>
          <p:nvSpPr>
            <p:cNvPr id="5" name="Rectangle : coins arrondis 4">
              <a:extLst>
                <a:ext uri="{FF2B5EF4-FFF2-40B4-BE49-F238E27FC236}">
                  <a16:creationId xmlns:a16="http://schemas.microsoft.com/office/drawing/2014/main" id="{B4D683A1-ED53-C8B6-39DB-758AF125B030}"/>
                </a:ext>
              </a:extLst>
            </p:cNvPr>
            <p:cNvSpPr/>
            <p:nvPr/>
          </p:nvSpPr>
          <p:spPr>
            <a:xfrm>
              <a:off x="8617819" y="2751194"/>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8" name="Image 17" descr="Coche avec un remplissage uni">
              <a:extLst>
                <a:ext uri="{FF2B5EF4-FFF2-40B4-BE49-F238E27FC236}">
                  <a16:creationId xmlns:a16="http://schemas.microsoft.com/office/drawing/2014/main" id="{C9EB898D-1FBE-1094-580B-296D6BE726D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147025" y="2784439"/>
              <a:ext cx="1004643" cy="1004643"/>
            </a:xfrm>
            <a:prstGeom prst="rect">
              <a:avLst/>
            </a:prstGeom>
          </p:spPr>
        </p:pic>
      </p:grpSp>
      <p:grpSp>
        <p:nvGrpSpPr>
          <p:cNvPr id="17" name="Groupe 16">
            <a:extLst>
              <a:ext uri="{FF2B5EF4-FFF2-40B4-BE49-F238E27FC236}">
                <a16:creationId xmlns:a16="http://schemas.microsoft.com/office/drawing/2014/main" id="{CF5BC338-239A-8FB3-C312-40FE451CEC48}"/>
              </a:ext>
            </a:extLst>
          </p:cNvPr>
          <p:cNvGrpSpPr/>
          <p:nvPr/>
        </p:nvGrpSpPr>
        <p:grpSpPr>
          <a:xfrm>
            <a:off x="8296912" y="4795225"/>
            <a:ext cx="2209784" cy="1226701"/>
            <a:chOff x="8615216" y="4351529"/>
            <a:chExt cx="2209784" cy="1226701"/>
          </a:xfrm>
        </p:grpSpPr>
        <p:sp>
          <p:nvSpPr>
            <p:cNvPr id="9" name="Rectangle : coins arrondis 8">
              <a:hlinkClick r:id="rId5" action="ppaction://hlinksldjump"/>
              <a:extLst>
                <a:ext uri="{FF2B5EF4-FFF2-40B4-BE49-F238E27FC236}">
                  <a16:creationId xmlns:a16="http://schemas.microsoft.com/office/drawing/2014/main" id="{E86023CF-7428-43D1-7D7D-B07AA8EF84F2}"/>
                </a:ext>
              </a:extLst>
            </p:cNvPr>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Graphique 12" descr="Fermer avec un remplissage uni">
              <a:hlinkClick r:id="rId5" action="ppaction://hlinksldjump"/>
              <a:extLst>
                <a:ext uri="{FF2B5EF4-FFF2-40B4-BE49-F238E27FC236}">
                  <a16:creationId xmlns:a16="http://schemas.microsoft.com/office/drawing/2014/main" id="{22674045-CFC7-D86A-6B5A-243D986BEB5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sp>
        <p:nvSpPr>
          <p:cNvPr id="3" name="Ellipse 2">
            <a:extLst>
              <a:ext uri="{FF2B5EF4-FFF2-40B4-BE49-F238E27FC236}">
                <a16:creationId xmlns:a16="http://schemas.microsoft.com/office/drawing/2014/main" id="{36003967-4861-3E67-AF12-0F967D63D8A7}"/>
              </a:ext>
            </a:extLst>
          </p:cNvPr>
          <p:cNvSpPr/>
          <p:nvPr/>
        </p:nvSpPr>
        <p:spPr>
          <a:xfrm>
            <a:off x="2701786" y="1207283"/>
            <a:ext cx="4753996" cy="452264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noir, obscurité&#10;&#10;Le contenu généré par l’IA peut être incorrect.">
            <a:extLst>
              <a:ext uri="{FF2B5EF4-FFF2-40B4-BE49-F238E27FC236}">
                <a16:creationId xmlns:a16="http://schemas.microsoft.com/office/drawing/2014/main" id="{6FD8BF43-C328-B7CA-CE5C-E258F2D0F8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4014" y="1547153"/>
            <a:ext cx="3324587" cy="3324587"/>
          </a:xfrm>
          <a:prstGeom prst="rect">
            <a:avLst/>
          </a:prstGeom>
        </p:spPr>
      </p:pic>
      <p:pic>
        <p:nvPicPr>
          <p:cNvPr id="7" name="Graphic 6" descr="Curseur avec un remplissage uni">
            <a:extLst>
              <a:ext uri="{FF2B5EF4-FFF2-40B4-BE49-F238E27FC236}">
                <a16:creationId xmlns:a16="http://schemas.microsoft.com/office/drawing/2014/main" id="{EC9A9725-F437-C293-806C-F8FCCDE664F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57987" y="5760096"/>
            <a:ext cx="497840" cy="528320"/>
          </a:xfrm>
          <a:prstGeom prst="rect">
            <a:avLst/>
          </a:prstGeom>
        </p:spPr>
      </p:pic>
      <p:pic>
        <p:nvPicPr>
          <p:cNvPr id="11" name="Graphic 10" descr="Curseur avec un remplissage uni">
            <a:extLst>
              <a:ext uri="{FF2B5EF4-FFF2-40B4-BE49-F238E27FC236}">
                <a16:creationId xmlns:a16="http://schemas.microsoft.com/office/drawing/2014/main" id="{E05A125C-B769-6E82-805C-0A8F21A6F89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57986" y="4280270"/>
            <a:ext cx="497840" cy="528320"/>
          </a:xfrm>
          <a:prstGeom prst="rect">
            <a:avLst/>
          </a:prstGeom>
        </p:spPr>
      </p:pic>
      <p:pic>
        <p:nvPicPr>
          <p:cNvPr id="8" name="Picture 7">
            <a:extLst>
              <a:ext uri="{FF2B5EF4-FFF2-40B4-BE49-F238E27FC236}">
                <a16:creationId xmlns:a16="http://schemas.microsoft.com/office/drawing/2014/main" id="{19198533-6D8D-FE2F-7DDF-B4EB16A9AEB5}"/>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74871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45B03A81-079D-6469-9BFE-9D9FCA7B8BA1}"/>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DFE4C8C0-DE48-8964-4AF3-6FFF4482B773}"/>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6DF071CA-9413-4FEA-3290-ECF681E654F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3FAD5E49-73A7-F189-E970-49860A8CB6DE}"/>
              </a:ext>
            </a:extLst>
          </p:cNvPr>
          <p:cNvPicPr>
            <a:picLocks noChangeAspect="1"/>
          </p:cNvPicPr>
          <p:nvPr/>
        </p:nvPicPr>
        <p:blipFill>
          <a:blip r:embed="rId3"/>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93070651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D3BDD68-A665-E31B-0D64-0667F2022B09}"/>
            </a:ext>
          </a:extLst>
        </p:cNvPr>
        <p:cNvGrpSpPr/>
        <p:nvPr/>
      </p:nvGrpSpPr>
      <p:grpSpPr>
        <a:xfrm>
          <a:off x="0" y="0"/>
          <a:ext cx="0" cy="0"/>
          <a:chOff x="0" y="0"/>
          <a:chExt cx="0" cy="0"/>
        </a:xfrm>
      </p:grpSpPr>
      <p:sp>
        <p:nvSpPr>
          <p:cNvPr id="7" name="Rectangle : coins arrondis 15">
            <a:extLst>
              <a:ext uri="{FF2B5EF4-FFF2-40B4-BE49-F238E27FC236}">
                <a16:creationId xmlns:a16="http://schemas.microsoft.com/office/drawing/2014/main" id="{953F0993-0EA4-54A6-2F5D-EBABD1A20434}"/>
              </a:ext>
            </a:extLst>
          </p:cNvPr>
          <p:cNvSpPr/>
          <p:nvPr/>
        </p:nvSpPr>
        <p:spPr>
          <a:xfrm>
            <a:off x="7180766" y="667216"/>
            <a:ext cx="4383144" cy="204724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Titre 1">
            <a:extLst>
              <a:ext uri="{FF2B5EF4-FFF2-40B4-BE49-F238E27FC236}">
                <a16:creationId xmlns:a16="http://schemas.microsoft.com/office/drawing/2014/main" id="{BDCCB8BA-D0F6-BB96-06B6-B5936E4B8675}"/>
              </a:ext>
            </a:extLst>
          </p:cNvPr>
          <p:cNvSpPr txBox="1">
            <a:spLocks/>
          </p:cNvSpPr>
          <p:nvPr/>
        </p:nvSpPr>
        <p:spPr>
          <a:xfrm>
            <a:off x="7310199" y="907621"/>
            <a:ext cx="4099560" cy="1605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sz="3200">
                <a:solidFill>
                  <a:srgbClr val="544F98"/>
                </a:solidFill>
              </a:rPr>
              <a:t>Je peux recevoir mon </a:t>
            </a:r>
            <a:r>
              <a:rPr lang="fr-BE" sz="3200" b="1">
                <a:solidFill>
                  <a:srgbClr val="544F98"/>
                </a:solidFill>
              </a:rPr>
              <a:t>salaire en cash </a:t>
            </a:r>
            <a:endParaRPr lang="fr-BE" sz="3200">
              <a:solidFill>
                <a:srgbClr val="544F98"/>
              </a:solidFill>
            </a:endParaRPr>
          </a:p>
        </p:txBody>
      </p:sp>
      <p:pic>
        <p:nvPicPr>
          <p:cNvPr id="19458" name="Picture 2" descr="Euro Cash Stock Photos, Images and Backgrounds for Free Download">
            <a:extLst>
              <a:ext uri="{FF2B5EF4-FFF2-40B4-BE49-F238E27FC236}">
                <a16:creationId xmlns:a16="http://schemas.microsoft.com/office/drawing/2014/main" id="{5380D255-FFAF-434D-7FE4-4FBC5CD96B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295"/>
          <a:stretch>
            <a:fillRect/>
          </a:stretch>
        </p:blipFill>
        <p:spPr bwMode="auto">
          <a:xfrm>
            <a:off x="0" y="0"/>
            <a:ext cx="6480000" cy="688933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e 24">
            <a:extLst>
              <a:ext uri="{FF2B5EF4-FFF2-40B4-BE49-F238E27FC236}">
                <a16:creationId xmlns:a16="http://schemas.microsoft.com/office/drawing/2014/main" id="{7D9956F6-6DF5-06C1-4691-9F0667FBD955}"/>
              </a:ext>
            </a:extLst>
          </p:cNvPr>
          <p:cNvGrpSpPr/>
          <p:nvPr/>
        </p:nvGrpSpPr>
        <p:grpSpPr>
          <a:xfrm>
            <a:off x="8242133" y="3141491"/>
            <a:ext cx="2209784" cy="1226701"/>
            <a:chOff x="8531500" y="2697795"/>
            <a:chExt cx="2209784" cy="1226701"/>
          </a:xfrm>
        </p:grpSpPr>
        <p:sp>
          <p:nvSpPr>
            <p:cNvPr id="16" name="Rectangle : coins arrondis 15">
              <a:hlinkClick r:id="rId4" action="ppaction://hlinksldjump"/>
              <a:extLst>
                <a:ext uri="{FF2B5EF4-FFF2-40B4-BE49-F238E27FC236}">
                  <a16:creationId xmlns:a16="http://schemas.microsoft.com/office/drawing/2014/main" id="{8455A618-5DDD-6230-BCBD-C5D5775ECB48}"/>
                </a:ext>
              </a:extLst>
            </p:cNvPr>
            <p:cNvSpPr/>
            <p:nvPr/>
          </p:nvSpPr>
          <p:spPr>
            <a:xfrm>
              <a:off x="8531500" y="2697795"/>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9" name="Image 17" descr="Coche avec un remplissage uni">
              <a:hlinkClick r:id="rId4" action="ppaction://hlinksldjump"/>
              <a:extLst>
                <a:ext uri="{FF2B5EF4-FFF2-40B4-BE49-F238E27FC236}">
                  <a16:creationId xmlns:a16="http://schemas.microsoft.com/office/drawing/2014/main" id="{3A5156E9-8965-B310-2818-5CFF06AC5B6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9147025" y="2784439"/>
              <a:ext cx="1004643" cy="1004643"/>
            </a:xfrm>
            <a:prstGeom prst="rect">
              <a:avLst/>
            </a:prstGeom>
          </p:spPr>
        </p:pic>
      </p:grpSp>
      <p:grpSp>
        <p:nvGrpSpPr>
          <p:cNvPr id="24" name="Groupe 23">
            <a:extLst>
              <a:ext uri="{FF2B5EF4-FFF2-40B4-BE49-F238E27FC236}">
                <a16:creationId xmlns:a16="http://schemas.microsoft.com/office/drawing/2014/main" id="{4A94057D-A061-3591-E270-1B281EA4BA3C}"/>
              </a:ext>
            </a:extLst>
          </p:cNvPr>
          <p:cNvGrpSpPr/>
          <p:nvPr/>
        </p:nvGrpSpPr>
        <p:grpSpPr>
          <a:xfrm>
            <a:off x="8290797" y="4847857"/>
            <a:ext cx="2209784" cy="1226701"/>
            <a:chOff x="8615216" y="4351529"/>
            <a:chExt cx="2209784" cy="1226701"/>
          </a:xfrm>
        </p:grpSpPr>
        <p:sp>
          <p:nvSpPr>
            <p:cNvPr id="20" name="Rectangle : coins arrondis 19">
              <a:extLst>
                <a:ext uri="{FF2B5EF4-FFF2-40B4-BE49-F238E27FC236}">
                  <a16:creationId xmlns:a16="http://schemas.microsoft.com/office/drawing/2014/main" id="{2B393C06-5D54-0038-4749-3EA36C58954C}"/>
                </a:ext>
              </a:extLst>
            </p:cNvPr>
            <p:cNvSpPr>
              <a:spLocks/>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1" name="Graphique 20" descr="Fermer avec un remplissage uni">
              <a:extLst>
                <a:ext uri="{FF2B5EF4-FFF2-40B4-BE49-F238E27FC236}">
                  <a16:creationId xmlns:a16="http://schemas.microsoft.com/office/drawing/2014/main" id="{8A615992-EFDC-21A4-A66C-C0E221B3C58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sp>
        <p:nvSpPr>
          <p:cNvPr id="11" name="Ellipse 10">
            <a:extLst>
              <a:ext uri="{FF2B5EF4-FFF2-40B4-BE49-F238E27FC236}">
                <a16:creationId xmlns:a16="http://schemas.microsoft.com/office/drawing/2014/main" id="{30B1A3C2-C5B6-3CCA-75D1-E316B39E681A}"/>
              </a:ext>
            </a:extLst>
          </p:cNvPr>
          <p:cNvSpPr/>
          <p:nvPr/>
        </p:nvSpPr>
        <p:spPr>
          <a:xfrm>
            <a:off x="3359650" y="1762424"/>
            <a:ext cx="4378959" cy="417101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 name="Image 9" descr="Une image contenant noir, obscurité&#10;&#10;Le contenu généré par l’IA peut être incorrect.">
            <a:extLst>
              <a:ext uri="{FF2B5EF4-FFF2-40B4-BE49-F238E27FC236}">
                <a16:creationId xmlns:a16="http://schemas.microsoft.com/office/drawing/2014/main" id="{7905F2FD-4046-934B-FB39-04CDD033E9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07217" y="2071372"/>
            <a:ext cx="3063519" cy="3073679"/>
          </a:xfrm>
          <a:prstGeom prst="rect">
            <a:avLst/>
          </a:prstGeom>
        </p:spPr>
      </p:pic>
      <p:pic>
        <p:nvPicPr>
          <p:cNvPr id="13" name="Graphic 12" descr="Curseur avec un remplissage uni">
            <a:extLst>
              <a:ext uri="{FF2B5EF4-FFF2-40B4-BE49-F238E27FC236}">
                <a16:creationId xmlns:a16="http://schemas.microsoft.com/office/drawing/2014/main" id="{DEA4BB62-CB5D-8701-F5EF-CE72A88D2FC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86924" y="5760096"/>
            <a:ext cx="497840" cy="528320"/>
          </a:xfrm>
          <a:prstGeom prst="rect">
            <a:avLst/>
          </a:prstGeom>
        </p:spPr>
      </p:pic>
      <p:pic>
        <p:nvPicPr>
          <p:cNvPr id="15" name="Graphic 14" descr="Curseur avec un remplissage uni">
            <a:extLst>
              <a:ext uri="{FF2B5EF4-FFF2-40B4-BE49-F238E27FC236}">
                <a16:creationId xmlns:a16="http://schemas.microsoft.com/office/drawing/2014/main" id="{249337D0-37C6-3A4F-3827-DD48F986C25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25963" y="4290430"/>
            <a:ext cx="497840" cy="528320"/>
          </a:xfrm>
          <a:prstGeom prst="rect">
            <a:avLst/>
          </a:prstGeom>
        </p:spPr>
      </p:pic>
      <p:pic>
        <p:nvPicPr>
          <p:cNvPr id="3" name="Picture 2">
            <a:extLst>
              <a:ext uri="{FF2B5EF4-FFF2-40B4-BE49-F238E27FC236}">
                <a16:creationId xmlns:a16="http://schemas.microsoft.com/office/drawing/2014/main" id="{9A9B2E55-4864-EC0E-67AD-8D0283E34B06}"/>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21522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C4E9485B-4901-5B5C-1032-5B09559F6ED7}"/>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D58B7C9E-DD0F-6DD4-88FA-397CED359E31}"/>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471C9312-5331-F8C4-C031-58D2573BB2A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spTree>
    <p:extLst>
      <p:ext uri="{BB962C8B-B14F-4D97-AF65-F5344CB8AC3E}">
        <p14:creationId xmlns:p14="http://schemas.microsoft.com/office/powerpoint/2010/main" val="342424157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AEF749E7-D7B0-271E-1F00-92CEA50B1045}"/>
            </a:ext>
          </a:extLst>
        </p:cNvPr>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BAE2F26B-1A3B-2E70-BA2D-74732EC5058C}"/>
              </a:ext>
            </a:extLst>
          </p:cNvPr>
          <p:cNvSpPr/>
          <p:nvPr/>
        </p:nvSpPr>
        <p:spPr>
          <a:xfrm>
            <a:off x="6845172" y="305223"/>
            <a:ext cx="5013059" cy="3124714"/>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3" name="Rectangle 1">
            <a:extLst>
              <a:ext uri="{FF2B5EF4-FFF2-40B4-BE49-F238E27FC236}">
                <a16:creationId xmlns:a16="http://schemas.microsoft.com/office/drawing/2014/main" id="{1AB5BD7E-D90B-E9F1-3279-CE37E8A15C68}"/>
              </a:ext>
            </a:extLst>
          </p:cNvPr>
          <p:cNvSpPr>
            <a:spLocks noChangeArrowheads="1"/>
          </p:cNvSpPr>
          <p:nvPr/>
        </p:nvSpPr>
        <p:spPr bwMode="auto">
          <a:xfrm>
            <a:off x="6913130" y="524787"/>
            <a:ext cx="487309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fr-FR" altLang="fr-FR" sz="2800" b="1">
                <a:solidFill>
                  <a:srgbClr val="544F98"/>
                </a:solidFill>
                <a:latin typeface="+mj-lt"/>
                <a:ea typeface="+mj-ea"/>
                <a:cs typeface="+mj-cs"/>
              </a:rPr>
              <a:t>Mon salaire varie chaque mois</a:t>
            </a:r>
            <a:r>
              <a:rPr lang="fr-FR" altLang="fr-FR" sz="2800">
                <a:solidFill>
                  <a:srgbClr val="544F98"/>
                </a:solidFill>
                <a:latin typeface="+mj-lt"/>
                <a:ea typeface="+mj-ea"/>
                <a:cs typeface="+mj-cs"/>
              </a:rPr>
              <a:t>, c’est mon patron qui décide.</a:t>
            </a:r>
            <a:endParaRPr lang="en-US">
              <a:ea typeface="+mj-ea"/>
              <a:cs typeface="+mj-cs"/>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r-FR" altLang="fr-FR" sz="2800">
              <a:solidFill>
                <a:srgbClr val="544F98"/>
              </a:solidFill>
              <a:latin typeface="+mj-lt"/>
              <a:ea typeface="+mj-ea"/>
              <a:cs typeface="+mj-cs"/>
            </a:endParaRPr>
          </a:p>
          <a:p>
            <a:pPr marL="0" marR="0" lvl="0" indent="0" algn="ctr" defTabSz="914400" rtl="0" eaLnBrk="0" fontAlgn="base" latinLnBrk="0" hangingPunct="0">
              <a:lnSpc>
                <a:spcPct val="100000"/>
              </a:lnSpc>
              <a:spcBef>
                <a:spcPct val="0"/>
              </a:spcBef>
              <a:spcAft>
                <a:spcPct val="0"/>
              </a:spcAft>
              <a:buClrTx/>
              <a:buSzTx/>
              <a:buFontTx/>
              <a:buNone/>
              <a:tabLst/>
            </a:pPr>
            <a:r>
              <a:rPr lang="fr-FR" altLang="fr-FR" sz="2800">
                <a:solidFill>
                  <a:srgbClr val="544F98"/>
                </a:solidFill>
                <a:latin typeface="+mj-lt"/>
                <a:ea typeface="+mj-ea"/>
                <a:cs typeface="+mj-cs"/>
              </a:rPr>
              <a:t>S’il n’est pas content de mon travail, il me paye moins ou ne me paye pas du tout. </a:t>
            </a:r>
          </a:p>
        </p:txBody>
      </p:sp>
      <p:pic>
        <p:nvPicPr>
          <p:cNvPr id="22531" name="Picture 3" descr="meeting success. two business persons shaking hands standing outside - deal photos et images de collection">
            <a:extLst>
              <a:ext uri="{FF2B5EF4-FFF2-40B4-BE49-F238E27FC236}">
                <a16:creationId xmlns:a16="http://schemas.microsoft.com/office/drawing/2014/main" id="{3FF8385E-B5B7-A58A-9EF9-948581D1C3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405"/>
          <a:stretch>
            <a:fillRect/>
          </a:stretch>
        </p:blipFill>
        <p:spPr bwMode="auto">
          <a:xfrm>
            <a:off x="0" y="-5962"/>
            <a:ext cx="6480000" cy="6901470"/>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e 14">
            <a:extLst>
              <a:ext uri="{FF2B5EF4-FFF2-40B4-BE49-F238E27FC236}">
                <a16:creationId xmlns:a16="http://schemas.microsoft.com/office/drawing/2014/main" id="{E4531BF1-0773-3860-A1C4-2D93B02F7987}"/>
              </a:ext>
            </a:extLst>
          </p:cNvPr>
          <p:cNvGrpSpPr/>
          <p:nvPr/>
        </p:nvGrpSpPr>
        <p:grpSpPr>
          <a:xfrm>
            <a:off x="8299963" y="3752353"/>
            <a:ext cx="2209784" cy="1226701"/>
            <a:chOff x="8366224" y="3752214"/>
            <a:chExt cx="2209784" cy="1226701"/>
          </a:xfrm>
        </p:grpSpPr>
        <p:sp>
          <p:nvSpPr>
            <p:cNvPr id="5" name="Rectangle : coins arrondis 4">
              <a:hlinkClick r:id="rId4" action="ppaction://hlinksldjump"/>
              <a:extLst>
                <a:ext uri="{FF2B5EF4-FFF2-40B4-BE49-F238E27FC236}">
                  <a16:creationId xmlns:a16="http://schemas.microsoft.com/office/drawing/2014/main" id="{835A4B5B-AF59-522B-3BBD-F040FFE18266}"/>
                </a:ext>
              </a:extLst>
            </p:cNvPr>
            <p:cNvSpPr/>
            <p:nvPr/>
          </p:nvSpPr>
          <p:spPr>
            <a:xfrm>
              <a:off x="8366224" y="3752214"/>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2" name="Image 17" descr="Coche avec un remplissage uni">
              <a:hlinkClick r:id="rId4" action="ppaction://hlinksldjump"/>
              <a:extLst>
                <a:ext uri="{FF2B5EF4-FFF2-40B4-BE49-F238E27FC236}">
                  <a16:creationId xmlns:a16="http://schemas.microsoft.com/office/drawing/2014/main" id="{BBA470E0-D0F6-1810-2961-CD76CA9E37C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981749" y="3838858"/>
              <a:ext cx="1004643" cy="1004643"/>
            </a:xfrm>
            <a:prstGeom prst="rect">
              <a:avLst/>
            </a:prstGeom>
          </p:spPr>
        </p:pic>
      </p:grpSp>
      <p:grpSp>
        <p:nvGrpSpPr>
          <p:cNvPr id="17" name="Groupe 16">
            <a:extLst>
              <a:ext uri="{FF2B5EF4-FFF2-40B4-BE49-F238E27FC236}">
                <a16:creationId xmlns:a16="http://schemas.microsoft.com/office/drawing/2014/main" id="{C61219DD-536A-FF65-4BAE-E88E9C6CCBFE}"/>
              </a:ext>
            </a:extLst>
          </p:cNvPr>
          <p:cNvGrpSpPr/>
          <p:nvPr/>
        </p:nvGrpSpPr>
        <p:grpSpPr>
          <a:xfrm>
            <a:off x="8295332" y="5328783"/>
            <a:ext cx="2209784" cy="1226701"/>
            <a:chOff x="8295332" y="5405948"/>
            <a:chExt cx="2209784" cy="1226701"/>
          </a:xfrm>
        </p:grpSpPr>
        <p:sp>
          <p:nvSpPr>
            <p:cNvPr id="13" name="Rectangle : coins arrondis 12">
              <a:extLst>
                <a:ext uri="{FF2B5EF4-FFF2-40B4-BE49-F238E27FC236}">
                  <a16:creationId xmlns:a16="http://schemas.microsoft.com/office/drawing/2014/main" id="{0C3597F7-A9B5-DBB4-03C3-024A13DD06BF}"/>
                </a:ext>
              </a:extLst>
            </p:cNvPr>
            <p:cNvSpPr/>
            <p:nvPr/>
          </p:nvSpPr>
          <p:spPr>
            <a:xfrm>
              <a:off x="8295332" y="5405948"/>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4" name="Graphique 13" descr="Fermer avec un remplissage uni">
              <a:extLst>
                <a:ext uri="{FF2B5EF4-FFF2-40B4-BE49-F238E27FC236}">
                  <a16:creationId xmlns:a16="http://schemas.microsoft.com/office/drawing/2014/main" id="{1186C3DC-2BA6-1856-4CA6-239A58EC46A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936144" y="5554723"/>
              <a:ext cx="914400" cy="914400"/>
            </a:xfrm>
            <a:prstGeom prst="rect">
              <a:avLst/>
            </a:prstGeom>
          </p:spPr>
        </p:pic>
      </p:grpSp>
      <p:sp>
        <p:nvSpPr>
          <p:cNvPr id="2" name="Ellipse 1">
            <a:extLst>
              <a:ext uri="{FF2B5EF4-FFF2-40B4-BE49-F238E27FC236}">
                <a16:creationId xmlns:a16="http://schemas.microsoft.com/office/drawing/2014/main" id="{9121F0E4-E16C-C11C-6FC3-590267E96A1E}"/>
              </a:ext>
            </a:extLst>
          </p:cNvPr>
          <p:cNvSpPr/>
          <p:nvPr/>
        </p:nvSpPr>
        <p:spPr>
          <a:xfrm>
            <a:off x="3349678" y="1260479"/>
            <a:ext cx="4974866" cy="474351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noir, obscurité&#10;&#10;Le contenu généré par l’IA peut être incorrect.">
            <a:extLst>
              <a:ext uri="{FF2B5EF4-FFF2-40B4-BE49-F238E27FC236}">
                <a16:creationId xmlns:a16="http://schemas.microsoft.com/office/drawing/2014/main" id="{B8674E3C-5E3C-D623-BDE8-E6561BE84D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95036" y="1567217"/>
            <a:ext cx="3490240" cy="3490240"/>
          </a:xfrm>
          <a:prstGeom prst="rect">
            <a:avLst/>
          </a:prstGeom>
        </p:spPr>
      </p:pic>
      <p:pic>
        <p:nvPicPr>
          <p:cNvPr id="10" name="Graphic 9" descr="Curseur avec un remplissage uni">
            <a:extLst>
              <a:ext uri="{FF2B5EF4-FFF2-40B4-BE49-F238E27FC236}">
                <a16:creationId xmlns:a16="http://schemas.microsoft.com/office/drawing/2014/main" id="{0FEC5801-95AF-CDE4-8377-4A716D88A32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41868" y="6000733"/>
            <a:ext cx="497840" cy="528320"/>
          </a:xfrm>
          <a:prstGeom prst="rect">
            <a:avLst/>
          </a:prstGeom>
        </p:spPr>
      </p:pic>
      <p:pic>
        <p:nvPicPr>
          <p:cNvPr id="16" name="Graphic 15" descr="Curseur avec un remplissage uni">
            <a:extLst>
              <a:ext uri="{FF2B5EF4-FFF2-40B4-BE49-F238E27FC236}">
                <a16:creationId xmlns:a16="http://schemas.microsoft.com/office/drawing/2014/main" id="{998FCF7F-6AC7-A617-26D2-27B7E1021E8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38634" y="4542613"/>
            <a:ext cx="497840" cy="528320"/>
          </a:xfrm>
          <a:prstGeom prst="rect">
            <a:avLst/>
          </a:prstGeom>
        </p:spPr>
      </p:pic>
      <p:pic>
        <p:nvPicPr>
          <p:cNvPr id="8" name="Picture 7">
            <a:extLst>
              <a:ext uri="{FF2B5EF4-FFF2-40B4-BE49-F238E27FC236}">
                <a16:creationId xmlns:a16="http://schemas.microsoft.com/office/drawing/2014/main" id="{BD7B7188-1E8F-366B-1217-387CE16C62D3}"/>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2648325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nextCondLst>
                <p:cond evt="onClick" delay="0">
                  <p:tgtEl>
                    <p:spTgt spid="17"/>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ADA77247-80CD-05FA-2B11-75BF19D4F5A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50C1077-3B16-D328-4540-CB06067D4BE6}"/>
              </a:ext>
            </a:extLst>
          </p:cNvPr>
          <p:cNvSpPr/>
          <p:nvPr/>
        </p:nvSpPr>
        <p:spPr>
          <a:xfrm>
            <a:off x="2579418" y="421959"/>
            <a:ext cx="7044724" cy="148617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B81A07D5-1A5E-6CA7-5B39-72C8F441428F}"/>
              </a:ext>
            </a:extLst>
          </p:cNvPr>
          <p:cNvSpPr txBox="1"/>
          <p:nvPr/>
        </p:nvSpPr>
        <p:spPr>
          <a:xfrm>
            <a:off x="2834695" y="451929"/>
            <a:ext cx="6520917" cy="1446550"/>
          </a:xfrm>
          <a:prstGeom prst="rect">
            <a:avLst/>
          </a:prstGeom>
          <a:noFill/>
        </p:spPr>
        <p:txBody>
          <a:bodyPr wrap="square" lIns="91440" tIns="45720" rIns="91440" bIns="45720" rtlCol="0" anchor="t">
            <a:spAutoFit/>
          </a:bodyPr>
          <a:lstStyle/>
          <a:p>
            <a:pPr algn="ctr"/>
            <a:r>
              <a:rPr lang="fr-BE" sz="4400">
                <a:solidFill>
                  <a:srgbClr val="544F98"/>
                </a:solidFill>
                <a:latin typeface="Aptos Display"/>
                <a:cs typeface="Arial"/>
              </a:rPr>
              <a:t>Malika peut-elle </a:t>
            </a:r>
            <a:endParaRPr lang="en-US"/>
          </a:p>
          <a:p>
            <a:pPr algn="ctr"/>
            <a:r>
              <a:rPr lang="fr-BE" sz="4400" b="1">
                <a:solidFill>
                  <a:srgbClr val="544F98"/>
                </a:solidFill>
                <a:latin typeface="Aptos Display"/>
                <a:cs typeface="Arial"/>
              </a:rPr>
              <a:t>travailler en Belgique ? </a:t>
            </a:r>
            <a:endParaRPr lang="fr-BE"/>
          </a:p>
        </p:txBody>
      </p:sp>
      <p:sp>
        <p:nvSpPr>
          <p:cNvPr id="5" name="Rectangle : coins arrondis 4">
            <a:hlinkClick r:id="rId3" action="ppaction://hlinksldjump"/>
            <a:extLst>
              <a:ext uri="{FF2B5EF4-FFF2-40B4-BE49-F238E27FC236}">
                <a16:creationId xmlns:a16="http://schemas.microsoft.com/office/drawing/2014/main" id="{4BA68263-A7FD-B8E9-833A-A085C74D6C67}"/>
              </a:ext>
            </a:extLst>
          </p:cNvPr>
          <p:cNvSpPr/>
          <p:nvPr/>
        </p:nvSpPr>
        <p:spPr>
          <a:xfrm>
            <a:off x="1688270" y="2695083"/>
            <a:ext cx="3637864" cy="189943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800" b="1">
                <a:solidFill>
                  <a:srgbClr val="544F98"/>
                </a:solidFill>
                <a:latin typeface="Aptos Display"/>
                <a:cs typeface="Arial"/>
              </a:rPr>
              <a:t>Oui</a:t>
            </a:r>
          </a:p>
          <a:p>
            <a:pPr algn="ctr"/>
            <a:endParaRPr lang="fr-BE" sz="4800">
              <a:solidFill>
                <a:srgbClr val="0070C0"/>
              </a:solidFill>
            </a:endParaRPr>
          </a:p>
        </p:txBody>
      </p:sp>
      <p:sp>
        <p:nvSpPr>
          <p:cNvPr id="8" name="Rectangle : coins arrondis 7">
            <a:hlinkClick r:id="rId4" action="ppaction://hlinksldjump"/>
            <a:extLst>
              <a:ext uri="{FF2B5EF4-FFF2-40B4-BE49-F238E27FC236}">
                <a16:creationId xmlns:a16="http://schemas.microsoft.com/office/drawing/2014/main" id="{0669B489-5584-6DEA-3FFF-64BCB417717F}"/>
              </a:ext>
            </a:extLst>
          </p:cNvPr>
          <p:cNvSpPr/>
          <p:nvPr/>
        </p:nvSpPr>
        <p:spPr>
          <a:xfrm>
            <a:off x="6984349" y="2690761"/>
            <a:ext cx="3503393" cy="190077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400" b="1">
                <a:solidFill>
                  <a:srgbClr val="544F98"/>
                </a:solidFill>
                <a:latin typeface="Aptos Display"/>
                <a:cs typeface="Arial"/>
              </a:rPr>
              <a:t>Non</a:t>
            </a:r>
          </a:p>
          <a:p>
            <a:pPr algn="ctr"/>
            <a:endParaRPr lang="fr-BE" sz="4400">
              <a:solidFill>
                <a:srgbClr val="0070C0"/>
              </a:solidFill>
            </a:endParaRPr>
          </a:p>
        </p:txBody>
      </p:sp>
      <p:pic>
        <p:nvPicPr>
          <p:cNvPr id="16" name="Image 15" descr="Une image contenant clipart, dessin humoristique, Dessin animé&#10;&#10;Le contenu généré par l’IA peut être incorrect.">
            <a:extLst>
              <a:ext uri="{FF2B5EF4-FFF2-40B4-BE49-F238E27FC236}">
                <a16:creationId xmlns:a16="http://schemas.microsoft.com/office/drawing/2014/main" id="{F257DA7E-48BD-B3E5-30A7-98762BD12D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1198" y="4880611"/>
            <a:ext cx="1469923" cy="1469923"/>
          </a:xfrm>
          <a:prstGeom prst="rect">
            <a:avLst/>
          </a:prstGeom>
        </p:spPr>
      </p:pic>
      <p:pic>
        <p:nvPicPr>
          <p:cNvPr id="4" name="Graphic 3" descr="Badge Tick1 contour">
            <a:extLst>
              <a:ext uri="{FF2B5EF4-FFF2-40B4-BE49-F238E27FC236}">
                <a16:creationId xmlns:a16="http://schemas.microsoft.com/office/drawing/2014/main" id="{395D3A18-F2D8-D787-1871-DD7433BD2F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78480" y="3581400"/>
            <a:ext cx="853440" cy="833120"/>
          </a:xfrm>
          <a:prstGeom prst="rect">
            <a:avLst/>
          </a:prstGeom>
        </p:spPr>
      </p:pic>
      <p:pic>
        <p:nvPicPr>
          <p:cNvPr id="7" name="Graphic 6" descr="Badge croix contour">
            <a:extLst>
              <a:ext uri="{FF2B5EF4-FFF2-40B4-BE49-F238E27FC236}">
                <a16:creationId xmlns:a16="http://schemas.microsoft.com/office/drawing/2014/main" id="{0E2A6A02-ECC1-C289-25F3-AB482F07E92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21040" y="3591560"/>
            <a:ext cx="822960" cy="822960"/>
          </a:xfrm>
          <a:prstGeom prst="rect">
            <a:avLst/>
          </a:prstGeom>
        </p:spPr>
      </p:pic>
      <p:pic>
        <p:nvPicPr>
          <p:cNvPr id="9" name="Graphic 8" descr="Curseur avec un remplissage uni">
            <a:extLst>
              <a:ext uri="{FF2B5EF4-FFF2-40B4-BE49-F238E27FC236}">
                <a16:creationId xmlns:a16="http://schemas.microsoft.com/office/drawing/2014/main" id="{3BFEF0F5-49FC-5C40-D505-09229D4EF8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5400000">
            <a:off x="975360" y="4414520"/>
            <a:ext cx="914400" cy="914400"/>
          </a:xfrm>
          <a:prstGeom prst="rect">
            <a:avLst/>
          </a:prstGeom>
        </p:spPr>
      </p:pic>
      <p:pic>
        <p:nvPicPr>
          <p:cNvPr id="10" name="Graphic 9" descr="Curseur avec un remplissage uni">
            <a:extLst>
              <a:ext uri="{FF2B5EF4-FFF2-40B4-BE49-F238E27FC236}">
                <a16:creationId xmlns:a16="http://schemas.microsoft.com/office/drawing/2014/main" id="{E9B29535-992C-6B1F-33A1-CA573487546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282949" y="4369765"/>
            <a:ext cx="914400" cy="914400"/>
          </a:xfrm>
          <a:prstGeom prst="rect">
            <a:avLst/>
          </a:prstGeom>
        </p:spPr>
      </p:pic>
      <p:pic>
        <p:nvPicPr>
          <p:cNvPr id="11" name="Picture 10">
            <a:extLst>
              <a:ext uri="{FF2B5EF4-FFF2-40B4-BE49-F238E27FC236}">
                <a16:creationId xmlns:a16="http://schemas.microsoft.com/office/drawing/2014/main" id="{6902E706-0971-48D0-D9BC-F1C5D266F896}"/>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460081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1CA2B4B0-AFF1-01AF-65EE-E49D2CE4488B}"/>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4AF5A789-085E-AD14-4A46-154C1C70D6B8}"/>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5E7E93D0-FE8B-2E11-5E5B-1D1186DCA8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6F05298F-7CF6-B55C-F208-47088C68C5D6}"/>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41560350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C99E9AA6-B6A4-3AAD-B08F-91CD2BCC70A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08B843C-894B-0E57-D1F2-37D79681C6A3}"/>
              </a:ext>
            </a:extLst>
          </p:cNvPr>
          <p:cNvSpPr/>
          <p:nvPr/>
        </p:nvSpPr>
        <p:spPr>
          <a:xfrm>
            <a:off x="7495540" y="243840"/>
            <a:ext cx="4099560" cy="203170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2763B22E-9255-C53B-2988-33159C7B151B}"/>
              </a:ext>
            </a:extLst>
          </p:cNvPr>
          <p:cNvSpPr>
            <a:spLocks noGrp="1"/>
          </p:cNvSpPr>
          <p:nvPr>
            <p:ph type="title"/>
          </p:nvPr>
        </p:nvSpPr>
        <p:spPr>
          <a:xfrm>
            <a:off x="7482296" y="416232"/>
            <a:ext cx="4099560" cy="1605915"/>
          </a:xfrm>
        </p:spPr>
        <p:txBody>
          <a:bodyPr>
            <a:noAutofit/>
          </a:bodyPr>
          <a:lstStyle/>
          <a:p>
            <a:pPr algn="ctr"/>
            <a:r>
              <a:rPr lang="fr-BE" sz="3200">
                <a:solidFill>
                  <a:srgbClr val="544F98"/>
                </a:solidFill>
              </a:rPr>
              <a:t>En Belgique, </a:t>
            </a:r>
            <a:r>
              <a:rPr lang="fr-BE" sz="3200" b="1">
                <a:solidFill>
                  <a:srgbClr val="544F98"/>
                </a:solidFill>
              </a:rPr>
              <a:t>un temps plein équivaut à 38h </a:t>
            </a:r>
            <a:r>
              <a:rPr lang="fr-BE" sz="3200">
                <a:solidFill>
                  <a:srgbClr val="544F98"/>
                </a:solidFill>
              </a:rPr>
              <a:t>par semaine</a:t>
            </a:r>
          </a:p>
        </p:txBody>
      </p:sp>
      <p:pic>
        <p:nvPicPr>
          <p:cNvPr id="25602" name="Picture 2" descr="personne planifiant et rédigeant des notes dans un cadre de café confortable - working schedule photos et images de collection">
            <a:extLst>
              <a:ext uri="{FF2B5EF4-FFF2-40B4-BE49-F238E27FC236}">
                <a16:creationId xmlns:a16="http://schemas.microsoft.com/office/drawing/2014/main" id="{086F17CC-793B-B62E-F0F8-255E26BA50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869"/>
          <a:stretch>
            <a:fillRect/>
          </a:stretch>
        </p:blipFill>
        <p:spPr bwMode="auto">
          <a:xfrm>
            <a:off x="0" y="-47538"/>
            <a:ext cx="6480000" cy="6953076"/>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e 15">
            <a:extLst>
              <a:ext uri="{FF2B5EF4-FFF2-40B4-BE49-F238E27FC236}">
                <a16:creationId xmlns:a16="http://schemas.microsoft.com/office/drawing/2014/main" id="{E6C0C1FC-2C11-75ED-7ECD-E6A2ADFF66B9}"/>
              </a:ext>
            </a:extLst>
          </p:cNvPr>
          <p:cNvGrpSpPr/>
          <p:nvPr/>
        </p:nvGrpSpPr>
        <p:grpSpPr>
          <a:xfrm>
            <a:off x="8427184" y="2752817"/>
            <a:ext cx="2209784" cy="1226701"/>
            <a:chOff x="8427184" y="2752817"/>
            <a:chExt cx="2209784" cy="1226701"/>
          </a:xfrm>
        </p:grpSpPr>
        <p:sp>
          <p:nvSpPr>
            <p:cNvPr id="10" name="Rectangle : coins arrondis 9">
              <a:extLst>
                <a:ext uri="{FF2B5EF4-FFF2-40B4-BE49-F238E27FC236}">
                  <a16:creationId xmlns:a16="http://schemas.microsoft.com/office/drawing/2014/main" id="{1FC11D1B-F93F-9005-B05B-506BCE00F3DC}"/>
                </a:ext>
              </a:extLst>
            </p:cNvPr>
            <p:cNvSpPr/>
            <p:nvPr/>
          </p:nvSpPr>
          <p:spPr>
            <a:xfrm>
              <a:off x="8427184" y="2752817"/>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Image 17" descr="Coche avec un remplissage uni">
              <a:extLst>
                <a:ext uri="{FF2B5EF4-FFF2-40B4-BE49-F238E27FC236}">
                  <a16:creationId xmlns:a16="http://schemas.microsoft.com/office/drawing/2014/main" id="{E91743AA-C6EC-0C68-3582-02EC7D0EA0B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42709" y="2839461"/>
              <a:ext cx="1004643" cy="1004643"/>
            </a:xfrm>
            <a:prstGeom prst="rect">
              <a:avLst/>
            </a:prstGeom>
          </p:spPr>
        </p:pic>
      </p:grpSp>
      <p:grpSp>
        <p:nvGrpSpPr>
          <p:cNvPr id="17" name="Groupe 16">
            <a:extLst>
              <a:ext uri="{FF2B5EF4-FFF2-40B4-BE49-F238E27FC236}">
                <a16:creationId xmlns:a16="http://schemas.microsoft.com/office/drawing/2014/main" id="{2BA20B0D-2374-7480-A426-912B32CEB7AE}"/>
              </a:ext>
            </a:extLst>
          </p:cNvPr>
          <p:cNvGrpSpPr/>
          <p:nvPr/>
        </p:nvGrpSpPr>
        <p:grpSpPr>
          <a:xfrm>
            <a:off x="8441628" y="4406551"/>
            <a:ext cx="2186693" cy="1249791"/>
            <a:chOff x="8510900" y="4406551"/>
            <a:chExt cx="2209784" cy="1226701"/>
          </a:xfrm>
        </p:grpSpPr>
        <p:sp>
          <p:nvSpPr>
            <p:cNvPr id="14" name="Rectangle : coins arrondis 13">
              <a:hlinkClick r:id="rId5" action="ppaction://hlinksldjump"/>
              <a:extLst>
                <a:ext uri="{FF2B5EF4-FFF2-40B4-BE49-F238E27FC236}">
                  <a16:creationId xmlns:a16="http://schemas.microsoft.com/office/drawing/2014/main" id="{495014EB-AE86-8FA5-0C1E-CB2021CC7282}"/>
                </a:ext>
              </a:extLst>
            </p:cNvPr>
            <p:cNvSpPr/>
            <p:nvPr/>
          </p:nvSpPr>
          <p:spPr>
            <a:xfrm>
              <a:off x="8510900" y="4406551"/>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Graphique 14" descr="Fermer avec un remplissage uni">
              <a:hlinkClick r:id="rId5" action="ppaction://hlinksldjump"/>
              <a:extLst>
                <a:ext uri="{FF2B5EF4-FFF2-40B4-BE49-F238E27FC236}">
                  <a16:creationId xmlns:a16="http://schemas.microsoft.com/office/drawing/2014/main" id="{88E98620-9533-B93E-A1E7-26AC8E363F1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51713" y="4555326"/>
              <a:ext cx="914400" cy="914400"/>
            </a:xfrm>
            <a:prstGeom prst="rect">
              <a:avLst/>
            </a:prstGeom>
          </p:spPr>
        </p:pic>
      </p:grpSp>
      <p:sp>
        <p:nvSpPr>
          <p:cNvPr id="8" name="Ellipse 7">
            <a:extLst>
              <a:ext uri="{FF2B5EF4-FFF2-40B4-BE49-F238E27FC236}">
                <a16:creationId xmlns:a16="http://schemas.microsoft.com/office/drawing/2014/main" id="{87684C0E-A52A-95A6-6388-1290CC4F5396}"/>
              </a:ext>
            </a:extLst>
          </p:cNvPr>
          <p:cNvSpPr/>
          <p:nvPr/>
        </p:nvSpPr>
        <p:spPr>
          <a:xfrm>
            <a:off x="3881375" y="1439374"/>
            <a:ext cx="4632518" cy="441220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9" name="Image 8" descr="Une image contenant noir, obscurité&#10;&#10;Le contenu généré par l’IA peut être incorrect.">
            <a:extLst>
              <a:ext uri="{FF2B5EF4-FFF2-40B4-BE49-F238E27FC236}">
                <a16:creationId xmlns:a16="http://schemas.microsoft.com/office/drawing/2014/main" id="{C30065B4-8331-AF21-2A9F-70ECFE282A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6656" y="1712451"/>
            <a:ext cx="3247283" cy="3247283"/>
          </a:xfrm>
          <a:prstGeom prst="rect">
            <a:avLst/>
          </a:prstGeom>
        </p:spPr>
      </p:pic>
      <p:pic>
        <p:nvPicPr>
          <p:cNvPr id="5" name="Graphic 4" descr="Curseur avec un remplissage uni">
            <a:extLst>
              <a:ext uri="{FF2B5EF4-FFF2-40B4-BE49-F238E27FC236}">
                <a16:creationId xmlns:a16="http://schemas.microsoft.com/office/drawing/2014/main" id="{649BFD6C-3CF9-FDEA-420C-64EF897334C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6504" y="5108080"/>
            <a:ext cx="497840" cy="528320"/>
          </a:xfrm>
          <a:prstGeom prst="rect">
            <a:avLst/>
          </a:prstGeom>
        </p:spPr>
      </p:pic>
      <p:pic>
        <p:nvPicPr>
          <p:cNvPr id="7" name="Graphic 6" descr="Curseur avec un remplissage uni">
            <a:extLst>
              <a:ext uri="{FF2B5EF4-FFF2-40B4-BE49-F238E27FC236}">
                <a16:creationId xmlns:a16="http://schemas.microsoft.com/office/drawing/2014/main" id="{CAB78837-EB65-B47E-0A84-9F33DB54094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3270" y="3649960"/>
            <a:ext cx="497840" cy="528320"/>
          </a:xfrm>
          <a:prstGeom prst="rect">
            <a:avLst/>
          </a:prstGeom>
        </p:spPr>
      </p:pic>
      <p:pic>
        <p:nvPicPr>
          <p:cNvPr id="6" name="Picture 5">
            <a:extLst>
              <a:ext uri="{FF2B5EF4-FFF2-40B4-BE49-F238E27FC236}">
                <a16:creationId xmlns:a16="http://schemas.microsoft.com/office/drawing/2014/main" id="{88E1634E-5070-1D5F-7B02-0478D603CA24}"/>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9186373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nextCondLst>
                <p:cond evt="onClick" delay="0">
                  <p:tgtEl>
                    <p:spTgt spid="16"/>
                  </p:tgtEl>
                </p:cond>
              </p:nextCondLst>
            </p:seq>
          </p:childTnLst>
        </p:cTn>
      </p:par>
    </p:tnLst>
    <p:bldLst>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AE9F0E1E-4EA3-21C7-88B2-42D42A9F958C}"/>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C3E8AE4A-43CA-DE2C-1559-6511EC3CE163}"/>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40111CA4-D1A0-D20A-1850-CC313134F1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BA350415-CDB4-5329-D1EF-4602F8F0E4B6}"/>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21087338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B3B8386C-3997-F618-E0C5-45102902704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22B6F15-40E6-92B7-135B-D56D76CFC824}"/>
              </a:ext>
            </a:extLst>
          </p:cNvPr>
          <p:cNvSpPr/>
          <p:nvPr/>
        </p:nvSpPr>
        <p:spPr>
          <a:xfrm>
            <a:off x="7495540" y="243840"/>
            <a:ext cx="4099560" cy="203170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AE25FEEC-38F0-2011-C7C0-1198D4FE3062}"/>
              </a:ext>
            </a:extLst>
          </p:cNvPr>
          <p:cNvSpPr>
            <a:spLocks noGrp="1"/>
          </p:cNvSpPr>
          <p:nvPr>
            <p:ph type="title"/>
          </p:nvPr>
        </p:nvSpPr>
        <p:spPr>
          <a:xfrm>
            <a:off x="7492872" y="147975"/>
            <a:ext cx="4099560" cy="2223431"/>
          </a:xfrm>
        </p:spPr>
        <p:txBody>
          <a:bodyPr>
            <a:noAutofit/>
          </a:bodyPr>
          <a:lstStyle/>
          <a:p>
            <a:pPr algn="ctr"/>
            <a:r>
              <a:rPr lang="en-US" sz="2800">
                <a:solidFill>
                  <a:srgbClr val="544F98"/>
                </a:solidFill>
              </a:rPr>
              <a:t>Quand </a:t>
            </a:r>
            <a:r>
              <a:rPr lang="en-US" sz="2800" err="1">
                <a:solidFill>
                  <a:srgbClr val="544F98"/>
                </a:solidFill>
              </a:rPr>
              <a:t>j’utilise</a:t>
            </a:r>
            <a:r>
              <a:rPr lang="en-US" sz="2800" b="1">
                <a:solidFill>
                  <a:srgbClr val="544F98"/>
                </a:solidFill>
              </a:rPr>
              <a:t> un jour de congé legal</a:t>
            </a:r>
            <a:r>
              <a:rPr lang="en-US" sz="2800">
                <a:solidFill>
                  <a:srgbClr val="544F98"/>
                </a:solidFill>
              </a:rPr>
              <a:t>, je suis </a:t>
            </a:r>
            <a:r>
              <a:rPr lang="en-US" sz="2800" err="1">
                <a:solidFill>
                  <a:srgbClr val="544F98"/>
                </a:solidFill>
              </a:rPr>
              <a:t>quand</a:t>
            </a:r>
            <a:r>
              <a:rPr lang="en-US" sz="2800">
                <a:solidFill>
                  <a:srgbClr val="544F98"/>
                </a:solidFill>
              </a:rPr>
              <a:t> </a:t>
            </a:r>
            <a:r>
              <a:rPr lang="en-US" sz="2800" err="1">
                <a:solidFill>
                  <a:srgbClr val="544F98"/>
                </a:solidFill>
              </a:rPr>
              <a:t>même</a:t>
            </a:r>
            <a:r>
              <a:rPr lang="en-US" sz="2800">
                <a:solidFill>
                  <a:srgbClr val="544F98"/>
                </a:solidFill>
              </a:rPr>
              <a:t> </a:t>
            </a:r>
            <a:r>
              <a:rPr lang="en-US" sz="2800" err="1">
                <a:solidFill>
                  <a:srgbClr val="544F98"/>
                </a:solidFill>
              </a:rPr>
              <a:t>payé</a:t>
            </a:r>
            <a:r>
              <a:rPr lang="en-US" sz="2800">
                <a:solidFill>
                  <a:srgbClr val="544F98"/>
                </a:solidFill>
              </a:rPr>
              <a:t>. </a:t>
            </a:r>
            <a:endParaRPr lang="fr-BE" sz="2800">
              <a:solidFill>
                <a:srgbClr val="544F98"/>
              </a:solidFill>
            </a:endParaRPr>
          </a:p>
        </p:txBody>
      </p:sp>
      <p:pic>
        <p:nvPicPr>
          <p:cNvPr id="31746" name="Picture 2" descr="détendez-vous, reposez-vous et femme sur le canapé avec les yeux fermés à la maison dans l’appartement de la ville. heureuse, en bonne santé et sans stress, fille du brésil souriante, relaxante et pensant seule sur le canapé, calme zen et bonne si - day off photos et images de collection">
            <a:extLst>
              <a:ext uri="{FF2B5EF4-FFF2-40B4-BE49-F238E27FC236}">
                <a16:creationId xmlns:a16="http://schemas.microsoft.com/office/drawing/2014/main" id="{79B94F6C-EC09-4459-2085-477EE80BBB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949" r="-42949"/>
          <a:stretch>
            <a:fillRect/>
          </a:stretch>
        </p:blipFill>
        <p:spPr bwMode="auto">
          <a:xfrm>
            <a:off x="0" y="0"/>
            <a:ext cx="1070687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e 16">
            <a:extLst>
              <a:ext uri="{FF2B5EF4-FFF2-40B4-BE49-F238E27FC236}">
                <a16:creationId xmlns:a16="http://schemas.microsoft.com/office/drawing/2014/main" id="{DBCFE79B-AF68-8374-37F3-9AF2004C3125}"/>
              </a:ext>
            </a:extLst>
          </p:cNvPr>
          <p:cNvGrpSpPr/>
          <p:nvPr/>
        </p:nvGrpSpPr>
        <p:grpSpPr>
          <a:xfrm>
            <a:off x="8427184" y="2752817"/>
            <a:ext cx="2209784" cy="1226701"/>
            <a:chOff x="8427184" y="2752817"/>
            <a:chExt cx="2209784" cy="1226701"/>
          </a:xfrm>
        </p:grpSpPr>
        <p:sp>
          <p:nvSpPr>
            <p:cNvPr id="10" name="Rectangle : coins arrondis 9">
              <a:extLst>
                <a:ext uri="{FF2B5EF4-FFF2-40B4-BE49-F238E27FC236}">
                  <a16:creationId xmlns:a16="http://schemas.microsoft.com/office/drawing/2014/main" id="{9C45D697-CECD-ACBD-0BB3-89F071E72E51}"/>
                </a:ext>
              </a:extLst>
            </p:cNvPr>
            <p:cNvSpPr/>
            <p:nvPr/>
          </p:nvSpPr>
          <p:spPr>
            <a:xfrm>
              <a:off x="8427184" y="2752817"/>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Image 17" descr="Coche avec un remplissage uni">
              <a:extLst>
                <a:ext uri="{FF2B5EF4-FFF2-40B4-BE49-F238E27FC236}">
                  <a16:creationId xmlns:a16="http://schemas.microsoft.com/office/drawing/2014/main" id="{863BF7C2-2789-9337-25F1-90CBA60B491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42709" y="2839461"/>
              <a:ext cx="1004643" cy="1004643"/>
            </a:xfrm>
            <a:prstGeom prst="rect">
              <a:avLst/>
            </a:prstGeom>
          </p:spPr>
        </p:pic>
      </p:grpSp>
      <p:grpSp>
        <p:nvGrpSpPr>
          <p:cNvPr id="16" name="Groupe 15">
            <a:extLst>
              <a:ext uri="{FF2B5EF4-FFF2-40B4-BE49-F238E27FC236}">
                <a16:creationId xmlns:a16="http://schemas.microsoft.com/office/drawing/2014/main" id="{C90E6A59-7B94-3608-44C6-C61EF0192525}"/>
              </a:ext>
            </a:extLst>
          </p:cNvPr>
          <p:cNvGrpSpPr/>
          <p:nvPr/>
        </p:nvGrpSpPr>
        <p:grpSpPr>
          <a:xfrm>
            <a:off x="8441628" y="4406551"/>
            <a:ext cx="2175147" cy="1272882"/>
            <a:chOff x="8510900" y="4406551"/>
            <a:chExt cx="2209784" cy="1226701"/>
          </a:xfrm>
        </p:grpSpPr>
        <p:sp>
          <p:nvSpPr>
            <p:cNvPr id="14" name="Rectangle : coins arrondis 13">
              <a:hlinkClick r:id="rId5" action="ppaction://hlinksldjump"/>
              <a:extLst>
                <a:ext uri="{FF2B5EF4-FFF2-40B4-BE49-F238E27FC236}">
                  <a16:creationId xmlns:a16="http://schemas.microsoft.com/office/drawing/2014/main" id="{2199629E-20D1-025D-A919-ECBACF20C5AA}"/>
                </a:ext>
              </a:extLst>
            </p:cNvPr>
            <p:cNvSpPr/>
            <p:nvPr/>
          </p:nvSpPr>
          <p:spPr>
            <a:xfrm>
              <a:off x="8510900" y="4406551"/>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Graphique 14" descr="Fermer avec un remplissage uni">
              <a:extLst>
                <a:ext uri="{FF2B5EF4-FFF2-40B4-BE49-F238E27FC236}">
                  <a16:creationId xmlns:a16="http://schemas.microsoft.com/office/drawing/2014/main" id="{B6371C2D-FD68-102C-42C7-3DC8DF99626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51713" y="4555326"/>
              <a:ext cx="914400" cy="914400"/>
            </a:xfrm>
            <a:prstGeom prst="rect">
              <a:avLst/>
            </a:prstGeom>
          </p:spPr>
        </p:pic>
      </p:grpSp>
      <p:sp>
        <p:nvSpPr>
          <p:cNvPr id="8" name="Ellipse 7">
            <a:extLst>
              <a:ext uri="{FF2B5EF4-FFF2-40B4-BE49-F238E27FC236}">
                <a16:creationId xmlns:a16="http://schemas.microsoft.com/office/drawing/2014/main" id="{FF5F8BD9-33ED-21F6-7514-2B9E616C7FD1}"/>
              </a:ext>
            </a:extLst>
          </p:cNvPr>
          <p:cNvSpPr/>
          <p:nvPr/>
        </p:nvSpPr>
        <p:spPr>
          <a:xfrm>
            <a:off x="3132856" y="1143481"/>
            <a:ext cx="4811221" cy="457233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9" name="Image 8" descr="Une image contenant noir, obscurité&#10;&#10;Le contenu généré par l’IA peut être incorrect.">
            <a:extLst>
              <a:ext uri="{FF2B5EF4-FFF2-40B4-BE49-F238E27FC236}">
                <a16:creationId xmlns:a16="http://schemas.microsoft.com/office/drawing/2014/main" id="{EB0E886D-67E7-D8BB-F7B5-682A861619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94539" y="1473200"/>
            <a:ext cx="3363239" cy="3363239"/>
          </a:xfrm>
          <a:prstGeom prst="rect">
            <a:avLst/>
          </a:prstGeom>
        </p:spPr>
      </p:pic>
      <p:pic>
        <p:nvPicPr>
          <p:cNvPr id="5" name="Graphic 4" descr="Curseur avec un remplissage uni">
            <a:extLst>
              <a:ext uri="{FF2B5EF4-FFF2-40B4-BE49-F238E27FC236}">
                <a16:creationId xmlns:a16="http://schemas.microsoft.com/office/drawing/2014/main" id="{65F40B15-FBDB-20C5-117C-233EDF7A53E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6504" y="5108080"/>
            <a:ext cx="497840" cy="528320"/>
          </a:xfrm>
          <a:prstGeom prst="rect">
            <a:avLst/>
          </a:prstGeom>
        </p:spPr>
      </p:pic>
      <p:pic>
        <p:nvPicPr>
          <p:cNvPr id="7" name="Graphic 6" descr="Curseur avec un remplissage uni">
            <a:extLst>
              <a:ext uri="{FF2B5EF4-FFF2-40B4-BE49-F238E27FC236}">
                <a16:creationId xmlns:a16="http://schemas.microsoft.com/office/drawing/2014/main" id="{9542E0FD-E70B-93D3-96FC-E13EC8DF439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3270" y="3649960"/>
            <a:ext cx="497840" cy="528320"/>
          </a:xfrm>
          <a:prstGeom prst="rect">
            <a:avLst/>
          </a:prstGeom>
        </p:spPr>
      </p:pic>
      <p:pic>
        <p:nvPicPr>
          <p:cNvPr id="6" name="Picture 5">
            <a:extLst>
              <a:ext uri="{FF2B5EF4-FFF2-40B4-BE49-F238E27FC236}">
                <a16:creationId xmlns:a16="http://schemas.microsoft.com/office/drawing/2014/main" id="{04E68C09-67A2-F48C-122B-8B10B664F23C}"/>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6250460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nextCondLst>
                <p:cond evt="onClick" delay="0">
                  <p:tgtEl>
                    <p:spTgt spid="17"/>
                  </p:tgtEl>
                </p:cond>
              </p:nextCondLst>
            </p:seq>
          </p:childTnLst>
        </p:cTn>
      </p:par>
    </p:tnLst>
    <p:bldLst>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40646553-91C3-36F1-463D-0570FC81D146}"/>
            </a:ext>
          </a:extLst>
        </p:cNvPr>
        <p:cNvGrpSpPr/>
        <p:nvPr/>
      </p:nvGrpSpPr>
      <p:grpSpPr>
        <a:xfrm>
          <a:off x="0" y="0"/>
          <a:ext cx="0" cy="0"/>
          <a:chOff x="0" y="0"/>
          <a:chExt cx="0" cy="0"/>
        </a:xfrm>
      </p:grpSpPr>
      <p:sp>
        <p:nvSpPr>
          <p:cNvPr id="8" name="ZoneTexte 3">
            <a:extLst>
              <a:ext uri="{FF2B5EF4-FFF2-40B4-BE49-F238E27FC236}">
                <a16:creationId xmlns:a16="http://schemas.microsoft.com/office/drawing/2014/main" id="{A9CCEA72-21EB-EDF3-4ADC-9CE4EB87CCE2}"/>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10" name="Graphic 9" descr="Actualiser avec un remplissage uni">
            <a:extLst>
              <a:ext uri="{FF2B5EF4-FFF2-40B4-BE49-F238E27FC236}">
                <a16:creationId xmlns:a16="http://schemas.microsoft.com/office/drawing/2014/main" id="{4B20AF48-6F09-9A72-2DA5-F83612D8A50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3" name="Picture 2">
            <a:extLst>
              <a:ext uri="{FF2B5EF4-FFF2-40B4-BE49-F238E27FC236}">
                <a16:creationId xmlns:a16="http://schemas.microsoft.com/office/drawing/2014/main" id="{807AFB9A-E81D-3150-259C-270A4BD84A77}"/>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71447318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37C61E2F-FC1A-1796-D11B-54FA08E3D8E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E156BFB-53F4-503C-E1B4-3950E8DA740F}"/>
              </a:ext>
            </a:extLst>
          </p:cNvPr>
          <p:cNvSpPr/>
          <p:nvPr/>
        </p:nvSpPr>
        <p:spPr>
          <a:xfrm>
            <a:off x="7495540" y="243840"/>
            <a:ext cx="4099560" cy="203170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310D49AA-E5D8-2551-8A4E-4C5C7FE2B272}"/>
              </a:ext>
            </a:extLst>
          </p:cNvPr>
          <p:cNvSpPr>
            <a:spLocks noGrp="1"/>
          </p:cNvSpPr>
          <p:nvPr>
            <p:ph type="title"/>
          </p:nvPr>
        </p:nvSpPr>
        <p:spPr>
          <a:xfrm>
            <a:off x="7482296" y="476511"/>
            <a:ext cx="4099560" cy="1605915"/>
          </a:xfrm>
        </p:spPr>
        <p:txBody>
          <a:bodyPr>
            <a:noAutofit/>
          </a:bodyPr>
          <a:lstStyle/>
          <a:p>
            <a:pPr algn="ctr"/>
            <a:r>
              <a:rPr lang="en-US" sz="3600">
                <a:solidFill>
                  <a:srgbClr val="544F98"/>
                </a:solidFill>
              </a:rPr>
              <a:t>Si </a:t>
            </a:r>
            <a:r>
              <a:rPr lang="en-US" sz="3600" err="1">
                <a:solidFill>
                  <a:srgbClr val="544F98"/>
                </a:solidFill>
              </a:rPr>
              <a:t>j’ai</a:t>
            </a:r>
            <a:r>
              <a:rPr lang="en-US" sz="3600">
                <a:solidFill>
                  <a:srgbClr val="544F98"/>
                </a:solidFill>
              </a:rPr>
              <a:t> un </a:t>
            </a:r>
            <a:br>
              <a:rPr lang="en-US" sz="3600">
                <a:solidFill>
                  <a:srgbClr val="544F98"/>
                </a:solidFill>
              </a:rPr>
            </a:br>
            <a:r>
              <a:rPr lang="en-US" sz="3600" b="1">
                <a:solidFill>
                  <a:srgbClr val="544F98"/>
                </a:solidFill>
              </a:rPr>
              <a:t>accident au travail</a:t>
            </a:r>
            <a:r>
              <a:rPr lang="en-US" sz="3600">
                <a:solidFill>
                  <a:srgbClr val="544F98"/>
                </a:solidFill>
              </a:rPr>
              <a:t>, </a:t>
            </a:r>
            <a:r>
              <a:rPr lang="en-US" sz="3600" err="1">
                <a:solidFill>
                  <a:srgbClr val="544F98"/>
                </a:solidFill>
              </a:rPr>
              <a:t>mon</a:t>
            </a:r>
            <a:r>
              <a:rPr lang="en-US" sz="3600">
                <a:solidFill>
                  <a:srgbClr val="544F98"/>
                </a:solidFill>
              </a:rPr>
              <a:t> </a:t>
            </a:r>
            <a:r>
              <a:rPr lang="en-US" sz="3600" err="1">
                <a:solidFill>
                  <a:srgbClr val="544F98"/>
                </a:solidFill>
              </a:rPr>
              <a:t>employeur</a:t>
            </a:r>
            <a:r>
              <a:rPr lang="en-US" sz="3600">
                <a:solidFill>
                  <a:srgbClr val="544F98"/>
                </a:solidFill>
              </a:rPr>
              <a:t> est </a:t>
            </a:r>
            <a:r>
              <a:rPr lang="en-US" sz="3600" err="1">
                <a:solidFill>
                  <a:srgbClr val="544F98"/>
                </a:solidFill>
              </a:rPr>
              <a:t>responsable</a:t>
            </a:r>
            <a:endParaRPr lang="fr-BE" sz="3600">
              <a:solidFill>
                <a:srgbClr val="544F98"/>
              </a:solidFill>
            </a:endParaRPr>
          </a:p>
        </p:txBody>
      </p:sp>
      <p:pic>
        <p:nvPicPr>
          <p:cNvPr id="36866" name="Picture 2">
            <a:extLst>
              <a:ext uri="{FF2B5EF4-FFF2-40B4-BE49-F238E27FC236}">
                <a16:creationId xmlns:a16="http://schemas.microsoft.com/office/drawing/2014/main" id="{72F1D71D-D47F-C183-F6A2-8102143DB3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934"/>
          <a:stretch>
            <a:fillRect/>
          </a:stretch>
        </p:blipFill>
        <p:spPr bwMode="auto">
          <a:xfrm>
            <a:off x="0" y="0"/>
            <a:ext cx="6480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e 15">
            <a:extLst>
              <a:ext uri="{FF2B5EF4-FFF2-40B4-BE49-F238E27FC236}">
                <a16:creationId xmlns:a16="http://schemas.microsoft.com/office/drawing/2014/main" id="{FD574F83-31AD-A2D5-7071-C56204FFB59B}"/>
              </a:ext>
            </a:extLst>
          </p:cNvPr>
          <p:cNvGrpSpPr/>
          <p:nvPr/>
        </p:nvGrpSpPr>
        <p:grpSpPr>
          <a:xfrm>
            <a:off x="8427184" y="2752817"/>
            <a:ext cx="2209784" cy="1226701"/>
            <a:chOff x="8427184" y="2752817"/>
            <a:chExt cx="2209784" cy="1226701"/>
          </a:xfrm>
        </p:grpSpPr>
        <p:sp>
          <p:nvSpPr>
            <p:cNvPr id="10" name="Rectangle : coins arrondis 9">
              <a:extLst>
                <a:ext uri="{FF2B5EF4-FFF2-40B4-BE49-F238E27FC236}">
                  <a16:creationId xmlns:a16="http://schemas.microsoft.com/office/drawing/2014/main" id="{F686A940-88A8-166B-AF42-9DF5DAFEFF64}"/>
                </a:ext>
              </a:extLst>
            </p:cNvPr>
            <p:cNvSpPr/>
            <p:nvPr/>
          </p:nvSpPr>
          <p:spPr>
            <a:xfrm>
              <a:off x="8427184" y="2752817"/>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Image 17" descr="Coche avec un remplissage uni">
              <a:extLst>
                <a:ext uri="{FF2B5EF4-FFF2-40B4-BE49-F238E27FC236}">
                  <a16:creationId xmlns:a16="http://schemas.microsoft.com/office/drawing/2014/main" id="{84D11F9E-C0CA-B2D7-0F5B-FFB39C43DF3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42709" y="2839461"/>
              <a:ext cx="1004643" cy="1004643"/>
            </a:xfrm>
            <a:prstGeom prst="rect">
              <a:avLst/>
            </a:prstGeom>
          </p:spPr>
        </p:pic>
      </p:grpSp>
      <p:grpSp>
        <p:nvGrpSpPr>
          <p:cNvPr id="17" name="Groupe 16">
            <a:extLst>
              <a:ext uri="{FF2B5EF4-FFF2-40B4-BE49-F238E27FC236}">
                <a16:creationId xmlns:a16="http://schemas.microsoft.com/office/drawing/2014/main" id="{8850A4B6-9A62-63CA-BD1E-0474FE7F1A09}"/>
              </a:ext>
            </a:extLst>
          </p:cNvPr>
          <p:cNvGrpSpPr/>
          <p:nvPr/>
        </p:nvGrpSpPr>
        <p:grpSpPr>
          <a:xfrm>
            <a:off x="8422552" y="4461768"/>
            <a:ext cx="2209784" cy="1226701"/>
            <a:chOff x="8510900" y="4406551"/>
            <a:chExt cx="2209784" cy="1226701"/>
          </a:xfrm>
        </p:grpSpPr>
        <p:sp>
          <p:nvSpPr>
            <p:cNvPr id="14" name="Rectangle : coins arrondis 13">
              <a:hlinkClick r:id="rId5" action="ppaction://hlinksldjump"/>
              <a:extLst>
                <a:ext uri="{FF2B5EF4-FFF2-40B4-BE49-F238E27FC236}">
                  <a16:creationId xmlns:a16="http://schemas.microsoft.com/office/drawing/2014/main" id="{AE723707-23D9-B934-5912-47A60F6129CD}"/>
                </a:ext>
              </a:extLst>
            </p:cNvPr>
            <p:cNvSpPr/>
            <p:nvPr/>
          </p:nvSpPr>
          <p:spPr>
            <a:xfrm>
              <a:off x="8510900" y="4406551"/>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Graphique 14" descr="Fermer avec un remplissage uni">
              <a:hlinkClick r:id="rId5" action="ppaction://hlinksldjump"/>
              <a:extLst>
                <a:ext uri="{FF2B5EF4-FFF2-40B4-BE49-F238E27FC236}">
                  <a16:creationId xmlns:a16="http://schemas.microsoft.com/office/drawing/2014/main" id="{344F3314-D6CA-CC0F-0E88-4561EE1D0DA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51713" y="4555326"/>
              <a:ext cx="914400" cy="914400"/>
            </a:xfrm>
            <a:prstGeom prst="rect">
              <a:avLst/>
            </a:prstGeom>
          </p:spPr>
        </p:pic>
      </p:grpSp>
      <p:sp>
        <p:nvSpPr>
          <p:cNvPr id="8" name="Ellipse 7">
            <a:extLst>
              <a:ext uri="{FF2B5EF4-FFF2-40B4-BE49-F238E27FC236}">
                <a16:creationId xmlns:a16="http://schemas.microsoft.com/office/drawing/2014/main" id="{C436286E-72A2-3A2D-B4CB-2F0995D77F16}"/>
              </a:ext>
            </a:extLst>
          </p:cNvPr>
          <p:cNvSpPr/>
          <p:nvPr/>
        </p:nvSpPr>
        <p:spPr>
          <a:xfrm>
            <a:off x="3471765" y="1395597"/>
            <a:ext cx="4930692" cy="4699337"/>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9" name="Image 8" descr="Une image contenant noir, obscurité&#10;&#10;Le contenu généré par l’IA peut être incorrect.">
            <a:extLst>
              <a:ext uri="{FF2B5EF4-FFF2-40B4-BE49-F238E27FC236}">
                <a16:creationId xmlns:a16="http://schemas.microsoft.com/office/drawing/2014/main" id="{9FE47884-EBA1-7E79-6D79-300EF2533F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17123" y="1625032"/>
            <a:ext cx="3457109" cy="3457109"/>
          </a:xfrm>
          <a:prstGeom prst="rect">
            <a:avLst/>
          </a:prstGeom>
        </p:spPr>
      </p:pic>
      <p:pic>
        <p:nvPicPr>
          <p:cNvPr id="5" name="Graphic 4" descr="Curseur avec un remplissage uni">
            <a:extLst>
              <a:ext uri="{FF2B5EF4-FFF2-40B4-BE49-F238E27FC236}">
                <a16:creationId xmlns:a16="http://schemas.microsoft.com/office/drawing/2014/main" id="{D9F0B7A5-9E24-AAAF-C15A-26DA77229C7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6504" y="5108080"/>
            <a:ext cx="497840" cy="528320"/>
          </a:xfrm>
          <a:prstGeom prst="rect">
            <a:avLst/>
          </a:prstGeom>
        </p:spPr>
      </p:pic>
      <p:pic>
        <p:nvPicPr>
          <p:cNvPr id="7" name="Graphic 6" descr="Curseur avec un remplissage uni">
            <a:extLst>
              <a:ext uri="{FF2B5EF4-FFF2-40B4-BE49-F238E27FC236}">
                <a16:creationId xmlns:a16="http://schemas.microsoft.com/office/drawing/2014/main" id="{7269B733-5038-3553-2358-E570089D883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673270" y="3649960"/>
            <a:ext cx="497840" cy="528320"/>
          </a:xfrm>
          <a:prstGeom prst="rect">
            <a:avLst/>
          </a:prstGeom>
        </p:spPr>
      </p:pic>
      <p:pic>
        <p:nvPicPr>
          <p:cNvPr id="6" name="Picture 5">
            <a:extLst>
              <a:ext uri="{FF2B5EF4-FFF2-40B4-BE49-F238E27FC236}">
                <a16:creationId xmlns:a16="http://schemas.microsoft.com/office/drawing/2014/main" id="{DBE742A0-2ED3-9A98-9EEF-4896A9CB68D8}"/>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069859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nextCondLst>
                <p:cond evt="onClick" delay="0">
                  <p:tgtEl>
                    <p:spTgt spid="16"/>
                  </p:tgtEl>
                </p:cond>
              </p:nextCondLst>
            </p:seq>
          </p:childTnLst>
        </p:cTn>
      </p:par>
    </p:tnLst>
    <p:bldLst>
      <p:bldP spid="8"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1D5B4EEC-2ED7-87A3-2179-585C0FB006AD}"/>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E55548CF-0A16-89E0-5570-DE8DD69351B5}"/>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20D8F3C5-81ED-88C6-61DC-1CB8F48346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D2B86672-AD07-BEEE-B2D3-96492748518A}"/>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20012765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30EB76B7-27EE-D42A-2840-1731056BEBD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BC9C1AE-2DA9-4075-2CE2-B0C9FD329496}"/>
              </a:ext>
            </a:extLst>
          </p:cNvPr>
          <p:cNvSpPr/>
          <p:nvPr/>
        </p:nvSpPr>
        <p:spPr>
          <a:xfrm>
            <a:off x="7495540" y="243840"/>
            <a:ext cx="4099560" cy="203170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a:p>
        </p:txBody>
      </p:sp>
      <p:sp>
        <p:nvSpPr>
          <p:cNvPr id="2" name="Titre 1">
            <a:extLst>
              <a:ext uri="{FF2B5EF4-FFF2-40B4-BE49-F238E27FC236}">
                <a16:creationId xmlns:a16="http://schemas.microsoft.com/office/drawing/2014/main" id="{DAAACFA0-A4BF-51B9-D898-C68076F9409B}"/>
              </a:ext>
            </a:extLst>
          </p:cNvPr>
          <p:cNvSpPr>
            <a:spLocks noGrp="1"/>
          </p:cNvSpPr>
          <p:nvPr>
            <p:ph type="title"/>
          </p:nvPr>
        </p:nvSpPr>
        <p:spPr>
          <a:xfrm>
            <a:off x="7421880" y="395922"/>
            <a:ext cx="4099560" cy="1605915"/>
          </a:xfrm>
        </p:spPr>
        <p:txBody>
          <a:bodyPr>
            <a:noAutofit/>
          </a:bodyPr>
          <a:lstStyle/>
          <a:p>
            <a:pPr algn="ctr"/>
            <a:r>
              <a:rPr lang="en-US" sz="3600">
                <a:solidFill>
                  <a:srgbClr val="544F98"/>
                </a:solidFill>
              </a:rPr>
              <a:t>En Belgique, </a:t>
            </a:r>
            <a:br>
              <a:rPr lang="en-US" sz="3600">
                <a:solidFill>
                  <a:srgbClr val="544F98"/>
                </a:solidFill>
              </a:rPr>
            </a:br>
            <a:r>
              <a:rPr lang="en-US" sz="3600" err="1">
                <a:solidFill>
                  <a:srgbClr val="544F98"/>
                </a:solidFill>
              </a:rPr>
              <a:t>c’est</a:t>
            </a:r>
            <a:r>
              <a:rPr lang="en-US" sz="3600">
                <a:solidFill>
                  <a:srgbClr val="544F98"/>
                </a:solidFill>
              </a:rPr>
              <a:t> possible de </a:t>
            </a:r>
            <a:r>
              <a:rPr lang="en-US" sz="3600" b="1" err="1">
                <a:solidFill>
                  <a:srgbClr val="544F98"/>
                </a:solidFill>
              </a:rPr>
              <a:t>travailler</a:t>
            </a:r>
            <a:r>
              <a:rPr lang="en-US" sz="3600" b="1">
                <a:solidFill>
                  <a:srgbClr val="544F98"/>
                </a:solidFill>
              </a:rPr>
              <a:t> la nuit</a:t>
            </a:r>
            <a:endParaRPr lang="fr-BE" sz="3600" b="1">
              <a:solidFill>
                <a:srgbClr val="544F98"/>
              </a:solidFill>
            </a:endParaRPr>
          </a:p>
        </p:txBody>
      </p:sp>
      <p:pic>
        <p:nvPicPr>
          <p:cNvPr id="33795" name="Picture 3" descr="équipe industrielle de nuit - night shift photos et images de collection">
            <a:extLst>
              <a:ext uri="{FF2B5EF4-FFF2-40B4-BE49-F238E27FC236}">
                <a16:creationId xmlns:a16="http://schemas.microsoft.com/office/drawing/2014/main" id="{0BCA8D98-3F43-B624-275B-E10C1AC6D6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363"/>
          <a:stretch>
            <a:fillRect/>
          </a:stretch>
        </p:blipFill>
        <p:spPr bwMode="auto">
          <a:xfrm>
            <a:off x="0" y="0"/>
            <a:ext cx="6480000" cy="689687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e 15">
            <a:extLst>
              <a:ext uri="{FF2B5EF4-FFF2-40B4-BE49-F238E27FC236}">
                <a16:creationId xmlns:a16="http://schemas.microsoft.com/office/drawing/2014/main" id="{EBBC956E-7415-1A19-C50A-9077AE636D8F}"/>
              </a:ext>
            </a:extLst>
          </p:cNvPr>
          <p:cNvGrpSpPr/>
          <p:nvPr/>
        </p:nvGrpSpPr>
        <p:grpSpPr>
          <a:xfrm>
            <a:off x="8427184" y="2752817"/>
            <a:ext cx="2209784" cy="1226701"/>
            <a:chOff x="8427184" y="2752817"/>
            <a:chExt cx="2209784" cy="1226701"/>
          </a:xfrm>
        </p:grpSpPr>
        <p:sp>
          <p:nvSpPr>
            <p:cNvPr id="9" name="Rectangle : coins arrondis 8">
              <a:extLst>
                <a:ext uri="{FF2B5EF4-FFF2-40B4-BE49-F238E27FC236}">
                  <a16:creationId xmlns:a16="http://schemas.microsoft.com/office/drawing/2014/main" id="{2437ABC2-6EB1-7E93-394D-DB77D6CD4693}"/>
                </a:ext>
              </a:extLst>
            </p:cNvPr>
            <p:cNvSpPr/>
            <p:nvPr/>
          </p:nvSpPr>
          <p:spPr>
            <a:xfrm>
              <a:off x="8427184" y="2752817"/>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Image 17" descr="Coche avec un remplissage uni">
              <a:extLst>
                <a:ext uri="{FF2B5EF4-FFF2-40B4-BE49-F238E27FC236}">
                  <a16:creationId xmlns:a16="http://schemas.microsoft.com/office/drawing/2014/main" id="{D2246017-3842-5310-5594-6E72D824BE9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42709" y="2839461"/>
              <a:ext cx="1004643" cy="1004643"/>
            </a:xfrm>
            <a:prstGeom prst="rect">
              <a:avLst/>
            </a:prstGeom>
          </p:spPr>
        </p:pic>
      </p:grpSp>
      <p:grpSp>
        <p:nvGrpSpPr>
          <p:cNvPr id="17" name="Groupe 16">
            <a:extLst>
              <a:ext uri="{FF2B5EF4-FFF2-40B4-BE49-F238E27FC236}">
                <a16:creationId xmlns:a16="http://schemas.microsoft.com/office/drawing/2014/main" id="{4E290D6B-9F0B-0C21-0A40-E1A47A197C61}"/>
              </a:ext>
            </a:extLst>
          </p:cNvPr>
          <p:cNvGrpSpPr/>
          <p:nvPr/>
        </p:nvGrpSpPr>
        <p:grpSpPr>
          <a:xfrm>
            <a:off x="8510900" y="4406551"/>
            <a:ext cx="2209784" cy="1226701"/>
            <a:chOff x="8510900" y="4406551"/>
            <a:chExt cx="2209784" cy="1226701"/>
          </a:xfrm>
        </p:grpSpPr>
        <p:sp>
          <p:nvSpPr>
            <p:cNvPr id="14" name="Rectangle : coins arrondis 13">
              <a:hlinkClick r:id="rId5" action="ppaction://hlinksldjump"/>
              <a:extLst>
                <a:ext uri="{FF2B5EF4-FFF2-40B4-BE49-F238E27FC236}">
                  <a16:creationId xmlns:a16="http://schemas.microsoft.com/office/drawing/2014/main" id="{971C51D3-DD16-C9F3-9E4A-E70CDCC76F67}"/>
                </a:ext>
              </a:extLst>
            </p:cNvPr>
            <p:cNvSpPr/>
            <p:nvPr/>
          </p:nvSpPr>
          <p:spPr>
            <a:xfrm>
              <a:off x="8510900" y="4406551"/>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5" name="Graphique 14" descr="Fermer avec un remplissage uni">
              <a:hlinkClick r:id="rId5" action="ppaction://hlinksldjump"/>
              <a:extLst>
                <a:ext uri="{FF2B5EF4-FFF2-40B4-BE49-F238E27FC236}">
                  <a16:creationId xmlns:a16="http://schemas.microsoft.com/office/drawing/2014/main" id="{0EBEE8F9-F60D-F25D-2240-DC8C345220B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51713" y="4555326"/>
              <a:ext cx="914400" cy="914400"/>
            </a:xfrm>
            <a:prstGeom prst="rect">
              <a:avLst/>
            </a:prstGeom>
          </p:spPr>
        </p:pic>
      </p:grpSp>
      <p:sp>
        <p:nvSpPr>
          <p:cNvPr id="4" name="Ellipse 3">
            <a:extLst>
              <a:ext uri="{FF2B5EF4-FFF2-40B4-BE49-F238E27FC236}">
                <a16:creationId xmlns:a16="http://schemas.microsoft.com/office/drawing/2014/main" id="{4E099645-68BF-FDDE-C7BE-178262077FB4}"/>
              </a:ext>
            </a:extLst>
          </p:cNvPr>
          <p:cNvSpPr/>
          <p:nvPr/>
        </p:nvSpPr>
        <p:spPr>
          <a:xfrm>
            <a:off x="3046189" y="1060863"/>
            <a:ext cx="4952197" cy="472273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8" name="Image 7" descr="Une image contenant noir, obscurité&#10;&#10;Le contenu généré par l’IA peut être incorrect.">
            <a:extLst>
              <a:ext uri="{FF2B5EF4-FFF2-40B4-BE49-F238E27FC236}">
                <a16:creationId xmlns:a16="http://schemas.microsoft.com/office/drawing/2014/main" id="{3B0331EA-CAB0-0924-6657-5B79CE49D0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5104" y="1558974"/>
            <a:ext cx="3466845" cy="3466845"/>
          </a:xfrm>
          <a:prstGeom prst="rect">
            <a:avLst/>
          </a:prstGeom>
        </p:spPr>
      </p:pic>
      <p:pic>
        <p:nvPicPr>
          <p:cNvPr id="6" name="Graphic 5" descr="Curseur avec un remplissage uni">
            <a:extLst>
              <a:ext uri="{FF2B5EF4-FFF2-40B4-BE49-F238E27FC236}">
                <a16:creationId xmlns:a16="http://schemas.microsoft.com/office/drawing/2014/main" id="{AA1D15D8-DB7B-CDCF-F701-A063BFF8E9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826475" y="5359275"/>
            <a:ext cx="593558" cy="613610"/>
          </a:xfrm>
          <a:prstGeom prst="rect">
            <a:avLst/>
          </a:prstGeom>
        </p:spPr>
      </p:pic>
      <p:pic>
        <p:nvPicPr>
          <p:cNvPr id="10" name="Graphic 9" descr="Curseur avec un remplissage uni">
            <a:extLst>
              <a:ext uri="{FF2B5EF4-FFF2-40B4-BE49-F238E27FC236}">
                <a16:creationId xmlns:a16="http://schemas.microsoft.com/office/drawing/2014/main" id="{4E5DF5EA-49F9-5820-9900-E9791063F44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746264" y="3735011"/>
            <a:ext cx="593558" cy="613610"/>
          </a:xfrm>
          <a:prstGeom prst="rect">
            <a:avLst/>
          </a:prstGeom>
        </p:spPr>
      </p:pic>
      <p:pic>
        <p:nvPicPr>
          <p:cNvPr id="7" name="Picture 6">
            <a:extLst>
              <a:ext uri="{FF2B5EF4-FFF2-40B4-BE49-F238E27FC236}">
                <a16:creationId xmlns:a16="http://schemas.microsoft.com/office/drawing/2014/main" id="{195CC26B-F38D-200B-417E-6A77126606B5}"/>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2541680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nextCondLst>
                <p:cond evt="onClick" delay="0">
                  <p:tgtEl>
                    <p:spTgt spid="16"/>
                  </p:tgtEl>
                </p:cond>
              </p:nextCondLst>
            </p:seq>
          </p:childTnLst>
        </p:cTn>
      </p:par>
    </p:tnLst>
    <p:bldLst>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A6FF8329-DB27-AD38-580F-5297AEFC3B05}"/>
            </a:ext>
          </a:extLst>
        </p:cNvPr>
        <p:cNvGrpSpPr/>
        <p:nvPr/>
      </p:nvGrpSpPr>
      <p:grpSpPr>
        <a:xfrm>
          <a:off x="0" y="0"/>
          <a:ext cx="0" cy="0"/>
          <a:chOff x="0" y="0"/>
          <a:chExt cx="0" cy="0"/>
        </a:xfrm>
      </p:grpSpPr>
      <p:pic>
        <p:nvPicPr>
          <p:cNvPr id="2" name="Picture 2" descr="Well done Detailed Rounded Lineal color icon">
            <a:extLst>
              <a:ext uri="{FF2B5EF4-FFF2-40B4-BE49-F238E27FC236}">
                <a16:creationId xmlns:a16="http://schemas.microsoft.com/office/drawing/2014/main" id="{883D2FDB-C616-96D1-568A-32577BA400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661" y="82923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1AD0D06-639E-02E2-E0C4-6DCB9AAF7B18}"/>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243411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291133-B2CC-D3DF-1910-DAB9E31DEB7B}"/>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4C7A1B76-E15A-68B4-6A31-B3CFC43AC70E}"/>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D268A3C9-3E93-A5C5-75A6-90E89E7022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400721"/>
            <a:ext cx="1405527" cy="1405527"/>
          </a:xfrm>
          <a:prstGeom prst="rect">
            <a:avLst/>
          </a:prstGeom>
        </p:spPr>
      </p:pic>
      <p:sp>
        <p:nvSpPr>
          <p:cNvPr id="14" name="Ellipse 13">
            <a:extLst>
              <a:ext uri="{FF2B5EF4-FFF2-40B4-BE49-F238E27FC236}">
                <a16:creationId xmlns:a16="http://schemas.microsoft.com/office/drawing/2014/main" id="{88219AA5-2434-3A88-C552-495E1E95BE90}"/>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8681A986-4543-D095-65B8-8015D8B6F42A}"/>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26214BE6-BDF8-B8E5-7A65-C198FABE5D2D}"/>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E3AD3CA6-DA68-2994-8036-8CDF355D62AB}"/>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271297F3-1B7C-9E52-F99D-B0A136545037}"/>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17B38A5E-3933-0400-2BA1-4C76192390BE}"/>
              </a:ext>
            </a:extLst>
          </p:cNvPr>
          <p:cNvSpPr/>
          <p:nvPr/>
        </p:nvSpPr>
        <p:spPr>
          <a:xfrm>
            <a:off x="7086600"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4358DD38-1B26-31A4-06C8-213FE073628E}"/>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EFDAAB07-9F39-35D3-0582-4D697798458C}"/>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9D7F9E03-DFB5-9FA4-ED8B-E5A10FCE2BAB}"/>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Image 5" descr="Une image contenant clipart, dessin humoristique, Dessin animé&#10;&#10;Le contenu généré par l’IA peut être incorrect.">
            <a:extLst>
              <a:ext uri="{FF2B5EF4-FFF2-40B4-BE49-F238E27FC236}">
                <a16:creationId xmlns:a16="http://schemas.microsoft.com/office/drawing/2014/main" id="{459C328E-9EAA-036C-AFD0-8E5A8A50DF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9631" y="2400721"/>
            <a:ext cx="1453647" cy="1453647"/>
          </a:xfrm>
          <a:prstGeom prst="rect">
            <a:avLst/>
          </a:prstGeom>
        </p:spPr>
      </p:pic>
      <p:pic>
        <p:nvPicPr>
          <p:cNvPr id="3" name="Picture 2" descr="Tout comprendre sur le contrat de travail">
            <a:extLst>
              <a:ext uri="{FF2B5EF4-FFF2-40B4-BE49-F238E27FC236}">
                <a16:creationId xmlns:a16="http://schemas.microsoft.com/office/drawing/2014/main" id="{68131EC5-610D-695C-EB2E-A10EB42DB53A}"/>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5812" y="4475551"/>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8" descr="Vdab - Vdab Gif Clipart - Large Size Png Image - PikPng">
            <a:extLst>
              <a:ext uri="{FF2B5EF4-FFF2-40B4-BE49-F238E27FC236}">
                <a16:creationId xmlns:a16="http://schemas.microsoft.com/office/drawing/2014/main" id="{E9A47E77-3215-9D98-C044-2BE355484696}"/>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18A7762C-642C-6CA2-DC00-2D033A05D522}"/>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Actiris Coordination Platform | IOM Belgium and Luxembourg">
            <a:extLst>
              <a:ext uri="{FF2B5EF4-FFF2-40B4-BE49-F238E27FC236}">
                <a16:creationId xmlns:a16="http://schemas.microsoft.com/office/drawing/2014/main" id="{6284D4D2-2EFA-4561-AA6C-61EE663A4841}"/>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usinessman, creative, idea icon - Download on Iconfinder">
            <a:extLst>
              <a:ext uri="{FF2B5EF4-FFF2-40B4-BE49-F238E27FC236}">
                <a16:creationId xmlns:a16="http://schemas.microsoft.com/office/drawing/2014/main" id="{C05144C9-5C92-5280-DF58-A7444E4D48A9}"/>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Job interview, meeting, teamwork icon - Download on Iconfinder">
            <a:extLst>
              <a:ext uri="{FF2B5EF4-FFF2-40B4-BE49-F238E27FC236}">
                <a16:creationId xmlns:a16="http://schemas.microsoft.com/office/drawing/2014/main" id="{2E4CB0C6-781F-1C95-EBFA-2DFAE1E47425}"/>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373656" y="4444408"/>
            <a:ext cx="983341" cy="983341"/>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 23">
            <a:extLst>
              <a:ext uri="{FF2B5EF4-FFF2-40B4-BE49-F238E27FC236}">
                <a16:creationId xmlns:a16="http://schemas.microsoft.com/office/drawing/2014/main" id="{53537472-67D7-3EDB-5E46-AAC2D8E012C5}"/>
              </a:ext>
            </a:extLst>
          </p:cNvPr>
          <p:cNvPicPr>
            <a:picLocks noChangeAspect="1"/>
          </p:cNvPicPr>
          <p:nvPr/>
        </p:nvPicPr>
        <p:blipFill>
          <a:blip r:embed="rId11">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5" name="Graphic 4" descr="Badge Tick1 contour">
            <a:extLst>
              <a:ext uri="{FF2B5EF4-FFF2-40B4-BE49-F238E27FC236}">
                <a16:creationId xmlns:a16="http://schemas.microsoft.com/office/drawing/2014/main" id="{F7CF4410-7E37-7BAD-BE23-C7B4D3C56B7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64160" y="4385807"/>
            <a:ext cx="629920" cy="619760"/>
          </a:xfrm>
          <a:prstGeom prst="rect">
            <a:avLst/>
          </a:prstGeom>
        </p:spPr>
      </p:pic>
      <p:pic>
        <p:nvPicPr>
          <p:cNvPr id="13" name="Picture 12">
            <a:extLst>
              <a:ext uri="{FF2B5EF4-FFF2-40B4-BE49-F238E27FC236}">
                <a16:creationId xmlns:a16="http://schemas.microsoft.com/office/drawing/2014/main" id="{7D422910-FBFD-950C-C626-F529F4D871FE}"/>
              </a:ext>
            </a:extLst>
          </p:cNvPr>
          <p:cNvPicPr>
            <a:picLocks noChangeAspect="1"/>
          </p:cNvPicPr>
          <p:nvPr/>
        </p:nvPicPr>
        <p:blipFill>
          <a:blip r:embed="rId13"/>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30335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22"/>
                                        </p:tgtEl>
                                        <p:attrNameLst>
                                          <p:attrName>style.color</p:attrName>
                                        </p:attrNameLst>
                                      </p:cBhvr>
                                      <p:by>
                                        <p:hsl h="7200000" s="0" l="0"/>
                                      </p:by>
                                    </p:animClr>
                                    <p:animClr clrSpc="hsl" dir="cw">
                                      <p:cBhvr>
                                        <p:cTn id="9" dur="500" fill="hold"/>
                                        <p:tgtEl>
                                          <p:spTgt spid="22"/>
                                        </p:tgtEl>
                                        <p:attrNameLst>
                                          <p:attrName>fillcolor</p:attrName>
                                        </p:attrNameLst>
                                      </p:cBhvr>
                                      <p:by>
                                        <p:hsl h="7200000" s="0" l="0"/>
                                      </p:by>
                                    </p:animClr>
                                    <p:animClr clrSpc="hsl" dir="cw">
                                      <p:cBhvr>
                                        <p:cTn id="10" dur="500" fill="hold"/>
                                        <p:tgtEl>
                                          <p:spTgt spid="22"/>
                                        </p:tgtEl>
                                        <p:attrNameLst>
                                          <p:attrName>stroke.color</p:attrName>
                                        </p:attrNameLst>
                                      </p:cBhvr>
                                      <p:by>
                                        <p:hsl h="7200000" s="0" l="0"/>
                                      </p:by>
                                    </p:animClr>
                                    <p:set>
                                      <p:cBhvr>
                                        <p:cTn id="11" dur="500" fill="hold"/>
                                        <p:tgtEl>
                                          <p:spTgt spid="22"/>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4.16667E-6 0.00625 L 0.03191 -0.08542 C 0.03855 -0.10579 0.04857 -0.11667 0.05912 -0.11667 C 0.07097 -0.11667 0.0806 -0.10579 0.08724 -0.08542 L 0.11928 0.00625 " pathEditMode="relative" rAng="0" ptsTypes="AAAAA">
                                      <p:cBhvr>
                                        <p:cTn id="13" dur="2000" fill="hold"/>
                                        <p:tgtEl>
                                          <p:spTgt spid="6"/>
                                        </p:tgtEl>
                                        <p:attrNameLst>
                                          <p:attrName>ppt_x</p:attrName>
                                          <p:attrName>ppt_y</p:attrName>
                                        </p:attrNameLst>
                                      </p:cBhvr>
                                      <p:rCtr x="5964" y="-61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p:cNvGrpSpPr/>
        <p:nvPr/>
      </p:nvGrpSpPr>
      <p:grpSpPr>
        <a:xfrm>
          <a:off x="0" y="0"/>
          <a:ext cx="0" cy="0"/>
          <a:chOff x="0" y="0"/>
          <a:chExt cx="0" cy="0"/>
        </a:xfrm>
      </p:grpSpPr>
      <p:pic>
        <p:nvPicPr>
          <p:cNvPr id="1026" name="Picture 2" descr="Well done Detailed Rounded Lineal color icon">
            <a:extLst>
              <a:ext uri="{FF2B5EF4-FFF2-40B4-BE49-F238E27FC236}">
                <a16:creationId xmlns:a16="http://schemas.microsoft.com/office/drawing/2014/main" id="{D8543B87-B3F7-AE7A-1EA8-784AD0DACA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3021" y="107307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368F081-FBA0-3FAD-F11A-5D1FE6DE4D38}"/>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3699646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F8027C23-C63B-5329-A7D6-12634D60A39B}"/>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D40CEC1E-7522-8477-D6F6-102268F45F3E}"/>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F89D08D3-10AC-A73A-1A7D-E0BF09DE78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4E9A7CEC-2233-D5F4-7FCD-E3DC35CD4D0C}"/>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87081280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Do a Great Holiday Handover - Corporate Vision Magazine">
            <a:hlinkClick r:id="rId3" action="ppaction://hlinksldjump"/>
            <a:extLst>
              <a:ext uri="{FF2B5EF4-FFF2-40B4-BE49-F238E27FC236}">
                <a16:creationId xmlns:a16="http://schemas.microsoft.com/office/drawing/2014/main" id="{92DA62D8-151F-1172-E964-A677CC4A74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874" y="1667813"/>
            <a:ext cx="3734365" cy="21005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iving birth and parenthood concept. Young happy mother lying in bed ...">
            <a:hlinkClick r:id="rId3" action="ppaction://hlinksldjump"/>
            <a:extLst>
              <a:ext uri="{FF2B5EF4-FFF2-40B4-BE49-F238E27FC236}">
                <a16:creationId xmlns:a16="http://schemas.microsoft.com/office/drawing/2014/main" id="{94BC24A0-8660-6898-D5D1-9B9BB2C2D8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0740" y="4025008"/>
            <a:ext cx="3510642" cy="23404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ête Nationale Belge Mains Avec Des Drapeaux Belges Bannière De La Fête ...">
            <a:hlinkClick r:id="rId3" action="ppaction://hlinksldjump"/>
            <a:extLst>
              <a:ext uri="{FF2B5EF4-FFF2-40B4-BE49-F238E27FC236}">
                <a16:creationId xmlns:a16="http://schemas.microsoft.com/office/drawing/2014/main" id="{38E8ECB6-8388-A68A-9B38-66BF589783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85034" y="4077511"/>
            <a:ext cx="3454350" cy="221934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Dentist Examining A Patient Illustration concept. A flat illustration ...">
            <a:hlinkClick r:id="rId7" action="ppaction://hlinksldjump"/>
            <a:extLst>
              <a:ext uri="{FF2B5EF4-FFF2-40B4-BE49-F238E27FC236}">
                <a16:creationId xmlns:a16="http://schemas.microsoft.com/office/drawing/2014/main" id="{A09980B9-CE5E-EF96-8B61-7F9A8C496241}"/>
              </a:ext>
            </a:extLst>
          </p:cNvPr>
          <p:cNvPicPr>
            <a:picLocks noChangeAspect="1"/>
          </p:cNvPicPr>
          <p:nvPr/>
        </p:nvPicPr>
        <p:blipFill>
          <a:blip r:embed="rId8"/>
          <a:stretch>
            <a:fillRect/>
          </a:stretch>
        </p:blipFill>
        <p:spPr>
          <a:xfrm>
            <a:off x="6673957" y="1614406"/>
            <a:ext cx="3480662" cy="2221425"/>
          </a:xfrm>
          <a:prstGeom prst="rect">
            <a:avLst/>
          </a:prstGeom>
        </p:spPr>
      </p:pic>
      <p:sp>
        <p:nvSpPr>
          <p:cNvPr id="5" name="Rectangle : coins arrondis 2">
            <a:extLst>
              <a:ext uri="{FF2B5EF4-FFF2-40B4-BE49-F238E27FC236}">
                <a16:creationId xmlns:a16="http://schemas.microsoft.com/office/drawing/2014/main" id="{F4C7AB79-CEB1-5599-6F2E-B5BBABF0CA4E}"/>
              </a:ext>
            </a:extLst>
          </p:cNvPr>
          <p:cNvSpPr/>
          <p:nvPr/>
        </p:nvSpPr>
        <p:spPr>
          <a:xfrm>
            <a:off x="1481133" y="260018"/>
            <a:ext cx="9608035" cy="1015272"/>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3600">
                <a:solidFill>
                  <a:schemeClr val="bg1"/>
                </a:solidFill>
                <a:latin typeface="Aptos Display"/>
              </a:rPr>
              <a:t>Quel type de congé </a:t>
            </a:r>
            <a:r>
              <a:rPr lang="fr-BE" sz="3600" b="1">
                <a:solidFill>
                  <a:schemeClr val="bg1"/>
                </a:solidFill>
                <a:latin typeface="Aptos Display"/>
              </a:rPr>
              <a:t>n’existe pas </a:t>
            </a:r>
            <a:r>
              <a:rPr lang="fr-BE" sz="3600">
                <a:solidFill>
                  <a:schemeClr val="bg1"/>
                </a:solidFill>
                <a:latin typeface="Aptos Display"/>
              </a:rPr>
              <a:t>en Belgique ?</a:t>
            </a:r>
            <a:endParaRPr lang="en-US" sz="3600">
              <a:solidFill>
                <a:schemeClr val="bg1"/>
              </a:solidFill>
              <a:latin typeface="Aptos Display"/>
            </a:endParaRPr>
          </a:p>
        </p:txBody>
      </p:sp>
      <p:pic>
        <p:nvPicPr>
          <p:cNvPr id="13" name="Graphic 12" descr="Curseur avec un remplissage uni">
            <a:extLst>
              <a:ext uri="{FF2B5EF4-FFF2-40B4-BE49-F238E27FC236}">
                <a16:creationId xmlns:a16="http://schemas.microsoft.com/office/drawing/2014/main" id="{1DE8D9D2-3200-EC13-09C4-F29A34FC9A6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255499" y="5932293"/>
            <a:ext cx="497840" cy="528320"/>
          </a:xfrm>
          <a:prstGeom prst="rect">
            <a:avLst/>
          </a:prstGeom>
        </p:spPr>
      </p:pic>
      <p:pic>
        <p:nvPicPr>
          <p:cNvPr id="14" name="Graphic 13" descr="Curseur avec un remplissage uni">
            <a:extLst>
              <a:ext uri="{FF2B5EF4-FFF2-40B4-BE49-F238E27FC236}">
                <a16:creationId xmlns:a16="http://schemas.microsoft.com/office/drawing/2014/main" id="{BFFB521A-5FE9-F381-39DA-16A4F388D78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259814" y="3430029"/>
            <a:ext cx="497840" cy="528320"/>
          </a:xfrm>
          <a:prstGeom prst="rect">
            <a:avLst/>
          </a:prstGeom>
        </p:spPr>
      </p:pic>
      <p:pic>
        <p:nvPicPr>
          <p:cNvPr id="15" name="Graphic 14" descr="Curseur avec un remplissage uni">
            <a:extLst>
              <a:ext uri="{FF2B5EF4-FFF2-40B4-BE49-F238E27FC236}">
                <a16:creationId xmlns:a16="http://schemas.microsoft.com/office/drawing/2014/main" id="{D1BE8D3F-0212-3301-3E41-6217A85ED6E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33367" y="5932292"/>
            <a:ext cx="497840" cy="528320"/>
          </a:xfrm>
          <a:prstGeom prst="rect">
            <a:avLst/>
          </a:prstGeom>
        </p:spPr>
      </p:pic>
      <p:pic>
        <p:nvPicPr>
          <p:cNvPr id="16" name="Graphic 15" descr="Curseur avec un remplissage uni">
            <a:extLst>
              <a:ext uri="{FF2B5EF4-FFF2-40B4-BE49-F238E27FC236}">
                <a16:creationId xmlns:a16="http://schemas.microsoft.com/office/drawing/2014/main" id="{BF25AFB1-B401-0628-B1F9-019447EBC23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783762" y="3425714"/>
            <a:ext cx="497840" cy="528320"/>
          </a:xfrm>
          <a:prstGeom prst="rect">
            <a:avLst/>
          </a:prstGeom>
        </p:spPr>
      </p:pic>
      <p:pic>
        <p:nvPicPr>
          <p:cNvPr id="4" name="Picture 3">
            <a:extLst>
              <a:ext uri="{FF2B5EF4-FFF2-40B4-BE49-F238E27FC236}">
                <a16:creationId xmlns:a16="http://schemas.microsoft.com/office/drawing/2014/main" id="{8BB83C2C-B5CC-EB14-FA4F-B979B1141013}"/>
              </a:ext>
            </a:extLst>
          </p:cNvPr>
          <p:cNvPicPr>
            <a:picLocks noChangeAspect="1"/>
          </p:cNvPicPr>
          <p:nvPr/>
        </p:nvPicPr>
        <p:blipFill>
          <a:blip r:embed="rId10"/>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20934347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820C66B4-B96C-E32F-5F9E-EBB3AC51DF20}"/>
            </a:ext>
          </a:extLst>
        </p:cNvPr>
        <p:cNvGrpSpPr/>
        <p:nvPr/>
      </p:nvGrpSpPr>
      <p:grpSpPr>
        <a:xfrm>
          <a:off x="0" y="0"/>
          <a:ext cx="0" cy="0"/>
          <a:chOff x="0" y="0"/>
          <a:chExt cx="0" cy="0"/>
        </a:xfrm>
      </p:grpSpPr>
      <p:pic>
        <p:nvPicPr>
          <p:cNvPr id="2" name="Picture 2" descr="Well done Detailed Rounded Lineal color icon">
            <a:extLst>
              <a:ext uri="{FF2B5EF4-FFF2-40B4-BE49-F238E27FC236}">
                <a16:creationId xmlns:a16="http://schemas.microsoft.com/office/drawing/2014/main" id="{D43489EF-C1B3-B24C-DC82-9482093CEB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3661" y="82923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A842991-E7E9-59DE-DDE6-76D06D6B7AF8}"/>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35298547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354690-ABF7-51EB-F25B-2ECA82B133AC}"/>
              </a:ext>
            </a:extLst>
          </p:cNvPr>
          <p:cNvSpPr>
            <a:spLocks noGrp="1"/>
          </p:cNvSpPr>
          <p:nvPr>
            <p:ph type="title"/>
          </p:nvPr>
        </p:nvSpPr>
        <p:spPr>
          <a:xfrm>
            <a:off x="6494144" y="1718192"/>
            <a:ext cx="5310188" cy="3432970"/>
          </a:xfrm>
        </p:spPr>
        <p:txBody>
          <a:bodyPr/>
          <a:lstStyle/>
          <a:p>
            <a:pPr algn="ctr"/>
            <a:r>
              <a:rPr lang="fr-BE">
                <a:solidFill>
                  <a:schemeClr val="bg1"/>
                </a:solidFill>
              </a:rPr>
              <a:t>Quand Malika va-t-elle recevoir son </a:t>
            </a:r>
            <a:br>
              <a:rPr lang="fr-BE">
                <a:solidFill>
                  <a:schemeClr val="bg1"/>
                </a:solidFill>
              </a:rPr>
            </a:br>
            <a:r>
              <a:rPr lang="fr-BE" b="1">
                <a:solidFill>
                  <a:schemeClr val="bg1"/>
                </a:solidFill>
              </a:rPr>
              <a:t>premier salaire ?</a:t>
            </a:r>
            <a:r>
              <a:rPr lang="fr-BE">
                <a:solidFill>
                  <a:schemeClr val="bg1"/>
                </a:solidFill>
              </a:rPr>
              <a:t> </a:t>
            </a:r>
          </a:p>
        </p:txBody>
      </p:sp>
      <p:pic>
        <p:nvPicPr>
          <p:cNvPr id="4098" name="Picture 2" descr="Salary Clipart">
            <a:extLst>
              <a:ext uri="{FF2B5EF4-FFF2-40B4-BE49-F238E27FC236}">
                <a16:creationId xmlns:a16="http://schemas.microsoft.com/office/drawing/2014/main" id="{2AF15AB0-08AD-4217-201B-8D4B58472F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197" y="715064"/>
            <a:ext cx="5434012" cy="54340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75152C4-225F-B47C-6024-6990238A8807}"/>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5823425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41" name="Tekstvak 40">
            <a:extLst>
              <a:ext uri="{FF2B5EF4-FFF2-40B4-BE49-F238E27FC236}">
                <a16:creationId xmlns:a16="http://schemas.microsoft.com/office/drawing/2014/main" id="{A4C6EDB9-657B-CD60-0D23-E8F103ADC0BA}"/>
              </a:ext>
            </a:extLst>
          </p:cNvPr>
          <p:cNvSpPr txBox="1"/>
          <p:nvPr/>
        </p:nvSpPr>
        <p:spPr>
          <a:xfrm>
            <a:off x="6359204" y="676154"/>
            <a:ext cx="2952932" cy="400110"/>
          </a:xfrm>
          <a:prstGeom prst="rect">
            <a:avLst/>
          </a:prstGeom>
          <a:solidFill>
            <a:schemeClr val="accent4">
              <a:lumMod val="20000"/>
              <a:lumOff val="80000"/>
            </a:schemeClr>
          </a:solidFill>
        </p:spPr>
        <p:txBody>
          <a:bodyPr wrap="square" lIns="91440" tIns="45720" rIns="91440" bIns="45720" rtlCol="0" anchor="t">
            <a:spAutoFit/>
          </a:bodyPr>
          <a:lstStyle>
            <a:defPPr>
              <a:defRPr lang="nl-NL"/>
            </a:defPPr>
            <a:lvl1pPr algn="ctr">
              <a:defRPr sz="2000" b="1">
                <a:solidFill>
                  <a:schemeClr val="bg1"/>
                </a:solidFill>
                <a:latin typeface="Daytona" panose="020B0604030500040204" pitchFamily="34" charset="0"/>
                <a:ea typeface="Calibri" panose="020F0502020204030204" pitchFamily="34" charset="0"/>
                <a:cs typeface="Calibri" panose="020F0502020204030204" pitchFamily="34" charset="0"/>
              </a:defRPr>
            </a:lvl1pPr>
          </a:lstStyle>
          <a:p>
            <a:r>
              <a:rPr lang="nl-BE" err="1">
                <a:solidFill>
                  <a:srgbClr val="544F98"/>
                </a:solidFill>
                <a:latin typeface="Aptos Display"/>
                <a:ea typeface="Calibri"/>
                <a:cs typeface="Calibri"/>
              </a:rPr>
              <a:t>Contribution</a:t>
            </a:r>
            <a:r>
              <a:rPr lang="nl-BE">
                <a:solidFill>
                  <a:srgbClr val="544F98"/>
                </a:solidFill>
                <a:latin typeface="Aptos Display"/>
                <a:ea typeface="Calibri"/>
                <a:cs typeface="Calibri"/>
              </a:rPr>
              <a:t> </a:t>
            </a:r>
            <a:r>
              <a:rPr lang="nl-BE" err="1">
                <a:solidFill>
                  <a:srgbClr val="544F98"/>
                </a:solidFill>
                <a:latin typeface="Aptos Display"/>
                <a:ea typeface="Calibri"/>
                <a:cs typeface="Calibri"/>
              </a:rPr>
              <a:t>sociales</a:t>
            </a:r>
            <a:r>
              <a:rPr lang="nl-BE">
                <a:solidFill>
                  <a:srgbClr val="544F98"/>
                </a:solidFill>
                <a:latin typeface="Aptos Display"/>
                <a:ea typeface="Calibri"/>
                <a:cs typeface="Calibri"/>
              </a:rPr>
              <a:t> </a:t>
            </a:r>
          </a:p>
        </p:txBody>
      </p:sp>
      <p:sp>
        <p:nvSpPr>
          <p:cNvPr id="34" name="Ovaal 33">
            <a:extLst>
              <a:ext uri="{FF2B5EF4-FFF2-40B4-BE49-F238E27FC236}">
                <a16:creationId xmlns:a16="http://schemas.microsoft.com/office/drawing/2014/main" id="{717BDE49-7B3D-5535-D0F2-618DAE2426A8}"/>
              </a:ext>
            </a:extLst>
          </p:cNvPr>
          <p:cNvSpPr/>
          <p:nvPr/>
        </p:nvSpPr>
        <p:spPr>
          <a:xfrm>
            <a:off x="5380742" y="338492"/>
            <a:ext cx="1131828" cy="1110144"/>
          </a:xfrm>
          <a:prstGeom prst="ellipse">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Ovaal 34">
            <a:extLst>
              <a:ext uri="{FF2B5EF4-FFF2-40B4-BE49-F238E27FC236}">
                <a16:creationId xmlns:a16="http://schemas.microsoft.com/office/drawing/2014/main" id="{5AAA1B81-3E74-77B9-9594-9DD185E62FC7}"/>
              </a:ext>
            </a:extLst>
          </p:cNvPr>
          <p:cNvSpPr/>
          <p:nvPr/>
        </p:nvSpPr>
        <p:spPr>
          <a:xfrm>
            <a:off x="5383235" y="4622068"/>
            <a:ext cx="1126845" cy="1133838"/>
          </a:xfrm>
          <a:prstGeom prst="ellipse">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0" name="Tekstvak 39">
            <a:extLst>
              <a:ext uri="{FF2B5EF4-FFF2-40B4-BE49-F238E27FC236}">
                <a16:creationId xmlns:a16="http://schemas.microsoft.com/office/drawing/2014/main" id="{BD9E1C5F-604E-BB15-B9A5-9477C258E16C}"/>
              </a:ext>
            </a:extLst>
          </p:cNvPr>
          <p:cNvSpPr txBox="1"/>
          <p:nvPr/>
        </p:nvSpPr>
        <p:spPr>
          <a:xfrm>
            <a:off x="7213379" y="5781260"/>
            <a:ext cx="2094140" cy="400110"/>
          </a:xfrm>
          <a:prstGeom prst="rect">
            <a:avLst/>
          </a:prstGeom>
          <a:solidFill>
            <a:schemeClr val="accent4">
              <a:lumMod val="20000"/>
              <a:lumOff val="80000"/>
            </a:schemeClr>
          </a:solidFill>
        </p:spPr>
        <p:txBody>
          <a:bodyPr wrap="square" lIns="91440" tIns="45720" rIns="91440" bIns="45720" rtlCol="0" anchor="t">
            <a:spAutoFit/>
          </a:bodyPr>
          <a:lstStyle/>
          <a:p>
            <a:pPr algn="ctr"/>
            <a:r>
              <a:rPr lang="nl-BE" sz="2000" b="1" err="1">
                <a:solidFill>
                  <a:srgbClr val="544F98"/>
                </a:solidFill>
                <a:latin typeface="Aptos Display"/>
                <a:ea typeface="Calibri"/>
                <a:cs typeface="Calibri"/>
              </a:rPr>
              <a:t>Taxes</a:t>
            </a:r>
            <a:endParaRPr lang="nl-BE" sz="2800" b="1">
              <a:solidFill>
                <a:srgbClr val="544F98"/>
              </a:solidFill>
              <a:latin typeface="Aptos Display"/>
              <a:ea typeface="Calibri"/>
              <a:cs typeface="Calibri"/>
            </a:endParaRPr>
          </a:p>
        </p:txBody>
      </p:sp>
      <p:cxnSp>
        <p:nvCxnSpPr>
          <p:cNvPr id="16" name="Rechte verbindingslijn met pijl 15">
            <a:extLst>
              <a:ext uri="{FF2B5EF4-FFF2-40B4-BE49-F238E27FC236}">
                <a16:creationId xmlns:a16="http://schemas.microsoft.com/office/drawing/2014/main" id="{BDA118F5-6743-513A-127E-FA0D1C833CBF}"/>
              </a:ext>
            </a:extLst>
          </p:cNvPr>
          <p:cNvCxnSpPr>
            <a:cxnSpLocks/>
          </p:cNvCxnSpPr>
          <p:nvPr/>
        </p:nvCxnSpPr>
        <p:spPr>
          <a:xfrm>
            <a:off x="5185375" y="3742057"/>
            <a:ext cx="582937" cy="970973"/>
          </a:xfrm>
          <a:prstGeom prst="straightConnector1">
            <a:avLst/>
          </a:prstGeom>
          <a:ln w="76200">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9C5E2F28-42EB-EEF2-85A2-03E22351AC13}"/>
              </a:ext>
            </a:extLst>
          </p:cNvPr>
          <p:cNvCxnSpPr>
            <a:cxnSpLocks/>
          </p:cNvCxnSpPr>
          <p:nvPr/>
        </p:nvCxnSpPr>
        <p:spPr>
          <a:xfrm flipV="1">
            <a:off x="5185375" y="1448637"/>
            <a:ext cx="649731" cy="1191063"/>
          </a:xfrm>
          <a:prstGeom prst="straightConnector1">
            <a:avLst/>
          </a:prstGeom>
          <a:ln w="76200">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Rechte verbindingslijn met pijl 6">
            <a:extLst>
              <a:ext uri="{FF2B5EF4-FFF2-40B4-BE49-F238E27FC236}">
                <a16:creationId xmlns:a16="http://schemas.microsoft.com/office/drawing/2014/main" id="{AB9E3591-012B-8F0C-E707-87E3D96ADA12}"/>
              </a:ext>
            </a:extLst>
          </p:cNvPr>
          <p:cNvCxnSpPr>
            <a:cxnSpLocks/>
          </p:cNvCxnSpPr>
          <p:nvPr/>
        </p:nvCxnSpPr>
        <p:spPr>
          <a:xfrm>
            <a:off x="4876300" y="3258808"/>
            <a:ext cx="2344942" cy="0"/>
          </a:xfrm>
          <a:prstGeom prst="straightConnector1">
            <a:avLst/>
          </a:prstGeom>
          <a:ln w="76200">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
        <p:nvSpPr>
          <p:cNvPr id="2" name="Ovaal 1">
            <a:extLst>
              <a:ext uri="{FF2B5EF4-FFF2-40B4-BE49-F238E27FC236}">
                <a16:creationId xmlns:a16="http://schemas.microsoft.com/office/drawing/2014/main" id="{694183FF-3858-B7A8-9E5E-22758F75C0BC}"/>
              </a:ext>
            </a:extLst>
          </p:cNvPr>
          <p:cNvSpPr/>
          <p:nvPr/>
        </p:nvSpPr>
        <p:spPr>
          <a:xfrm>
            <a:off x="1890736" y="1516269"/>
            <a:ext cx="3435113" cy="33875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 name="Afbeelding 2" descr="Afbeelding met tekst, Briefgeld, Contant, geld&#10;&#10;Automatisch gegenereerde beschrijving">
            <a:extLst>
              <a:ext uri="{FF2B5EF4-FFF2-40B4-BE49-F238E27FC236}">
                <a16:creationId xmlns:a16="http://schemas.microsoft.com/office/drawing/2014/main" id="{491A4389-0086-525F-5DEF-B8387F83E864}"/>
              </a:ext>
            </a:extLst>
          </p:cNvPr>
          <p:cNvPicPr>
            <a:picLocks noChangeAspect="1"/>
          </p:cNvPicPr>
          <p:nvPr/>
        </p:nvPicPr>
        <p:blipFill>
          <a:blip r:embed="rId3">
            <a:alphaModFix amt="35000"/>
          </a:blip>
          <a:stretch>
            <a:fillRect/>
          </a:stretch>
        </p:blipFill>
        <p:spPr>
          <a:xfrm>
            <a:off x="1682195" y="1439059"/>
            <a:ext cx="3785933" cy="3625710"/>
          </a:xfrm>
          <a:prstGeom prst="rect">
            <a:avLst/>
          </a:prstGeom>
        </p:spPr>
      </p:pic>
      <p:sp>
        <p:nvSpPr>
          <p:cNvPr id="4" name="Tekstvak 3">
            <a:extLst>
              <a:ext uri="{FF2B5EF4-FFF2-40B4-BE49-F238E27FC236}">
                <a16:creationId xmlns:a16="http://schemas.microsoft.com/office/drawing/2014/main" id="{4E773DDE-83B3-2CE8-8AFF-3F06520086EF}"/>
              </a:ext>
            </a:extLst>
          </p:cNvPr>
          <p:cNvSpPr txBox="1"/>
          <p:nvPr/>
        </p:nvSpPr>
        <p:spPr>
          <a:xfrm>
            <a:off x="2623026" y="4784220"/>
            <a:ext cx="1984667" cy="400110"/>
          </a:xfrm>
          <a:prstGeom prst="rect">
            <a:avLst/>
          </a:prstGeom>
          <a:solidFill>
            <a:schemeClr val="bg1"/>
          </a:solidFill>
        </p:spPr>
        <p:txBody>
          <a:bodyPr wrap="square" lIns="91440" tIns="45720" rIns="91440" bIns="45720" rtlCol="0" anchor="t">
            <a:spAutoFit/>
          </a:bodyPr>
          <a:lstStyle/>
          <a:p>
            <a:pPr algn="ctr"/>
            <a:r>
              <a:rPr lang="nl-BE" sz="2000" b="1" err="1">
                <a:solidFill>
                  <a:srgbClr val="544F98"/>
                </a:solidFill>
                <a:latin typeface="Aptos Display"/>
                <a:ea typeface="Calibri"/>
                <a:cs typeface="Calibri"/>
              </a:rPr>
              <a:t>Salaire</a:t>
            </a:r>
            <a:r>
              <a:rPr lang="nl-BE" sz="2000" b="1">
                <a:solidFill>
                  <a:srgbClr val="544F98"/>
                </a:solidFill>
                <a:latin typeface="Aptos Display"/>
                <a:ea typeface="Calibri"/>
                <a:cs typeface="Calibri"/>
              </a:rPr>
              <a:t> brut</a:t>
            </a:r>
            <a:endParaRPr lang="nl-BE" sz="2800" b="1">
              <a:solidFill>
                <a:srgbClr val="544F98"/>
              </a:solidFill>
              <a:latin typeface="Aptos Display"/>
              <a:ea typeface="Calibri"/>
              <a:cs typeface="Calibri"/>
            </a:endParaRPr>
          </a:p>
        </p:txBody>
      </p:sp>
      <p:pic>
        <p:nvPicPr>
          <p:cNvPr id="1026" name="Picture 2">
            <a:extLst>
              <a:ext uri="{FF2B5EF4-FFF2-40B4-BE49-F238E27FC236}">
                <a16:creationId xmlns:a16="http://schemas.microsoft.com/office/drawing/2014/main" id="{F920F705-1689-550E-38EF-69A2E3D6B116}"/>
              </a:ext>
            </a:extLst>
          </p:cNvPr>
          <p:cNvPicPr>
            <a:picLocks noChangeAspect="1" noChangeArrowheads="1"/>
          </p:cNvPicPr>
          <p:nvPr/>
        </p:nvPicPr>
        <p:blipFill rotWithShape="1">
          <a:blip r:embed="rId4">
            <a:alphaModFix amt="60000"/>
            <a:extLst>
              <a:ext uri="{BEBA8EAE-BF5A-486C-A8C5-ECC9F3942E4B}">
                <a14:imgProps xmlns:a14="http://schemas.microsoft.com/office/drawing/2010/main">
                  <a14:imgLayer r:embed="rId5">
                    <a14:imgEffect>
                      <a14:backgroundRemoval t="5745" b="97660" l="10000" r="90000">
                        <a14:foregroundMark x1="39167" y1="9362" x2="41574" y2="10000"/>
                        <a14:foregroundMark x1="51019" y1="9149" x2="52593" y2="10000"/>
                        <a14:foregroundMark x1="58426" y1="7021" x2="59722" y2="7660"/>
                        <a14:foregroundMark x1="76667" y1="37660" x2="69630" y2="97872"/>
                        <a14:foregroundMark x1="69630" y1="97872" x2="69537" y2="97872"/>
                        <a14:foregroundMark x1="68981" y1="86383" x2="34167" y2="87234"/>
                        <a14:foregroundMark x1="65278" y1="48723" x2="65278" y2="59149"/>
                        <a14:foregroundMark x1="50926" y1="5745" x2="51759" y2="6170"/>
                      </a14:backgroundRemoval>
                    </a14:imgEffect>
                  </a14:imgLayer>
                </a14:imgProps>
              </a:ext>
              <a:ext uri="{28A0092B-C50C-407E-A947-70E740481C1C}">
                <a14:useLocalDpi xmlns:a14="http://schemas.microsoft.com/office/drawing/2010/main" val="0"/>
              </a:ext>
            </a:extLst>
          </a:blip>
          <a:srcRect l="17233" r="15066"/>
          <a:stretch/>
        </p:blipFill>
        <p:spPr bwMode="auto">
          <a:xfrm>
            <a:off x="5324281" y="476647"/>
            <a:ext cx="1250196" cy="813215"/>
          </a:xfrm>
          <a:prstGeom prst="ellipse">
            <a:avLst/>
          </a:prstGeom>
          <a:noFill/>
          <a:extLst>
            <a:ext uri="{909E8E84-426E-40DD-AFC4-6F175D3DCCD1}">
              <a14:hiddenFill xmlns:a14="http://schemas.microsoft.com/office/drawing/2010/main">
                <a:solidFill>
                  <a:srgbClr val="FFFFFF"/>
                </a:solidFill>
              </a14:hiddenFill>
            </a:ext>
          </a:extLst>
        </p:spPr>
      </p:pic>
      <p:pic>
        <p:nvPicPr>
          <p:cNvPr id="15" name="Afbeelding 14" descr="Afbeelding met persoon, tekst, hand, rekenmachine&#10;&#10;Automatisch gegenereerde beschrijving">
            <a:extLst>
              <a:ext uri="{FF2B5EF4-FFF2-40B4-BE49-F238E27FC236}">
                <a16:creationId xmlns:a16="http://schemas.microsoft.com/office/drawing/2014/main" id="{62536E59-D7AA-CED2-98BC-B5EA520F9E14}"/>
              </a:ext>
            </a:extLst>
          </p:cNvPr>
          <p:cNvPicPr>
            <a:picLocks noChangeAspect="1"/>
          </p:cNvPicPr>
          <p:nvPr/>
        </p:nvPicPr>
        <p:blipFill>
          <a:blip r:embed="rId6">
            <a:alphaModFix amt="60000"/>
          </a:blip>
          <a:stretch>
            <a:fillRect/>
          </a:stretch>
        </p:blipFill>
        <p:spPr>
          <a:xfrm>
            <a:off x="5411613" y="4622068"/>
            <a:ext cx="1857492" cy="1857492"/>
          </a:xfrm>
          <a:prstGeom prst="rect">
            <a:avLst/>
          </a:prstGeom>
        </p:spPr>
      </p:pic>
      <p:pic>
        <p:nvPicPr>
          <p:cNvPr id="27" name="Graphic 26" descr="Badge: niet meer volgen met effen opvulling">
            <a:extLst>
              <a:ext uri="{FF2B5EF4-FFF2-40B4-BE49-F238E27FC236}">
                <a16:creationId xmlns:a16="http://schemas.microsoft.com/office/drawing/2014/main" id="{5B51442E-F0E1-87FC-3268-BA2CEE3F963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74748" y="467453"/>
            <a:ext cx="810627" cy="810627"/>
          </a:xfrm>
          <a:prstGeom prst="rect">
            <a:avLst/>
          </a:prstGeom>
        </p:spPr>
      </p:pic>
      <p:pic>
        <p:nvPicPr>
          <p:cNvPr id="28" name="Graphic 27" descr="Badge: niet meer volgen met effen opvulling">
            <a:extLst>
              <a:ext uri="{FF2B5EF4-FFF2-40B4-BE49-F238E27FC236}">
                <a16:creationId xmlns:a16="http://schemas.microsoft.com/office/drawing/2014/main" id="{461AAFA4-F0CB-8DD3-92CF-4EB07FD39F4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74748" y="5387037"/>
            <a:ext cx="810627" cy="810627"/>
          </a:xfrm>
          <a:prstGeom prst="rect">
            <a:avLst/>
          </a:prstGeom>
        </p:spPr>
      </p:pic>
      <p:pic>
        <p:nvPicPr>
          <p:cNvPr id="9" name="Picture 2" descr="Wallet PNG">
            <a:extLst>
              <a:ext uri="{FF2B5EF4-FFF2-40B4-BE49-F238E27FC236}">
                <a16:creationId xmlns:a16="http://schemas.microsoft.com/office/drawing/2014/main" id="{7127414C-6F59-49B6-D1A7-FB564C5769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90822" y="1516269"/>
            <a:ext cx="3077845" cy="33149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681E9B0-3C65-61C6-6F7D-3262CB50057D}"/>
              </a:ext>
            </a:extLst>
          </p:cNvPr>
          <p:cNvPicPr>
            <a:picLocks noChangeAspect="1"/>
          </p:cNvPicPr>
          <p:nvPr/>
        </p:nvPicPr>
        <p:blipFill>
          <a:blip r:embed="rId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9582729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2D89ACA-38A4-9DB2-C7EF-47D56FAE58D2}"/>
              </a:ext>
            </a:extLst>
          </p:cNvPr>
          <p:cNvPicPr>
            <a:picLocks noChangeAspect="1"/>
          </p:cNvPicPr>
          <p:nvPr/>
        </p:nvPicPr>
        <p:blipFill>
          <a:blip r:embed="rId3"/>
          <a:stretch>
            <a:fillRect/>
          </a:stretch>
        </p:blipFill>
        <p:spPr>
          <a:xfrm>
            <a:off x="4510290" y="4296283"/>
            <a:ext cx="3562847" cy="2048161"/>
          </a:xfrm>
          <a:prstGeom prst="rect">
            <a:avLst/>
          </a:prstGeom>
        </p:spPr>
      </p:pic>
      <p:pic>
        <p:nvPicPr>
          <p:cNvPr id="7" name="Image 6">
            <a:extLst>
              <a:ext uri="{FF2B5EF4-FFF2-40B4-BE49-F238E27FC236}">
                <a16:creationId xmlns:a16="http://schemas.microsoft.com/office/drawing/2014/main" id="{C620B30D-09BE-095A-A929-FA7B21CA9272}"/>
              </a:ext>
            </a:extLst>
          </p:cNvPr>
          <p:cNvPicPr>
            <a:picLocks noChangeAspect="1"/>
          </p:cNvPicPr>
          <p:nvPr/>
        </p:nvPicPr>
        <p:blipFill>
          <a:blip r:embed="rId4"/>
          <a:stretch>
            <a:fillRect/>
          </a:stretch>
        </p:blipFill>
        <p:spPr>
          <a:xfrm>
            <a:off x="5696317" y="2666251"/>
            <a:ext cx="1190791" cy="1400370"/>
          </a:xfrm>
          <a:prstGeom prst="rect">
            <a:avLst/>
          </a:prstGeom>
        </p:spPr>
      </p:pic>
      <p:pic>
        <p:nvPicPr>
          <p:cNvPr id="9" name="Image 8">
            <a:extLst>
              <a:ext uri="{FF2B5EF4-FFF2-40B4-BE49-F238E27FC236}">
                <a16:creationId xmlns:a16="http://schemas.microsoft.com/office/drawing/2014/main" id="{CB319CA5-5D53-DF7C-CEA5-7715F637FCBB}"/>
              </a:ext>
            </a:extLst>
          </p:cNvPr>
          <p:cNvPicPr>
            <a:picLocks noChangeAspect="1"/>
          </p:cNvPicPr>
          <p:nvPr/>
        </p:nvPicPr>
        <p:blipFill>
          <a:blip r:embed="rId5"/>
          <a:stretch>
            <a:fillRect/>
          </a:stretch>
        </p:blipFill>
        <p:spPr>
          <a:xfrm>
            <a:off x="2550192" y="3252699"/>
            <a:ext cx="1600423" cy="1267002"/>
          </a:xfrm>
          <a:prstGeom prst="rect">
            <a:avLst/>
          </a:prstGeom>
        </p:spPr>
      </p:pic>
      <p:pic>
        <p:nvPicPr>
          <p:cNvPr id="11" name="Image 10">
            <a:extLst>
              <a:ext uri="{FF2B5EF4-FFF2-40B4-BE49-F238E27FC236}">
                <a16:creationId xmlns:a16="http://schemas.microsoft.com/office/drawing/2014/main" id="{BD865560-4ECB-1982-07D2-5C00C5C80533}"/>
              </a:ext>
            </a:extLst>
          </p:cNvPr>
          <p:cNvPicPr>
            <a:picLocks noChangeAspect="1"/>
          </p:cNvPicPr>
          <p:nvPr/>
        </p:nvPicPr>
        <p:blipFill>
          <a:blip r:embed="rId6"/>
          <a:stretch>
            <a:fillRect/>
          </a:stretch>
        </p:blipFill>
        <p:spPr>
          <a:xfrm>
            <a:off x="2740718" y="1218249"/>
            <a:ext cx="1409897" cy="1448002"/>
          </a:xfrm>
          <a:prstGeom prst="rect">
            <a:avLst/>
          </a:prstGeom>
        </p:spPr>
      </p:pic>
      <p:pic>
        <p:nvPicPr>
          <p:cNvPr id="13" name="Image 12">
            <a:extLst>
              <a:ext uri="{FF2B5EF4-FFF2-40B4-BE49-F238E27FC236}">
                <a16:creationId xmlns:a16="http://schemas.microsoft.com/office/drawing/2014/main" id="{BFE3EAA4-8D79-036E-8030-CB4352EE928D}"/>
              </a:ext>
            </a:extLst>
          </p:cNvPr>
          <p:cNvPicPr>
            <a:picLocks noChangeAspect="1"/>
          </p:cNvPicPr>
          <p:nvPr/>
        </p:nvPicPr>
        <p:blipFill>
          <a:blip r:embed="rId7"/>
          <a:stretch>
            <a:fillRect/>
          </a:stretch>
        </p:blipFill>
        <p:spPr>
          <a:xfrm>
            <a:off x="4617461" y="756754"/>
            <a:ext cx="1409897" cy="1247949"/>
          </a:xfrm>
          <a:prstGeom prst="rect">
            <a:avLst/>
          </a:prstGeom>
        </p:spPr>
      </p:pic>
      <p:pic>
        <p:nvPicPr>
          <p:cNvPr id="15" name="Image 14">
            <a:extLst>
              <a:ext uri="{FF2B5EF4-FFF2-40B4-BE49-F238E27FC236}">
                <a16:creationId xmlns:a16="http://schemas.microsoft.com/office/drawing/2014/main" id="{2464A71D-5EDC-8F9D-8F75-537577CAB33B}"/>
              </a:ext>
            </a:extLst>
          </p:cNvPr>
          <p:cNvPicPr>
            <a:picLocks noChangeAspect="1"/>
          </p:cNvPicPr>
          <p:nvPr/>
        </p:nvPicPr>
        <p:blipFill>
          <a:blip r:embed="rId8"/>
          <a:stretch>
            <a:fillRect/>
          </a:stretch>
        </p:blipFill>
        <p:spPr>
          <a:xfrm>
            <a:off x="6763713" y="699596"/>
            <a:ext cx="1228896" cy="1305107"/>
          </a:xfrm>
          <a:prstGeom prst="rect">
            <a:avLst/>
          </a:prstGeom>
        </p:spPr>
      </p:pic>
      <p:pic>
        <p:nvPicPr>
          <p:cNvPr id="17" name="Image 16">
            <a:extLst>
              <a:ext uri="{FF2B5EF4-FFF2-40B4-BE49-F238E27FC236}">
                <a16:creationId xmlns:a16="http://schemas.microsoft.com/office/drawing/2014/main" id="{235C4BC5-595B-B2F8-A053-72F1BDA3D796}"/>
              </a:ext>
            </a:extLst>
          </p:cNvPr>
          <p:cNvPicPr>
            <a:picLocks noChangeAspect="1"/>
          </p:cNvPicPr>
          <p:nvPr/>
        </p:nvPicPr>
        <p:blipFill>
          <a:blip r:embed="rId9"/>
          <a:stretch>
            <a:fillRect/>
          </a:stretch>
        </p:blipFill>
        <p:spPr>
          <a:xfrm>
            <a:off x="8432810" y="1546911"/>
            <a:ext cx="1228896" cy="1247949"/>
          </a:xfrm>
          <a:prstGeom prst="rect">
            <a:avLst/>
          </a:prstGeom>
        </p:spPr>
      </p:pic>
      <p:pic>
        <p:nvPicPr>
          <p:cNvPr id="19" name="Image 18">
            <a:extLst>
              <a:ext uri="{FF2B5EF4-FFF2-40B4-BE49-F238E27FC236}">
                <a16:creationId xmlns:a16="http://schemas.microsoft.com/office/drawing/2014/main" id="{E99AA7B0-3943-664C-03F6-4AD2A54C07BC}"/>
              </a:ext>
            </a:extLst>
          </p:cNvPr>
          <p:cNvPicPr>
            <a:picLocks noChangeAspect="1"/>
          </p:cNvPicPr>
          <p:nvPr/>
        </p:nvPicPr>
        <p:blipFill>
          <a:blip r:embed="rId10"/>
          <a:stretch>
            <a:fillRect/>
          </a:stretch>
        </p:blipFill>
        <p:spPr>
          <a:xfrm>
            <a:off x="8575704" y="3195541"/>
            <a:ext cx="1086002" cy="1381318"/>
          </a:xfrm>
          <a:prstGeom prst="rect">
            <a:avLst/>
          </a:prstGeom>
        </p:spPr>
      </p:pic>
      <p:cxnSp>
        <p:nvCxnSpPr>
          <p:cNvPr id="21" name="Connecteur droit avec flèche 20">
            <a:extLst>
              <a:ext uri="{FF2B5EF4-FFF2-40B4-BE49-F238E27FC236}">
                <a16:creationId xmlns:a16="http://schemas.microsoft.com/office/drawing/2014/main" id="{E6E2796D-7F7A-D43C-4826-1BE0818E4A0D}"/>
              </a:ext>
            </a:extLst>
          </p:cNvPr>
          <p:cNvCxnSpPr/>
          <p:nvPr/>
        </p:nvCxnSpPr>
        <p:spPr>
          <a:xfrm flipH="1">
            <a:off x="4510290" y="3647209"/>
            <a:ext cx="552854" cy="0"/>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Connecteur droit avec flèche 21">
            <a:extLst>
              <a:ext uri="{FF2B5EF4-FFF2-40B4-BE49-F238E27FC236}">
                <a16:creationId xmlns:a16="http://schemas.microsoft.com/office/drawing/2014/main" id="{45EE6DD1-D826-E216-6F56-616B4C3E3BD5}"/>
              </a:ext>
            </a:extLst>
          </p:cNvPr>
          <p:cNvCxnSpPr>
            <a:cxnSpLocks/>
          </p:cNvCxnSpPr>
          <p:nvPr/>
        </p:nvCxnSpPr>
        <p:spPr>
          <a:xfrm flipH="1" flipV="1">
            <a:off x="4617461" y="2666251"/>
            <a:ext cx="445683" cy="281304"/>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Connecteur droit avec flèche 23">
            <a:extLst>
              <a:ext uri="{FF2B5EF4-FFF2-40B4-BE49-F238E27FC236}">
                <a16:creationId xmlns:a16="http://schemas.microsoft.com/office/drawing/2014/main" id="{C2B0A1C7-526F-BF76-3A6C-B0A976E6F0B9}"/>
              </a:ext>
            </a:extLst>
          </p:cNvPr>
          <p:cNvCxnSpPr>
            <a:cxnSpLocks/>
          </p:cNvCxnSpPr>
          <p:nvPr/>
        </p:nvCxnSpPr>
        <p:spPr>
          <a:xfrm flipH="1" flipV="1">
            <a:off x="5613862" y="2088573"/>
            <a:ext cx="182901" cy="391390"/>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necteur droit avec flèche 25">
            <a:extLst>
              <a:ext uri="{FF2B5EF4-FFF2-40B4-BE49-F238E27FC236}">
                <a16:creationId xmlns:a16="http://schemas.microsoft.com/office/drawing/2014/main" id="{A307D177-C917-FB27-066C-800B75732228}"/>
              </a:ext>
            </a:extLst>
          </p:cNvPr>
          <p:cNvCxnSpPr>
            <a:cxnSpLocks/>
          </p:cNvCxnSpPr>
          <p:nvPr/>
        </p:nvCxnSpPr>
        <p:spPr>
          <a:xfrm flipV="1">
            <a:off x="6989018" y="2120663"/>
            <a:ext cx="241066" cy="359300"/>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Connecteur droit avec flèche 27">
            <a:extLst>
              <a:ext uri="{FF2B5EF4-FFF2-40B4-BE49-F238E27FC236}">
                <a16:creationId xmlns:a16="http://schemas.microsoft.com/office/drawing/2014/main" id="{86A793F6-EE8B-737C-2BF8-870E7EAB8998}"/>
              </a:ext>
            </a:extLst>
          </p:cNvPr>
          <p:cNvCxnSpPr>
            <a:cxnSpLocks/>
          </p:cNvCxnSpPr>
          <p:nvPr/>
        </p:nvCxnSpPr>
        <p:spPr>
          <a:xfrm flipV="1">
            <a:off x="7327309" y="2794860"/>
            <a:ext cx="511778" cy="190795"/>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a:extLst>
              <a:ext uri="{FF2B5EF4-FFF2-40B4-BE49-F238E27FC236}">
                <a16:creationId xmlns:a16="http://schemas.microsoft.com/office/drawing/2014/main" id="{47E73AC8-8B99-237C-CA5E-7F903B851E26}"/>
              </a:ext>
            </a:extLst>
          </p:cNvPr>
          <p:cNvCxnSpPr>
            <a:cxnSpLocks/>
          </p:cNvCxnSpPr>
          <p:nvPr/>
        </p:nvCxnSpPr>
        <p:spPr>
          <a:xfrm>
            <a:off x="7530195" y="3647209"/>
            <a:ext cx="542942" cy="0"/>
          </a:xfrm>
          <a:prstGeom prst="straightConnector1">
            <a:avLst/>
          </a:prstGeom>
          <a:ln w="63500">
            <a:solidFill>
              <a:srgbClr val="002060"/>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4BA6DAB0-A696-F23D-F580-4EB1AF442AA1}"/>
              </a:ext>
            </a:extLst>
          </p:cNvPr>
          <p:cNvPicPr>
            <a:picLocks noChangeAspect="1"/>
          </p:cNvPicPr>
          <p:nvPr/>
        </p:nvPicPr>
        <p:blipFill>
          <a:blip r:embed="rId11"/>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61116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8" name="Tijdelijke aanduiding voor afbeelding 7" descr="Afbeelding met kleding, persoon, overdekt, muur&#10;&#10;Automatisch gegenereerde beschrijving">
            <a:extLst>
              <a:ext uri="{FF2B5EF4-FFF2-40B4-BE49-F238E27FC236}">
                <a16:creationId xmlns:a16="http://schemas.microsoft.com/office/drawing/2014/main" id="{93385078-F227-D6FD-D816-25336894549F}"/>
              </a:ext>
            </a:extLst>
          </p:cNvPr>
          <p:cNvPicPr>
            <a:picLocks noGrp="1" noRot="1" noChangeAspect="1" noMove="1" noResize="1" noEditPoints="1" noAdjustHandles="1" noChangeArrowheads="1" noChangeShapeType="1" noCrop="1"/>
          </p:cNvPicPr>
          <p:nvPr>
            <p:ph type="pic" sz="quarter" idx="13"/>
          </p:nvPr>
        </p:nvPicPr>
        <p:blipFill rotWithShape="1">
          <a:blip r:embed="rId3">
            <a:alphaModFix amt="35000"/>
          </a:blip>
          <a:srcRect t="5254" b="5254"/>
          <a:stretch/>
        </p:blipFill>
        <p:spPr/>
      </p:pic>
      <p:pic>
        <p:nvPicPr>
          <p:cNvPr id="9" name="Afbeelding 8" descr="Afbeelding met tekst, schermopname, document, print&#10;&#10;Automatisch gegenereerde beschrijving">
            <a:extLst>
              <a:ext uri="{FF2B5EF4-FFF2-40B4-BE49-F238E27FC236}">
                <a16:creationId xmlns:a16="http://schemas.microsoft.com/office/drawing/2014/main" id="{1B91CB65-FC90-599D-9E0D-1F1E8543EA90}"/>
              </a:ext>
            </a:extLst>
          </p:cNvPr>
          <p:cNvPicPr>
            <a:picLocks noChangeAspect="1"/>
          </p:cNvPicPr>
          <p:nvPr/>
        </p:nvPicPr>
        <p:blipFill>
          <a:blip r:embed="rId4"/>
          <a:stretch>
            <a:fillRect/>
          </a:stretch>
        </p:blipFill>
        <p:spPr>
          <a:xfrm>
            <a:off x="5144475" y="-274601"/>
            <a:ext cx="5838825" cy="7093013"/>
          </a:xfrm>
          <a:prstGeom prst="rect">
            <a:avLst/>
          </a:prstGeom>
        </p:spPr>
      </p:pic>
      <p:sp>
        <p:nvSpPr>
          <p:cNvPr id="10" name="Tekstvak 9">
            <a:extLst>
              <a:ext uri="{FF2B5EF4-FFF2-40B4-BE49-F238E27FC236}">
                <a16:creationId xmlns:a16="http://schemas.microsoft.com/office/drawing/2014/main" id="{BCFC3B48-30C2-0D53-3CE5-73EDC00EA651}"/>
              </a:ext>
            </a:extLst>
          </p:cNvPr>
          <p:cNvSpPr txBox="1"/>
          <p:nvPr/>
        </p:nvSpPr>
        <p:spPr>
          <a:xfrm>
            <a:off x="5856128" y="829620"/>
            <a:ext cx="4027715" cy="369332"/>
          </a:xfrm>
          <a:prstGeom prst="rect">
            <a:avLst/>
          </a:prstGeom>
          <a:solidFill>
            <a:schemeClr val="bg1"/>
          </a:solidFill>
        </p:spPr>
        <p:txBody>
          <a:bodyPr wrap="square" rtlCol="0">
            <a:spAutoFit/>
          </a:bodyPr>
          <a:lstStyle/>
          <a:p>
            <a:endParaRPr lang="fr-FR"/>
          </a:p>
        </p:txBody>
      </p:sp>
      <p:sp>
        <p:nvSpPr>
          <p:cNvPr id="11" name="Rechthoek: afgeronde hoeken 10">
            <a:extLst>
              <a:ext uri="{FF2B5EF4-FFF2-40B4-BE49-F238E27FC236}">
                <a16:creationId xmlns:a16="http://schemas.microsoft.com/office/drawing/2014/main" id="{822A7C59-5A03-B73C-F16E-A34A9F35C5D4}"/>
              </a:ext>
            </a:extLst>
          </p:cNvPr>
          <p:cNvSpPr/>
          <p:nvPr/>
        </p:nvSpPr>
        <p:spPr>
          <a:xfrm>
            <a:off x="5970427" y="1041051"/>
            <a:ext cx="3799115" cy="1280260"/>
          </a:xfrm>
          <a:prstGeom prst="roundRect">
            <a:avLst>
              <a:gd name="adj" fmla="val 9084"/>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Rechthoek: afgeronde hoeken 11">
            <a:extLst>
              <a:ext uri="{FF2B5EF4-FFF2-40B4-BE49-F238E27FC236}">
                <a16:creationId xmlns:a16="http://schemas.microsoft.com/office/drawing/2014/main" id="{8E3E0C0A-1B9F-D9A0-07E2-95D83D4C1FB8}"/>
              </a:ext>
            </a:extLst>
          </p:cNvPr>
          <p:cNvSpPr/>
          <p:nvPr/>
        </p:nvSpPr>
        <p:spPr>
          <a:xfrm>
            <a:off x="5986757" y="2430527"/>
            <a:ext cx="3799115" cy="3742100"/>
          </a:xfrm>
          <a:prstGeom prst="roundRect">
            <a:avLst>
              <a:gd name="adj" fmla="val 3768"/>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Tekstvak 12">
            <a:extLst>
              <a:ext uri="{FF2B5EF4-FFF2-40B4-BE49-F238E27FC236}">
                <a16:creationId xmlns:a16="http://schemas.microsoft.com/office/drawing/2014/main" id="{FC1C6DE2-4E6A-30A1-2DC8-E79DB6C3E2F0}"/>
              </a:ext>
            </a:extLst>
          </p:cNvPr>
          <p:cNvSpPr txBox="1"/>
          <p:nvPr/>
        </p:nvSpPr>
        <p:spPr>
          <a:xfrm>
            <a:off x="6132386" y="1173348"/>
            <a:ext cx="1677726" cy="1015663"/>
          </a:xfrm>
          <a:prstGeom prst="rect">
            <a:avLst/>
          </a:prstGeom>
          <a:noFill/>
        </p:spPr>
        <p:txBody>
          <a:bodyPr wrap="square" rtlCol="0">
            <a:spAutoFit/>
          </a:bodyPr>
          <a:lstStyle/>
          <a:p>
            <a:r>
              <a:rPr lang="nl-BE" sz="1200" b="1" err="1"/>
              <a:t>Hopital</a:t>
            </a:r>
            <a:r>
              <a:rPr lang="nl-BE" sz="1200" b="1"/>
              <a:t> de Mons</a:t>
            </a:r>
          </a:p>
          <a:p>
            <a:r>
              <a:rPr lang="nl-BE" sz="1200" b="1"/>
              <a:t>Groupe </a:t>
            </a:r>
            <a:r>
              <a:rPr lang="nl-BE" sz="1200" b="1" err="1"/>
              <a:t>Jolimont</a:t>
            </a:r>
            <a:r>
              <a:rPr lang="nl-BE" sz="1200" b="1"/>
              <a:t> </a:t>
            </a:r>
          </a:p>
          <a:p>
            <a:r>
              <a:rPr lang="fr-FR" sz="1200"/>
              <a:t>Av. Baudouin de Constantinople 5 </a:t>
            </a:r>
          </a:p>
          <a:p>
            <a:r>
              <a:rPr lang="fr-FR" sz="1200"/>
              <a:t>7000 Mons</a:t>
            </a:r>
          </a:p>
        </p:txBody>
      </p:sp>
      <p:sp>
        <p:nvSpPr>
          <p:cNvPr id="14" name="Tekstvak 13">
            <a:extLst>
              <a:ext uri="{FF2B5EF4-FFF2-40B4-BE49-F238E27FC236}">
                <a16:creationId xmlns:a16="http://schemas.microsoft.com/office/drawing/2014/main" id="{58426439-5258-C10E-D37A-A569475A0DCE}"/>
              </a:ext>
            </a:extLst>
          </p:cNvPr>
          <p:cNvSpPr txBox="1"/>
          <p:nvPr/>
        </p:nvSpPr>
        <p:spPr>
          <a:xfrm>
            <a:off x="7586943" y="1204127"/>
            <a:ext cx="1983246" cy="954107"/>
          </a:xfrm>
          <a:prstGeom prst="rect">
            <a:avLst/>
          </a:prstGeom>
          <a:noFill/>
        </p:spPr>
        <p:txBody>
          <a:bodyPr wrap="square" rtlCol="0">
            <a:spAutoFit/>
          </a:bodyPr>
          <a:lstStyle/>
          <a:p>
            <a:pPr algn="r"/>
            <a:r>
              <a:rPr lang="nl-BE" sz="1200" b="1"/>
              <a:t>LACROIX Sarah</a:t>
            </a:r>
          </a:p>
          <a:p>
            <a:pPr algn="r"/>
            <a:r>
              <a:rPr lang="nl-BE" sz="1200" err="1"/>
              <a:t>Rue</a:t>
            </a:r>
            <a:r>
              <a:rPr lang="nl-BE" sz="1200"/>
              <a:t> </a:t>
            </a:r>
            <a:r>
              <a:rPr lang="nl-BE" sz="1200" err="1"/>
              <a:t>d’Ae</a:t>
            </a:r>
            <a:r>
              <a:rPr lang="nl-BE" sz="1200"/>
              <a:t>  4</a:t>
            </a:r>
          </a:p>
          <a:p>
            <a:pPr algn="r"/>
            <a:r>
              <a:rPr lang="nl-BE" sz="1200"/>
              <a:t>7020 Mons</a:t>
            </a:r>
          </a:p>
          <a:p>
            <a:pPr algn="r"/>
            <a:r>
              <a:rPr lang="nl-BE" sz="1000"/>
              <a:t>+32 485222406</a:t>
            </a:r>
          </a:p>
          <a:p>
            <a:pPr algn="r"/>
            <a:r>
              <a:rPr lang="nl-BE" sz="1000" err="1"/>
              <a:t>lacroix.sara@jolimont</a:t>
            </a:r>
            <a:r>
              <a:rPr lang="nl-BE" sz="1000"/>
              <a:t> .</a:t>
            </a:r>
            <a:r>
              <a:rPr lang="nl-BE" sz="1000" err="1"/>
              <a:t>be</a:t>
            </a:r>
            <a:r>
              <a:rPr lang="nl-BE" sz="1000"/>
              <a:t> </a:t>
            </a:r>
            <a:endParaRPr lang="fr-FR" sz="1000"/>
          </a:p>
        </p:txBody>
      </p:sp>
      <p:sp>
        <p:nvSpPr>
          <p:cNvPr id="15" name="Tekstvak 14">
            <a:extLst>
              <a:ext uri="{FF2B5EF4-FFF2-40B4-BE49-F238E27FC236}">
                <a16:creationId xmlns:a16="http://schemas.microsoft.com/office/drawing/2014/main" id="{62855AA0-6B28-5B53-F4E4-66DA06353AED}"/>
              </a:ext>
            </a:extLst>
          </p:cNvPr>
          <p:cNvSpPr txBox="1"/>
          <p:nvPr/>
        </p:nvSpPr>
        <p:spPr>
          <a:xfrm>
            <a:off x="6099747" y="2557597"/>
            <a:ext cx="2401627" cy="3454792"/>
          </a:xfrm>
          <a:prstGeom prst="rect">
            <a:avLst/>
          </a:prstGeom>
          <a:noFill/>
        </p:spPr>
        <p:txBody>
          <a:bodyPr wrap="square" rtlCol="0">
            <a:spAutoFit/>
          </a:bodyPr>
          <a:lstStyle/>
          <a:p>
            <a:pPr>
              <a:lnSpc>
                <a:spcPct val="150000"/>
              </a:lnSpc>
            </a:pPr>
            <a:r>
              <a:rPr lang="nl-BE" sz="1200" b="1" err="1">
                <a:latin typeface="Roboto Slab" pitchFamily="2" charset="0"/>
                <a:ea typeface="Roboto Slab" pitchFamily="2" charset="0"/>
              </a:rPr>
              <a:t>Salaire</a:t>
            </a:r>
            <a:r>
              <a:rPr lang="nl-BE" sz="1200" b="1">
                <a:latin typeface="Roboto Slab" pitchFamily="2" charset="0"/>
                <a:ea typeface="Roboto Slab" pitchFamily="2" charset="0"/>
              </a:rPr>
              <a:t> brut</a:t>
            </a:r>
          </a:p>
          <a:p>
            <a:pPr>
              <a:lnSpc>
                <a:spcPct val="150000"/>
              </a:lnSpc>
            </a:pPr>
            <a:r>
              <a:rPr lang="nl-BE" sz="1200" b="1">
                <a:latin typeface="Roboto Slab" pitchFamily="2" charset="0"/>
                <a:ea typeface="Roboto Slab" pitchFamily="2" charset="0"/>
              </a:rPr>
              <a:t>		</a:t>
            </a:r>
          </a:p>
          <a:p>
            <a:pPr>
              <a:lnSpc>
                <a:spcPct val="150000"/>
              </a:lnSpc>
            </a:pPr>
            <a:r>
              <a:rPr lang="nl-BE" sz="1200" b="1">
                <a:latin typeface="Roboto Slab" pitchFamily="2" charset="0"/>
                <a:ea typeface="Roboto Slab" pitchFamily="2" charset="0"/>
              </a:rPr>
              <a:t>ONSS </a:t>
            </a:r>
          </a:p>
          <a:p>
            <a:pPr>
              <a:lnSpc>
                <a:spcPct val="150000"/>
              </a:lnSpc>
            </a:pPr>
            <a:r>
              <a:rPr lang="nl-BE" sz="1200" b="1">
                <a:latin typeface="Roboto Slab" pitchFamily="2" charset="0"/>
                <a:ea typeface="Roboto Slab" pitchFamily="2" charset="0"/>
              </a:rPr>
              <a:t>Prime </a:t>
            </a:r>
          </a:p>
          <a:p>
            <a:pPr>
              <a:lnSpc>
                <a:spcPct val="150000"/>
              </a:lnSpc>
            </a:pPr>
            <a:r>
              <a:rPr lang="nl-BE" sz="1200" b="1">
                <a:latin typeface="Roboto Slab" pitchFamily="2" charset="0"/>
                <a:ea typeface="Roboto Slab" pitchFamily="2" charset="0"/>
              </a:rPr>
              <a:t>Revenu </a:t>
            </a:r>
            <a:r>
              <a:rPr lang="nl-BE" sz="1200" b="1" err="1">
                <a:latin typeface="Roboto Slab" pitchFamily="2" charset="0"/>
                <a:ea typeface="Roboto Slab" pitchFamily="2" charset="0"/>
              </a:rPr>
              <a:t>taxable</a:t>
            </a:r>
            <a:endParaRPr lang="nl-BE" sz="1200" b="1">
              <a:latin typeface="Roboto Slab" pitchFamily="2" charset="0"/>
              <a:ea typeface="Roboto Slab" pitchFamily="2" charset="0"/>
            </a:endParaRPr>
          </a:p>
          <a:p>
            <a:pPr>
              <a:lnSpc>
                <a:spcPct val="150000"/>
              </a:lnSpc>
            </a:pPr>
            <a:r>
              <a:rPr lang="nl-BE" sz="1200" b="1" err="1">
                <a:latin typeface="Roboto Slab" pitchFamily="2" charset="0"/>
                <a:ea typeface="Roboto Slab" pitchFamily="2" charset="0"/>
              </a:rPr>
              <a:t>Taxes</a:t>
            </a:r>
            <a:r>
              <a:rPr lang="nl-BE" sz="1200" b="1">
                <a:latin typeface="Roboto Slab" pitchFamily="2" charset="0"/>
                <a:ea typeface="Roboto Slab" pitchFamily="2" charset="0"/>
              </a:rPr>
              <a:t> </a:t>
            </a:r>
            <a:r>
              <a:rPr lang="nl-BE" sz="1200" b="1" err="1">
                <a:latin typeface="Roboto Slab" pitchFamily="2" charset="0"/>
                <a:ea typeface="Roboto Slab" pitchFamily="2" charset="0"/>
              </a:rPr>
              <a:t>sur</a:t>
            </a:r>
            <a:r>
              <a:rPr lang="nl-BE" sz="1200" b="1">
                <a:latin typeface="Roboto Slab" pitchFamily="2" charset="0"/>
                <a:ea typeface="Roboto Slab" pitchFamily="2" charset="0"/>
              </a:rPr>
              <a:t> </a:t>
            </a:r>
            <a:r>
              <a:rPr lang="nl-BE" sz="1200" b="1" err="1">
                <a:latin typeface="Roboto Slab" pitchFamily="2" charset="0"/>
                <a:ea typeface="Roboto Slab" pitchFamily="2" charset="0"/>
              </a:rPr>
              <a:t>le</a:t>
            </a:r>
            <a:r>
              <a:rPr lang="nl-BE" sz="1200" b="1">
                <a:latin typeface="Roboto Slab" pitchFamily="2" charset="0"/>
                <a:ea typeface="Roboto Slab" pitchFamily="2" charset="0"/>
              </a:rPr>
              <a:t> revenu</a:t>
            </a:r>
          </a:p>
          <a:p>
            <a:pPr>
              <a:lnSpc>
                <a:spcPct val="150000"/>
              </a:lnSpc>
            </a:pPr>
            <a:r>
              <a:rPr lang="nl-BE" sz="1100" b="1">
                <a:latin typeface="Roboto Slab" pitchFamily="2" charset="0"/>
                <a:ea typeface="Roboto Slab" pitchFamily="2" charset="0"/>
              </a:rPr>
              <a:t>Revenu net sans les </a:t>
            </a:r>
            <a:r>
              <a:rPr lang="nl-BE" sz="1100" b="1" err="1">
                <a:latin typeface="Roboto Slab" pitchFamily="2" charset="0"/>
                <a:ea typeface="Roboto Slab" pitchFamily="2" charset="0"/>
              </a:rPr>
              <a:t>autre</a:t>
            </a:r>
            <a:r>
              <a:rPr lang="nl-BE" sz="1100" b="1">
                <a:latin typeface="Roboto Slab" pitchFamily="2" charset="0"/>
                <a:ea typeface="Roboto Slab" pitchFamily="2" charset="0"/>
              </a:rPr>
              <a:t> primes</a:t>
            </a:r>
          </a:p>
          <a:p>
            <a:pPr>
              <a:lnSpc>
                <a:spcPct val="150000"/>
              </a:lnSpc>
            </a:pPr>
            <a:endParaRPr lang="nl-BE" sz="1200" b="1">
              <a:latin typeface="Roboto Slab" pitchFamily="2" charset="0"/>
              <a:ea typeface="Roboto Slab" pitchFamily="2" charset="0"/>
            </a:endParaRPr>
          </a:p>
          <a:p>
            <a:pPr>
              <a:lnSpc>
                <a:spcPct val="150000"/>
              </a:lnSpc>
            </a:pPr>
            <a:r>
              <a:rPr lang="nl-BE" sz="1200" b="1">
                <a:latin typeface="Roboto Slab" pitchFamily="2" charset="0"/>
                <a:ea typeface="Roboto Slab" pitchFamily="2" charset="0"/>
              </a:rPr>
              <a:t>Prime vélo</a:t>
            </a:r>
          </a:p>
          <a:p>
            <a:pPr>
              <a:lnSpc>
                <a:spcPct val="150000"/>
              </a:lnSpc>
            </a:pPr>
            <a:r>
              <a:rPr lang="nl-BE" sz="1200" b="1" err="1">
                <a:latin typeface="Roboto Slab" pitchFamily="2" charset="0"/>
                <a:ea typeface="Roboto Slab" pitchFamily="2" charset="0"/>
              </a:rPr>
              <a:t>Chèques</a:t>
            </a:r>
            <a:r>
              <a:rPr lang="nl-BE" sz="1200" b="1">
                <a:latin typeface="Roboto Slab" pitchFamily="2" charset="0"/>
                <a:ea typeface="Roboto Slab" pitchFamily="2" charset="0"/>
              </a:rPr>
              <a:t> </a:t>
            </a:r>
            <a:r>
              <a:rPr lang="nl-BE" sz="1200" b="1" err="1">
                <a:latin typeface="Roboto Slab" pitchFamily="2" charset="0"/>
                <a:ea typeface="Roboto Slab" pitchFamily="2" charset="0"/>
              </a:rPr>
              <a:t>repas</a:t>
            </a:r>
            <a:endParaRPr lang="nl-BE" sz="1200" b="1">
              <a:latin typeface="Roboto Slab" pitchFamily="2" charset="0"/>
              <a:ea typeface="Roboto Slab" pitchFamily="2" charset="0"/>
            </a:endParaRPr>
          </a:p>
          <a:p>
            <a:endParaRPr lang="nl-BE" sz="1200" b="1">
              <a:latin typeface="Roboto Slab" pitchFamily="2" charset="0"/>
              <a:ea typeface="Roboto Slab" pitchFamily="2" charset="0"/>
            </a:endParaRPr>
          </a:p>
          <a:p>
            <a:r>
              <a:rPr lang="nl-BE" sz="1200" b="1">
                <a:latin typeface="Roboto Slab" pitchFamily="2" charset="0"/>
                <a:ea typeface="Roboto Slab" pitchFamily="2" charset="0"/>
              </a:rPr>
              <a:t>Revenu net</a:t>
            </a:r>
          </a:p>
          <a:p>
            <a:endParaRPr lang="nl-BE" sz="1600"/>
          </a:p>
        </p:txBody>
      </p:sp>
      <p:sp>
        <p:nvSpPr>
          <p:cNvPr id="16" name="Tekstvak 15">
            <a:extLst>
              <a:ext uri="{FF2B5EF4-FFF2-40B4-BE49-F238E27FC236}">
                <a16:creationId xmlns:a16="http://schemas.microsoft.com/office/drawing/2014/main" id="{3E819890-B3EF-A94B-9C6F-550A0844D8CE}"/>
              </a:ext>
            </a:extLst>
          </p:cNvPr>
          <p:cNvSpPr txBox="1"/>
          <p:nvPr/>
        </p:nvSpPr>
        <p:spPr>
          <a:xfrm>
            <a:off x="8083972" y="2557596"/>
            <a:ext cx="1567465" cy="3107967"/>
          </a:xfrm>
          <a:prstGeom prst="rect">
            <a:avLst/>
          </a:prstGeom>
          <a:noFill/>
        </p:spPr>
        <p:txBody>
          <a:bodyPr wrap="square" rtlCol="0">
            <a:spAutoFit/>
          </a:bodyPr>
          <a:lstStyle/>
          <a:p>
            <a:pPr algn="r">
              <a:lnSpc>
                <a:spcPct val="150000"/>
              </a:lnSpc>
            </a:pPr>
            <a:r>
              <a:rPr lang="nl-BE" sz="1200">
                <a:latin typeface="Roboto Slab" pitchFamily="2" charset="0"/>
                <a:ea typeface="Roboto Slab" pitchFamily="2" charset="0"/>
              </a:rPr>
              <a:t>   </a:t>
            </a:r>
            <a:r>
              <a:rPr lang="nl-BE" sz="1200" b="1">
                <a:latin typeface="Roboto Slab" pitchFamily="2" charset="0"/>
                <a:ea typeface="Roboto Slab" pitchFamily="2" charset="0"/>
              </a:rPr>
              <a:t>2543 EUR</a:t>
            </a:r>
          </a:p>
          <a:p>
            <a:pPr algn="r">
              <a:lnSpc>
                <a:spcPct val="150000"/>
              </a:lnSpc>
            </a:pPr>
            <a:endParaRPr lang="fr-FR" sz="1200">
              <a:latin typeface="Roboto Slab" pitchFamily="2" charset="0"/>
              <a:ea typeface="Roboto Slab" pitchFamily="2" charset="0"/>
            </a:endParaRPr>
          </a:p>
          <a:p>
            <a:pPr algn="r">
              <a:lnSpc>
                <a:spcPct val="150000"/>
              </a:lnSpc>
            </a:pPr>
            <a:r>
              <a:rPr lang="fr-FR" sz="1200">
                <a:latin typeface="Roboto Slab" pitchFamily="2" charset="0"/>
                <a:ea typeface="Roboto Slab" pitchFamily="2" charset="0"/>
              </a:rPr>
              <a:t>- 332,37 EUR</a:t>
            </a:r>
          </a:p>
          <a:p>
            <a:pPr algn="r">
              <a:lnSpc>
                <a:spcPct val="150000"/>
              </a:lnSpc>
            </a:pPr>
            <a:r>
              <a:rPr lang="fr-FR" sz="1200">
                <a:latin typeface="Roboto Slab" pitchFamily="2" charset="0"/>
                <a:ea typeface="Roboto Slab" pitchFamily="2" charset="0"/>
              </a:rPr>
              <a:t>+ 124,87 EUR </a:t>
            </a:r>
          </a:p>
          <a:p>
            <a:pPr algn="r">
              <a:lnSpc>
                <a:spcPct val="150000"/>
              </a:lnSpc>
            </a:pPr>
            <a:r>
              <a:rPr lang="fr-FR" sz="1200">
                <a:latin typeface="Roboto Slab" pitchFamily="2" charset="0"/>
                <a:ea typeface="Roboto Slab" pitchFamily="2" charset="0"/>
              </a:rPr>
              <a:t>+ 2335,50 EUR </a:t>
            </a:r>
          </a:p>
          <a:p>
            <a:pPr algn="r">
              <a:lnSpc>
                <a:spcPct val="150000"/>
              </a:lnSpc>
            </a:pPr>
            <a:r>
              <a:rPr lang="fr-FR" sz="1200">
                <a:latin typeface="Roboto Slab" pitchFamily="2" charset="0"/>
                <a:ea typeface="Roboto Slab" pitchFamily="2" charset="0"/>
              </a:rPr>
              <a:t>-332,35 EUR</a:t>
            </a:r>
          </a:p>
          <a:p>
            <a:pPr algn="r">
              <a:lnSpc>
                <a:spcPct val="150000"/>
              </a:lnSpc>
            </a:pPr>
            <a:r>
              <a:rPr lang="fr-FR" sz="1200" b="1">
                <a:latin typeface="Roboto Slab" pitchFamily="2" charset="0"/>
                <a:ea typeface="Roboto Slab" pitchFamily="2" charset="0"/>
              </a:rPr>
              <a:t>1988,94 EUR</a:t>
            </a:r>
          </a:p>
          <a:p>
            <a:pPr algn="r">
              <a:lnSpc>
                <a:spcPct val="150000"/>
              </a:lnSpc>
            </a:pPr>
            <a:endParaRPr lang="fr-FR" sz="1200">
              <a:latin typeface="Roboto Slab" pitchFamily="2" charset="0"/>
              <a:ea typeface="Roboto Slab" pitchFamily="2" charset="0"/>
            </a:endParaRPr>
          </a:p>
          <a:p>
            <a:pPr algn="r">
              <a:lnSpc>
                <a:spcPct val="150000"/>
              </a:lnSpc>
            </a:pPr>
            <a:r>
              <a:rPr lang="fr-FR" sz="1200">
                <a:latin typeface="Roboto Slab" pitchFamily="2" charset="0"/>
                <a:ea typeface="Roboto Slab" pitchFamily="2" charset="0"/>
              </a:rPr>
              <a:t>+ 42 EUR </a:t>
            </a:r>
          </a:p>
          <a:p>
            <a:pPr algn="r">
              <a:lnSpc>
                <a:spcPct val="150000"/>
              </a:lnSpc>
            </a:pPr>
            <a:r>
              <a:rPr lang="fr-FR" sz="1200">
                <a:latin typeface="Roboto Slab" pitchFamily="2" charset="0"/>
                <a:ea typeface="Roboto Slab" pitchFamily="2" charset="0"/>
              </a:rPr>
              <a:t>+ 125 EUR</a:t>
            </a:r>
          </a:p>
          <a:p>
            <a:pPr algn="r">
              <a:lnSpc>
                <a:spcPct val="150000"/>
              </a:lnSpc>
            </a:pPr>
            <a:r>
              <a:rPr lang="fr-FR" sz="1200" b="1">
                <a:latin typeface="Roboto Slab" pitchFamily="2" charset="0"/>
                <a:ea typeface="Roboto Slab" pitchFamily="2" charset="0"/>
              </a:rPr>
              <a:t>2155,94 EUR</a:t>
            </a:r>
          </a:p>
        </p:txBody>
      </p:sp>
      <p:sp>
        <p:nvSpPr>
          <p:cNvPr id="17" name="AutoShape 2" descr="Groupe Jolimont">
            <a:extLst>
              <a:ext uri="{FF2B5EF4-FFF2-40B4-BE49-F238E27FC236}">
                <a16:creationId xmlns:a16="http://schemas.microsoft.com/office/drawing/2014/main" id="{BAD16ECA-E1E6-FD66-484B-045A953FA012}"/>
              </a:ext>
            </a:extLst>
          </p:cNvPr>
          <p:cNvSpPr>
            <a:spLocks noChangeAspect="1" noChangeArrowheads="1"/>
          </p:cNvSpPr>
          <p:nvPr/>
        </p:nvSpPr>
        <p:spPr bwMode="auto">
          <a:xfrm>
            <a:off x="5703727" y="323701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cxnSp>
        <p:nvCxnSpPr>
          <p:cNvPr id="19" name="Rechte verbindingslijn 18">
            <a:extLst>
              <a:ext uri="{FF2B5EF4-FFF2-40B4-BE49-F238E27FC236}">
                <a16:creationId xmlns:a16="http://schemas.microsoft.com/office/drawing/2014/main" id="{DDF755DB-816B-E55B-6F57-07FDDFB522DC}"/>
              </a:ext>
            </a:extLst>
          </p:cNvPr>
          <p:cNvCxnSpPr>
            <a:cxnSpLocks/>
          </p:cNvCxnSpPr>
          <p:nvPr/>
        </p:nvCxnSpPr>
        <p:spPr>
          <a:xfrm>
            <a:off x="7886314" y="1136522"/>
            <a:ext cx="1" cy="1061828"/>
          </a:xfrm>
          <a:prstGeom prst="line">
            <a:avLst/>
          </a:prstGeom>
          <a:ln w="38100">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sp>
        <p:nvSpPr>
          <p:cNvPr id="20" name="Tekstvak 19">
            <a:extLst>
              <a:ext uri="{FF2B5EF4-FFF2-40B4-BE49-F238E27FC236}">
                <a16:creationId xmlns:a16="http://schemas.microsoft.com/office/drawing/2014/main" id="{C714960B-42DC-7A15-BCEF-79634317CEC4}"/>
              </a:ext>
            </a:extLst>
          </p:cNvPr>
          <p:cNvSpPr txBox="1"/>
          <p:nvPr/>
        </p:nvSpPr>
        <p:spPr>
          <a:xfrm>
            <a:off x="5790898" y="6215261"/>
            <a:ext cx="1916081" cy="415498"/>
          </a:xfrm>
          <a:prstGeom prst="rect">
            <a:avLst/>
          </a:prstGeom>
          <a:noFill/>
        </p:spPr>
        <p:txBody>
          <a:bodyPr wrap="square" rtlCol="0">
            <a:spAutoFit/>
          </a:bodyPr>
          <a:lstStyle/>
          <a:p>
            <a:pPr algn="ctr"/>
            <a:r>
              <a:rPr lang="nl-BE" sz="1050" b="1">
                <a:latin typeface="Daytona" panose="020B0604030500040204" pitchFamily="34" charset="0"/>
              </a:rPr>
              <a:t>Fiche de </a:t>
            </a:r>
            <a:r>
              <a:rPr lang="nl-BE" sz="1050" b="1" err="1">
                <a:latin typeface="Daytona" panose="020B0604030500040204" pitchFamily="34" charset="0"/>
              </a:rPr>
              <a:t>salaire</a:t>
            </a:r>
            <a:r>
              <a:rPr lang="nl-BE" sz="1050" b="1">
                <a:latin typeface="Daytona" panose="020B0604030500040204" pitchFamily="34" charset="0"/>
              </a:rPr>
              <a:t> | </a:t>
            </a:r>
            <a:r>
              <a:rPr lang="nl-BE" sz="1050" b="1" err="1">
                <a:latin typeface="Daytona" panose="020B0604030500040204" pitchFamily="34" charset="0"/>
              </a:rPr>
              <a:t>Janvier</a:t>
            </a:r>
            <a:r>
              <a:rPr lang="nl-BE" sz="1050" b="1">
                <a:latin typeface="Daytona" panose="020B0604030500040204" pitchFamily="34" charset="0"/>
              </a:rPr>
              <a:t> 2026</a:t>
            </a:r>
            <a:endParaRPr lang="fr-FR" sz="1100">
              <a:latin typeface="Daytona" panose="020B0604030500040204" pitchFamily="34" charset="0"/>
            </a:endParaRPr>
          </a:p>
        </p:txBody>
      </p:sp>
      <p:pic>
        <p:nvPicPr>
          <p:cNvPr id="21" name="Picture 4">
            <a:extLst>
              <a:ext uri="{FF2B5EF4-FFF2-40B4-BE49-F238E27FC236}">
                <a16:creationId xmlns:a16="http://schemas.microsoft.com/office/drawing/2014/main" id="{111FCAA7-FDDD-C4EB-C527-C60873082A9F}"/>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25509"/>
          <a:stretch/>
        </p:blipFill>
        <p:spPr bwMode="auto">
          <a:xfrm>
            <a:off x="9376682" y="758239"/>
            <a:ext cx="834286" cy="352441"/>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Rechte verbindingslijn 21">
            <a:extLst>
              <a:ext uri="{FF2B5EF4-FFF2-40B4-BE49-F238E27FC236}">
                <a16:creationId xmlns:a16="http://schemas.microsoft.com/office/drawing/2014/main" id="{12A5DC77-E710-A697-66B6-11C02520BFF0}"/>
              </a:ext>
            </a:extLst>
          </p:cNvPr>
          <p:cNvCxnSpPr>
            <a:cxnSpLocks/>
          </p:cNvCxnSpPr>
          <p:nvPr/>
        </p:nvCxnSpPr>
        <p:spPr>
          <a:xfrm flipH="1">
            <a:off x="8445955" y="4541479"/>
            <a:ext cx="1339916" cy="0"/>
          </a:xfrm>
          <a:prstGeom prst="line">
            <a:avLst/>
          </a:prstGeom>
          <a:ln w="3810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3" name="Ellipse 2">
            <a:extLst>
              <a:ext uri="{FF2B5EF4-FFF2-40B4-BE49-F238E27FC236}">
                <a16:creationId xmlns:a16="http://schemas.microsoft.com/office/drawing/2014/main" id="{F7620178-CA3F-F1FF-BFD5-E30A725E5555}"/>
              </a:ext>
            </a:extLst>
          </p:cNvPr>
          <p:cNvSpPr/>
          <p:nvPr/>
        </p:nvSpPr>
        <p:spPr>
          <a:xfrm>
            <a:off x="8592592" y="2557596"/>
            <a:ext cx="1476310" cy="536966"/>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Ellipse 4">
            <a:extLst>
              <a:ext uri="{FF2B5EF4-FFF2-40B4-BE49-F238E27FC236}">
                <a16:creationId xmlns:a16="http://schemas.microsoft.com/office/drawing/2014/main" id="{F04481EB-BC8F-7C3E-657C-5C9F57D1A676}"/>
              </a:ext>
            </a:extLst>
          </p:cNvPr>
          <p:cNvSpPr/>
          <p:nvPr/>
        </p:nvSpPr>
        <p:spPr>
          <a:xfrm>
            <a:off x="8376779" y="5302010"/>
            <a:ext cx="1476310" cy="536966"/>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Picture 3">
            <a:extLst>
              <a:ext uri="{FF2B5EF4-FFF2-40B4-BE49-F238E27FC236}">
                <a16:creationId xmlns:a16="http://schemas.microsoft.com/office/drawing/2014/main" id="{53D33955-2CF6-DC2C-1C01-F3549C8B8F96}"/>
              </a:ext>
            </a:extLst>
          </p:cNvPr>
          <p:cNvPicPr>
            <a:picLocks noChangeAspect="1"/>
          </p:cNvPicPr>
          <p:nvPr/>
        </p:nvPicPr>
        <p:blipFill>
          <a:blip r:embed="rId6"/>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290853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BF1C64-C832-4DF9-B7E1-91DE09A0E749}"/>
              </a:ext>
            </a:extLst>
          </p:cNvPr>
          <p:cNvSpPr/>
          <p:nvPr/>
        </p:nvSpPr>
        <p:spPr>
          <a:xfrm>
            <a:off x="0" y="5186039"/>
            <a:ext cx="12221766" cy="166429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8" name="Espace réservé du contenu 7" descr="Une image contenant capture d’écran, dessin humoristique, Danse, conception&#10;&#10;Le contenu généré par l’IA peut être incorrect.">
            <a:extLst>
              <a:ext uri="{FF2B5EF4-FFF2-40B4-BE49-F238E27FC236}">
                <a16:creationId xmlns:a16="http://schemas.microsoft.com/office/drawing/2014/main" id="{0F23D190-6D0D-6AE4-363A-3157A37FF28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809451" y="0"/>
            <a:ext cx="8455877" cy="5130712"/>
          </a:xfrm>
        </p:spPr>
      </p:pic>
      <p:pic>
        <p:nvPicPr>
          <p:cNvPr id="12" name="Image 11">
            <a:extLst>
              <a:ext uri="{FF2B5EF4-FFF2-40B4-BE49-F238E27FC236}">
                <a16:creationId xmlns:a16="http://schemas.microsoft.com/office/drawing/2014/main" id="{7C3A9B48-C87B-E986-E2D5-C7632B6FE8EA}"/>
              </a:ext>
            </a:extLst>
          </p:cNvPr>
          <p:cNvPicPr>
            <a:picLocks noChangeAspect="1"/>
          </p:cNvPicPr>
          <p:nvPr/>
        </p:nvPicPr>
        <p:blipFill>
          <a:blip r:embed="rId4"/>
          <a:stretch>
            <a:fillRect/>
          </a:stretch>
        </p:blipFill>
        <p:spPr>
          <a:xfrm>
            <a:off x="36923" y="5289371"/>
            <a:ext cx="1708157" cy="1083588"/>
          </a:xfrm>
          <a:prstGeom prst="rect">
            <a:avLst/>
          </a:prstGeom>
        </p:spPr>
      </p:pic>
      <p:pic>
        <p:nvPicPr>
          <p:cNvPr id="14" name="Image 13">
            <a:extLst>
              <a:ext uri="{FF2B5EF4-FFF2-40B4-BE49-F238E27FC236}">
                <a16:creationId xmlns:a16="http://schemas.microsoft.com/office/drawing/2014/main" id="{14A6166A-0F71-2718-3B59-4B5177C951A0}"/>
              </a:ext>
            </a:extLst>
          </p:cNvPr>
          <p:cNvPicPr>
            <a:picLocks noChangeAspect="1"/>
          </p:cNvPicPr>
          <p:nvPr/>
        </p:nvPicPr>
        <p:blipFill>
          <a:blip r:embed="rId5"/>
          <a:stretch>
            <a:fillRect/>
          </a:stretch>
        </p:blipFill>
        <p:spPr>
          <a:xfrm>
            <a:off x="1932185" y="5272725"/>
            <a:ext cx="2167213" cy="767663"/>
          </a:xfrm>
          <a:prstGeom prst="rect">
            <a:avLst/>
          </a:prstGeom>
        </p:spPr>
      </p:pic>
      <p:pic>
        <p:nvPicPr>
          <p:cNvPr id="16" name="Image 15">
            <a:extLst>
              <a:ext uri="{FF2B5EF4-FFF2-40B4-BE49-F238E27FC236}">
                <a16:creationId xmlns:a16="http://schemas.microsoft.com/office/drawing/2014/main" id="{2A4E750D-4856-9928-26CE-1A93BB2626B4}"/>
              </a:ext>
            </a:extLst>
          </p:cNvPr>
          <p:cNvPicPr>
            <a:picLocks noChangeAspect="1"/>
          </p:cNvPicPr>
          <p:nvPr/>
        </p:nvPicPr>
        <p:blipFill>
          <a:blip r:embed="rId6"/>
          <a:stretch>
            <a:fillRect/>
          </a:stretch>
        </p:blipFill>
        <p:spPr>
          <a:xfrm>
            <a:off x="1927715" y="6108671"/>
            <a:ext cx="2250340" cy="691641"/>
          </a:xfrm>
          <a:prstGeom prst="rect">
            <a:avLst/>
          </a:prstGeom>
        </p:spPr>
      </p:pic>
      <p:pic>
        <p:nvPicPr>
          <p:cNvPr id="18" name="Image 17">
            <a:extLst>
              <a:ext uri="{FF2B5EF4-FFF2-40B4-BE49-F238E27FC236}">
                <a16:creationId xmlns:a16="http://schemas.microsoft.com/office/drawing/2014/main" id="{1F0F7B46-2A67-7489-70DB-DE5C4D890FA0}"/>
              </a:ext>
            </a:extLst>
          </p:cNvPr>
          <p:cNvPicPr>
            <a:picLocks noChangeAspect="1"/>
          </p:cNvPicPr>
          <p:nvPr/>
        </p:nvPicPr>
        <p:blipFill>
          <a:blip r:embed="rId7"/>
          <a:stretch>
            <a:fillRect/>
          </a:stretch>
        </p:blipFill>
        <p:spPr>
          <a:xfrm>
            <a:off x="4282033" y="5314451"/>
            <a:ext cx="2596418" cy="620527"/>
          </a:xfrm>
          <a:prstGeom prst="rect">
            <a:avLst/>
          </a:prstGeom>
        </p:spPr>
      </p:pic>
      <p:pic>
        <p:nvPicPr>
          <p:cNvPr id="20" name="Image 19">
            <a:extLst>
              <a:ext uri="{FF2B5EF4-FFF2-40B4-BE49-F238E27FC236}">
                <a16:creationId xmlns:a16="http://schemas.microsoft.com/office/drawing/2014/main" id="{69AA8B4E-6BB5-C655-6949-62FDC2858359}"/>
              </a:ext>
            </a:extLst>
          </p:cNvPr>
          <p:cNvPicPr>
            <a:picLocks noChangeAspect="1"/>
          </p:cNvPicPr>
          <p:nvPr/>
        </p:nvPicPr>
        <p:blipFill>
          <a:blip r:embed="rId8"/>
          <a:stretch>
            <a:fillRect/>
          </a:stretch>
        </p:blipFill>
        <p:spPr>
          <a:xfrm>
            <a:off x="4282033" y="5981691"/>
            <a:ext cx="2694706" cy="564008"/>
          </a:xfrm>
          <a:prstGeom prst="rect">
            <a:avLst/>
          </a:prstGeom>
        </p:spPr>
      </p:pic>
      <p:pic>
        <p:nvPicPr>
          <p:cNvPr id="22" name="Image 21">
            <a:extLst>
              <a:ext uri="{FF2B5EF4-FFF2-40B4-BE49-F238E27FC236}">
                <a16:creationId xmlns:a16="http://schemas.microsoft.com/office/drawing/2014/main" id="{FA46E2AA-5B2A-754B-ADCE-DBA5AB85EE9C}"/>
              </a:ext>
            </a:extLst>
          </p:cNvPr>
          <p:cNvPicPr>
            <a:picLocks noChangeAspect="1"/>
          </p:cNvPicPr>
          <p:nvPr/>
        </p:nvPicPr>
        <p:blipFill>
          <a:blip r:embed="rId9"/>
          <a:stretch>
            <a:fillRect/>
          </a:stretch>
        </p:blipFill>
        <p:spPr>
          <a:xfrm>
            <a:off x="8191783" y="5316234"/>
            <a:ext cx="2257918" cy="456388"/>
          </a:xfrm>
          <a:prstGeom prst="rect">
            <a:avLst/>
          </a:prstGeom>
        </p:spPr>
      </p:pic>
      <p:pic>
        <p:nvPicPr>
          <p:cNvPr id="24" name="Image 23">
            <a:extLst>
              <a:ext uri="{FF2B5EF4-FFF2-40B4-BE49-F238E27FC236}">
                <a16:creationId xmlns:a16="http://schemas.microsoft.com/office/drawing/2014/main" id="{8B5F8DE7-96AF-7EF6-8886-278A4BA7AE3F}"/>
              </a:ext>
            </a:extLst>
          </p:cNvPr>
          <p:cNvPicPr>
            <a:picLocks noChangeAspect="1"/>
          </p:cNvPicPr>
          <p:nvPr/>
        </p:nvPicPr>
        <p:blipFill>
          <a:blip r:embed="rId10"/>
          <a:stretch>
            <a:fillRect/>
          </a:stretch>
        </p:blipFill>
        <p:spPr>
          <a:xfrm>
            <a:off x="7121792" y="5512608"/>
            <a:ext cx="970812" cy="766430"/>
          </a:xfrm>
          <a:prstGeom prst="rect">
            <a:avLst/>
          </a:prstGeom>
        </p:spPr>
      </p:pic>
      <p:pic>
        <p:nvPicPr>
          <p:cNvPr id="26" name="Image 25">
            <a:extLst>
              <a:ext uri="{FF2B5EF4-FFF2-40B4-BE49-F238E27FC236}">
                <a16:creationId xmlns:a16="http://schemas.microsoft.com/office/drawing/2014/main" id="{407CD0C4-2757-9314-24D7-C3B5FF7DEB6F}"/>
              </a:ext>
            </a:extLst>
          </p:cNvPr>
          <p:cNvPicPr>
            <a:picLocks noChangeAspect="1"/>
          </p:cNvPicPr>
          <p:nvPr/>
        </p:nvPicPr>
        <p:blipFill>
          <a:blip r:embed="rId11"/>
          <a:stretch>
            <a:fillRect/>
          </a:stretch>
        </p:blipFill>
        <p:spPr>
          <a:xfrm>
            <a:off x="8562143" y="6018187"/>
            <a:ext cx="1517197" cy="544212"/>
          </a:xfrm>
          <a:prstGeom prst="rect">
            <a:avLst/>
          </a:prstGeom>
        </p:spPr>
      </p:pic>
      <p:pic>
        <p:nvPicPr>
          <p:cNvPr id="28" name="Image 27">
            <a:extLst>
              <a:ext uri="{FF2B5EF4-FFF2-40B4-BE49-F238E27FC236}">
                <a16:creationId xmlns:a16="http://schemas.microsoft.com/office/drawing/2014/main" id="{744726F9-DCBB-ACC5-F930-79FAE7B4253E}"/>
              </a:ext>
            </a:extLst>
          </p:cNvPr>
          <p:cNvPicPr>
            <a:picLocks noChangeAspect="1"/>
          </p:cNvPicPr>
          <p:nvPr/>
        </p:nvPicPr>
        <p:blipFill>
          <a:blip r:embed="rId12"/>
          <a:stretch>
            <a:fillRect/>
          </a:stretch>
        </p:blipFill>
        <p:spPr>
          <a:xfrm>
            <a:off x="10850450" y="5503844"/>
            <a:ext cx="1084446" cy="862267"/>
          </a:xfrm>
          <a:prstGeom prst="rect">
            <a:avLst/>
          </a:prstGeom>
        </p:spPr>
      </p:pic>
      <p:pic>
        <p:nvPicPr>
          <p:cNvPr id="4" name="Picture 3">
            <a:extLst>
              <a:ext uri="{FF2B5EF4-FFF2-40B4-BE49-F238E27FC236}">
                <a16:creationId xmlns:a16="http://schemas.microsoft.com/office/drawing/2014/main" id="{041665B2-ACD0-44F7-FADA-4F68533D6F4C}"/>
              </a:ext>
            </a:extLst>
          </p:cNvPr>
          <p:cNvPicPr>
            <a:picLocks noChangeAspect="1"/>
          </p:cNvPicPr>
          <p:nvPr/>
        </p:nvPicPr>
        <p:blipFill>
          <a:blip r:embed="rId13"/>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285396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par>
                                <p:cTn id="11" presetID="14"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par>
                                <p:cTn id="17" presetID="14"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par>
                                <p:cTn id="20" presetID="14" presetClass="entr" presetSubtype="1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cTn>
                              </p:par>
                              <p:par>
                                <p:cTn id="23" presetID="14" presetClass="entr" presetSubtype="1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par>
                                <p:cTn id="26" presetID="14" presetClass="entr" presetSubtype="1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randombar(horizontal)">
                                      <p:cBhvr>
                                        <p:cTn id="28" dur="500"/>
                                        <p:tgtEl>
                                          <p:spTgt spid="28"/>
                                        </p:tgtEl>
                                      </p:cBhvr>
                                    </p:animEffect>
                                  </p:childTnLst>
                                </p:cTn>
                              </p:par>
                              <p:par>
                                <p:cTn id="29" presetID="14" presetClass="entr" presetSubtype="1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randombar(horizontal)">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2AB6DD-ECCD-4184-6A2D-224569AEB97C}"/>
              </a:ext>
            </a:extLst>
          </p:cNvPr>
          <p:cNvSpPr>
            <a:spLocks noGrp="1"/>
          </p:cNvSpPr>
          <p:nvPr>
            <p:ph type="title"/>
          </p:nvPr>
        </p:nvSpPr>
        <p:spPr>
          <a:xfrm>
            <a:off x="7560094" y="232870"/>
            <a:ext cx="4338320" cy="906983"/>
          </a:xfrm>
        </p:spPr>
        <p:txBody>
          <a:bodyPr>
            <a:normAutofit fontScale="90000"/>
          </a:bodyPr>
          <a:lstStyle/>
          <a:p>
            <a:r>
              <a:rPr lang="fr-BE" sz="4000" b="1">
                <a:solidFill>
                  <a:schemeClr val="bg1"/>
                </a:solidFill>
              </a:rPr>
              <a:t>Cumul: </a:t>
            </a:r>
            <a:r>
              <a:rPr lang="fr-BE" sz="4000" b="1" err="1">
                <a:solidFill>
                  <a:schemeClr val="bg1"/>
                </a:solidFill>
              </a:rPr>
              <a:t>video</a:t>
            </a:r>
            <a:r>
              <a:rPr lang="fr-BE" sz="4000" b="1">
                <a:solidFill>
                  <a:schemeClr val="bg1"/>
                </a:solidFill>
              </a:rPr>
              <a:t> part 1</a:t>
            </a:r>
          </a:p>
        </p:txBody>
      </p:sp>
      <p:pic>
        <p:nvPicPr>
          <p:cNvPr id="1026" name="Picture 2" descr="Immobilier / Location. Encadrement des loyers : un complément peut-il ...">
            <a:extLst>
              <a:ext uri="{FF2B5EF4-FFF2-40B4-BE49-F238E27FC236}">
                <a16:creationId xmlns:a16="http://schemas.microsoft.com/office/drawing/2014/main" id="{74779636-61F7-FC89-5C3A-9E650550AC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46" r="13244"/>
          <a:stretch>
            <a:fillRect/>
          </a:stretch>
        </p:blipFill>
        <p:spPr bwMode="auto">
          <a:xfrm>
            <a:off x="-1107442" y="0"/>
            <a:ext cx="8130111"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hlinkClick r:id="rId4"/>
            <a:extLst>
              <a:ext uri="{FF2B5EF4-FFF2-40B4-BE49-F238E27FC236}">
                <a16:creationId xmlns:a16="http://schemas.microsoft.com/office/drawing/2014/main" id="{61B4E98C-97F1-D872-A3B8-C69A03B43140}"/>
              </a:ext>
            </a:extLst>
          </p:cNvPr>
          <p:cNvSpPr/>
          <p:nvPr/>
        </p:nvSpPr>
        <p:spPr>
          <a:xfrm>
            <a:off x="7580414" y="3226331"/>
            <a:ext cx="1808480" cy="48768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English</a:t>
            </a:r>
          </a:p>
        </p:txBody>
      </p:sp>
      <p:sp>
        <p:nvSpPr>
          <p:cNvPr id="7" name="Rectangle : coins arrondis 6">
            <a:hlinkClick r:id="rId5"/>
            <a:extLst>
              <a:ext uri="{FF2B5EF4-FFF2-40B4-BE49-F238E27FC236}">
                <a16:creationId xmlns:a16="http://schemas.microsoft.com/office/drawing/2014/main" id="{8C4361B8-CEEC-6FFC-2264-ED7FB335C468}"/>
              </a:ext>
            </a:extLst>
          </p:cNvPr>
          <p:cNvSpPr/>
          <p:nvPr/>
        </p:nvSpPr>
        <p:spPr>
          <a:xfrm>
            <a:off x="7547284" y="4597482"/>
            <a:ext cx="1808480" cy="52009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French</a:t>
            </a:r>
          </a:p>
        </p:txBody>
      </p:sp>
      <p:sp>
        <p:nvSpPr>
          <p:cNvPr id="8" name="Rectangle : coins arrondis 7">
            <a:hlinkClick r:id="rId6"/>
            <a:extLst>
              <a:ext uri="{FF2B5EF4-FFF2-40B4-BE49-F238E27FC236}">
                <a16:creationId xmlns:a16="http://schemas.microsoft.com/office/drawing/2014/main" id="{523E6659-4F47-6BA3-270F-2F57A7E8F7AD}"/>
              </a:ext>
            </a:extLst>
          </p:cNvPr>
          <p:cNvSpPr/>
          <p:nvPr/>
        </p:nvSpPr>
        <p:spPr>
          <a:xfrm>
            <a:off x="7580414" y="2577736"/>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Dutch</a:t>
            </a:r>
          </a:p>
        </p:txBody>
      </p:sp>
      <p:sp>
        <p:nvSpPr>
          <p:cNvPr id="9" name="Rectangle : coins arrondis 8">
            <a:hlinkClick r:id="rId7"/>
            <a:extLst>
              <a:ext uri="{FF2B5EF4-FFF2-40B4-BE49-F238E27FC236}">
                <a16:creationId xmlns:a16="http://schemas.microsoft.com/office/drawing/2014/main" id="{C5DA2E8C-49A8-29BC-569A-95781D964346}"/>
              </a:ext>
            </a:extLst>
          </p:cNvPr>
          <p:cNvSpPr/>
          <p:nvPr/>
        </p:nvSpPr>
        <p:spPr>
          <a:xfrm>
            <a:off x="7580414" y="1909919"/>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Arabic</a:t>
            </a:r>
            <a:endParaRPr lang="fr-BE" b="1">
              <a:solidFill>
                <a:srgbClr val="544F98"/>
              </a:solidFill>
            </a:endParaRPr>
          </a:p>
        </p:txBody>
      </p:sp>
      <p:sp>
        <p:nvSpPr>
          <p:cNvPr id="10" name="Rectangle : coins arrondis 9">
            <a:hlinkClick r:id="rId8"/>
            <a:extLst>
              <a:ext uri="{FF2B5EF4-FFF2-40B4-BE49-F238E27FC236}">
                <a16:creationId xmlns:a16="http://schemas.microsoft.com/office/drawing/2014/main" id="{B6597367-6F75-A1FA-A10D-50F990DA1604}"/>
              </a:ext>
            </a:extLst>
          </p:cNvPr>
          <p:cNvSpPr/>
          <p:nvPr/>
        </p:nvSpPr>
        <p:spPr>
          <a:xfrm>
            <a:off x="9822611" y="3245151"/>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Spanish</a:t>
            </a:r>
            <a:endParaRPr lang="fr-BE" b="1">
              <a:solidFill>
                <a:srgbClr val="544F98"/>
              </a:solidFill>
            </a:endParaRPr>
          </a:p>
        </p:txBody>
      </p:sp>
      <p:sp>
        <p:nvSpPr>
          <p:cNvPr id="11" name="Rectangle : coins arrondis 10">
            <a:hlinkClick r:id="rId9"/>
            <a:extLst>
              <a:ext uri="{FF2B5EF4-FFF2-40B4-BE49-F238E27FC236}">
                <a16:creationId xmlns:a16="http://schemas.microsoft.com/office/drawing/2014/main" id="{2F1A7938-696D-ED29-20B1-DB748C4CC11E}"/>
              </a:ext>
            </a:extLst>
          </p:cNvPr>
          <p:cNvSpPr/>
          <p:nvPr/>
        </p:nvSpPr>
        <p:spPr>
          <a:xfrm>
            <a:off x="9822611" y="4620585"/>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Turkish</a:t>
            </a:r>
          </a:p>
        </p:txBody>
      </p:sp>
      <p:sp>
        <p:nvSpPr>
          <p:cNvPr id="12" name="Rectangle : coins arrondis 11">
            <a:hlinkClick r:id="rId10"/>
            <a:extLst>
              <a:ext uri="{FF2B5EF4-FFF2-40B4-BE49-F238E27FC236}">
                <a16:creationId xmlns:a16="http://schemas.microsoft.com/office/drawing/2014/main" id="{8DE34F13-4F80-13E2-610E-9C266DD1E9E7}"/>
              </a:ext>
            </a:extLst>
          </p:cNvPr>
          <p:cNvSpPr/>
          <p:nvPr/>
        </p:nvSpPr>
        <p:spPr>
          <a:xfrm>
            <a:off x="9822611" y="1906918"/>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Russian</a:t>
            </a:r>
            <a:endParaRPr lang="fr-BE" b="1">
              <a:solidFill>
                <a:srgbClr val="FFFFFF"/>
              </a:solidFill>
            </a:endParaRPr>
          </a:p>
        </p:txBody>
      </p:sp>
      <p:sp>
        <p:nvSpPr>
          <p:cNvPr id="13" name="Rectangle : coins arrondis 12">
            <a:hlinkClick r:id="rId11"/>
            <a:extLst>
              <a:ext uri="{FF2B5EF4-FFF2-40B4-BE49-F238E27FC236}">
                <a16:creationId xmlns:a16="http://schemas.microsoft.com/office/drawing/2014/main" id="{3FD22259-19DF-757B-E8A3-5A73D29697FF}"/>
              </a:ext>
            </a:extLst>
          </p:cNvPr>
          <p:cNvSpPr/>
          <p:nvPr/>
        </p:nvSpPr>
        <p:spPr>
          <a:xfrm>
            <a:off x="7543408" y="5990143"/>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Pachto</a:t>
            </a:r>
          </a:p>
        </p:txBody>
      </p:sp>
      <p:sp>
        <p:nvSpPr>
          <p:cNvPr id="14" name="Rectangle : coins arrondis 13">
            <a:hlinkClick r:id="rId12"/>
            <a:extLst>
              <a:ext uri="{FF2B5EF4-FFF2-40B4-BE49-F238E27FC236}">
                <a16:creationId xmlns:a16="http://schemas.microsoft.com/office/drawing/2014/main" id="{1968F81F-5AE8-F065-05AA-32C4A59D14B7}"/>
              </a:ext>
            </a:extLst>
          </p:cNvPr>
          <p:cNvSpPr/>
          <p:nvPr/>
        </p:nvSpPr>
        <p:spPr>
          <a:xfrm>
            <a:off x="7560094" y="3908979"/>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Farsi</a:t>
            </a:r>
          </a:p>
        </p:txBody>
      </p:sp>
      <p:sp>
        <p:nvSpPr>
          <p:cNvPr id="15" name="Rectangle : coins arrondis 14">
            <a:hlinkClick r:id="rId13"/>
            <a:extLst>
              <a:ext uri="{FF2B5EF4-FFF2-40B4-BE49-F238E27FC236}">
                <a16:creationId xmlns:a16="http://schemas.microsoft.com/office/drawing/2014/main" id="{AA3E4B41-6FF2-0A49-2549-FBC95CD86CEB}"/>
              </a:ext>
            </a:extLst>
          </p:cNvPr>
          <p:cNvSpPr/>
          <p:nvPr/>
        </p:nvSpPr>
        <p:spPr>
          <a:xfrm>
            <a:off x="9822611" y="3908979"/>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Tirgrigna</a:t>
            </a:r>
            <a:endParaRPr lang="fr-BE" b="1">
              <a:solidFill>
                <a:srgbClr val="544F98"/>
              </a:solidFill>
            </a:endParaRPr>
          </a:p>
        </p:txBody>
      </p:sp>
      <p:sp>
        <p:nvSpPr>
          <p:cNvPr id="16" name="Rectangle : coins arrondis 15">
            <a:hlinkClick r:id="rId14"/>
            <a:extLst>
              <a:ext uri="{FF2B5EF4-FFF2-40B4-BE49-F238E27FC236}">
                <a16:creationId xmlns:a16="http://schemas.microsoft.com/office/drawing/2014/main" id="{64EEB275-10F2-DE14-7660-F8A2F4A22CB8}"/>
              </a:ext>
            </a:extLst>
          </p:cNvPr>
          <p:cNvSpPr/>
          <p:nvPr/>
        </p:nvSpPr>
        <p:spPr>
          <a:xfrm>
            <a:off x="7580414" y="1252823"/>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Albanian</a:t>
            </a:r>
            <a:endParaRPr lang="fr-BE" b="1">
              <a:solidFill>
                <a:srgbClr val="544F98"/>
              </a:solidFill>
            </a:endParaRPr>
          </a:p>
        </p:txBody>
      </p:sp>
      <p:sp>
        <p:nvSpPr>
          <p:cNvPr id="17" name="Rectangle : coins arrondis 16">
            <a:hlinkClick r:id="rId15"/>
            <a:extLst>
              <a:ext uri="{FF2B5EF4-FFF2-40B4-BE49-F238E27FC236}">
                <a16:creationId xmlns:a16="http://schemas.microsoft.com/office/drawing/2014/main" id="{BCC3ABFF-CE8F-CF2B-D3BC-68BD60C887DF}"/>
              </a:ext>
            </a:extLst>
          </p:cNvPr>
          <p:cNvSpPr/>
          <p:nvPr/>
        </p:nvSpPr>
        <p:spPr>
          <a:xfrm>
            <a:off x="9822611" y="1220815"/>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rPr>
              <a:t>Portugese</a:t>
            </a:r>
            <a:endParaRPr lang="fr-BE" b="1">
              <a:solidFill>
                <a:srgbClr val="544F98"/>
              </a:solidFill>
            </a:endParaRPr>
          </a:p>
        </p:txBody>
      </p:sp>
      <p:sp>
        <p:nvSpPr>
          <p:cNvPr id="18" name="Rectangle : coins arrondis 17">
            <a:hlinkClick r:id="rId16"/>
            <a:extLst>
              <a:ext uri="{FF2B5EF4-FFF2-40B4-BE49-F238E27FC236}">
                <a16:creationId xmlns:a16="http://schemas.microsoft.com/office/drawing/2014/main" id="{66055750-BE45-59E6-5458-B1CDB6AFFE7B}"/>
              </a:ext>
            </a:extLst>
          </p:cNvPr>
          <p:cNvSpPr/>
          <p:nvPr/>
        </p:nvSpPr>
        <p:spPr>
          <a:xfrm>
            <a:off x="7538007" y="5304959"/>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German</a:t>
            </a:r>
          </a:p>
        </p:txBody>
      </p:sp>
      <p:sp>
        <p:nvSpPr>
          <p:cNvPr id="3" name="Rectangle : coins arrondis 2">
            <a:hlinkClick r:id="rId17"/>
            <a:extLst>
              <a:ext uri="{FF2B5EF4-FFF2-40B4-BE49-F238E27FC236}">
                <a16:creationId xmlns:a16="http://schemas.microsoft.com/office/drawing/2014/main" id="{0E220688-5540-DD4B-144F-634164262635}"/>
              </a:ext>
            </a:extLst>
          </p:cNvPr>
          <p:cNvSpPr/>
          <p:nvPr/>
        </p:nvSpPr>
        <p:spPr>
          <a:xfrm>
            <a:off x="9822611" y="2577736"/>
            <a:ext cx="1808480" cy="4904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Somali</a:t>
            </a:r>
          </a:p>
        </p:txBody>
      </p:sp>
      <p:pic>
        <p:nvPicPr>
          <p:cNvPr id="19" name="Graphic 18" descr="Curseur avec un remplissage uni">
            <a:extLst>
              <a:ext uri="{FF2B5EF4-FFF2-40B4-BE49-F238E27FC236}">
                <a16:creationId xmlns:a16="http://schemas.microsoft.com/office/drawing/2014/main" id="{75EB823C-5EF1-D9E2-A5DC-E13E1745E7F0}"/>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rot="420000">
            <a:off x="10010361" y="5432317"/>
            <a:ext cx="497840" cy="528320"/>
          </a:xfrm>
          <a:prstGeom prst="rect">
            <a:avLst/>
          </a:prstGeom>
        </p:spPr>
      </p:pic>
      <p:pic>
        <p:nvPicPr>
          <p:cNvPr id="5" name="Picture 4">
            <a:extLst>
              <a:ext uri="{FF2B5EF4-FFF2-40B4-BE49-F238E27FC236}">
                <a16:creationId xmlns:a16="http://schemas.microsoft.com/office/drawing/2014/main" id="{D69A4753-71D5-A430-50A6-DA3363D02D0F}"/>
              </a:ext>
            </a:extLst>
          </p:cNvPr>
          <p:cNvPicPr>
            <a:picLocks noChangeAspect="1"/>
          </p:cNvPicPr>
          <p:nvPr/>
        </p:nvPicPr>
        <p:blipFill>
          <a:blip r:embed="rId19"/>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41001427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5910D5-31A3-0EA3-B0C7-CB564DC3837B}"/>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E7DB8F34-A771-9830-0BB1-5F0DD4E38A29}"/>
              </a:ext>
            </a:extLst>
          </p:cNvPr>
          <p:cNvCxnSpPr>
            <a:cxnSpLocks/>
          </p:cNvCxnSpPr>
          <p:nvPr/>
        </p:nvCxnSpPr>
        <p:spPr>
          <a:xfrm>
            <a:off x="466344" y="4069080"/>
            <a:ext cx="11448288" cy="64008"/>
          </a:xfrm>
          <a:prstGeom prst="straightConnector1">
            <a:avLst/>
          </a:prstGeom>
          <a:ln w="63500">
            <a:solidFill>
              <a:srgbClr val="544F98"/>
            </a:solidFill>
            <a:beve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F4AE1691-FBD4-0907-17AB-33164423E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82652"/>
            <a:ext cx="1405527" cy="1405527"/>
          </a:xfrm>
          <a:prstGeom prst="rect">
            <a:avLst/>
          </a:prstGeom>
        </p:spPr>
      </p:pic>
      <p:sp>
        <p:nvSpPr>
          <p:cNvPr id="14" name="Ellipse 13">
            <a:extLst>
              <a:ext uri="{FF2B5EF4-FFF2-40B4-BE49-F238E27FC236}">
                <a16:creationId xmlns:a16="http://schemas.microsoft.com/office/drawing/2014/main" id="{19AFFD1E-B426-837C-176F-97F5BDD3227B}"/>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02833669-DBC3-F027-1F45-0BE2AE8B84C0}"/>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B02EAB72-2341-97E0-F637-9B5F391070D1}"/>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BE153059-481D-3561-A8F7-DC2571DFB000}"/>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AE6A2237-B800-EF9A-5CCF-673F9F2092F8}"/>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2DFBD8C5-2507-3BEE-DA1F-B3449313B912}"/>
              </a:ext>
            </a:extLst>
          </p:cNvPr>
          <p:cNvSpPr/>
          <p:nvPr/>
        </p:nvSpPr>
        <p:spPr>
          <a:xfrm>
            <a:off x="7086600"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1ED94300-55E3-26FB-7901-6E717DAAA01E}"/>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CE86D7C0-BF1A-6053-579B-E72D63F894F5}"/>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02D38AA-05C6-D492-0F45-2122FC71B098}"/>
              </a:ext>
            </a:extLst>
          </p:cNvPr>
          <p:cNvSpPr/>
          <p:nvPr/>
        </p:nvSpPr>
        <p:spPr>
          <a:xfrm>
            <a:off x="8424672"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Image 5" descr="Une image contenant clipart, dessin humoristique, Dessin animé&#10;&#10;Le contenu généré par l’IA peut être incorrect.">
            <a:extLst>
              <a:ext uri="{FF2B5EF4-FFF2-40B4-BE49-F238E27FC236}">
                <a16:creationId xmlns:a16="http://schemas.microsoft.com/office/drawing/2014/main" id="{AD816E8C-5A06-2C96-149B-05CCC39256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8648" y="2455308"/>
            <a:ext cx="1453647" cy="1453647"/>
          </a:xfrm>
          <a:prstGeom prst="rect">
            <a:avLst/>
          </a:prstGeom>
        </p:spPr>
      </p:pic>
      <p:pic>
        <p:nvPicPr>
          <p:cNvPr id="38916" name="Picture 4" descr="Taxes - Free business and finance icons">
            <a:extLst>
              <a:ext uri="{FF2B5EF4-FFF2-40B4-BE49-F238E27FC236}">
                <a16:creationId xmlns:a16="http://schemas.microsoft.com/office/drawing/2014/main" id="{693817B9-A7BB-16B6-24C0-F13FF1C43D72}"/>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38895" y="4577863"/>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out comprendre sur le contrat de travail">
            <a:extLst>
              <a:ext uri="{FF2B5EF4-FFF2-40B4-BE49-F238E27FC236}">
                <a16:creationId xmlns:a16="http://schemas.microsoft.com/office/drawing/2014/main" id="{1B996AB1-8CE9-05FF-925B-BA0AE34D0FA3}"/>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5812" y="4475551"/>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Vdab - Vdab Gif Clipart - Large Size Png Image - PikPng">
            <a:extLst>
              <a:ext uri="{FF2B5EF4-FFF2-40B4-BE49-F238E27FC236}">
                <a16:creationId xmlns:a16="http://schemas.microsoft.com/office/drawing/2014/main" id="{239B1CAB-E7C4-FEA3-0749-7B36ADE9EC71}"/>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Portes déc'ouvertes Carrefour des Métiers de Verviers - Cité des ...">
            <a:extLst>
              <a:ext uri="{FF2B5EF4-FFF2-40B4-BE49-F238E27FC236}">
                <a16:creationId xmlns:a16="http://schemas.microsoft.com/office/drawing/2014/main" id="{276B593F-49E1-109A-836E-0AA01F23D5D5}"/>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Actiris Coordination Platform | IOM Belgium and Luxembourg">
            <a:extLst>
              <a:ext uri="{FF2B5EF4-FFF2-40B4-BE49-F238E27FC236}">
                <a16:creationId xmlns:a16="http://schemas.microsoft.com/office/drawing/2014/main" id="{3CBDD80E-5B59-EA29-B818-7A9EDDB1D516}"/>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Businessman, creative, idea icon - Download on Iconfinder">
            <a:extLst>
              <a:ext uri="{FF2B5EF4-FFF2-40B4-BE49-F238E27FC236}">
                <a16:creationId xmlns:a16="http://schemas.microsoft.com/office/drawing/2014/main" id="{A0678EBF-AD77-185C-515A-A5D241A8BFB0}"/>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Job interview, meeting, teamwork icon - Download on Iconfinder">
            <a:extLst>
              <a:ext uri="{FF2B5EF4-FFF2-40B4-BE49-F238E27FC236}">
                <a16:creationId xmlns:a16="http://schemas.microsoft.com/office/drawing/2014/main" id="{033C1C7C-07D4-1854-950D-61FF87FF98AD}"/>
              </a:ext>
            </a:extLst>
          </p:cNvPr>
          <p:cNvPicPr>
            <a:picLocks noChangeAspect="1" noChangeArrowheads="1"/>
          </p:cNvPicPr>
          <p:nvPr/>
        </p:nvPicPr>
        <p:blipFill>
          <a:blip r:embed="rId11">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373656" y="4444408"/>
            <a:ext cx="983341" cy="983341"/>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D58BF7BF-FDED-C81F-72E1-E47D65CA32C3}"/>
              </a:ext>
            </a:extLst>
          </p:cNvPr>
          <p:cNvPicPr>
            <a:picLocks noChangeAspect="1"/>
          </p:cNvPicPr>
          <p:nvPr/>
        </p:nvPicPr>
        <p:blipFill>
          <a:blip r:embed="rId12">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4" name="Graphic 3" descr="Badge Tick1 contour">
            <a:extLst>
              <a:ext uri="{FF2B5EF4-FFF2-40B4-BE49-F238E27FC236}">
                <a16:creationId xmlns:a16="http://schemas.microsoft.com/office/drawing/2014/main" id="{FAD10182-810D-18C7-B701-C5BB3EFE120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64160" y="4385807"/>
            <a:ext cx="629920" cy="619760"/>
          </a:xfrm>
          <a:prstGeom prst="rect">
            <a:avLst/>
          </a:prstGeom>
        </p:spPr>
      </p:pic>
      <p:pic>
        <p:nvPicPr>
          <p:cNvPr id="7" name="Picture 6">
            <a:extLst>
              <a:ext uri="{FF2B5EF4-FFF2-40B4-BE49-F238E27FC236}">
                <a16:creationId xmlns:a16="http://schemas.microsoft.com/office/drawing/2014/main" id="{B5024B39-6773-ED6F-1A6E-0ABBF99443EA}"/>
              </a:ext>
            </a:extLst>
          </p:cNvPr>
          <p:cNvPicPr>
            <a:picLocks noChangeAspect="1"/>
          </p:cNvPicPr>
          <p:nvPr/>
        </p:nvPicPr>
        <p:blipFill>
          <a:blip r:embed="rId1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27109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6"/>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20"/>
                                        </p:tgtEl>
                                        <p:attrNameLst>
                                          <p:attrName>style.color</p:attrName>
                                        </p:attrNameLst>
                                      </p:cBhvr>
                                      <p:by>
                                        <p:hsl h="7200000" s="0" l="0"/>
                                      </p:by>
                                    </p:animClr>
                                    <p:animClr clrSpc="hsl" dir="cw">
                                      <p:cBhvr>
                                        <p:cTn id="9" dur="500" fill="hold"/>
                                        <p:tgtEl>
                                          <p:spTgt spid="20"/>
                                        </p:tgtEl>
                                        <p:attrNameLst>
                                          <p:attrName>fillcolor</p:attrName>
                                        </p:attrNameLst>
                                      </p:cBhvr>
                                      <p:by>
                                        <p:hsl h="7200000" s="0" l="0"/>
                                      </p:by>
                                    </p:animClr>
                                    <p:animClr clrSpc="hsl" dir="cw">
                                      <p:cBhvr>
                                        <p:cTn id="10" dur="500" fill="hold"/>
                                        <p:tgtEl>
                                          <p:spTgt spid="20"/>
                                        </p:tgtEl>
                                        <p:attrNameLst>
                                          <p:attrName>stroke.color</p:attrName>
                                        </p:attrNameLst>
                                      </p:cBhvr>
                                      <p:by>
                                        <p:hsl h="7200000" s="0" l="0"/>
                                      </p:by>
                                    </p:animClr>
                                    <p:set>
                                      <p:cBhvr>
                                        <p:cTn id="11" dur="500" fill="hold"/>
                                        <p:tgtEl>
                                          <p:spTgt spid="20"/>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4.375E-6 0.00579 L 0.03086 -0.06273 C 0.03724 -0.07801 0.04687 -0.08611 0.05703 -0.08611 C 0.06862 -0.08611 0.07786 -0.07801 0.08424 -0.06273 L 0.11523 0.00579 " pathEditMode="relative" rAng="0" ptsTypes="AAAAA">
                                      <p:cBhvr>
                                        <p:cTn id="13" dur="2000" fill="hold"/>
                                        <p:tgtEl>
                                          <p:spTgt spid="6"/>
                                        </p:tgtEl>
                                        <p:attrNameLst>
                                          <p:attrName>ppt_x</p:attrName>
                                          <p:attrName>ppt_y</p:attrName>
                                        </p:attrNameLst>
                                      </p:cBhvr>
                                      <p:rCtr x="5755" y="-46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2C55F4-F0DE-9EAF-B078-AE5130D96F69}"/>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2B1AE1AD-A7DD-78A7-1CFC-D0002EE2C49B}"/>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E21CDC1B-A743-43C7-598E-36FCEF716B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36713"/>
            <a:ext cx="1405527" cy="1405527"/>
          </a:xfrm>
          <a:prstGeom prst="rect">
            <a:avLst/>
          </a:prstGeom>
        </p:spPr>
      </p:pic>
      <p:sp>
        <p:nvSpPr>
          <p:cNvPr id="14" name="Ellipse 13">
            <a:extLst>
              <a:ext uri="{FF2B5EF4-FFF2-40B4-BE49-F238E27FC236}">
                <a16:creationId xmlns:a16="http://schemas.microsoft.com/office/drawing/2014/main" id="{662051B3-20AA-3CC3-A862-88268C37B616}"/>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8BD5DD43-0058-45DF-E4EA-CD0F1ED89EDF}"/>
              </a:ext>
            </a:extLst>
          </p:cNvPr>
          <p:cNvSpPr/>
          <p:nvPr/>
        </p:nvSpPr>
        <p:spPr>
          <a:xfrm>
            <a:off x="1800961"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0C766DEA-3FB2-2C5D-245C-C346B1B0D851}"/>
              </a:ext>
            </a:extLst>
          </p:cNvPr>
          <p:cNvSpPr/>
          <p:nvPr/>
        </p:nvSpPr>
        <p:spPr>
          <a:xfrm>
            <a:off x="3049543"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A00F59F4-48FA-44D8-E260-8C3D9926C414}"/>
              </a:ext>
            </a:extLst>
          </p:cNvPr>
          <p:cNvSpPr/>
          <p:nvPr/>
        </p:nvSpPr>
        <p:spPr>
          <a:xfrm>
            <a:off x="432234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1001CDDA-AAC8-B693-3262-C83D5C97B116}"/>
              </a:ext>
            </a:extLst>
          </p:cNvPr>
          <p:cNvSpPr/>
          <p:nvPr/>
        </p:nvSpPr>
        <p:spPr>
          <a:xfrm>
            <a:off x="56275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24411442-4669-B640-2F59-0896B2260026}"/>
              </a:ext>
            </a:extLst>
          </p:cNvPr>
          <p:cNvSpPr/>
          <p:nvPr/>
        </p:nvSpPr>
        <p:spPr>
          <a:xfrm>
            <a:off x="7086600"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00A9DAF7-E329-7193-357B-C134E073137C}"/>
              </a:ext>
            </a:extLst>
          </p:cNvPr>
          <p:cNvSpPr/>
          <p:nvPr/>
        </p:nvSpPr>
        <p:spPr>
          <a:xfrm>
            <a:off x="988161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7FDA6ECA-F2BF-88FE-E2BE-9163BB23692B}"/>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4E9D0F44-68F5-0613-DAF7-FE68DB389C0D}"/>
              </a:ext>
            </a:extLst>
          </p:cNvPr>
          <p:cNvSpPr/>
          <p:nvPr/>
        </p:nvSpPr>
        <p:spPr>
          <a:xfrm>
            <a:off x="842467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Image 2" descr="Une image contenant clipart, dessin humoristique, Dessin animé&#10;&#10;Le contenu généré par l’IA peut être incorrect.">
            <a:extLst>
              <a:ext uri="{FF2B5EF4-FFF2-40B4-BE49-F238E27FC236}">
                <a16:creationId xmlns:a16="http://schemas.microsoft.com/office/drawing/2014/main" id="{62BE7BA1-890F-B5FB-C0E9-C0E5DD3DA7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069" y="2180968"/>
            <a:ext cx="1453647" cy="1453647"/>
          </a:xfrm>
          <a:prstGeom prst="rect">
            <a:avLst/>
          </a:prstGeom>
        </p:spPr>
      </p:pic>
      <p:pic>
        <p:nvPicPr>
          <p:cNvPr id="4" name="Graphic 3" descr="Badge Tick1 contour">
            <a:extLst>
              <a:ext uri="{FF2B5EF4-FFF2-40B4-BE49-F238E27FC236}">
                <a16:creationId xmlns:a16="http://schemas.microsoft.com/office/drawing/2014/main" id="{031BF8E4-9D1A-B1C8-2595-DAED8A52A5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4160" y="4385807"/>
            <a:ext cx="629920" cy="619760"/>
          </a:xfrm>
          <a:prstGeom prst="rect">
            <a:avLst/>
          </a:prstGeom>
        </p:spPr>
      </p:pic>
      <p:pic>
        <p:nvPicPr>
          <p:cNvPr id="5" name="Picture 4">
            <a:extLst>
              <a:ext uri="{FF2B5EF4-FFF2-40B4-BE49-F238E27FC236}">
                <a16:creationId xmlns:a16="http://schemas.microsoft.com/office/drawing/2014/main" id="{B3280398-F8E3-2E8D-98B6-1423EAB95EA4}"/>
              </a:ext>
            </a:extLst>
          </p:cNvPr>
          <p:cNvPicPr>
            <a:picLocks noChangeAspect="1"/>
          </p:cNvPicPr>
          <p:nvPr/>
        </p:nvPicPr>
        <p:blipFill>
          <a:blip r:embed="rId6"/>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62819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5"/>
                                        </p:tgtEl>
                                        <p:attrNameLst>
                                          <p:attrName>style.color</p:attrName>
                                        </p:attrNameLst>
                                      </p:cBhvr>
                                      <p:by>
                                        <p:hsl h="7200000" s="0" l="0"/>
                                      </p:by>
                                    </p:animClr>
                                    <p:animClr clrSpc="hsl" dir="cw">
                                      <p:cBhvr>
                                        <p:cTn id="9" dur="500" fill="hold"/>
                                        <p:tgtEl>
                                          <p:spTgt spid="15"/>
                                        </p:tgtEl>
                                        <p:attrNameLst>
                                          <p:attrName>fillcolor</p:attrName>
                                        </p:attrNameLst>
                                      </p:cBhvr>
                                      <p:by>
                                        <p:hsl h="7200000" s="0" l="0"/>
                                      </p:by>
                                    </p:animClr>
                                    <p:animClr clrSpc="hsl" dir="cw">
                                      <p:cBhvr>
                                        <p:cTn id="10" dur="500" fill="hold"/>
                                        <p:tgtEl>
                                          <p:spTgt spid="15"/>
                                        </p:tgtEl>
                                        <p:attrNameLst>
                                          <p:attrName>stroke.color</p:attrName>
                                        </p:attrNameLst>
                                      </p:cBhvr>
                                      <p:by>
                                        <p:hsl h="7200000" s="0" l="0"/>
                                      </p:by>
                                    </p:animClr>
                                    <p:set>
                                      <p:cBhvr>
                                        <p:cTn id="11" dur="500" fill="hold"/>
                                        <p:tgtEl>
                                          <p:spTgt spid="15"/>
                                        </p:tgtEl>
                                        <p:attrNameLst>
                                          <p:attrName>fill.type</p:attrName>
                                        </p:attrNameLst>
                                      </p:cBhvr>
                                      <p:to>
                                        <p:strVal val="solid"/>
                                      </p:to>
                                    </p:set>
                                  </p:childTnLst>
                                </p:cTn>
                              </p:par>
                              <p:par>
                                <p:cTn id="12" presetID="26"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281711E-F585-699F-E2CE-FEC3CABEF09E}"/>
              </a:ext>
            </a:extLst>
          </p:cNvPr>
          <p:cNvSpPr/>
          <p:nvPr/>
        </p:nvSpPr>
        <p:spPr>
          <a:xfrm>
            <a:off x="4964654" y="1680899"/>
            <a:ext cx="6787709" cy="343168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D29DAC10-62B4-FEC6-E82D-23375322E5B6}"/>
              </a:ext>
            </a:extLst>
          </p:cNvPr>
          <p:cNvSpPr>
            <a:spLocks noGrp="1"/>
          </p:cNvSpPr>
          <p:nvPr>
            <p:ph type="title"/>
          </p:nvPr>
        </p:nvSpPr>
        <p:spPr>
          <a:xfrm>
            <a:off x="5128409" y="2559238"/>
            <a:ext cx="6454587" cy="1683255"/>
          </a:xfrm>
        </p:spPr>
        <p:txBody>
          <a:bodyPr>
            <a:normAutofit fontScale="90000"/>
          </a:bodyPr>
          <a:lstStyle/>
          <a:p>
            <a:pPr algn="ctr"/>
            <a:r>
              <a:rPr lang="fr-BE">
                <a:solidFill>
                  <a:srgbClr val="544F98"/>
                </a:solidFill>
              </a:rPr>
              <a:t>Question ouverte: </a:t>
            </a:r>
            <a:br>
              <a:rPr lang="fr-BE" b="1">
                <a:solidFill>
                  <a:srgbClr val="544F98"/>
                </a:solidFill>
              </a:rPr>
            </a:br>
            <a:r>
              <a:rPr lang="fr-BE" b="1">
                <a:solidFill>
                  <a:srgbClr val="544F98"/>
                </a:solidFill>
              </a:rPr>
              <a:t>Que doit faire Malika si elle tombe malade?</a:t>
            </a:r>
          </a:p>
        </p:txBody>
      </p:sp>
      <p:pic>
        <p:nvPicPr>
          <p:cNvPr id="5" name="Image 4">
            <a:extLst>
              <a:ext uri="{FF2B5EF4-FFF2-40B4-BE49-F238E27FC236}">
                <a16:creationId xmlns:a16="http://schemas.microsoft.com/office/drawing/2014/main" id="{6E555E87-7C29-342E-76E6-F0BFF0623EC0}"/>
              </a:ext>
            </a:extLst>
          </p:cNvPr>
          <p:cNvPicPr>
            <a:picLocks noChangeAspect="1"/>
          </p:cNvPicPr>
          <p:nvPr/>
        </p:nvPicPr>
        <p:blipFill>
          <a:blip r:embed="rId3"/>
          <a:stretch>
            <a:fillRect/>
          </a:stretch>
        </p:blipFill>
        <p:spPr>
          <a:xfrm>
            <a:off x="1" y="0"/>
            <a:ext cx="4613564" cy="6920346"/>
          </a:xfrm>
          <a:prstGeom prst="rect">
            <a:avLst/>
          </a:prstGeom>
        </p:spPr>
      </p:pic>
      <p:pic>
        <p:nvPicPr>
          <p:cNvPr id="6" name="Picture 5">
            <a:extLst>
              <a:ext uri="{FF2B5EF4-FFF2-40B4-BE49-F238E27FC236}">
                <a16:creationId xmlns:a16="http://schemas.microsoft.com/office/drawing/2014/main" id="{88F63B83-6D2A-10F3-DFAB-092364D4832F}"/>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7036367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16 700+ Syndicat Illustrations Stock Illustrations, graphiques ...">
            <a:extLst>
              <a:ext uri="{FF2B5EF4-FFF2-40B4-BE49-F238E27FC236}">
                <a16:creationId xmlns:a16="http://schemas.microsoft.com/office/drawing/2014/main" id="{7954B482-1818-ED9F-AC1E-AA5FEA34A1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7771" y="2508178"/>
            <a:ext cx="7027862" cy="35139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 coins arrondis 2">
            <a:extLst>
              <a:ext uri="{FF2B5EF4-FFF2-40B4-BE49-F238E27FC236}">
                <a16:creationId xmlns:a16="http://schemas.microsoft.com/office/drawing/2014/main" id="{226AA499-8B4E-D82B-2F02-24701C3BB485}"/>
              </a:ext>
            </a:extLst>
          </p:cNvPr>
          <p:cNvSpPr/>
          <p:nvPr/>
        </p:nvSpPr>
        <p:spPr>
          <a:xfrm>
            <a:off x="1722272" y="636197"/>
            <a:ext cx="8749580" cy="1323930"/>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Titre 1">
            <a:extLst>
              <a:ext uri="{FF2B5EF4-FFF2-40B4-BE49-F238E27FC236}">
                <a16:creationId xmlns:a16="http://schemas.microsoft.com/office/drawing/2014/main" id="{879CA16F-77C0-C265-0C54-480D2BDAFB5A}"/>
              </a:ext>
            </a:extLst>
          </p:cNvPr>
          <p:cNvSpPr>
            <a:spLocks noGrp="1"/>
          </p:cNvSpPr>
          <p:nvPr/>
        </p:nvSpPr>
        <p:spPr>
          <a:xfrm>
            <a:off x="857491" y="6352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a:solidFill>
                  <a:schemeClr val="bg1"/>
                </a:solidFill>
              </a:rPr>
              <a:t>Savez-vous à quoi sert un </a:t>
            </a:r>
            <a:r>
              <a:rPr lang="fr-BE" b="1">
                <a:solidFill>
                  <a:schemeClr val="bg1"/>
                </a:solidFill>
              </a:rPr>
              <a:t>syndicat?</a:t>
            </a:r>
          </a:p>
        </p:txBody>
      </p:sp>
      <p:pic>
        <p:nvPicPr>
          <p:cNvPr id="3" name="Picture 2">
            <a:extLst>
              <a:ext uri="{FF2B5EF4-FFF2-40B4-BE49-F238E27FC236}">
                <a16:creationId xmlns:a16="http://schemas.microsoft.com/office/drawing/2014/main" id="{C9CD431C-D67C-205F-1AB7-FAFD7EF2B85D}"/>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4610432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0" name="Picture 4" descr="Common Forms of Employment Discrimination | Minnis &amp; Smallets LLP | Top ...">
            <a:extLst>
              <a:ext uri="{FF2B5EF4-FFF2-40B4-BE49-F238E27FC236}">
                <a16:creationId xmlns:a16="http://schemas.microsoft.com/office/drawing/2014/main" id="{D8899E13-2ACC-D294-9E8E-6DC0138605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2407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7DC03EBD-C7E4-48BA-2EAE-551D498FA662}"/>
              </a:ext>
            </a:extLst>
          </p:cNvPr>
          <p:cNvPicPr>
            <a:picLocks noChangeAspect="1"/>
          </p:cNvPicPr>
          <p:nvPr/>
        </p:nvPicPr>
        <p:blipFill>
          <a:blip r:embed="rId4"/>
          <a:stretch>
            <a:fillRect/>
          </a:stretch>
        </p:blipFill>
        <p:spPr>
          <a:xfrm>
            <a:off x="8817933" y="4665675"/>
            <a:ext cx="2867425" cy="1390844"/>
          </a:xfrm>
          <a:prstGeom prst="rect">
            <a:avLst/>
          </a:prstGeom>
        </p:spPr>
      </p:pic>
      <p:sp>
        <p:nvSpPr>
          <p:cNvPr id="4" name="Rectangle : coins arrondis 2">
            <a:extLst>
              <a:ext uri="{FF2B5EF4-FFF2-40B4-BE49-F238E27FC236}">
                <a16:creationId xmlns:a16="http://schemas.microsoft.com/office/drawing/2014/main" id="{0E04ED00-9282-8671-9681-5601D2637A27}"/>
              </a:ext>
            </a:extLst>
          </p:cNvPr>
          <p:cNvSpPr/>
          <p:nvPr/>
        </p:nvSpPr>
        <p:spPr>
          <a:xfrm>
            <a:off x="7200955" y="684424"/>
            <a:ext cx="4659860" cy="1883373"/>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itle 5">
            <a:extLst>
              <a:ext uri="{FF2B5EF4-FFF2-40B4-BE49-F238E27FC236}">
                <a16:creationId xmlns:a16="http://schemas.microsoft.com/office/drawing/2014/main" id="{72A9B62C-F8A1-5A62-472A-DD32F55F9315}"/>
              </a:ext>
            </a:extLst>
          </p:cNvPr>
          <p:cNvSpPr>
            <a:spLocks noGrp="1"/>
          </p:cNvSpPr>
          <p:nvPr>
            <p:ph type="title"/>
          </p:nvPr>
        </p:nvSpPr>
        <p:spPr>
          <a:xfrm>
            <a:off x="7771460" y="948384"/>
            <a:ext cx="3911601" cy="1344377"/>
          </a:xfrm>
        </p:spPr>
        <p:txBody>
          <a:bodyPr>
            <a:normAutofit fontScale="90000"/>
          </a:bodyPr>
          <a:lstStyle/>
          <a:p>
            <a:r>
              <a:rPr lang="en-US" err="1">
                <a:solidFill>
                  <a:schemeClr val="bg1"/>
                </a:solidFill>
              </a:rPr>
              <a:t>Que</a:t>
            </a:r>
            <a:r>
              <a:rPr lang="en-US">
                <a:solidFill>
                  <a:schemeClr val="bg1"/>
                </a:solidFill>
              </a:rPr>
              <a:t> </a:t>
            </a:r>
            <a:r>
              <a:rPr lang="en-US" b="1" err="1">
                <a:solidFill>
                  <a:schemeClr val="bg1"/>
                </a:solidFill>
              </a:rPr>
              <a:t>voyez</a:t>
            </a:r>
            <a:r>
              <a:rPr lang="en-US" b="1">
                <a:solidFill>
                  <a:schemeClr val="bg1"/>
                </a:solidFill>
              </a:rPr>
              <a:t>-vous</a:t>
            </a:r>
            <a:r>
              <a:rPr lang="en-US">
                <a:solidFill>
                  <a:schemeClr val="bg1"/>
                </a:solidFill>
              </a:rPr>
              <a:t> sur </a:t>
            </a:r>
            <a:r>
              <a:rPr lang="en-US" err="1">
                <a:solidFill>
                  <a:schemeClr val="bg1"/>
                </a:solidFill>
              </a:rPr>
              <a:t>cette</a:t>
            </a:r>
            <a:r>
              <a:rPr lang="en-US">
                <a:solidFill>
                  <a:schemeClr val="bg1"/>
                </a:solidFill>
              </a:rPr>
              <a:t> image ?</a:t>
            </a:r>
          </a:p>
        </p:txBody>
      </p:sp>
      <p:pic>
        <p:nvPicPr>
          <p:cNvPr id="3" name="Picture 2">
            <a:extLst>
              <a:ext uri="{FF2B5EF4-FFF2-40B4-BE49-F238E27FC236}">
                <a16:creationId xmlns:a16="http://schemas.microsoft.com/office/drawing/2014/main" id="{AB01D5A4-D452-670A-3D63-773C0E729898}"/>
              </a:ext>
            </a:extLst>
          </p:cNvPr>
          <p:cNvPicPr>
            <a:picLocks noChangeAspect="1"/>
          </p:cNvPicPr>
          <p:nvPr/>
        </p:nvPicPr>
        <p:blipFill>
          <a:blip r:embed="rId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2809496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7B7292-D664-209A-4654-F40E07F253D5}"/>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D1836022-1840-5179-6C94-5AC3313C2FF6}"/>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4D988CEA-4C6C-F94C-4BCD-1901768AC4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82652"/>
            <a:ext cx="1405527" cy="1405527"/>
          </a:xfrm>
          <a:prstGeom prst="rect">
            <a:avLst/>
          </a:prstGeom>
        </p:spPr>
      </p:pic>
      <p:sp>
        <p:nvSpPr>
          <p:cNvPr id="14" name="Ellipse 13">
            <a:extLst>
              <a:ext uri="{FF2B5EF4-FFF2-40B4-BE49-F238E27FC236}">
                <a16:creationId xmlns:a16="http://schemas.microsoft.com/office/drawing/2014/main" id="{24CEF339-FA6A-7EA7-DC48-D10990EFDE6C}"/>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D4CFE4D6-6AEF-2CD6-3035-02C691EB847D}"/>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0CB97C0A-7B1E-99D2-2ED0-51C5BCD8C87F}"/>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E5C521A1-EE71-6627-9B8F-4491F4710542}"/>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11C8DAC1-18D1-8DA7-6488-FBE39AE38A8A}"/>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B64283E9-58B5-A92A-B2A5-3FEDD0D8BB6F}"/>
              </a:ext>
            </a:extLst>
          </p:cNvPr>
          <p:cNvSpPr/>
          <p:nvPr/>
        </p:nvSpPr>
        <p:spPr>
          <a:xfrm>
            <a:off x="7086600"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DDD6005B-33E2-974E-F015-59275A334D4A}"/>
              </a:ext>
            </a:extLst>
          </p:cNvPr>
          <p:cNvSpPr/>
          <p:nvPr/>
        </p:nvSpPr>
        <p:spPr>
          <a:xfrm>
            <a:off x="9881616"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5B645D43-7333-A1C2-50E6-30A45347426C}"/>
              </a:ext>
            </a:extLst>
          </p:cNvPr>
          <p:cNvSpPr/>
          <p:nvPr/>
        </p:nvSpPr>
        <p:spPr>
          <a:xfrm>
            <a:off x="11172302"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24818DFD-7E17-3C7F-1954-8B305D731F51}"/>
              </a:ext>
            </a:extLst>
          </p:cNvPr>
          <p:cNvSpPr/>
          <p:nvPr/>
        </p:nvSpPr>
        <p:spPr>
          <a:xfrm>
            <a:off x="8424672"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Image 5" descr="Une image contenant clipart, dessin humoristique, Dessin animé&#10;&#10;Le contenu généré par l’IA peut être incorrect.">
            <a:extLst>
              <a:ext uri="{FF2B5EF4-FFF2-40B4-BE49-F238E27FC236}">
                <a16:creationId xmlns:a16="http://schemas.microsoft.com/office/drawing/2014/main" id="{2FCF8E80-6AE3-9AFF-E9FB-26EDF503D1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1212" y="2441915"/>
            <a:ext cx="1453647" cy="1453647"/>
          </a:xfrm>
          <a:prstGeom prst="rect">
            <a:avLst/>
          </a:prstGeom>
        </p:spPr>
      </p:pic>
      <p:pic>
        <p:nvPicPr>
          <p:cNvPr id="5122" name="Picture 2" descr="Job Icon Png #355908 - Free Icons Library">
            <a:extLst>
              <a:ext uri="{FF2B5EF4-FFF2-40B4-BE49-F238E27FC236}">
                <a16:creationId xmlns:a16="http://schemas.microsoft.com/office/drawing/2014/main" id="{3C1F99D9-A92A-735F-D3CB-B815905A36AE}"/>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54966" y="4510580"/>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Taxes - Free business and finance icons">
            <a:extLst>
              <a:ext uri="{FF2B5EF4-FFF2-40B4-BE49-F238E27FC236}">
                <a16:creationId xmlns:a16="http://schemas.microsoft.com/office/drawing/2014/main" id="{536D9CAF-E4E8-6A7F-C308-FE7B371F50B4}"/>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38895" y="4577863"/>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out comprendre sur le contrat de travail">
            <a:extLst>
              <a:ext uri="{FF2B5EF4-FFF2-40B4-BE49-F238E27FC236}">
                <a16:creationId xmlns:a16="http://schemas.microsoft.com/office/drawing/2014/main" id="{B403C276-B5CA-A8B7-2F5A-F029C5BF518C}"/>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5812" y="4475551"/>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Vdab - Vdab Gif Clipart - Large Size Png Image - PikPng">
            <a:extLst>
              <a:ext uri="{FF2B5EF4-FFF2-40B4-BE49-F238E27FC236}">
                <a16:creationId xmlns:a16="http://schemas.microsoft.com/office/drawing/2014/main" id="{FA95DD56-676B-D126-86AE-BA5A1F92ABDA}"/>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Portes déc'ouvertes Carrefour des Métiers de Verviers - Cité des ...">
            <a:extLst>
              <a:ext uri="{FF2B5EF4-FFF2-40B4-BE49-F238E27FC236}">
                <a16:creationId xmlns:a16="http://schemas.microsoft.com/office/drawing/2014/main" id="{0C705856-5A52-B5A4-7151-2E177E36E1DB}"/>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ctiris Coordination Platform | IOM Belgium and Luxembourg">
            <a:extLst>
              <a:ext uri="{FF2B5EF4-FFF2-40B4-BE49-F238E27FC236}">
                <a16:creationId xmlns:a16="http://schemas.microsoft.com/office/drawing/2014/main" id="{33211C96-B57B-7674-60F6-AAF09877E090}"/>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Businessman, creative, idea icon - Download on Iconfinder">
            <a:extLst>
              <a:ext uri="{FF2B5EF4-FFF2-40B4-BE49-F238E27FC236}">
                <a16:creationId xmlns:a16="http://schemas.microsoft.com/office/drawing/2014/main" id="{C2DE79FF-2FC8-4494-7F70-B3A7CA0FA7E5}"/>
              </a:ext>
            </a:extLst>
          </p:cNvPr>
          <p:cNvPicPr>
            <a:picLocks noChangeAspect="1" noChangeArrowheads="1"/>
          </p:cNvPicPr>
          <p:nvPr/>
        </p:nvPicPr>
        <p:blipFill>
          <a:blip r:embed="rId11">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65760" y="4453128"/>
            <a:ext cx="1109347" cy="110934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Job interview, meeting, teamwork icon - Download on Iconfinder">
            <a:extLst>
              <a:ext uri="{FF2B5EF4-FFF2-40B4-BE49-F238E27FC236}">
                <a16:creationId xmlns:a16="http://schemas.microsoft.com/office/drawing/2014/main" id="{BC313A20-EC50-CA21-475B-A6F9E49A03D0}"/>
              </a:ext>
            </a:extLst>
          </p:cNvPr>
          <p:cNvPicPr>
            <a:picLocks noChangeAspect="1" noChangeArrowheads="1"/>
          </p:cNvPicPr>
          <p:nvPr/>
        </p:nvPicPr>
        <p:blipFill>
          <a:blip r:embed="rId1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373656" y="4444408"/>
            <a:ext cx="983341" cy="983341"/>
          </a:xfrm>
          <a:prstGeom prst="rect">
            <a:avLst/>
          </a:prstGeom>
          <a:noFill/>
          <a:extLst>
            <a:ext uri="{909E8E84-426E-40DD-AFC4-6F175D3DCCD1}">
              <a14:hiddenFill xmlns:a14="http://schemas.microsoft.com/office/drawing/2010/main">
                <a:solidFill>
                  <a:srgbClr val="FFFFFF"/>
                </a:solidFill>
              </a14:hiddenFill>
            </a:ext>
          </a:extLst>
        </p:spPr>
      </p:pic>
      <p:pic>
        <p:nvPicPr>
          <p:cNvPr id="26" name="Image 25">
            <a:extLst>
              <a:ext uri="{FF2B5EF4-FFF2-40B4-BE49-F238E27FC236}">
                <a16:creationId xmlns:a16="http://schemas.microsoft.com/office/drawing/2014/main" id="{9DD4D79C-C8B7-EA46-8F5F-963AFFECC861}"/>
              </a:ext>
            </a:extLst>
          </p:cNvPr>
          <p:cNvPicPr>
            <a:picLocks noChangeAspect="1"/>
          </p:cNvPicPr>
          <p:nvPr/>
        </p:nvPicPr>
        <p:blipFill>
          <a:blip r:embed="rId13">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4" name="Graphic 3" descr="Badge Tick1 contour">
            <a:extLst>
              <a:ext uri="{FF2B5EF4-FFF2-40B4-BE49-F238E27FC236}">
                <a16:creationId xmlns:a16="http://schemas.microsoft.com/office/drawing/2014/main" id="{68904265-FAD6-DC94-9B3F-2C93298A559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64160" y="4385807"/>
            <a:ext cx="629920" cy="619760"/>
          </a:xfrm>
          <a:prstGeom prst="rect">
            <a:avLst/>
          </a:prstGeom>
        </p:spPr>
      </p:pic>
      <p:pic>
        <p:nvPicPr>
          <p:cNvPr id="7" name="Picture 6">
            <a:extLst>
              <a:ext uri="{FF2B5EF4-FFF2-40B4-BE49-F238E27FC236}">
                <a16:creationId xmlns:a16="http://schemas.microsoft.com/office/drawing/2014/main" id="{78D3155F-C215-8BE4-C56B-206DCDDC984C}"/>
              </a:ext>
            </a:extLst>
          </p:cNvPr>
          <p:cNvPicPr>
            <a:picLocks noChangeAspect="1"/>
          </p:cNvPicPr>
          <p:nvPr/>
        </p:nvPicPr>
        <p:blipFill>
          <a:blip r:embed="rId1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368359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8" presetClass="emph" presetSubtype="0" fill="hold" nodeType="withEffect">
                                  <p:stCondLst>
                                    <p:cond delay="0"/>
                                  </p:stCondLst>
                                  <p:childTnLst>
                                    <p:animRot by="21600000">
                                      <p:cBhvr>
                                        <p:cTn id="8" dur="2000" fill="hold"/>
                                        <p:tgtEl>
                                          <p:spTgt spid="11"/>
                                        </p:tgtEl>
                                        <p:attrNameLst>
                                          <p:attrName>r</p:attrName>
                                        </p:attrNameLst>
                                      </p:cBhvr>
                                    </p:animRot>
                                  </p:childTnLst>
                                </p:cTn>
                              </p:par>
                              <p:par>
                                <p:cTn id="9" presetID="21" presetClass="emph" presetSubtype="0" fill="hold" grpId="0" nodeType="withEffect">
                                  <p:stCondLst>
                                    <p:cond delay="0"/>
                                  </p:stCondLst>
                                  <p:childTnLst>
                                    <p:animClr clrSpc="hsl" dir="cw">
                                      <p:cBhvr override="childStyle">
                                        <p:cTn id="10" dur="500" fill="hold"/>
                                        <p:tgtEl>
                                          <p:spTgt spid="21"/>
                                        </p:tgtEl>
                                        <p:attrNameLst>
                                          <p:attrName>style.color</p:attrName>
                                        </p:attrNameLst>
                                      </p:cBhvr>
                                      <p:by>
                                        <p:hsl h="7200000" s="0" l="0"/>
                                      </p:by>
                                    </p:animClr>
                                    <p:animClr clrSpc="hsl" dir="cw">
                                      <p:cBhvr>
                                        <p:cTn id="11" dur="500" fill="hold"/>
                                        <p:tgtEl>
                                          <p:spTgt spid="21"/>
                                        </p:tgtEl>
                                        <p:attrNameLst>
                                          <p:attrName>fillcolor</p:attrName>
                                        </p:attrNameLst>
                                      </p:cBhvr>
                                      <p:by>
                                        <p:hsl h="7200000" s="0" l="0"/>
                                      </p:by>
                                    </p:animClr>
                                    <p:animClr clrSpc="hsl" dir="cw">
                                      <p:cBhvr>
                                        <p:cTn id="12" dur="500" fill="hold"/>
                                        <p:tgtEl>
                                          <p:spTgt spid="21"/>
                                        </p:tgtEl>
                                        <p:attrNameLst>
                                          <p:attrName>stroke.color</p:attrName>
                                        </p:attrNameLst>
                                      </p:cBhvr>
                                      <p:by>
                                        <p:hsl h="7200000" s="0" l="0"/>
                                      </p:by>
                                    </p:animClr>
                                    <p:set>
                                      <p:cBhvr>
                                        <p:cTn id="13" dur="500" fill="hold"/>
                                        <p:tgtEl>
                                          <p:spTgt spid="21"/>
                                        </p:tgtEl>
                                        <p:attrNameLst>
                                          <p:attrName>fill.type</p:attrName>
                                        </p:attrNameLst>
                                      </p:cBhvr>
                                      <p:to>
                                        <p:strVal val="solid"/>
                                      </p:to>
                                    </p:set>
                                  </p:childTnLst>
                                </p:cTn>
                              </p:par>
                              <p:par>
                                <p:cTn id="14" presetID="1" presetClass="entr" presetSubtype="0" fill="hold" nodeType="withEffect">
                                  <p:stCondLst>
                                    <p:cond delay="0"/>
                                  </p:stCondLst>
                                  <p:childTnLst>
                                    <p:set>
                                      <p:cBhvr>
                                        <p:cTn id="15"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Ellipse 18">
            <a:extLst>
              <a:ext uri="{FF2B5EF4-FFF2-40B4-BE49-F238E27FC236}">
                <a16:creationId xmlns:a16="http://schemas.microsoft.com/office/drawing/2014/main" id="{B14CDE52-B8A5-4290-C129-10233C2C499A}"/>
              </a:ext>
            </a:extLst>
          </p:cNvPr>
          <p:cNvSpPr/>
          <p:nvPr/>
        </p:nvSpPr>
        <p:spPr>
          <a:xfrm>
            <a:off x="8945711" y="583962"/>
            <a:ext cx="2353762" cy="2285279"/>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Ellipse 8">
            <a:extLst>
              <a:ext uri="{FF2B5EF4-FFF2-40B4-BE49-F238E27FC236}">
                <a16:creationId xmlns:a16="http://schemas.microsoft.com/office/drawing/2014/main" id="{4A544EF7-CFB2-0898-4112-F6B9F8DAB8D2}"/>
              </a:ext>
            </a:extLst>
          </p:cNvPr>
          <p:cNvSpPr/>
          <p:nvPr/>
        </p:nvSpPr>
        <p:spPr>
          <a:xfrm>
            <a:off x="4565573" y="225777"/>
            <a:ext cx="3215124" cy="3043297"/>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Ellipse 7">
            <a:extLst>
              <a:ext uri="{FF2B5EF4-FFF2-40B4-BE49-F238E27FC236}">
                <a16:creationId xmlns:a16="http://schemas.microsoft.com/office/drawing/2014/main" id="{5914B021-BC36-B5CB-B80F-39B1C5D0D039}"/>
              </a:ext>
            </a:extLst>
          </p:cNvPr>
          <p:cNvSpPr/>
          <p:nvPr/>
        </p:nvSpPr>
        <p:spPr>
          <a:xfrm>
            <a:off x="2771666" y="4293979"/>
            <a:ext cx="2353761" cy="2338243"/>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Ellipse 6">
            <a:extLst>
              <a:ext uri="{FF2B5EF4-FFF2-40B4-BE49-F238E27FC236}">
                <a16:creationId xmlns:a16="http://schemas.microsoft.com/office/drawing/2014/main" id="{6C82B13A-9473-2300-DBE7-C767AC26AA87}"/>
              </a:ext>
            </a:extLst>
          </p:cNvPr>
          <p:cNvSpPr/>
          <p:nvPr/>
        </p:nvSpPr>
        <p:spPr>
          <a:xfrm>
            <a:off x="500532" y="2518375"/>
            <a:ext cx="2353762" cy="2155718"/>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llipse 5">
            <a:extLst>
              <a:ext uri="{FF2B5EF4-FFF2-40B4-BE49-F238E27FC236}">
                <a16:creationId xmlns:a16="http://schemas.microsoft.com/office/drawing/2014/main" id="{E941640E-5D93-2D95-04CC-1350D7FBC30F}"/>
              </a:ext>
            </a:extLst>
          </p:cNvPr>
          <p:cNvSpPr/>
          <p:nvPr/>
        </p:nvSpPr>
        <p:spPr>
          <a:xfrm>
            <a:off x="240642" y="376784"/>
            <a:ext cx="2411118" cy="1848255"/>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146" name="Picture 2" descr="Best Premium Contract termination Illustration download in PNG &amp; Vector ...">
            <a:extLst>
              <a:ext uri="{FF2B5EF4-FFF2-40B4-BE49-F238E27FC236}">
                <a16:creationId xmlns:a16="http://schemas.microsoft.com/office/drawing/2014/main" id="{4D92BB8B-5A8C-36D3-0D7E-2419E9BDE6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0115" y="740885"/>
            <a:ext cx="2474746" cy="177063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etirement PNG Image - PNG Mart">
            <a:extLst>
              <a:ext uri="{FF2B5EF4-FFF2-40B4-BE49-F238E27FC236}">
                <a16:creationId xmlns:a16="http://schemas.microsoft.com/office/drawing/2014/main" id="{EAE0537C-E8F0-CABE-AAAE-C96335EC00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517" y="739580"/>
            <a:ext cx="1921431" cy="141599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Best Premium Employee kicked out of work Illustration download in PNG ...">
            <a:extLst>
              <a:ext uri="{FF2B5EF4-FFF2-40B4-BE49-F238E27FC236}">
                <a16:creationId xmlns:a16="http://schemas.microsoft.com/office/drawing/2014/main" id="{F2BD01FA-AA18-07D2-94EE-BFB18687B2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429" y="3007471"/>
            <a:ext cx="2228581" cy="1253577"/>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Quitting a job by Freepik Stories #svg #png #illustration#office #job # ...">
            <a:extLst>
              <a:ext uri="{FF2B5EF4-FFF2-40B4-BE49-F238E27FC236}">
                <a16:creationId xmlns:a16="http://schemas.microsoft.com/office/drawing/2014/main" id="{E67C8F57-426B-6EF5-EF1F-2D221D7B04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7095" y="4674093"/>
            <a:ext cx="1515018" cy="1515018"/>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cteur droit avec flèche 10">
            <a:extLst>
              <a:ext uri="{FF2B5EF4-FFF2-40B4-BE49-F238E27FC236}">
                <a16:creationId xmlns:a16="http://schemas.microsoft.com/office/drawing/2014/main" id="{CAB0841C-4B31-0663-38C8-71F48BC1D047}"/>
              </a:ext>
            </a:extLst>
          </p:cNvPr>
          <p:cNvCxnSpPr>
            <a:cxnSpLocks/>
          </p:cNvCxnSpPr>
          <p:nvPr/>
        </p:nvCxnSpPr>
        <p:spPr>
          <a:xfrm flipH="1">
            <a:off x="3329892" y="1726602"/>
            <a:ext cx="849133" cy="0"/>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cxnSp>
        <p:nvCxnSpPr>
          <p:cNvPr id="12" name="Connecteur droit avec flèche 11">
            <a:extLst>
              <a:ext uri="{FF2B5EF4-FFF2-40B4-BE49-F238E27FC236}">
                <a16:creationId xmlns:a16="http://schemas.microsoft.com/office/drawing/2014/main" id="{E4C04637-CCEE-DD92-AA7D-620BB5F49157}"/>
              </a:ext>
            </a:extLst>
          </p:cNvPr>
          <p:cNvCxnSpPr>
            <a:cxnSpLocks/>
          </p:cNvCxnSpPr>
          <p:nvPr/>
        </p:nvCxnSpPr>
        <p:spPr>
          <a:xfrm flipH="1">
            <a:off x="4748901" y="3360747"/>
            <a:ext cx="181214" cy="456360"/>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a:extLst>
              <a:ext uri="{FF2B5EF4-FFF2-40B4-BE49-F238E27FC236}">
                <a16:creationId xmlns:a16="http://schemas.microsoft.com/office/drawing/2014/main" id="{72E245ED-56C3-976B-BA79-6028DC32827A}"/>
              </a:ext>
            </a:extLst>
          </p:cNvPr>
          <p:cNvCxnSpPr>
            <a:cxnSpLocks/>
          </p:cNvCxnSpPr>
          <p:nvPr/>
        </p:nvCxnSpPr>
        <p:spPr>
          <a:xfrm flipH="1">
            <a:off x="3294876" y="2642193"/>
            <a:ext cx="1019524" cy="445985"/>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sp>
        <p:nvSpPr>
          <p:cNvPr id="3" name="Ellipse 2">
            <a:extLst>
              <a:ext uri="{FF2B5EF4-FFF2-40B4-BE49-F238E27FC236}">
                <a16:creationId xmlns:a16="http://schemas.microsoft.com/office/drawing/2014/main" id="{2BA2FAA6-2D47-6324-E30D-F7F8A14B48B7}"/>
              </a:ext>
            </a:extLst>
          </p:cNvPr>
          <p:cNvSpPr/>
          <p:nvPr/>
        </p:nvSpPr>
        <p:spPr>
          <a:xfrm>
            <a:off x="8776852" y="3547509"/>
            <a:ext cx="2353762" cy="2285279"/>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Ellipse 3">
            <a:extLst>
              <a:ext uri="{FF2B5EF4-FFF2-40B4-BE49-F238E27FC236}">
                <a16:creationId xmlns:a16="http://schemas.microsoft.com/office/drawing/2014/main" id="{B306FC08-ED9E-4FF3-DC27-9A40F022EF7D}"/>
              </a:ext>
            </a:extLst>
          </p:cNvPr>
          <p:cNvSpPr/>
          <p:nvPr/>
        </p:nvSpPr>
        <p:spPr>
          <a:xfrm>
            <a:off x="6019546" y="4269464"/>
            <a:ext cx="2353762" cy="2471177"/>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122" name="Picture 2" descr="Temporary files Generic gradient outline icon">
            <a:extLst>
              <a:ext uri="{FF2B5EF4-FFF2-40B4-BE49-F238E27FC236}">
                <a16:creationId xmlns:a16="http://schemas.microsoft.com/office/drawing/2014/main" id="{E5E0E395-D4A6-F614-35C4-6F36672BB1BB}"/>
              </a:ext>
            </a:extLst>
          </p:cNvPr>
          <p:cNvPicPr>
            <a:picLocks noChangeAspect="1" noChangeArrowheads="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82088" y="4851010"/>
            <a:ext cx="1338101" cy="13381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B530E19A-27C0-B73B-A8C0-0E21C08046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20334" y="4261048"/>
            <a:ext cx="964286" cy="76609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necteur droit avec flèche 4">
            <a:extLst>
              <a:ext uri="{FF2B5EF4-FFF2-40B4-BE49-F238E27FC236}">
                <a16:creationId xmlns:a16="http://schemas.microsoft.com/office/drawing/2014/main" id="{E91E3D1D-3C7F-A974-DD21-E7087026A617}"/>
              </a:ext>
            </a:extLst>
          </p:cNvPr>
          <p:cNvCxnSpPr>
            <a:cxnSpLocks/>
          </p:cNvCxnSpPr>
          <p:nvPr/>
        </p:nvCxnSpPr>
        <p:spPr>
          <a:xfrm>
            <a:off x="6645725" y="3328495"/>
            <a:ext cx="178997" cy="710105"/>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cxnSp>
        <p:nvCxnSpPr>
          <p:cNvPr id="10" name="Connecteur droit avec flèche 9">
            <a:extLst>
              <a:ext uri="{FF2B5EF4-FFF2-40B4-BE49-F238E27FC236}">
                <a16:creationId xmlns:a16="http://schemas.microsoft.com/office/drawing/2014/main" id="{A6445070-A5DD-5C66-A6FB-40852BF6F0CD}"/>
              </a:ext>
            </a:extLst>
          </p:cNvPr>
          <p:cNvCxnSpPr>
            <a:cxnSpLocks/>
          </p:cNvCxnSpPr>
          <p:nvPr/>
        </p:nvCxnSpPr>
        <p:spPr>
          <a:xfrm>
            <a:off x="7620980" y="2825835"/>
            <a:ext cx="821780" cy="502660"/>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9D58F38B-8960-EB17-4D9C-D2571602AA6A}"/>
              </a:ext>
            </a:extLst>
          </p:cNvPr>
          <p:cNvPicPr>
            <a:picLocks noChangeAspect="1"/>
          </p:cNvPicPr>
          <p:nvPr/>
        </p:nvPicPr>
        <p:blipFill>
          <a:blip r:embed="rId9"/>
          <a:stretch>
            <a:fillRect/>
          </a:stretch>
        </p:blipFill>
        <p:spPr>
          <a:xfrm>
            <a:off x="11130614" y="6441475"/>
            <a:ext cx="917717" cy="254076"/>
          </a:xfrm>
          <a:prstGeom prst="rect">
            <a:avLst/>
          </a:prstGeom>
        </p:spPr>
      </p:pic>
      <p:pic>
        <p:nvPicPr>
          <p:cNvPr id="18" name="Image 17" descr="Accord, agreement, business, consensus, contract, deal icon - Download ...">
            <a:extLst>
              <a:ext uri="{FF2B5EF4-FFF2-40B4-BE49-F238E27FC236}">
                <a16:creationId xmlns:a16="http://schemas.microsoft.com/office/drawing/2014/main" id="{3EE68F6A-BA58-E90B-EF1B-EEC139A9F246}"/>
              </a:ext>
            </a:extLst>
          </p:cNvPr>
          <p:cNvPicPr>
            <a:picLocks noChangeAspect="1"/>
          </p:cNvPicPr>
          <p:nvPr/>
        </p:nvPicPr>
        <p:blipFill>
          <a:blip r:embed="rId10">
            <a:biLevel thresh="25000"/>
          </a:blip>
          <a:stretch>
            <a:fillRect/>
          </a:stretch>
        </p:blipFill>
        <p:spPr>
          <a:xfrm>
            <a:off x="9292029" y="916862"/>
            <a:ext cx="1661125" cy="1661125"/>
          </a:xfrm>
          <a:prstGeom prst="rect">
            <a:avLst/>
          </a:prstGeom>
        </p:spPr>
      </p:pic>
      <p:cxnSp>
        <p:nvCxnSpPr>
          <p:cNvPr id="20" name="Connecteur droit avec flèche 19">
            <a:extLst>
              <a:ext uri="{FF2B5EF4-FFF2-40B4-BE49-F238E27FC236}">
                <a16:creationId xmlns:a16="http://schemas.microsoft.com/office/drawing/2014/main" id="{FC4D6C14-181F-BBF4-1F66-8E58163888D1}"/>
              </a:ext>
            </a:extLst>
          </p:cNvPr>
          <p:cNvCxnSpPr>
            <a:cxnSpLocks/>
          </p:cNvCxnSpPr>
          <p:nvPr/>
        </p:nvCxnSpPr>
        <p:spPr>
          <a:xfrm>
            <a:off x="7962418" y="1374873"/>
            <a:ext cx="645574" cy="0"/>
          </a:xfrm>
          <a:prstGeom prst="straightConnector1">
            <a:avLst/>
          </a:prstGeom>
          <a:ln w="63500">
            <a:solidFill>
              <a:srgbClr val="544F98"/>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787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148"/>
                                        </p:tgtEl>
                                        <p:attrNameLst>
                                          <p:attrName>style.visibility</p:attrName>
                                        </p:attrNameLst>
                                      </p:cBhvr>
                                      <p:to>
                                        <p:strVal val="visible"/>
                                      </p:to>
                                    </p:set>
                                    <p:anim calcmode="lin" valueType="num">
                                      <p:cBhvr additive="base">
                                        <p:cTn id="15" dur="500" fill="hold"/>
                                        <p:tgtEl>
                                          <p:spTgt spid="6148"/>
                                        </p:tgtEl>
                                        <p:attrNameLst>
                                          <p:attrName>ppt_x</p:attrName>
                                        </p:attrNameLst>
                                      </p:cBhvr>
                                      <p:tavLst>
                                        <p:tav tm="0">
                                          <p:val>
                                            <p:strVal val="#ppt_x"/>
                                          </p:val>
                                        </p:tav>
                                        <p:tav tm="100000">
                                          <p:val>
                                            <p:strVal val="#ppt_x"/>
                                          </p:val>
                                        </p:tav>
                                      </p:tavLst>
                                    </p:anim>
                                    <p:anim calcmode="lin" valueType="num">
                                      <p:cBhvr additive="base">
                                        <p:cTn id="16"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150"/>
                                        </p:tgtEl>
                                        <p:attrNameLst>
                                          <p:attrName>style.visibility</p:attrName>
                                        </p:attrNameLst>
                                      </p:cBhvr>
                                      <p:to>
                                        <p:strVal val="visible"/>
                                      </p:to>
                                    </p:set>
                                    <p:anim calcmode="lin" valueType="num">
                                      <p:cBhvr additive="base">
                                        <p:cTn id="29" dur="500" fill="hold"/>
                                        <p:tgtEl>
                                          <p:spTgt spid="6150"/>
                                        </p:tgtEl>
                                        <p:attrNameLst>
                                          <p:attrName>ppt_x</p:attrName>
                                        </p:attrNameLst>
                                      </p:cBhvr>
                                      <p:tavLst>
                                        <p:tav tm="0">
                                          <p:val>
                                            <p:strVal val="#ppt_x"/>
                                          </p:val>
                                        </p:tav>
                                        <p:tav tm="100000">
                                          <p:val>
                                            <p:strVal val="#ppt_x"/>
                                          </p:val>
                                        </p:tav>
                                      </p:tavLst>
                                    </p:anim>
                                    <p:anim calcmode="lin" valueType="num">
                                      <p:cBhvr additive="base">
                                        <p:cTn id="30" dur="500" fill="hold"/>
                                        <p:tgtEl>
                                          <p:spTgt spid="615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160"/>
                                        </p:tgtEl>
                                        <p:attrNameLst>
                                          <p:attrName>style.visibility</p:attrName>
                                        </p:attrNameLst>
                                      </p:cBhvr>
                                      <p:to>
                                        <p:strVal val="visible"/>
                                      </p:to>
                                    </p:set>
                                    <p:anim calcmode="lin" valueType="num">
                                      <p:cBhvr additive="base">
                                        <p:cTn id="39" dur="500" fill="hold"/>
                                        <p:tgtEl>
                                          <p:spTgt spid="6160"/>
                                        </p:tgtEl>
                                        <p:attrNameLst>
                                          <p:attrName>ppt_x</p:attrName>
                                        </p:attrNameLst>
                                      </p:cBhvr>
                                      <p:tavLst>
                                        <p:tav tm="0">
                                          <p:val>
                                            <p:strVal val="#ppt_x"/>
                                          </p:val>
                                        </p:tav>
                                        <p:tav tm="100000">
                                          <p:val>
                                            <p:strVal val="#ppt_x"/>
                                          </p:val>
                                        </p:tav>
                                      </p:tavLst>
                                    </p:anim>
                                    <p:anim calcmode="lin" valueType="num">
                                      <p:cBhvr additive="base">
                                        <p:cTn id="40" dur="500" fill="hold"/>
                                        <p:tgtEl>
                                          <p:spTgt spid="616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122"/>
                                        </p:tgtEl>
                                        <p:attrNameLst>
                                          <p:attrName>style.visibility</p:attrName>
                                        </p:attrNameLst>
                                      </p:cBhvr>
                                      <p:to>
                                        <p:strVal val="visible"/>
                                      </p:to>
                                    </p:set>
                                    <p:anim calcmode="lin" valueType="num">
                                      <p:cBhvr additive="base">
                                        <p:cTn id="49" dur="500" fill="hold"/>
                                        <p:tgtEl>
                                          <p:spTgt spid="5122"/>
                                        </p:tgtEl>
                                        <p:attrNameLst>
                                          <p:attrName>ppt_x</p:attrName>
                                        </p:attrNameLst>
                                      </p:cBhvr>
                                      <p:tavLst>
                                        <p:tav tm="0">
                                          <p:val>
                                            <p:strVal val="#ppt_x"/>
                                          </p:val>
                                        </p:tav>
                                        <p:tav tm="100000">
                                          <p:val>
                                            <p:strVal val="#ppt_x"/>
                                          </p:val>
                                        </p:tav>
                                      </p:tavLst>
                                    </p:anim>
                                    <p:anim calcmode="lin" valueType="num">
                                      <p:cBhvr additive="base">
                                        <p:cTn id="50" dur="500" fill="hold"/>
                                        <p:tgtEl>
                                          <p:spTgt spid="5122"/>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
                                        </p:tgtEl>
                                        <p:attrNameLst>
                                          <p:attrName>style.visibility</p:attrName>
                                        </p:attrNameLst>
                                      </p:cBhvr>
                                      <p:to>
                                        <p:strVal val="visible"/>
                                      </p:to>
                                    </p:set>
                                    <p:anim calcmode="lin" valueType="num">
                                      <p:cBhvr additive="base">
                                        <p:cTn id="53" dur="500" fill="hold"/>
                                        <p:tgtEl>
                                          <p:spTgt spid="4"/>
                                        </p:tgtEl>
                                        <p:attrNameLst>
                                          <p:attrName>ppt_x</p:attrName>
                                        </p:attrNameLst>
                                      </p:cBhvr>
                                      <p:tavLst>
                                        <p:tav tm="0">
                                          <p:val>
                                            <p:strVal val="#ppt_x"/>
                                          </p:val>
                                        </p:tav>
                                        <p:tav tm="100000">
                                          <p:val>
                                            <p:strVal val="#ppt_x"/>
                                          </p:val>
                                        </p:tav>
                                      </p:tavLst>
                                    </p:anim>
                                    <p:anim calcmode="lin" valueType="num">
                                      <p:cBhvr additive="base">
                                        <p:cTn id="54" dur="500" fill="hold"/>
                                        <p:tgtEl>
                                          <p:spTgt spid="4"/>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5"/>
                                        </p:tgtEl>
                                        <p:attrNameLst>
                                          <p:attrName>style.visibility</p:attrName>
                                        </p:attrNameLst>
                                      </p:cBhvr>
                                      <p:to>
                                        <p:strVal val="visible"/>
                                      </p:to>
                                    </p:set>
                                    <p:anim calcmode="lin" valueType="num">
                                      <p:cBhvr additive="base">
                                        <p:cTn id="57" dur="500" fill="hold"/>
                                        <p:tgtEl>
                                          <p:spTgt spid="5"/>
                                        </p:tgtEl>
                                        <p:attrNameLst>
                                          <p:attrName>ppt_x</p:attrName>
                                        </p:attrNameLst>
                                      </p:cBhvr>
                                      <p:tavLst>
                                        <p:tav tm="0">
                                          <p:val>
                                            <p:strVal val="#ppt_x"/>
                                          </p:val>
                                        </p:tav>
                                        <p:tav tm="100000">
                                          <p:val>
                                            <p:strVal val="#ppt_x"/>
                                          </p:val>
                                        </p:tav>
                                      </p:tavLst>
                                    </p:anim>
                                    <p:anim calcmode="lin" valueType="num">
                                      <p:cBhvr additive="base">
                                        <p:cTn id="5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
                                        </p:tgtEl>
                                        <p:attrNameLst>
                                          <p:attrName>style.visibility</p:attrName>
                                        </p:attrNameLst>
                                      </p:cBhvr>
                                      <p:to>
                                        <p:strVal val="visible"/>
                                      </p:to>
                                    </p:set>
                                    <p:anim calcmode="lin" valueType="num">
                                      <p:cBhvr additive="base">
                                        <p:cTn id="67" dur="500" fill="hold"/>
                                        <p:tgtEl>
                                          <p:spTgt spid="3"/>
                                        </p:tgtEl>
                                        <p:attrNameLst>
                                          <p:attrName>ppt_x</p:attrName>
                                        </p:attrNameLst>
                                      </p:cBhvr>
                                      <p:tavLst>
                                        <p:tav tm="0">
                                          <p:val>
                                            <p:strVal val="#ppt_x"/>
                                          </p:val>
                                        </p:tav>
                                        <p:tav tm="100000">
                                          <p:val>
                                            <p:strVal val="#ppt_x"/>
                                          </p:val>
                                        </p:tav>
                                      </p:tavLst>
                                    </p:anim>
                                    <p:anim calcmode="lin" valueType="num">
                                      <p:cBhvr additive="base">
                                        <p:cTn id="68" dur="500" fill="hold"/>
                                        <p:tgtEl>
                                          <p:spTgt spid="3"/>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additive="base">
                                        <p:cTn id="71" dur="500" fill="hold"/>
                                        <p:tgtEl>
                                          <p:spTgt spid="10"/>
                                        </p:tgtEl>
                                        <p:attrNameLst>
                                          <p:attrName>ppt_x</p:attrName>
                                        </p:attrNameLst>
                                      </p:cBhvr>
                                      <p:tavLst>
                                        <p:tav tm="0">
                                          <p:val>
                                            <p:strVal val="#ppt_x"/>
                                          </p:val>
                                        </p:tav>
                                        <p:tav tm="100000">
                                          <p:val>
                                            <p:strVal val="#ppt_x"/>
                                          </p:val>
                                        </p:tav>
                                      </p:tavLst>
                                    </p:anim>
                                    <p:anim calcmode="lin" valueType="num">
                                      <p:cBhvr additive="base">
                                        <p:cTn id="7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additive="base">
                                        <p:cTn id="77" dur="500" fill="hold"/>
                                        <p:tgtEl>
                                          <p:spTgt spid="20"/>
                                        </p:tgtEl>
                                        <p:attrNameLst>
                                          <p:attrName>ppt_x</p:attrName>
                                        </p:attrNameLst>
                                      </p:cBhvr>
                                      <p:tavLst>
                                        <p:tav tm="0">
                                          <p:val>
                                            <p:strVal val="#ppt_x"/>
                                          </p:val>
                                        </p:tav>
                                        <p:tav tm="100000">
                                          <p:val>
                                            <p:strVal val="#ppt_x"/>
                                          </p:val>
                                        </p:tav>
                                      </p:tavLst>
                                    </p:anim>
                                    <p:anim calcmode="lin" valueType="num">
                                      <p:cBhvr additive="base">
                                        <p:cTn id="78" dur="500" fill="hold"/>
                                        <p:tgtEl>
                                          <p:spTgt spid="20"/>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ppt_x"/>
                                          </p:val>
                                        </p:tav>
                                        <p:tav tm="100000">
                                          <p:val>
                                            <p:strVal val="#ppt_x"/>
                                          </p:val>
                                        </p:tav>
                                      </p:tavLst>
                                    </p:anim>
                                    <p:anim calcmode="lin" valueType="num">
                                      <p:cBhvr additive="base">
                                        <p:cTn id="82" dur="500" fill="hold"/>
                                        <p:tgtEl>
                                          <p:spTgt spid="18"/>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additive="base">
                                        <p:cTn id="85" dur="500" fill="hold"/>
                                        <p:tgtEl>
                                          <p:spTgt spid="19"/>
                                        </p:tgtEl>
                                        <p:attrNameLst>
                                          <p:attrName>ppt_x</p:attrName>
                                        </p:attrNameLst>
                                      </p:cBhvr>
                                      <p:tavLst>
                                        <p:tav tm="0">
                                          <p:val>
                                            <p:strVal val="#ppt_x"/>
                                          </p:val>
                                        </p:tav>
                                        <p:tav tm="100000">
                                          <p:val>
                                            <p:strVal val="#ppt_x"/>
                                          </p:val>
                                        </p:tav>
                                      </p:tavLst>
                                    </p:anim>
                                    <p:anim calcmode="lin" valueType="num">
                                      <p:cBhvr additive="base">
                                        <p:cTn id="8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8" grpId="0" animBg="1"/>
      <p:bldP spid="7" grpId="0" animBg="1"/>
      <p:bldP spid="6" grpId="0" animBg="1"/>
      <p:bldP spid="3" grpId="0" animBg="1"/>
      <p:bldP spid="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86D505-0218-977C-0AA5-5CFA64955691}"/>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7EAE5729-9983-93DE-B3E4-90ADAC49D324}"/>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Image 10" descr="Une image contenant Dessin animé, Animation, illustration, dessin humoristique&#10;&#10;Le contenu généré par l’IA peut être incorrect.">
            <a:extLst>
              <a:ext uri="{FF2B5EF4-FFF2-40B4-BE49-F238E27FC236}">
                <a16:creationId xmlns:a16="http://schemas.microsoft.com/office/drawing/2014/main" id="{E5292897-53D9-61EF-7B3A-122B01DB96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6596" y="2382652"/>
            <a:ext cx="1405527" cy="1405527"/>
          </a:xfrm>
          <a:prstGeom prst="rect">
            <a:avLst/>
          </a:prstGeom>
        </p:spPr>
      </p:pic>
      <p:sp>
        <p:nvSpPr>
          <p:cNvPr id="14" name="Ellipse 13">
            <a:extLst>
              <a:ext uri="{FF2B5EF4-FFF2-40B4-BE49-F238E27FC236}">
                <a16:creationId xmlns:a16="http://schemas.microsoft.com/office/drawing/2014/main" id="{60FF59BB-1463-FF4D-F359-D10706AEACC2}"/>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4CA3C519-1382-B646-F3A1-641CE464CFEC}"/>
              </a:ext>
            </a:extLst>
          </p:cNvPr>
          <p:cNvSpPr/>
          <p:nvPr/>
        </p:nvSpPr>
        <p:spPr>
          <a:xfrm>
            <a:off x="1800961"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8649BB29-6E91-B88B-4E90-DA1701BA849E}"/>
              </a:ext>
            </a:extLst>
          </p:cNvPr>
          <p:cNvSpPr/>
          <p:nvPr/>
        </p:nvSpPr>
        <p:spPr>
          <a:xfrm>
            <a:off x="3049543"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A19B4CFD-F10B-674D-2D9F-737000D29492}"/>
              </a:ext>
            </a:extLst>
          </p:cNvPr>
          <p:cNvSpPr/>
          <p:nvPr/>
        </p:nvSpPr>
        <p:spPr>
          <a:xfrm>
            <a:off x="432234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EA3EF001-857D-9217-0BA0-A5D1D3480B20}"/>
              </a:ext>
            </a:extLst>
          </p:cNvPr>
          <p:cNvSpPr/>
          <p:nvPr/>
        </p:nvSpPr>
        <p:spPr>
          <a:xfrm>
            <a:off x="562758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61443978-F0AA-193D-C2F2-6BF31A8D226F}"/>
              </a:ext>
            </a:extLst>
          </p:cNvPr>
          <p:cNvSpPr/>
          <p:nvPr/>
        </p:nvSpPr>
        <p:spPr>
          <a:xfrm>
            <a:off x="7086600"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0" name="Ellipse 19">
            <a:extLst>
              <a:ext uri="{FF2B5EF4-FFF2-40B4-BE49-F238E27FC236}">
                <a16:creationId xmlns:a16="http://schemas.microsoft.com/office/drawing/2014/main" id="{42D49665-A000-C487-FA92-DF397C823DE7}"/>
              </a:ext>
            </a:extLst>
          </p:cNvPr>
          <p:cNvSpPr/>
          <p:nvPr/>
        </p:nvSpPr>
        <p:spPr>
          <a:xfrm>
            <a:off x="9881616"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Ellipse 20">
            <a:extLst>
              <a:ext uri="{FF2B5EF4-FFF2-40B4-BE49-F238E27FC236}">
                <a16:creationId xmlns:a16="http://schemas.microsoft.com/office/drawing/2014/main" id="{234247A9-CD20-4A05-7BFD-9CD50C9383F3}"/>
              </a:ext>
            </a:extLst>
          </p:cNvPr>
          <p:cNvSpPr/>
          <p:nvPr/>
        </p:nvSpPr>
        <p:spPr>
          <a:xfrm>
            <a:off x="11172302"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8C7423FE-7969-2946-C876-1B025D08088E}"/>
              </a:ext>
            </a:extLst>
          </p:cNvPr>
          <p:cNvSpPr/>
          <p:nvPr/>
        </p:nvSpPr>
        <p:spPr>
          <a:xfrm>
            <a:off x="8424672"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a:extLst>
              <a:ext uri="{FF2B5EF4-FFF2-40B4-BE49-F238E27FC236}">
                <a16:creationId xmlns:a16="http://schemas.microsoft.com/office/drawing/2014/main" id="{F90C64F7-4787-5B46-1E47-3025DAC87E36}"/>
              </a:ext>
            </a:extLst>
          </p:cNvPr>
          <p:cNvPicPr>
            <a:picLocks noChangeAspect="1"/>
          </p:cNvPicPr>
          <p:nvPr/>
        </p:nvPicPr>
        <p:blipFill>
          <a:blip r:embed="rId4">
            <a:duotone>
              <a:schemeClr val="accent1">
                <a:shade val="45000"/>
                <a:satMod val="135000"/>
              </a:schemeClr>
              <a:prstClr val="white"/>
            </a:duotone>
          </a:blip>
          <a:stretch>
            <a:fillRect/>
          </a:stretch>
        </p:blipFill>
        <p:spPr>
          <a:xfrm>
            <a:off x="2787215" y="4395920"/>
            <a:ext cx="813816" cy="813816"/>
          </a:xfrm>
          <a:prstGeom prst="rect">
            <a:avLst/>
          </a:prstGeom>
        </p:spPr>
      </p:pic>
      <p:pic>
        <p:nvPicPr>
          <p:cNvPr id="5" name="Image 4">
            <a:extLst>
              <a:ext uri="{FF2B5EF4-FFF2-40B4-BE49-F238E27FC236}">
                <a16:creationId xmlns:a16="http://schemas.microsoft.com/office/drawing/2014/main" id="{08DDA6A8-61F0-718F-B4F4-586E7472137F}"/>
              </a:ext>
            </a:extLst>
          </p:cNvPr>
          <p:cNvPicPr>
            <a:picLocks noChangeAspect="1"/>
          </p:cNvPicPr>
          <p:nvPr/>
        </p:nvPicPr>
        <p:blipFill>
          <a:blip r:embed="rId5">
            <a:duotone>
              <a:schemeClr val="accent1">
                <a:shade val="45000"/>
                <a:satMod val="135000"/>
              </a:schemeClr>
              <a:prstClr val="white"/>
            </a:duotone>
          </a:blip>
          <a:stretch>
            <a:fillRect/>
          </a:stretch>
        </p:blipFill>
        <p:spPr>
          <a:xfrm>
            <a:off x="4117259" y="4418571"/>
            <a:ext cx="701629" cy="701629"/>
          </a:xfrm>
          <a:prstGeom prst="rect">
            <a:avLst/>
          </a:prstGeom>
        </p:spPr>
      </p:pic>
      <p:pic>
        <p:nvPicPr>
          <p:cNvPr id="6146" name="Picture 2" descr="Job interview, meeting, teamwork icon - Download on Iconfinder">
            <a:extLst>
              <a:ext uri="{FF2B5EF4-FFF2-40B4-BE49-F238E27FC236}">
                <a16:creationId xmlns:a16="http://schemas.microsoft.com/office/drawing/2014/main" id="{5B18F885-3811-6E82-BC41-B11BE91F2437}"/>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85966" y="4266761"/>
            <a:ext cx="1072134" cy="10721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out comprendre sur le contrat de travail">
            <a:extLst>
              <a:ext uri="{FF2B5EF4-FFF2-40B4-BE49-F238E27FC236}">
                <a16:creationId xmlns:a16="http://schemas.microsoft.com/office/drawing/2014/main" id="{2B32EFCB-4D41-6847-05F5-B968EB5970EF}"/>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5812" y="4475551"/>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38916" name="Picture 4" descr="Taxes - Free business and finance icons">
            <a:extLst>
              <a:ext uri="{FF2B5EF4-FFF2-40B4-BE49-F238E27FC236}">
                <a16:creationId xmlns:a16="http://schemas.microsoft.com/office/drawing/2014/main" id="{550885E9-393B-B099-0D0E-1C617A73AA8E}"/>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38895" y="4577863"/>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Job Icon Png #355908 - Free Icons Library">
            <a:extLst>
              <a:ext uri="{FF2B5EF4-FFF2-40B4-BE49-F238E27FC236}">
                <a16:creationId xmlns:a16="http://schemas.microsoft.com/office/drawing/2014/main" id="{48330E9E-107A-849C-A43C-B5703BC49EC5}"/>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54966" y="4510580"/>
            <a:ext cx="809297" cy="809297"/>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Break Contract Icon - Free PNG &amp; SVG 95048 - Noun Project">
            <a:extLst>
              <a:ext uri="{FF2B5EF4-FFF2-40B4-BE49-F238E27FC236}">
                <a16:creationId xmlns:a16="http://schemas.microsoft.com/office/drawing/2014/main" id="{A01F1493-4992-4E5B-7E72-FB33B9931F71}"/>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875911" y="4486184"/>
            <a:ext cx="809298" cy="8092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49501CF5-7C6F-C98C-0BE0-4766782EC8E7}"/>
              </a:ext>
            </a:extLst>
          </p:cNvPr>
          <p:cNvSpPr/>
          <p:nvPr/>
        </p:nvSpPr>
        <p:spPr>
          <a:xfrm>
            <a:off x="3601031" y="332509"/>
            <a:ext cx="4823641" cy="987136"/>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3200" b="1"/>
              <a:t>Récapitulons !</a:t>
            </a:r>
          </a:p>
        </p:txBody>
      </p:sp>
      <p:pic>
        <p:nvPicPr>
          <p:cNvPr id="2" name="Picture 8" descr="Vdab - Vdab Gif Clipart - Large Size Png Image - PikPng">
            <a:extLst>
              <a:ext uri="{FF2B5EF4-FFF2-40B4-BE49-F238E27FC236}">
                <a16:creationId xmlns:a16="http://schemas.microsoft.com/office/drawing/2014/main" id="{52DB32F8-DF79-096E-21FB-57D952C8078B}"/>
              </a:ext>
            </a:extLst>
          </p:cNvPr>
          <p:cNvPicPr>
            <a:picLocks noChangeAspect="1" noChangeArrowheads="1"/>
          </p:cNvPicPr>
          <p:nvPr/>
        </p:nvPicPr>
        <p:blipFill>
          <a:blip r:embed="rId11">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4496504"/>
            <a:ext cx="1228440" cy="5100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ortes déc'ouvertes Carrefour des Métiers de Verviers - Cité des ...">
            <a:extLst>
              <a:ext uri="{FF2B5EF4-FFF2-40B4-BE49-F238E27FC236}">
                <a16:creationId xmlns:a16="http://schemas.microsoft.com/office/drawing/2014/main" id="{7FAA39FC-8651-2DC7-1B4A-C78B3550FBFE}"/>
              </a:ext>
            </a:extLst>
          </p:cNvPr>
          <p:cNvPicPr>
            <a:picLocks noChangeAspect="1" noChangeArrowheads="1"/>
          </p:cNvPicPr>
          <p:nvPr/>
        </p:nvPicPr>
        <p:blipFill>
          <a:blip r:embed="rId1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4674" y="5250733"/>
            <a:ext cx="977474" cy="2815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Actiris Coordination Platform | IOM Belgium and Luxembourg">
            <a:extLst>
              <a:ext uri="{FF2B5EF4-FFF2-40B4-BE49-F238E27FC236}">
                <a16:creationId xmlns:a16="http://schemas.microsoft.com/office/drawing/2014/main" id="{F3EF43D3-0DF1-1446-310A-76DDD9EE033F}"/>
              </a:ext>
            </a:extLst>
          </p:cNvPr>
          <p:cNvPicPr>
            <a:picLocks noChangeAspect="1" noChangeArrowheads="1"/>
          </p:cNvPicPr>
          <p:nvPr/>
        </p:nvPicPr>
        <p:blipFill>
          <a:blip r:embed="rId1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9191" y="5738837"/>
            <a:ext cx="1508760" cy="314325"/>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Badge Tick1 contour">
            <a:extLst>
              <a:ext uri="{FF2B5EF4-FFF2-40B4-BE49-F238E27FC236}">
                <a16:creationId xmlns:a16="http://schemas.microsoft.com/office/drawing/2014/main" id="{AA82331F-9A2B-FD36-951F-FF6B71B7C921}"/>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64160" y="4385807"/>
            <a:ext cx="629920" cy="619760"/>
          </a:xfrm>
          <a:prstGeom prst="rect">
            <a:avLst/>
          </a:prstGeom>
        </p:spPr>
      </p:pic>
      <p:pic>
        <p:nvPicPr>
          <p:cNvPr id="23" name="Picture 22">
            <a:extLst>
              <a:ext uri="{FF2B5EF4-FFF2-40B4-BE49-F238E27FC236}">
                <a16:creationId xmlns:a16="http://schemas.microsoft.com/office/drawing/2014/main" id="{D4E755FA-0484-262F-18A0-D16A07599863}"/>
              </a:ext>
            </a:extLst>
          </p:cNvPr>
          <p:cNvPicPr>
            <a:picLocks noChangeAspect="1"/>
          </p:cNvPicPr>
          <p:nvPr/>
        </p:nvPicPr>
        <p:blipFill>
          <a:blip r:embed="rId15"/>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994098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1000"/>
                                        <p:tgtEl>
                                          <p:spTgt spid="10"/>
                                        </p:tgtEl>
                                      </p:cBhvr>
                                    </p:animEffect>
                                  </p:childTnLst>
                                </p:cTn>
                              </p:par>
                              <p:par>
                                <p:cTn id="12" presetID="6" presetClass="entr" presetSubtype="16"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1000"/>
                                        <p:tgtEl>
                                          <p:spTgt spid="8"/>
                                        </p:tgtEl>
                                      </p:cBhvr>
                                    </p:animEffect>
                                  </p:childTnLst>
                                </p:cTn>
                              </p:par>
                              <p:par>
                                <p:cTn id="15" presetID="6"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146"/>
                                        </p:tgtEl>
                                        <p:attrNameLst>
                                          <p:attrName>style.visibility</p:attrName>
                                        </p:attrNameLst>
                                      </p:cBhvr>
                                      <p:to>
                                        <p:strVal val="visible"/>
                                      </p:to>
                                    </p:set>
                                    <p:animEffect transition="in" filter="circle(in)">
                                      <p:cBhvr>
                                        <p:cTn id="32" dur="1000"/>
                                        <p:tgtEl>
                                          <p:spTgt spid="614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circle(in)">
                                      <p:cBhvr>
                                        <p:cTn id="37" dur="10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8916"/>
                                        </p:tgtEl>
                                        <p:attrNameLst>
                                          <p:attrName>style.visibility</p:attrName>
                                        </p:attrNameLst>
                                      </p:cBhvr>
                                      <p:to>
                                        <p:strVal val="visible"/>
                                      </p:to>
                                    </p:set>
                                    <p:animEffect transition="in" filter="circle(in)">
                                      <p:cBhvr>
                                        <p:cTn id="42" dur="1000"/>
                                        <p:tgtEl>
                                          <p:spTgt spid="38916"/>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5122"/>
                                        </p:tgtEl>
                                        <p:attrNameLst>
                                          <p:attrName>style.visibility</p:attrName>
                                        </p:attrNameLst>
                                      </p:cBhvr>
                                      <p:to>
                                        <p:strVal val="visible"/>
                                      </p:to>
                                    </p:set>
                                    <p:animEffect transition="in" filter="circle(in)">
                                      <p:cBhvr>
                                        <p:cTn id="47" dur="1000"/>
                                        <p:tgtEl>
                                          <p:spTgt spid="5122"/>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170"/>
                                        </p:tgtEl>
                                        <p:attrNameLst>
                                          <p:attrName>style.visibility</p:attrName>
                                        </p:attrNameLst>
                                      </p:cBhvr>
                                      <p:to>
                                        <p:strVal val="visible"/>
                                      </p:to>
                                    </p:set>
                                    <p:animEffect transition="in" filter="circle(in)">
                                      <p:cBhvr>
                                        <p:cTn id="52" dur="1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B0408-E84E-6E94-4A40-342B81DE19B7}"/>
              </a:ext>
            </a:extLst>
          </p:cNvPr>
          <p:cNvSpPr>
            <a:spLocks noGrp="1"/>
          </p:cNvSpPr>
          <p:nvPr>
            <p:ph type="title"/>
          </p:nvPr>
        </p:nvSpPr>
        <p:spPr/>
        <p:txBody>
          <a:bodyPr>
            <a:normAutofit/>
          </a:bodyPr>
          <a:lstStyle/>
          <a:p>
            <a:pPr algn="ctr"/>
            <a:r>
              <a:rPr lang="fr-BE" sz="5400" b="1">
                <a:solidFill>
                  <a:schemeClr val="bg1"/>
                </a:solidFill>
              </a:rPr>
              <a:t>Évaluation de la session interactive</a:t>
            </a:r>
          </a:p>
        </p:txBody>
      </p:sp>
      <p:pic>
        <p:nvPicPr>
          <p:cNvPr id="2052" name="Picture 4" descr="Review PNG Transparent Images">
            <a:extLst>
              <a:ext uri="{FF2B5EF4-FFF2-40B4-BE49-F238E27FC236}">
                <a16:creationId xmlns:a16="http://schemas.microsoft.com/office/drawing/2014/main" id="{AFB222E1-9903-6109-13B0-F4CC68FB9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1507" y="1938167"/>
            <a:ext cx="7952947" cy="435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2814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1" name="Picture 4" descr="Review PNG Transparent Images">
            <a:extLst>
              <a:ext uri="{FF2B5EF4-FFF2-40B4-BE49-F238E27FC236}">
                <a16:creationId xmlns:a16="http://schemas.microsoft.com/office/drawing/2014/main" id="{FC55C79F-7C19-D320-A58F-5AB5C35B4F1C}"/>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2306931" y="1637646"/>
            <a:ext cx="7963340" cy="43570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QRCode pour *Français* BEinformed - Module 1: L'emploi - feedback et enquête de satisfaction ">
            <a:extLst>
              <a:ext uri="{FF2B5EF4-FFF2-40B4-BE49-F238E27FC236}">
                <a16:creationId xmlns:a16="http://schemas.microsoft.com/office/drawing/2014/main" id="{C883656C-B186-0BF7-00EF-AFA08C1BB0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6651" y="148675"/>
            <a:ext cx="863563" cy="86356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5D8346-517A-A402-0266-F6395498A024}"/>
              </a:ext>
            </a:extLst>
          </p:cNvPr>
          <p:cNvSpPr txBox="1"/>
          <p:nvPr/>
        </p:nvSpPr>
        <p:spPr>
          <a:xfrm>
            <a:off x="10598870" y="1136771"/>
            <a:ext cx="1537911" cy="400110"/>
          </a:xfrm>
          <a:prstGeom prst="rect">
            <a:avLst/>
          </a:prstGeom>
          <a:noFill/>
        </p:spPr>
        <p:txBody>
          <a:bodyPr wrap="square" rtlCol="0">
            <a:spAutoFit/>
          </a:bodyPr>
          <a:lstStyle/>
          <a:p>
            <a:r>
              <a:rPr lang="fr-BE" sz="2000">
                <a:solidFill>
                  <a:schemeClr val="bg1"/>
                </a:solidFill>
                <a:latin typeface="Aptos Display"/>
                <a:cs typeface="Arial"/>
              </a:rPr>
              <a:t>French</a:t>
            </a:r>
          </a:p>
        </p:txBody>
      </p:sp>
      <p:pic>
        <p:nvPicPr>
          <p:cNvPr id="1028" name="Picture 4" descr="QRCode pour *Nederlands* BEinformed - Module 1: Werkgelegenheid - feedback- en tevredenheidsenquête ">
            <a:extLst>
              <a:ext uri="{FF2B5EF4-FFF2-40B4-BE49-F238E27FC236}">
                <a16:creationId xmlns:a16="http://schemas.microsoft.com/office/drawing/2014/main" id="{CAEDB1A6-EAAD-19BC-0ECE-865FEDF0E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7735" y="2141905"/>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E7690FD-0C23-207F-53AD-66F430996297}"/>
              </a:ext>
            </a:extLst>
          </p:cNvPr>
          <p:cNvSpPr txBox="1"/>
          <p:nvPr/>
        </p:nvSpPr>
        <p:spPr>
          <a:xfrm>
            <a:off x="5292807" y="3104340"/>
            <a:ext cx="1537911" cy="400110"/>
          </a:xfrm>
          <a:prstGeom prst="rect">
            <a:avLst/>
          </a:prstGeom>
          <a:noFill/>
        </p:spPr>
        <p:txBody>
          <a:bodyPr wrap="square" rtlCol="0">
            <a:spAutoFit/>
          </a:bodyPr>
          <a:lstStyle/>
          <a:p>
            <a:r>
              <a:rPr lang="fr-BE" sz="2000">
                <a:solidFill>
                  <a:schemeClr val="bg1"/>
                </a:solidFill>
                <a:latin typeface="Aptos Display"/>
                <a:cs typeface="Arial"/>
              </a:rPr>
              <a:t>Nederland</a:t>
            </a:r>
          </a:p>
        </p:txBody>
      </p:sp>
      <p:pic>
        <p:nvPicPr>
          <p:cNvPr id="1030" name="Picture 6" descr="QRCode pour *RussianBEinformed - Модуль «Трудоустройство» - опрос по обратной связи и удовлетворенности">
            <a:extLst>
              <a:ext uri="{FF2B5EF4-FFF2-40B4-BE49-F238E27FC236}">
                <a16:creationId xmlns:a16="http://schemas.microsoft.com/office/drawing/2014/main" id="{A4497C6C-CC6C-B76F-731C-0CEAD877B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274" y="4448782"/>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B49C9A5D-B254-B977-78AC-13C0EDCA7F92}"/>
              </a:ext>
            </a:extLst>
          </p:cNvPr>
          <p:cNvSpPr txBox="1"/>
          <p:nvPr/>
        </p:nvSpPr>
        <p:spPr>
          <a:xfrm>
            <a:off x="665085" y="5588061"/>
            <a:ext cx="1537911" cy="400110"/>
          </a:xfrm>
          <a:prstGeom prst="rect">
            <a:avLst/>
          </a:prstGeom>
          <a:noFill/>
        </p:spPr>
        <p:txBody>
          <a:bodyPr wrap="square" rtlCol="0">
            <a:spAutoFit/>
          </a:bodyPr>
          <a:lstStyle/>
          <a:p>
            <a:r>
              <a:rPr lang="fr-BE" sz="2000" err="1">
                <a:solidFill>
                  <a:schemeClr val="bg1"/>
                </a:solidFill>
                <a:latin typeface="Aptos Display"/>
                <a:cs typeface="Arial"/>
              </a:rPr>
              <a:t>Russian</a:t>
            </a:r>
            <a:endParaRPr lang="fr-BE" sz="2000">
              <a:solidFill>
                <a:schemeClr val="bg1"/>
              </a:solidFill>
              <a:latin typeface="Aptos Display"/>
              <a:cs typeface="Arial"/>
            </a:endParaRPr>
          </a:p>
        </p:txBody>
      </p:sp>
      <p:pic>
        <p:nvPicPr>
          <p:cNvPr id="1032" name="Picture 8" descr="QRCode pour *Turkish*  BEinformed - Modül İstihdam - geri bildirim ve memnuniyet anketi ">
            <a:extLst>
              <a:ext uri="{FF2B5EF4-FFF2-40B4-BE49-F238E27FC236}">
                <a16:creationId xmlns:a16="http://schemas.microsoft.com/office/drawing/2014/main" id="{F94F789E-2F60-643C-616C-DABBE54A3B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9788" y="4462719"/>
            <a:ext cx="814933" cy="81493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8DA94A78-E951-B793-00E2-DE5CFE4D0464}"/>
              </a:ext>
            </a:extLst>
          </p:cNvPr>
          <p:cNvSpPr txBox="1"/>
          <p:nvPr/>
        </p:nvSpPr>
        <p:spPr>
          <a:xfrm>
            <a:off x="10654089" y="5487045"/>
            <a:ext cx="1537911" cy="400110"/>
          </a:xfrm>
          <a:prstGeom prst="rect">
            <a:avLst/>
          </a:prstGeom>
          <a:noFill/>
        </p:spPr>
        <p:txBody>
          <a:bodyPr wrap="square" rtlCol="0">
            <a:spAutoFit/>
          </a:bodyPr>
          <a:lstStyle/>
          <a:p>
            <a:r>
              <a:rPr lang="fr-BE" sz="2000">
                <a:solidFill>
                  <a:schemeClr val="bg1"/>
                </a:solidFill>
                <a:latin typeface="Aptos Display"/>
                <a:cs typeface="Arial"/>
              </a:rPr>
              <a:t>Turkish</a:t>
            </a:r>
          </a:p>
        </p:txBody>
      </p:sp>
      <p:pic>
        <p:nvPicPr>
          <p:cNvPr id="1034" name="Picture 10" descr="QRCode pour *Somali* BEinformed - Qaybta Shaqaalaynta - sahanka jawaab celinta iyo qanacsanaanta">
            <a:extLst>
              <a:ext uri="{FF2B5EF4-FFF2-40B4-BE49-F238E27FC236}">
                <a16:creationId xmlns:a16="http://schemas.microsoft.com/office/drawing/2014/main" id="{74F8BF65-A20D-26A5-0AA3-9611AA9CFA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4291" y="4464701"/>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E5A90B45-DCE2-43EB-4553-89A0A1B3F5D7}"/>
              </a:ext>
            </a:extLst>
          </p:cNvPr>
          <p:cNvSpPr txBox="1"/>
          <p:nvPr/>
        </p:nvSpPr>
        <p:spPr>
          <a:xfrm>
            <a:off x="2909493" y="5588062"/>
            <a:ext cx="1537911" cy="400110"/>
          </a:xfrm>
          <a:prstGeom prst="rect">
            <a:avLst/>
          </a:prstGeom>
          <a:noFill/>
        </p:spPr>
        <p:txBody>
          <a:bodyPr wrap="square" rtlCol="0">
            <a:spAutoFit/>
          </a:bodyPr>
          <a:lstStyle/>
          <a:p>
            <a:r>
              <a:rPr lang="fr-BE" sz="2000">
                <a:solidFill>
                  <a:schemeClr val="bg1"/>
                </a:solidFill>
                <a:latin typeface="Aptos Display"/>
                <a:cs typeface="Arial"/>
              </a:rPr>
              <a:t>Somali</a:t>
            </a:r>
          </a:p>
        </p:txBody>
      </p:sp>
      <p:pic>
        <p:nvPicPr>
          <p:cNvPr id="1038" name="Picture 14" descr="QRCode pour *Farsi*  BEinformed - دوره آمادگی شغلی - نظرسنجی بازخورد و رضایت&#10;">
            <a:extLst>
              <a:ext uri="{FF2B5EF4-FFF2-40B4-BE49-F238E27FC236}">
                <a16:creationId xmlns:a16="http://schemas.microsoft.com/office/drawing/2014/main" id="{C978EE31-ABAD-C59D-98B6-F12ADF7FC5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48734" y="139210"/>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9DCC32D3-5D18-CE8E-6484-69708D5DCF56}"/>
              </a:ext>
            </a:extLst>
          </p:cNvPr>
          <p:cNvSpPr txBox="1"/>
          <p:nvPr/>
        </p:nvSpPr>
        <p:spPr>
          <a:xfrm>
            <a:off x="8153469" y="1129786"/>
            <a:ext cx="1537911" cy="400110"/>
          </a:xfrm>
          <a:prstGeom prst="rect">
            <a:avLst/>
          </a:prstGeom>
          <a:noFill/>
        </p:spPr>
        <p:txBody>
          <a:bodyPr wrap="square" rtlCol="0">
            <a:spAutoFit/>
          </a:bodyPr>
          <a:lstStyle/>
          <a:p>
            <a:r>
              <a:rPr lang="fr-BE" sz="2000">
                <a:solidFill>
                  <a:schemeClr val="bg1"/>
                </a:solidFill>
                <a:latin typeface="Aptos Display"/>
                <a:cs typeface="Arial"/>
              </a:rPr>
              <a:t>Farsi</a:t>
            </a:r>
          </a:p>
        </p:txBody>
      </p:sp>
      <p:pic>
        <p:nvPicPr>
          <p:cNvPr id="1040" name="Picture 16" descr="QRCode pour *Portuguees* BEinformed - Módulo Emprego - pesquisa de feedback e satisfação ">
            <a:extLst>
              <a:ext uri="{FF2B5EF4-FFF2-40B4-BE49-F238E27FC236}">
                <a16:creationId xmlns:a16="http://schemas.microsoft.com/office/drawing/2014/main" id="{E501466E-E0C1-212C-8493-37F544F1CD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74623" y="2172178"/>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AB0C7CE-F10D-73CB-9ECE-EDA68395F461}"/>
              </a:ext>
            </a:extLst>
          </p:cNvPr>
          <p:cNvSpPr txBox="1"/>
          <p:nvPr/>
        </p:nvSpPr>
        <p:spPr>
          <a:xfrm>
            <a:off x="10651270" y="3158157"/>
            <a:ext cx="1537911" cy="400110"/>
          </a:xfrm>
          <a:prstGeom prst="rect">
            <a:avLst/>
          </a:prstGeom>
          <a:noFill/>
        </p:spPr>
        <p:txBody>
          <a:bodyPr wrap="square" rtlCol="0">
            <a:spAutoFit/>
          </a:bodyPr>
          <a:lstStyle/>
          <a:p>
            <a:r>
              <a:rPr lang="fr-BE" sz="2000" err="1">
                <a:solidFill>
                  <a:schemeClr val="bg1"/>
                </a:solidFill>
                <a:latin typeface="Aptos Display"/>
                <a:cs typeface="Arial"/>
              </a:rPr>
              <a:t>Portugees</a:t>
            </a:r>
            <a:endParaRPr lang="fr-BE" sz="2000">
              <a:solidFill>
                <a:schemeClr val="bg1"/>
              </a:solidFill>
              <a:latin typeface="Aptos Display"/>
              <a:cs typeface="Arial"/>
            </a:endParaRPr>
          </a:p>
        </p:txBody>
      </p:sp>
      <p:pic>
        <p:nvPicPr>
          <p:cNvPr id="1042" name="Picture 18" descr="QRCode pour *Tigrigna* BEinformed - ሞዱል ስራሕ - ግብረ መልስን ዕግበትን መጽናዕቲ">
            <a:extLst>
              <a:ext uri="{FF2B5EF4-FFF2-40B4-BE49-F238E27FC236}">
                <a16:creationId xmlns:a16="http://schemas.microsoft.com/office/drawing/2014/main" id="{A1A743D3-C6AD-5680-14C0-EC49E0A997E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96600" y="4468616"/>
            <a:ext cx="820200" cy="820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QRCode pour *Arabic* BEinformed - الوحدة 1: التوظيف - استبيان الرضا والتقييم ">
            <a:extLst>
              <a:ext uri="{FF2B5EF4-FFF2-40B4-BE49-F238E27FC236}">
                <a16:creationId xmlns:a16="http://schemas.microsoft.com/office/drawing/2014/main" id="{F3E71E3C-DD62-03A1-F78B-2FF16E1B46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0768" y="128772"/>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D2E3C859-115D-C8C7-D2C0-3932A4B543E4}"/>
              </a:ext>
            </a:extLst>
          </p:cNvPr>
          <p:cNvSpPr txBox="1"/>
          <p:nvPr/>
        </p:nvSpPr>
        <p:spPr>
          <a:xfrm>
            <a:off x="8153982" y="5485911"/>
            <a:ext cx="1537911" cy="400110"/>
          </a:xfrm>
          <a:prstGeom prst="rect">
            <a:avLst/>
          </a:prstGeom>
          <a:noFill/>
        </p:spPr>
        <p:txBody>
          <a:bodyPr wrap="square" rtlCol="0">
            <a:spAutoFit/>
          </a:bodyPr>
          <a:lstStyle/>
          <a:p>
            <a:r>
              <a:rPr lang="fr-BE" sz="2000">
                <a:solidFill>
                  <a:schemeClr val="bg1"/>
                </a:solidFill>
                <a:latin typeface="Aptos Display"/>
                <a:cs typeface="Arial"/>
              </a:rPr>
              <a:t>Tigrigna</a:t>
            </a:r>
          </a:p>
        </p:txBody>
      </p:sp>
      <p:pic>
        <p:nvPicPr>
          <p:cNvPr id="1046" name="Picture 22" descr="QRCode pour *Kinyarwanda* BEinformed - Module y’Akazi - isuzuma ry’inyungu n’uko wanyuzwe">
            <a:extLst>
              <a:ext uri="{FF2B5EF4-FFF2-40B4-BE49-F238E27FC236}">
                <a16:creationId xmlns:a16="http://schemas.microsoft.com/office/drawing/2014/main" id="{7952268C-4138-4DDC-4E42-B1DB74AD3B9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52951" y="2173220"/>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887BF864-9A10-DCC4-628B-6EB02E5901AB}"/>
              </a:ext>
            </a:extLst>
          </p:cNvPr>
          <p:cNvSpPr txBox="1"/>
          <p:nvPr/>
        </p:nvSpPr>
        <p:spPr>
          <a:xfrm>
            <a:off x="666406" y="1088523"/>
            <a:ext cx="1537911" cy="400110"/>
          </a:xfrm>
          <a:prstGeom prst="rect">
            <a:avLst/>
          </a:prstGeom>
          <a:noFill/>
        </p:spPr>
        <p:txBody>
          <a:bodyPr wrap="square" rtlCol="0">
            <a:spAutoFit/>
          </a:bodyPr>
          <a:lstStyle/>
          <a:p>
            <a:r>
              <a:rPr lang="fr-BE" sz="2000" err="1">
                <a:solidFill>
                  <a:schemeClr val="bg1"/>
                </a:solidFill>
                <a:latin typeface="Aptos Display"/>
                <a:cs typeface="Arial"/>
              </a:rPr>
              <a:t>Arabic</a:t>
            </a:r>
            <a:endParaRPr lang="fr-BE" sz="2000">
              <a:solidFill>
                <a:schemeClr val="bg1"/>
              </a:solidFill>
              <a:latin typeface="Aptos Display"/>
              <a:cs typeface="Arial"/>
            </a:endParaRPr>
          </a:p>
        </p:txBody>
      </p:sp>
      <p:sp>
        <p:nvSpPr>
          <p:cNvPr id="16" name="ZoneTexte 15">
            <a:extLst>
              <a:ext uri="{FF2B5EF4-FFF2-40B4-BE49-F238E27FC236}">
                <a16:creationId xmlns:a16="http://schemas.microsoft.com/office/drawing/2014/main" id="{FCD62761-5C59-F497-5411-3E66F0627BB7}"/>
              </a:ext>
            </a:extLst>
          </p:cNvPr>
          <p:cNvSpPr txBox="1"/>
          <p:nvPr/>
        </p:nvSpPr>
        <p:spPr>
          <a:xfrm>
            <a:off x="2979483" y="3140290"/>
            <a:ext cx="1537911" cy="400110"/>
          </a:xfrm>
          <a:prstGeom prst="rect">
            <a:avLst/>
          </a:prstGeom>
          <a:noFill/>
        </p:spPr>
        <p:txBody>
          <a:bodyPr wrap="square" rtlCol="0">
            <a:spAutoFit/>
          </a:bodyPr>
          <a:lstStyle/>
          <a:p>
            <a:r>
              <a:rPr lang="fr-BE" sz="2000">
                <a:solidFill>
                  <a:schemeClr val="bg1"/>
                </a:solidFill>
                <a:latin typeface="Aptos Display"/>
                <a:cs typeface="Arial"/>
              </a:rPr>
              <a:t>Kinyarwanda</a:t>
            </a:r>
          </a:p>
        </p:txBody>
      </p:sp>
      <p:pic>
        <p:nvPicPr>
          <p:cNvPr id="1048" name="Picture 24" descr="QRCode pour *Spanish* BEinformed - Módulo Empleo - Encuesta de opinión y satisfacción">
            <a:extLst>
              <a:ext uri="{FF2B5EF4-FFF2-40B4-BE49-F238E27FC236}">
                <a16:creationId xmlns:a16="http://schemas.microsoft.com/office/drawing/2014/main" id="{ECB33D8B-5AB7-1AC6-0C6F-51331D1478F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65219" y="4468616"/>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330E84DB-979F-1784-EC8F-CA8B8D588A96}"/>
              </a:ext>
            </a:extLst>
          </p:cNvPr>
          <p:cNvSpPr txBox="1"/>
          <p:nvPr/>
        </p:nvSpPr>
        <p:spPr>
          <a:xfrm>
            <a:off x="5665219" y="5520551"/>
            <a:ext cx="1537911" cy="400110"/>
          </a:xfrm>
          <a:prstGeom prst="rect">
            <a:avLst/>
          </a:prstGeom>
          <a:noFill/>
        </p:spPr>
        <p:txBody>
          <a:bodyPr wrap="square" rtlCol="0">
            <a:spAutoFit/>
          </a:bodyPr>
          <a:lstStyle/>
          <a:p>
            <a:r>
              <a:rPr lang="fr-BE" sz="2000" err="1">
                <a:solidFill>
                  <a:schemeClr val="bg1"/>
                </a:solidFill>
                <a:latin typeface="Aptos Display"/>
                <a:cs typeface="Arial"/>
              </a:rPr>
              <a:t>Spanish</a:t>
            </a:r>
            <a:endParaRPr lang="fr-BE" sz="2000">
              <a:solidFill>
                <a:schemeClr val="bg1"/>
              </a:solidFill>
              <a:latin typeface="Aptos Display"/>
              <a:cs typeface="Arial"/>
            </a:endParaRPr>
          </a:p>
        </p:txBody>
      </p:sp>
      <p:pic>
        <p:nvPicPr>
          <p:cNvPr id="1050" name="Picture 26" descr="QRCode pour *Pachto*BEinformed - د کارموندنې ماډیول - د نظر او رضایت سروې (کاپی)">
            <a:extLst>
              <a:ext uri="{FF2B5EF4-FFF2-40B4-BE49-F238E27FC236}">
                <a16:creationId xmlns:a16="http://schemas.microsoft.com/office/drawing/2014/main" id="{0CC6B134-6C27-0AFF-CC9E-8263DF6391F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34488" y="2141906"/>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092E34B1-34E6-4F4C-A846-ADED8933CC03}"/>
              </a:ext>
            </a:extLst>
          </p:cNvPr>
          <p:cNvSpPr txBox="1"/>
          <p:nvPr/>
        </p:nvSpPr>
        <p:spPr>
          <a:xfrm>
            <a:off x="7944985" y="3161113"/>
            <a:ext cx="1201950" cy="400110"/>
          </a:xfrm>
          <a:prstGeom prst="rect">
            <a:avLst/>
          </a:prstGeom>
          <a:noFill/>
        </p:spPr>
        <p:txBody>
          <a:bodyPr wrap="square" rtlCol="0">
            <a:spAutoFit/>
          </a:bodyPr>
          <a:lstStyle/>
          <a:p>
            <a:r>
              <a:rPr lang="fr-BE" sz="2000">
                <a:solidFill>
                  <a:schemeClr val="bg1"/>
                </a:solidFill>
                <a:latin typeface="Aptos Display"/>
                <a:cs typeface="Arial"/>
              </a:rPr>
              <a:t>Pachto</a:t>
            </a:r>
          </a:p>
        </p:txBody>
      </p:sp>
      <p:pic>
        <p:nvPicPr>
          <p:cNvPr id="1052" name="Picture 28" descr="QRCode pour *Dari* BEinformed - BEinformed - ماژول ۱: اشتغال - نظرسنجی بازخورد و رضایت ">
            <a:extLst>
              <a:ext uri="{FF2B5EF4-FFF2-40B4-BE49-F238E27FC236}">
                <a16:creationId xmlns:a16="http://schemas.microsoft.com/office/drawing/2014/main" id="{C0DDD3D5-836A-3A42-D6FC-73ECD46E443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63390" y="132777"/>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7B779E78-D023-5766-54A4-7E2021848AAA}"/>
              </a:ext>
            </a:extLst>
          </p:cNvPr>
          <p:cNvSpPr txBox="1"/>
          <p:nvPr/>
        </p:nvSpPr>
        <p:spPr>
          <a:xfrm>
            <a:off x="3350461" y="1090662"/>
            <a:ext cx="706716" cy="400110"/>
          </a:xfrm>
          <a:prstGeom prst="rect">
            <a:avLst/>
          </a:prstGeom>
          <a:noFill/>
        </p:spPr>
        <p:txBody>
          <a:bodyPr wrap="square" rtlCol="0">
            <a:spAutoFit/>
          </a:bodyPr>
          <a:lstStyle/>
          <a:p>
            <a:r>
              <a:rPr lang="fr-BE" sz="2000">
                <a:solidFill>
                  <a:schemeClr val="bg1"/>
                </a:solidFill>
                <a:latin typeface="Aptos Display"/>
                <a:cs typeface="Arial"/>
              </a:rPr>
              <a:t>Dari</a:t>
            </a:r>
          </a:p>
        </p:txBody>
      </p:sp>
      <p:pic>
        <p:nvPicPr>
          <p:cNvPr id="1054" name="Picture 30" descr="QRCode pour *Georgian* BEinformed - მოდული : დასაქმება - უკუკავშირის და კმაყოფილების გამოკითხვა">
            <a:extLst>
              <a:ext uri="{FF2B5EF4-FFF2-40B4-BE49-F238E27FC236}">
                <a16:creationId xmlns:a16="http://schemas.microsoft.com/office/drawing/2014/main" id="{ED6446E4-2A1F-0C5B-BA4D-12C20B4A944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6593" y="2115937"/>
            <a:ext cx="885045" cy="885045"/>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20A8C7A8-998F-63F1-A577-24A3D63789E4}"/>
              </a:ext>
            </a:extLst>
          </p:cNvPr>
          <p:cNvSpPr txBox="1"/>
          <p:nvPr/>
        </p:nvSpPr>
        <p:spPr>
          <a:xfrm>
            <a:off x="663526" y="3102636"/>
            <a:ext cx="1537911" cy="400110"/>
          </a:xfrm>
          <a:prstGeom prst="rect">
            <a:avLst/>
          </a:prstGeom>
          <a:noFill/>
        </p:spPr>
        <p:txBody>
          <a:bodyPr wrap="square" rtlCol="0">
            <a:spAutoFit/>
          </a:bodyPr>
          <a:lstStyle/>
          <a:p>
            <a:r>
              <a:rPr lang="fr-BE" sz="2000" err="1">
                <a:solidFill>
                  <a:schemeClr val="bg1"/>
                </a:solidFill>
                <a:latin typeface="Aptos Display"/>
                <a:cs typeface="Arial"/>
              </a:rPr>
              <a:t>Georgian</a:t>
            </a:r>
            <a:endParaRPr lang="fr-BE" sz="2000">
              <a:solidFill>
                <a:schemeClr val="bg1"/>
              </a:solidFill>
              <a:latin typeface="Aptos Display"/>
              <a:cs typeface="Arial"/>
            </a:endParaRPr>
          </a:p>
        </p:txBody>
      </p:sp>
      <p:pic>
        <p:nvPicPr>
          <p:cNvPr id="2" name="Picture 1" descr="QRCode pour  *English* BEinformed - Module Employment - feedback and satisfaction survey">
            <a:extLst>
              <a:ext uri="{FF2B5EF4-FFF2-40B4-BE49-F238E27FC236}">
                <a16:creationId xmlns:a16="http://schemas.microsoft.com/office/drawing/2014/main" id="{E840B0E4-7E16-5240-0DC3-6082CD007ED7}"/>
              </a:ext>
            </a:extLst>
          </p:cNvPr>
          <p:cNvPicPr>
            <a:picLocks noChangeAspect="1"/>
          </p:cNvPicPr>
          <p:nvPr/>
        </p:nvPicPr>
        <p:blipFill>
          <a:blip r:embed="rId17"/>
          <a:stretch>
            <a:fillRect/>
          </a:stretch>
        </p:blipFill>
        <p:spPr>
          <a:xfrm>
            <a:off x="5433165" y="135699"/>
            <a:ext cx="855945" cy="855946"/>
          </a:xfrm>
          <a:prstGeom prst="rect">
            <a:avLst/>
          </a:prstGeom>
        </p:spPr>
      </p:pic>
      <p:sp>
        <p:nvSpPr>
          <p:cNvPr id="3" name="ZoneTexte 18">
            <a:extLst>
              <a:ext uri="{FF2B5EF4-FFF2-40B4-BE49-F238E27FC236}">
                <a16:creationId xmlns:a16="http://schemas.microsoft.com/office/drawing/2014/main" id="{230F7A0B-04E1-FAEF-5F5D-0919EE425882}"/>
              </a:ext>
            </a:extLst>
          </p:cNvPr>
          <p:cNvSpPr txBox="1"/>
          <p:nvPr/>
        </p:nvSpPr>
        <p:spPr>
          <a:xfrm>
            <a:off x="5448570" y="1121976"/>
            <a:ext cx="1061619" cy="400110"/>
          </a:xfrm>
          <a:prstGeom prst="rect">
            <a:avLst/>
          </a:prstGeom>
          <a:noFill/>
        </p:spPr>
        <p:txBody>
          <a:bodyPr wrap="square" lIns="91440" tIns="45720" rIns="91440" bIns="45720" rtlCol="0" anchor="t">
            <a:spAutoFit/>
          </a:bodyPr>
          <a:lstStyle/>
          <a:p>
            <a:r>
              <a:rPr lang="fr-BE" sz="2000">
                <a:solidFill>
                  <a:schemeClr val="bg1"/>
                </a:solidFill>
                <a:latin typeface="Aptos Display"/>
                <a:cs typeface="Arial"/>
              </a:rPr>
              <a:t>English</a:t>
            </a:r>
          </a:p>
        </p:txBody>
      </p:sp>
    </p:spTree>
    <p:extLst>
      <p:ext uri="{BB962C8B-B14F-4D97-AF65-F5344CB8AC3E}">
        <p14:creationId xmlns:p14="http://schemas.microsoft.com/office/powerpoint/2010/main" val="10671046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descr="Une image contenant jaune&#10;&#10;Le contenu généré par l’IA peut être incorrect.">
            <a:extLst>
              <a:ext uri="{FF2B5EF4-FFF2-40B4-BE49-F238E27FC236}">
                <a16:creationId xmlns:a16="http://schemas.microsoft.com/office/drawing/2014/main" id="{D0C9FF03-EC72-EA9B-8647-D016B62C37E1}"/>
              </a:ext>
            </a:extLst>
          </p:cNvPr>
          <p:cNvPicPr>
            <a:picLocks noChangeAspect="1"/>
          </p:cNvPicPr>
          <p:nvPr/>
        </p:nvPicPr>
        <p:blipFill>
          <a:blip r:embed="rId3">
            <a:extLst>
              <a:ext uri="{28A0092B-C50C-407E-A947-70E740481C1C}">
                <a14:useLocalDpi xmlns:a14="http://schemas.microsoft.com/office/drawing/2010/main" val="0"/>
              </a:ext>
            </a:extLst>
          </a:blip>
          <a:srcRect b="235"/>
          <a:stretch>
            <a:fillRect/>
          </a:stretch>
        </p:blipFill>
        <p:spPr>
          <a:xfrm>
            <a:off x="3753076" y="419900"/>
            <a:ext cx="4264742" cy="4254733"/>
          </a:xfrm>
          <a:prstGeom prst="rect">
            <a:avLst/>
          </a:prstGeom>
          <a:ln>
            <a:noFill/>
          </a:ln>
        </p:spPr>
      </p:pic>
      <p:sp>
        <p:nvSpPr>
          <p:cNvPr id="5" name="Rectangle : coins arrondis 2">
            <a:extLst>
              <a:ext uri="{FF2B5EF4-FFF2-40B4-BE49-F238E27FC236}">
                <a16:creationId xmlns:a16="http://schemas.microsoft.com/office/drawing/2014/main" id="{98B8C073-9B12-1EBD-D549-17DED54DB1AB}"/>
              </a:ext>
            </a:extLst>
          </p:cNvPr>
          <p:cNvSpPr/>
          <p:nvPr/>
        </p:nvSpPr>
        <p:spPr>
          <a:xfrm>
            <a:off x="2721985" y="5106408"/>
            <a:ext cx="67405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800">
                <a:solidFill>
                  <a:schemeClr val="bg1"/>
                </a:solidFill>
                <a:latin typeface="Aptos Display"/>
              </a:rPr>
              <a:t>Besoin de plus d’info ? </a:t>
            </a:r>
            <a:endParaRPr lang="en-US" sz="2800">
              <a:solidFill>
                <a:schemeClr val="bg1"/>
              </a:solidFill>
              <a:latin typeface="Aptos Display"/>
            </a:endParaRPr>
          </a:p>
          <a:p>
            <a:pPr algn="ctr"/>
            <a:r>
              <a:rPr lang="fr-BE" sz="2800" b="1">
                <a:solidFill>
                  <a:schemeClr val="bg1"/>
                </a:solidFill>
                <a:latin typeface="Aptos Display"/>
              </a:rPr>
              <a:t>Scan le QR code et explore </a:t>
            </a:r>
            <a:r>
              <a:rPr lang="fr-BE" sz="2800" b="1" i="1" err="1">
                <a:solidFill>
                  <a:schemeClr val="bg1"/>
                </a:solidFill>
                <a:latin typeface="Aptos Display"/>
              </a:rPr>
              <a:t>fedasilinfo</a:t>
            </a:r>
            <a:endParaRPr lang="en-US" err="1">
              <a:solidFill>
                <a:schemeClr val="bg1"/>
              </a:solidFill>
            </a:endParaRPr>
          </a:p>
        </p:txBody>
      </p:sp>
      <p:pic>
        <p:nvPicPr>
          <p:cNvPr id="4" name="Picture 3">
            <a:extLst>
              <a:ext uri="{FF2B5EF4-FFF2-40B4-BE49-F238E27FC236}">
                <a16:creationId xmlns:a16="http://schemas.microsoft.com/office/drawing/2014/main" id="{9A87EB2C-82CF-8E62-5BC8-F5E8A639365E}"/>
              </a:ext>
            </a:extLst>
          </p:cNvPr>
          <p:cNvPicPr>
            <a:picLocks noChangeAspect="1"/>
          </p:cNvPicPr>
          <p:nvPr/>
        </p:nvPicPr>
        <p:blipFill>
          <a:blip r:embed="rId4"/>
          <a:stretch>
            <a:fillRect/>
          </a:stretch>
        </p:blipFill>
        <p:spPr>
          <a:xfrm>
            <a:off x="11130614" y="6441475"/>
            <a:ext cx="917717" cy="254076"/>
          </a:xfrm>
          <a:prstGeom prst="rect">
            <a:avLst/>
          </a:prstGeom>
        </p:spPr>
      </p:pic>
    </p:spTree>
    <p:extLst>
      <p:ext uri="{BB962C8B-B14F-4D97-AF65-F5344CB8AC3E}">
        <p14:creationId xmlns:p14="http://schemas.microsoft.com/office/powerpoint/2010/main" val="1219757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493F3C-E3CE-172D-74A5-E406981C49EA}"/>
              </a:ext>
            </a:extLst>
          </p:cNvPr>
          <p:cNvSpPr/>
          <p:nvPr/>
        </p:nvSpPr>
        <p:spPr>
          <a:xfrm>
            <a:off x="466022" y="417191"/>
            <a:ext cx="11292024" cy="601072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t="178" r="599" b="1488"/>
          <a:stretch>
            <a:fillRect/>
          </a:stretch>
        </p:blipFill>
        <p:spPr>
          <a:xfrm>
            <a:off x="1088874" y="602122"/>
            <a:ext cx="6646478" cy="5619805"/>
          </a:xfrm>
          <a:prstGeom prst="rect">
            <a:avLst/>
          </a:prstGeom>
        </p:spPr>
      </p:pic>
      <p:pic>
        <p:nvPicPr>
          <p:cNvPr id="3" name="Image 2"/>
          <p:cNvPicPr>
            <a:picLocks noChangeAspect="1"/>
          </p:cNvPicPr>
          <p:nvPr/>
        </p:nvPicPr>
        <p:blipFill>
          <a:blip r:embed="rId4"/>
          <a:stretch>
            <a:fillRect/>
          </a:stretch>
        </p:blipFill>
        <p:spPr>
          <a:xfrm>
            <a:off x="9421467" y="3940840"/>
            <a:ext cx="1702933" cy="1702933"/>
          </a:xfrm>
          <a:prstGeom prst="rect">
            <a:avLst/>
          </a:prstGeom>
          <a:ln>
            <a:noFill/>
          </a:ln>
        </p:spPr>
      </p:pic>
      <p:pic>
        <p:nvPicPr>
          <p:cNvPr id="4" name="Image 3"/>
          <p:cNvPicPr>
            <a:picLocks noChangeAspect="1"/>
          </p:cNvPicPr>
          <p:nvPr/>
        </p:nvPicPr>
        <p:blipFill>
          <a:blip r:embed="rId5"/>
          <a:stretch>
            <a:fillRect/>
          </a:stretch>
        </p:blipFill>
        <p:spPr>
          <a:xfrm>
            <a:off x="9421467" y="1954392"/>
            <a:ext cx="1294042" cy="1294042"/>
          </a:xfrm>
          <a:prstGeom prst="rect">
            <a:avLst/>
          </a:prstGeom>
          <a:ln>
            <a:noFill/>
          </a:ln>
        </p:spPr>
      </p:pic>
      <p:pic>
        <p:nvPicPr>
          <p:cNvPr id="5" name="Image 4"/>
          <p:cNvPicPr>
            <a:picLocks noChangeAspect="1"/>
          </p:cNvPicPr>
          <p:nvPr/>
        </p:nvPicPr>
        <p:blipFill>
          <a:blip r:embed="rId6"/>
          <a:stretch>
            <a:fillRect/>
          </a:stretch>
        </p:blipFill>
        <p:spPr>
          <a:xfrm>
            <a:off x="9228364" y="990707"/>
            <a:ext cx="1703614" cy="973494"/>
          </a:xfrm>
          <a:prstGeom prst="rect">
            <a:avLst/>
          </a:prstGeom>
          <a:ln>
            <a:noFill/>
          </a:ln>
        </p:spPr>
      </p:pic>
      <p:cxnSp>
        <p:nvCxnSpPr>
          <p:cNvPr id="7" name="Connecteur droit avec flèche 6"/>
          <p:cNvCxnSpPr/>
          <p:nvPr/>
        </p:nvCxnSpPr>
        <p:spPr>
          <a:xfrm>
            <a:off x="6871910" y="1518094"/>
            <a:ext cx="2111829" cy="4064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4391490" y="2404370"/>
            <a:ext cx="4610100" cy="43543"/>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A26149AB-F65A-0092-F58F-6F8946A68E14}"/>
              </a:ext>
            </a:extLst>
          </p:cNvPr>
          <p:cNvPicPr>
            <a:picLocks noChangeAspect="1"/>
          </p:cNvPicPr>
          <p:nvPr/>
        </p:nvPicPr>
        <p:blipFill>
          <a:blip r:embed="rId7"/>
          <a:stretch>
            <a:fillRect/>
          </a:stretch>
        </p:blipFill>
        <p:spPr>
          <a:xfrm>
            <a:off x="9542683" y="3039759"/>
            <a:ext cx="1211854" cy="554878"/>
          </a:xfrm>
          <a:prstGeom prst="rect">
            <a:avLst/>
          </a:prstGeom>
          <a:ln>
            <a:noFill/>
          </a:ln>
        </p:spPr>
      </p:pic>
      <p:cxnSp>
        <p:nvCxnSpPr>
          <p:cNvPr id="12" name="Connecteur droit avec flèche 11">
            <a:extLst>
              <a:ext uri="{FF2B5EF4-FFF2-40B4-BE49-F238E27FC236}">
                <a16:creationId xmlns:a16="http://schemas.microsoft.com/office/drawing/2014/main" id="{86909628-0BBC-B002-FD8D-AB281C149C83}"/>
              </a:ext>
            </a:extLst>
          </p:cNvPr>
          <p:cNvCxnSpPr>
            <a:cxnSpLocks/>
          </p:cNvCxnSpPr>
          <p:nvPr/>
        </p:nvCxnSpPr>
        <p:spPr>
          <a:xfrm>
            <a:off x="7346605" y="3137231"/>
            <a:ext cx="1648142" cy="1422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11">
            <a:extLst>
              <a:ext uri="{FF2B5EF4-FFF2-40B4-BE49-F238E27FC236}">
                <a16:creationId xmlns:a16="http://schemas.microsoft.com/office/drawing/2014/main" id="{A7A64C3F-2504-8F9C-242E-3D22F34E2783}"/>
              </a:ext>
            </a:extLst>
          </p:cNvPr>
          <p:cNvCxnSpPr>
            <a:cxnSpLocks/>
          </p:cNvCxnSpPr>
          <p:nvPr/>
        </p:nvCxnSpPr>
        <p:spPr>
          <a:xfrm>
            <a:off x="6168044" y="4976191"/>
            <a:ext cx="2877502" cy="24380"/>
          </a:xfrm>
          <a:prstGeom prst="straightConnector1">
            <a:avLst/>
          </a:prstGeom>
          <a:ln>
            <a:solidFill>
              <a:srgbClr val="544F98"/>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8A2B1B22-547B-E162-2700-3E7E0D7A1B1C}"/>
              </a:ext>
            </a:extLst>
          </p:cNvPr>
          <p:cNvPicPr>
            <a:picLocks noChangeAspect="1"/>
          </p:cNvPicPr>
          <p:nvPr/>
        </p:nvPicPr>
        <p:blipFill>
          <a:blip r:embed="rId8"/>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588509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2399275B-7B29-F7DF-B0A5-307C4DF5528A}"/>
            </a:ext>
          </a:extLst>
        </p:cNvPr>
        <p:cNvGrpSpPr/>
        <p:nvPr/>
      </p:nvGrpSpPr>
      <p:grpSpPr>
        <a:xfrm>
          <a:off x="0" y="0"/>
          <a:ext cx="0" cy="0"/>
          <a:chOff x="0" y="0"/>
          <a:chExt cx="0" cy="0"/>
        </a:xfrm>
      </p:grpSpPr>
      <p:sp>
        <p:nvSpPr>
          <p:cNvPr id="3" name="ZoneTexte 3">
            <a:extLst>
              <a:ext uri="{FF2B5EF4-FFF2-40B4-BE49-F238E27FC236}">
                <a16:creationId xmlns:a16="http://schemas.microsoft.com/office/drawing/2014/main" id="{A9684CD3-BB5B-F482-5BA8-EA56D2C5881D}"/>
              </a:ext>
            </a:extLst>
          </p:cNvPr>
          <p:cNvSpPr txBox="1"/>
          <p:nvPr/>
        </p:nvSpPr>
        <p:spPr>
          <a:xfrm>
            <a:off x="1662310" y="4785413"/>
            <a:ext cx="8877443" cy="830997"/>
          </a:xfrm>
          <a:prstGeom prst="rect">
            <a:avLst/>
          </a:prstGeom>
          <a:noFill/>
        </p:spPr>
        <p:txBody>
          <a:bodyPr wrap="square" lIns="91440" tIns="45720" rIns="91440" bIns="45720" rtlCol="0" anchor="t">
            <a:spAutoFit/>
          </a:bodyPr>
          <a:lstStyle/>
          <a:p>
            <a:pPr algn="ctr"/>
            <a:r>
              <a:rPr lang="fr-BE" sz="4800" b="1">
                <a:solidFill>
                  <a:schemeClr val="bg1"/>
                </a:solidFill>
                <a:latin typeface="Aptos Display"/>
                <a:cs typeface="Arial"/>
              </a:rPr>
              <a:t>Pas tout à fait… Essaye encore !</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C8D9BDB5-D1ED-A4F8-946B-4B245B3B7E5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44936635-4493-420B-5895-D2AAA42B7C96}"/>
              </a:ext>
            </a:extLst>
          </p:cNvPr>
          <p:cNvPicPr>
            <a:picLocks noChangeAspect="1"/>
          </p:cNvPicPr>
          <p:nvPr/>
        </p:nvPicPr>
        <p:blipFill>
          <a:blip r:embed="rId4"/>
          <a:stretch>
            <a:fillRect/>
          </a:stretch>
        </p:blipFill>
        <p:spPr>
          <a:xfrm>
            <a:off x="11132849" y="6442386"/>
            <a:ext cx="925074" cy="261767"/>
          </a:xfrm>
          <a:prstGeom prst="rect">
            <a:avLst/>
          </a:prstGeom>
        </p:spPr>
      </p:pic>
    </p:spTree>
    <p:extLst>
      <p:ext uri="{BB962C8B-B14F-4D97-AF65-F5344CB8AC3E}">
        <p14:creationId xmlns:p14="http://schemas.microsoft.com/office/powerpoint/2010/main" val="17340388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A25DBB4124E24BB48F87B68809BF41" ma:contentTypeVersion="13" ma:contentTypeDescription="Een nieuw document maken." ma:contentTypeScope="" ma:versionID="5a66fca7df5ec855129c4382eca18eb6">
  <xsd:schema xmlns:xsd="http://www.w3.org/2001/XMLSchema" xmlns:xs="http://www.w3.org/2001/XMLSchema" xmlns:p="http://schemas.microsoft.com/office/2006/metadata/properties" xmlns:ns2="2f1417b6-bbcc-4f9a-bb09-3c670b4007b2" xmlns:ns3="45c73165-9296-4003-a6d9-b5336a54c9ad" targetNamespace="http://schemas.microsoft.com/office/2006/metadata/properties" ma:root="true" ma:fieldsID="31c830cbbb1aed5382e8a915bda0385c" ns2:_="" ns3:_="">
    <xsd:import namespace="2f1417b6-bbcc-4f9a-bb09-3c670b4007b2"/>
    <xsd:import namespace="45c73165-9296-4003-a6d9-b5336a54c9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417b6-bbcc-4f9a-bb09-3c670b4007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65ec642-78a9-4698-8282-a6f33a7a5d4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c73165-9296-4003-a6d9-b5336a54c9a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a7e5bd-a0ea-465b-a88e-788178f6a932}" ma:internalName="TaxCatchAll" ma:showField="CatchAllData" ma:web="45c73165-9296-4003-a6d9-b5336a54c9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f1417b6-bbcc-4f9a-bb09-3c670b4007b2">
      <Terms xmlns="http://schemas.microsoft.com/office/infopath/2007/PartnerControls"/>
    </lcf76f155ced4ddcb4097134ff3c332f>
    <TaxCatchAll xmlns="45c73165-9296-4003-a6d9-b5336a54c9ad" xsi:nil="true"/>
  </documentManagement>
</p:properties>
</file>

<file path=customXml/itemProps1.xml><?xml version="1.0" encoding="utf-8"?>
<ds:datastoreItem xmlns:ds="http://schemas.openxmlformats.org/officeDocument/2006/customXml" ds:itemID="{0D8A4666-3E16-45B7-A822-0F8276E210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1417b6-bbcc-4f9a-bb09-3c670b4007b2"/>
    <ds:schemaRef ds:uri="45c73165-9296-4003-a6d9-b5336a54c9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F5DB6D-22D5-4CDE-8F13-9E85CD136B88}">
  <ds:schemaRefs>
    <ds:schemaRef ds:uri="http://schemas.microsoft.com/sharepoint/v3/contenttype/forms"/>
  </ds:schemaRefs>
</ds:datastoreItem>
</file>

<file path=customXml/itemProps3.xml><?xml version="1.0" encoding="utf-8"?>
<ds:datastoreItem xmlns:ds="http://schemas.openxmlformats.org/officeDocument/2006/customXml" ds:itemID="{AD4F88BB-2556-4D1F-9204-07B6B2889F1B}">
  <ds:schemaRefs>
    <ds:schemaRef ds:uri="http://schemas.openxmlformats.org/package/2006/metadata/core-properties"/>
    <ds:schemaRef ds:uri="45c73165-9296-4003-a6d9-b5336a54c9ad"/>
    <ds:schemaRef ds:uri="http://purl.org/dc/elements/1.1/"/>
    <ds:schemaRef ds:uri="http://www.w3.org/XML/1998/namespace"/>
    <ds:schemaRef ds:uri="http://purl.org/dc/dcmitype/"/>
    <ds:schemaRef ds:uri="http://purl.org/dc/terms/"/>
    <ds:schemaRef ds:uri="http://schemas.microsoft.com/office/2006/documentManagement/types"/>
    <ds:schemaRef ds:uri="http://schemas.microsoft.com/office/infopath/2007/PartnerControls"/>
    <ds:schemaRef ds:uri="2f1417b6-bbcc-4f9a-bb09-3c670b4007b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60</TotalTime>
  <Words>5917</Words>
  <Application>Microsoft Office PowerPoint</Application>
  <PresentationFormat>Widescreen</PresentationFormat>
  <Paragraphs>628</Paragraphs>
  <Slides>78</Slides>
  <Notes>73</Notes>
  <HiddenSlides>14</HiddenSlides>
  <MMClips>0</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Interim</vt:lpstr>
      <vt:lpstr>PowerPoint Presentation</vt:lpstr>
      <vt:lpstr>PowerPoint Presentation</vt:lpstr>
      <vt:lpstr>PowerPoint Presentation</vt:lpstr>
      <vt:lpstr>PowerPoint Presentation</vt:lpstr>
      <vt:lpstr>PowerPoint Presentation</vt:lpstr>
      <vt:lpstr>PowerPoint Presentation</vt:lpstr>
      <vt:lpstr>  Malika a une adresse mail, mais elle ne consulte jamais sa boite mail. Il a même oublié son mot de passe.   Que lui conseillez-vous?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 quels éléments Malika a-telle besoin pour postuler chez Lidl ? </vt:lpstr>
      <vt:lpstr>De quels éléments Malika a-telle besoin pour postuler chez Lidl ? </vt:lpstr>
      <vt:lpstr>PowerPoint Presentation</vt:lpstr>
      <vt:lpstr>PowerPoint Presentation</vt:lpstr>
      <vt:lpstr>Le comportement au travail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 existe un salaire minimum en Belgique</vt:lpstr>
      <vt:lpstr>PowerPoint Presentation</vt:lpstr>
      <vt:lpstr>PowerPoint Presentation</vt:lpstr>
      <vt:lpstr>PowerPoint Presentation</vt:lpstr>
      <vt:lpstr>PowerPoint Presentation</vt:lpstr>
      <vt:lpstr>PowerPoint Presentation</vt:lpstr>
      <vt:lpstr>En Belgique, un temps plein équivaut à 38h par semaine</vt:lpstr>
      <vt:lpstr>PowerPoint Presentation</vt:lpstr>
      <vt:lpstr>Quand j’utilise un jour de congé legal, je suis quand même payé. </vt:lpstr>
      <vt:lpstr>PowerPoint Presentation</vt:lpstr>
      <vt:lpstr>Si j’ai un  accident au travail, mon employeur est responsable</vt:lpstr>
      <vt:lpstr>PowerPoint Presentation</vt:lpstr>
      <vt:lpstr>En Belgique,  c’est possible de travailler la nuit</vt:lpstr>
      <vt:lpstr>PowerPoint Presentation</vt:lpstr>
      <vt:lpstr>PowerPoint Presentation</vt:lpstr>
      <vt:lpstr>PowerPoint Presentation</vt:lpstr>
      <vt:lpstr>PowerPoint Presentation</vt:lpstr>
      <vt:lpstr>PowerPoint Presentation</vt:lpstr>
      <vt:lpstr>Quand Malika va-t-elle recevoir son  premier salaire ? </vt:lpstr>
      <vt:lpstr>PowerPoint Presentation</vt:lpstr>
      <vt:lpstr>PowerPoint Presentation</vt:lpstr>
      <vt:lpstr>PowerPoint Presentation</vt:lpstr>
      <vt:lpstr>PowerPoint Presentation</vt:lpstr>
      <vt:lpstr>Cumul: video part 1</vt:lpstr>
      <vt:lpstr>PowerPoint Presentation</vt:lpstr>
      <vt:lpstr>Question ouverte:  Que doit faire Malika si elle tombe malade?</vt:lpstr>
      <vt:lpstr>PowerPoint Presentation</vt:lpstr>
      <vt:lpstr>Que voyez-vous sur cette image ?</vt:lpstr>
      <vt:lpstr>PowerPoint Presentation</vt:lpstr>
      <vt:lpstr>PowerPoint Presentation</vt:lpstr>
      <vt:lpstr>PowerPoint Presentation</vt:lpstr>
      <vt:lpstr>Évaluation de la session interactive</vt:lpstr>
      <vt:lpstr>PowerPoint Presentation</vt:lpstr>
      <vt:lpstr>PowerPoint Presentation</vt:lpstr>
    </vt:vector>
  </TitlesOfParts>
  <Company>FEDASIL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Manon Koepp</dc:creator>
  <cp:lastModifiedBy>Agnieszka Sepiol</cp:lastModifiedBy>
  <cp:revision>14</cp:revision>
  <dcterms:created xsi:type="dcterms:W3CDTF">2025-07-31T09:00:44Z</dcterms:created>
  <dcterms:modified xsi:type="dcterms:W3CDTF">2026-07-16T12:01:04Z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0x01010022A25DBB4124E24BB48F87B68809BF41</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